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313" r:id="rId5"/>
    <p:sldId id="330" r:id="rId6"/>
    <p:sldId id="337" r:id="rId7"/>
    <p:sldId id="331" r:id="rId8"/>
    <p:sldId id="346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DE5A00"/>
    <a:srgbClr val="DB2703"/>
    <a:srgbClr val="D739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1144" autoAdjust="0"/>
  </p:normalViewPr>
  <p:slideViewPr>
    <p:cSldViewPr>
      <p:cViewPr varScale="1">
        <p:scale>
          <a:sx n="68" d="100"/>
          <a:sy n="68" d="100"/>
        </p:scale>
        <p:origin x="-114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71" d="100"/>
          <a:sy n="71" d="100"/>
        </p:scale>
        <p:origin x="-2706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FCD442-40B2-4CE6-BC5A-4F7D802B2C7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5B4CFC-0E01-4908-9C9F-370F7BFF66D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FC4E93-B570-4056-B31C-CC4661BE97D2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45FAC-0BC4-4EAA-81C8-CD7DE0430F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45FAC-0BC4-4EAA-81C8-CD7DE0430FA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smtClean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7FD0E91-944E-49C5-87BF-CFEBC6C78CAF}" type="slidenum">
              <a:rPr lang="en-US" sz="1200"/>
            </a:fld>
            <a:endParaRPr 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0150" cy="68580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  <p:sp>
        <p:nvSpPr>
          <p:cNvPr id="13" name="Rectangle 12"/>
          <p:cNvSpPr/>
          <p:nvPr userDrawn="1"/>
        </p:nvSpPr>
        <p:spPr>
          <a:xfrm>
            <a:off x="76200" y="4842808"/>
            <a:ext cx="8382000" cy="19389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Adobe Kaiti Std R" pitchFamily="18" charset="-128"/>
              </a:rPr>
              <a:t>F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Adobe Kaiti Std R" pitchFamily="18" charset="-128"/>
              </a:rPr>
              <a:t>UNDAMENTALS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Adobe Kaiti Std R" pitchFamily="18" charset="-128"/>
              </a:rPr>
              <a:t> 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Adobe Kaiti Std R" pitchFamily="18" charset="-128"/>
              </a:rPr>
              <a:t>OF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Adobe Kaiti Std R" pitchFamily="18" charset="-128"/>
              </a:rPr>
              <a:t> F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Adobe Kaiti Std R" pitchFamily="18" charset="-128"/>
              </a:rPr>
              <a:t>INANCIAL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Adobe Kaiti Std R" pitchFamily="18" charset="-128"/>
              </a:rPr>
              <a:t> M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Adobe Kaiti Std R" pitchFamily="18" charset="-128"/>
              </a:rPr>
              <a:t>ANAGEMENT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Adobe Kaiti Std R" pitchFamily="18" charset="-128"/>
              </a:rPr>
              <a:t> </a:t>
            </a:r>
            <a:endParaRPr lang="en-US" sz="6000" b="1" dirty="0" smtClean="0">
              <a:solidFill>
                <a:srgbClr val="FFC0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Adobe Kaiti Std R" pitchFamily="18" charset="-128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76200" y="157774"/>
            <a:ext cx="325877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cap="none" spc="0" dirty="0" err="1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Prasanna</a:t>
            </a:r>
            <a:r>
              <a:rPr lang="en-US" sz="3200" b="1" cap="none" spc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C000"/>
                </a:solidFill>
                <a:effectLst/>
              </a:rPr>
              <a:t> Chandra</a:t>
            </a:r>
            <a:endParaRPr lang="en-US" sz="2000" b="1" cap="none" spc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solidFill>
                <a:srgbClr val="FFC000"/>
              </a:solidFill>
              <a:effectLst/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47" t="16223" r="11294" b="10196"/>
          <a:stretch>
            <a:fillRect/>
          </a:stretch>
        </p:blipFill>
        <p:spPr bwMode="auto">
          <a:xfrm>
            <a:off x="5524500" y="450161"/>
            <a:ext cx="2971800" cy="392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Rectangle 15"/>
          <p:cNvSpPr/>
          <p:nvPr userDrawn="1"/>
        </p:nvSpPr>
        <p:spPr>
          <a:xfrm>
            <a:off x="73482" y="1981200"/>
            <a:ext cx="11176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7200" b="1" cap="none" spc="0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6e</a:t>
            </a:r>
            <a:endParaRPr lang="en-US" sz="7200" b="1" cap="none" spc="0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477748-F318-4021-89B6-689F16C8A09B}" type="datetimeFigureOut">
              <a:rPr lang="en-US">
                <a:solidFill>
                  <a:srgbClr val="D6ECFF"/>
                </a:solidFill>
              </a:rPr>
            </a:fld>
            <a:endParaRPr lang="en-US">
              <a:solidFill>
                <a:srgbClr val="D6ECFF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srgbClr val="D6ECFF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153FA86-A194-4C3B-8403-3FE4B76043F7}" type="slidenum">
              <a:rPr lang="en-US">
                <a:solidFill>
                  <a:srgbClr val="D6ECFF"/>
                </a:solidFill>
              </a:rPr>
            </a:fld>
            <a:endParaRPr lang="en-US">
              <a:solidFill>
                <a:srgbClr val="D6EC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76200" y="5199242"/>
            <a:ext cx="32766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anose="02040503050406030204" pitchFamily="18" charset="0"/>
                <a:ea typeface="Adobe Kaiti Std R" pitchFamily="18" charset="-128"/>
                <a:cs typeface="+mn-cs"/>
              </a:rPr>
              <a:t>C</a:t>
            </a:r>
            <a:r>
              <a:rPr kumimoji="0" lang="en-US" sz="24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anose="02040503050406030204" pitchFamily="18" charset="0"/>
                <a:ea typeface="Adobe Kaiti Std R" pitchFamily="18" charset="-128"/>
                <a:cs typeface="+mn-cs"/>
              </a:rPr>
              <a:t>hapter</a:t>
            </a:r>
            <a:r>
              <a:rPr kumimoji="0" lang="en-US" sz="3200" b="1" i="0" u="none" strike="noStrike" kern="1200" cap="none" spc="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effectLst/>
                <a:uLnTx/>
                <a:uFillTx/>
                <a:latin typeface="Cambria" panose="02040503050406030204" pitchFamily="18" charset="0"/>
                <a:ea typeface="Adobe Kaiti Std R" pitchFamily="18" charset="-128"/>
                <a:cs typeface="+mn-cs"/>
              </a:rPr>
              <a:t> 2</a:t>
            </a:r>
            <a:endParaRPr kumimoji="0" lang="en-US" sz="3200" b="1" i="0" u="none" strike="noStrike" kern="1200" cap="none" spc="0" normalizeH="0" baseline="0" noProof="0" dirty="0" smtClean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effectLst/>
              <a:uLnTx/>
              <a:uFillTx/>
              <a:latin typeface="Cambria" panose="02040503050406030204" pitchFamily="18" charset="0"/>
              <a:ea typeface="Adobe Kaiti Std R" pitchFamily="18" charset="-128"/>
              <a:cs typeface="+mn-cs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76200" y="5766137"/>
            <a:ext cx="8382000" cy="101566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lIns="91440" tIns="45720" rIns="91440" bIns="45720">
            <a:spAutoFit/>
          </a:bodyPr>
          <a:lstStyle/>
          <a:p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Adobe Kaiti Std R" pitchFamily="18" charset="-128"/>
              </a:rPr>
              <a:t>T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Adobe Kaiti Std R" pitchFamily="18" charset="-128"/>
              </a:rPr>
              <a:t>HE 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Adobe Kaiti Std R" pitchFamily="18" charset="-128"/>
              </a:rPr>
              <a:t>F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Adobe Kaiti Std R" pitchFamily="18" charset="-128"/>
              </a:rPr>
              <a:t>INANCIAL</a:t>
            </a:r>
            <a:r>
              <a:rPr lang="en-US" sz="60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Adobe Kaiti Std R" pitchFamily="18" charset="-128"/>
              </a:rPr>
              <a:t> S</a:t>
            </a:r>
            <a:r>
              <a:rPr lang="en-US" sz="4800" b="1" dirty="0" smtClean="0">
                <a:solidFill>
                  <a:srgbClr val="FFC000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Cambria" panose="02040503050406030204" pitchFamily="18" charset="0"/>
                <a:ea typeface="Adobe Kaiti Std R" pitchFamily="18" charset="-128"/>
              </a:rPr>
              <a:t>YSTEM</a:t>
            </a:r>
            <a:endParaRPr lang="en-US" sz="4800" b="1" dirty="0" smtClean="0">
              <a:solidFill>
                <a:srgbClr val="FFC000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Cambria" panose="02040503050406030204" pitchFamily="18" charset="0"/>
              <a:ea typeface="Adobe Kaiti Std R" pitchFamily="18" charset="-128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770150" cy="6858000"/>
          </a:xfrm>
          <a:prstGeom prst="rect">
            <a:avLst/>
          </a:prstGeom>
          <a:scene3d>
            <a:camera prst="orthographicFront"/>
            <a:lightRig rig="threePt" dir="t"/>
          </a:scene3d>
          <a:sp3d prstMaterial="clear"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F811B-7687-459D-A08F-ABCF21F9BD3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FEFC7-6407-4828-988A-AECB750A4E4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 smtClean="0"/>
          </a:p>
          <a:p>
            <a:pPr lvl="3"/>
            <a:r>
              <a:rPr lang="en-US" dirty="0" smtClean="0"/>
              <a:t>Fourth level</a:t>
            </a:r>
            <a:endParaRPr lang="en-US" dirty="0" smtClean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F811B-7687-459D-A08F-ABCF21F9BD3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FEFC7-6407-4828-988A-AECB750A4E43}" type="slidenum">
              <a:rPr lang="en-US" smtClean="0"/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5591889" y="3305891"/>
            <a:ext cx="68580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000" dirty="0" smtClean="0">
                <a:solidFill>
                  <a:schemeClr val="bg1">
                    <a:lumMod val="65000"/>
                  </a:schemeClr>
                </a:solidFill>
              </a:rPr>
              <a:t>© Centre for Financial Management, Bangalore</a:t>
            </a:r>
            <a:endParaRPr lang="fr-FR" sz="1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txStyles>
    <p:titleStyle>
      <a:lvl1pPr algn="r" defTabSz="914400" rtl="0" eaLnBrk="1" latinLnBrk="0" hangingPunct="1">
        <a:spcBef>
          <a:spcPct val="0"/>
        </a:spcBef>
        <a:buNone/>
        <a:defRPr sz="4400" b="1" kern="1200">
          <a:solidFill>
            <a:srgbClr val="00CCFF"/>
          </a:solidFill>
          <a:latin typeface="Cambria" panose="020405030504060302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anose="05000000000000000000" pitchFamily="2" charset="2"/>
        <a:buChar char="§"/>
        <a:defRPr sz="3200" b="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b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FINANCIAL 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077200" cy="4648200"/>
          </a:xfrm>
        </p:spPr>
        <p:txBody>
          <a:bodyPr>
            <a:normAutofit/>
          </a:bodyPr>
          <a:lstStyle/>
          <a:p>
            <a:pPr marL="0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sz="2600" dirty="0"/>
              <a:t>A financial market is a market  for creation and exchange of financial assets.</a:t>
            </a:r>
            <a:endParaRPr lang="en-US" sz="2600" dirty="0"/>
          </a:p>
          <a:p>
            <a:pPr marL="0" indent="0" fontAlgn="base"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600" dirty="0" smtClean="0"/>
              <a:t>Financial </a:t>
            </a:r>
            <a:r>
              <a:rPr lang="en-US" sz="2600" dirty="0"/>
              <a:t>markets play a very pivotal role in allocating  resources in the economy by performing three important functions as </a:t>
            </a:r>
            <a:r>
              <a:rPr lang="en-US" sz="2600" dirty="0" smtClean="0"/>
              <a:t>they:</a:t>
            </a:r>
            <a:endParaRPr lang="en-US" sz="2600" dirty="0"/>
          </a:p>
          <a:p>
            <a:pPr marL="568325" indent="-346075" fontAlgn="base">
              <a:spcBef>
                <a:spcPts val="600"/>
              </a:spcBef>
              <a:spcAft>
                <a:spcPct val="0"/>
              </a:spcAft>
            </a:pPr>
            <a:r>
              <a:rPr lang="en-US" sz="2600" dirty="0"/>
              <a:t>Facilitate price </a:t>
            </a:r>
            <a:r>
              <a:rPr lang="en-US" sz="2600" dirty="0" smtClean="0"/>
              <a:t>discovery</a:t>
            </a:r>
            <a:endParaRPr lang="en-US" sz="2600" dirty="0"/>
          </a:p>
          <a:p>
            <a:pPr marL="568325" indent="-346075" fontAlgn="base">
              <a:spcBef>
                <a:spcPts val="600"/>
              </a:spcBef>
              <a:spcAft>
                <a:spcPct val="0"/>
              </a:spcAft>
            </a:pPr>
            <a:r>
              <a:rPr lang="en-US" sz="2600" dirty="0" smtClean="0"/>
              <a:t>Provide liquidity</a:t>
            </a:r>
            <a:endParaRPr lang="en-US" sz="2600" dirty="0"/>
          </a:p>
          <a:p>
            <a:pPr marL="568325" indent="-346075" fontAlgn="base">
              <a:spcBef>
                <a:spcPts val="600"/>
              </a:spcBef>
              <a:spcAft>
                <a:spcPct val="0"/>
              </a:spcAft>
            </a:pPr>
            <a:r>
              <a:rPr lang="en-US" sz="2600" dirty="0" smtClean="0"/>
              <a:t>Reduce </a:t>
            </a:r>
            <a:r>
              <a:rPr lang="en-US" sz="2600" dirty="0"/>
              <a:t>the cost of transacting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FUNCTIONS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FINANCIAL </a:t>
            </a:r>
            <a:r>
              <a:rPr lang="en-US" dirty="0"/>
              <a:t>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924800" cy="5029200"/>
          </a:xfrm>
        </p:spPr>
        <p:txBody>
          <a:bodyPr>
            <a:normAutofit fontScale="85000" lnSpcReduction="20000"/>
          </a:bodyPr>
          <a:lstStyle/>
          <a:p>
            <a:pPr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</a:pPr>
            <a:r>
              <a:rPr lang="en-US" sz="2800" b="1" dirty="0" smtClean="0"/>
              <a:t>FACILITATE PRICE DISCOVERY</a:t>
            </a:r>
            <a:endParaRPr lang="en-US" sz="2800" b="1" dirty="0" smtClean="0"/>
          </a:p>
          <a:p>
            <a:pPr marL="346075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500" dirty="0" smtClean="0"/>
              <a:t>The </a:t>
            </a:r>
            <a:r>
              <a:rPr lang="en-US" sz="2500" dirty="0"/>
              <a:t>continual interaction among numerous buyers and sellers who participate in financial markets helps in establishing the prices of financial assets</a:t>
            </a:r>
            <a:endParaRPr lang="en-US" sz="2500" dirty="0"/>
          </a:p>
          <a:p>
            <a:pPr fontAlgn="base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</a:pPr>
            <a:r>
              <a:rPr lang="en-US" sz="2800" b="1" dirty="0" smtClean="0"/>
              <a:t>PROVIDE LIQUIDITY</a:t>
            </a:r>
            <a:endParaRPr lang="en-US" sz="2800" b="1" dirty="0" smtClean="0"/>
          </a:p>
          <a:p>
            <a:pPr marL="346075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500" dirty="0" smtClean="0"/>
              <a:t>Thanks  </a:t>
            </a:r>
            <a:r>
              <a:rPr lang="en-US" sz="2500" dirty="0"/>
              <a:t>to the liquidity provided by financial markets, it is possible for companies (and other </a:t>
            </a:r>
            <a:r>
              <a:rPr lang="en-US" sz="2500" dirty="0" smtClean="0"/>
              <a:t>entities) </a:t>
            </a:r>
            <a:r>
              <a:rPr lang="en-US" sz="2500" dirty="0"/>
              <a:t>to raise long-term funds from investors with short-term horizons</a:t>
            </a:r>
            <a:endParaRPr lang="en-US" sz="2500" dirty="0"/>
          </a:p>
          <a:p>
            <a:pPr fontAlgn="base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</a:pPr>
            <a:r>
              <a:rPr lang="en-US" sz="2800" b="1" dirty="0" smtClean="0"/>
              <a:t>REDUCE THE COSTS OF TRANSACTING</a:t>
            </a:r>
            <a:endParaRPr lang="en-US" sz="2800" b="1" dirty="0" smtClean="0"/>
          </a:p>
          <a:p>
            <a:pPr marL="346075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500" dirty="0" smtClean="0"/>
              <a:t>Financial </a:t>
            </a:r>
            <a:r>
              <a:rPr lang="en-US" sz="2500" dirty="0"/>
              <a:t>markets considerably reduce the following costs of transacting </a:t>
            </a:r>
            <a:endParaRPr lang="en-US" sz="2500" dirty="0"/>
          </a:p>
          <a:p>
            <a:pPr marL="624205" indent="-179705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500" dirty="0" smtClean="0"/>
              <a:t>Search </a:t>
            </a:r>
            <a:r>
              <a:rPr lang="en-US" sz="2500" dirty="0"/>
              <a:t>cost</a:t>
            </a:r>
            <a:endParaRPr lang="en-US" sz="2500" dirty="0"/>
          </a:p>
          <a:p>
            <a:pPr marL="624205" indent="-179705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500" dirty="0" smtClean="0"/>
              <a:t>Information </a:t>
            </a:r>
            <a:r>
              <a:rPr lang="en-US" sz="2500" dirty="0"/>
              <a:t>cost</a:t>
            </a:r>
            <a:endParaRPr lang="en-US" sz="2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CLASSIFICATION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FINANCIAL </a:t>
            </a:r>
            <a:r>
              <a:rPr lang="en-US" dirty="0"/>
              <a:t>MARKETS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029200"/>
          </a:xfrm>
        </p:spPr>
        <p:txBody>
          <a:bodyPr>
            <a:normAutofit fontScale="70000" lnSpcReduction="20000"/>
          </a:bodyPr>
          <a:lstStyle/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			</a:t>
            </a:r>
            <a:r>
              <a:rPr lang="en-US" sz="2800" b="1" dirty="0" smtClean="0"/>
              <a:t>	DEBT </a:t>
            </a:r>
            <a:r>
              <a:rPr lang="en-US" sz="2800" b="1" dirty="0"/>
              <a:t>MARKET</a:t>
            </a:r>
            <a:endParaRPr lang="en-US" sz="2800" b="1" dirty="0"/>
          </a:p>
          <a:p>
            <a:pPr marL="624205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      NATURE OF CLAIM		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				EQUITY MARKET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				MONEY MARKET</a:t>
            </a:r>
            <a:endParaRPr lang="en-US" sz="2800" b="1" dirty="0"/>
          </a:p>
          <a:p>
            <a:pPr marL="69215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MATURITY OF CLAIM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				CAPITAL MARKET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				PRIMARY MARKET</a:t>
            </a:r>
            <a:endParaRPr lang="en-US" sz="2800" b="1" dirty="0"/>
          </a:p>
          <a:p>
            <a:pPr marL="624205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SEASONING OF CLAIM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				SECONDARY MARKET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				CASH OR SPOT MARKET</a:t>
            </a:r>
            <a:endParaRPr lang="en-US" sz="2800" b="1" dirty="0"/>
          </a:p>
          <a:p>
            <a:pPr marL="74803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TIMING OF DELIVERY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				FORWARD OR FUTURES MARKET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				EXCHANGE-TRADED MARKET</a:t>
            </a:r>
            <a:endParaRPr lang="en-US" sz="2800" b="1" dirty="0"/>
          </a:p>
          <a:p>
            <a:pPr marL="568325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       ORGANISATIONAL </a:t>
            </a:r>
            <a:endParaRPr lang="en-US" sz="2800" b="1" dirty="0"/>
          </a:p>
          <a:p>
            <a:pPr marL="97028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       STRUCTURE			OVER-THE-COUNTER MARKET</a:t>
            </a:r>
            <a:endParaRPr lang="en-US" sz="28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725" y="1981200"/>
            <a:ext cx="1590675" cy="436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FINANCIAL MARKET RETURNS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7924800" cy="5029200"/>
          </a:xfrm>
        </p:spPr>
        <p:txBody>
          <a:bodyPr>
            <a:normAutofit fontScale="52500" lnSpcReduction="20000"/>
          </a:bodyPr>
          <a:lstStyle/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 smtClean="0"/>
              <a:t>•  </a:t>
            </a:r>
            <a:r>
              <a:rPr lang="en-US" sz="2800" b="1" dirty="0"/>
              <a:t>Interest Rate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Function of the unit of account, maturity, and default risk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•  Rate of Return on Risky Assets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                      Cash dividend                                            Ending price – Beginning price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</a:t>
            </a:r>
            <a:r>
              <a:rPr lang="en-US" sz="2800" b="1" dirty="0" smtClean="0"/>
              <a:t>r </a:t>
            </a:r>
            <a:r>
              <a:rPr lang="en-US" sz="2800" b="1" dirty="0"/>
              <a:t>=                                  +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                       Beginning price	                               Beginning price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                Dividend yield	                                  Capital yield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•  Inflation and Real Interest Rate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		    1 + Nominal rate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1 + Real rate =</a:t>
            </a:r>
            <a:endParaRPr lang="en-US" sz="2800" b="1" dirty="0"/>
          </a:p>
          <a:p>
            <a:pPr marL="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b="1" dirty="0"/>
              <a:t>			    1 + Inflation rate </a:t>
            </a:r>
            <a:endParaRPr lang="en-US" sz="2800" b="1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000" y="4468813"/>
            <a:ext cx="7188200" cy="1931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DETERMINANTS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RATES </a:t>
            </a:r>
            <a:r>
              <a:rPr lang="en-US" dirty="0"/>
              <a:t>OF RETURN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391400" cy="4724400"/>
          </a:xfrm>
        </p:spPr>
        <p:txBody>
          <a:bodyPr>
            <a:normAutofit/>
          </a:bodyPr>
          <a:lstStyle/>
          <a:p>
            <a:pPr marL="457200" indent="-457200" fontAlgn="base">
              <a:spcBef>
                <a:spcPts val="1200"/>
              </a:spcBef>
              <a:spcAft>
                <a:spcPct val="0"/>
              </a:spcAft>
            </a:pPr>
            <a:r>
              <a:rPr lang="en-US" sz="2800" dirty="0"/>
              <a:t>Expected Productivity of Capital</a:t>
            </a:r>
            <a:endParaRPr lang="en-US" sz="2800" dirty="0"/>
          </a:p>
          <a:p>
            <a:pPr marL="457200" indent="-457200" fontAlgn="base">
              <a:spcBef>
                <a:spcPts val="1200"/>
              </a:spcBef>
              <a:spcAft>
                <a:spcPct val="0"/>
              </a:spcAft>
            </a:pPr>
            <a:r>
              <a:rPr lang="en-US" sz="2800" dirty="0" smtClean="0"/>
              <a:t>Degree </a:t>
            </a:r>
            <a:r>
              <a:rPr lang="en-US" sz="2800" dirty="0"/>
              <a:t>of Uncertainty about the Productivity of Capital</a:t>
            </a:r>
            <a:endParaRPr lang="en-US" sz="2800" dirty="0"/>
          </a:p>
          <a:p>
            <a:pPr marL="457200" indent="-457200" fontAlgn="base">
              <a:spcBef>
                <a:spcPts val="1200"/>
              </a:spcBef>
              <a:spcAft>
                <a:spcPct val="0"/>
              </a:spcAft>
            </a:pPr>
            <a:r>
              <a:rPr lang="en-US" sz="2800" dirty="0" smtClean="0"/>
              <a:t>Time </a:t>
            </a:r>
            <a:r>
              <a:rPr lang="en-US" sz="2800" dirty="0"/>
              <a:t>Preferences of People</a:t>
            </a:r>
            <a:endParaRPr lang="en-US" sz="2800" dirty="0"/>
          </a:p>
          <a:p>
            <a:pPr marL="457200" indent="-457200" fontAlgn="base">
              <a:spcBef>
                <a:spcPts val="1200"/>
              </a:spcBef>
              <a:spcAft>
                <a:spcPct val="0"/>
              </a:spcAft>
            </a:pPr>
            <a:r>
              <a:rPr lang="en-US" sz="2800" dirty="0" smtClean="0"/>
              <a:t>Degree </a:t>
            </a:r>
            <a:r>
              <a:rPr lang="en-US" sz="2800" dirty="0"/>
              <a:t>of Risk Aversion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FINANCIAL INTERMEDIARIES</a:t>
            </a:r>
            <a:endParaRPr lang="en-US" dirty="0"/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47800"/>
            <a:ext cx="8828087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RATIONALE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FINANCIAL 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7391400" cy="3276600"/>
          </a:xfrm>
        </p:spPr>
        <p:txBody>
          <a:bodyPr>
            <a:normAutofit/>
          </a:bodyPr>
          <a:lstStyle/>
          <a:p>
            <a:pPr marL="457200" indent="-457200" fontAlgn="base">
              <a:spcBef>
                <a:spcPts val="1200"/>
              </a:spcBef>
              <a:spcAft>
                <a:spcPct val="0"/>
              </a:spcAft>
            </a:pPr>
            <a:r>
              <a:rPr lang="en-US" sz="2800" dirty="0" smtClean="0"/>
              <a:t>Diversification</a:t>
            </a:r>
            <a:endParaRPr lang="en-US" sz="2800" dirty="0"/>
          </a:p>
          <a:p>
            <a:pPr marL="457200" indent="-457200" fontAlgn="base">
              <a:spcBef>
                <a:spcPts val="1200"/>
              </a:spcBef>
              <a:spcAft>
                <a:spcPct val="0"/>
              </a:spcAft>
            </a:pPr>
            <a:r>
              <a:rPr lang="en-US" sz="2800" dirty="0" smtClean="0"/>
              <a:t>Lower </a:t>
            </a:r>
            <a:r>
              <a:rPr lang="en-US" sz="2800" dirty="0"/>
              <a:t>Transaction Cost</a:t>
            </a:r>
            <a:endParaRPr lang="en-US" sz="2800" dirty="0"/>
          </a:p>
          <a:p>
            <a:pPr marL="457200" indent="-457200" fontAlgn="base">
              <a:spcBef>
                <a:spcPts val="1200"/>
              </a:spcBef>
              <a:spcAft>
                <a:spcPct val="0"/>
              </a:spcAft>
            </a:pPr>
            <a:r>
              <a:rPr lang="en-US" sz="2800" dirty="0" smtClean="0"/>
              <a:t>Economies </a:t>
            </a:r>
            <a:r>
              <a:rPr lang="en-US" sz="2800" dirty="0"/>
              <a:t>of Scale</a:t>
            </a:r>
            <a:endParaRPr lang="en-US" sz="2800" dirty="0"/>
          </a:p>
          <a:p>
            <a:pPr marL="457200" indent="-457200" fontAlgn="base">
              <a:spcBef>
                <a:spcPts val="1200"/>
              </a:spcBef>
              <a:spcAft>
                <a:spcPct val="0"/>
              </a:spcAft>
            </a:pPr>
            <a:r>
              <a:rPr lang="en-US" sz="2800" dirty="0" smtClean="0"/>
              <a:t>Confidentiality</a:t>
            </a:r>
            <a:endParaRPr lang="en-US" sz="2800" dirty="0"/>
          </a:p>
          <a:p>
            <a:pPr marL="457200" indent="-457200" fontAlgn="base">
              <a:spcBef>
                <a:spcPts val="1200"/>
              </a:spcBef>
              <a:spcAft>
                <a:spcPct val="0"/>
              </a:spcAft>
            </a:pPr>
            <a:r>
              <a:rPr lang="en-US" sz="2800" dirty="0" err="1" smtClean="0"/>
              <a:t>Signalling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RATIONALE </a:t>
            </a:r>
            <a:r>
              <a:rPr lang="en-US" dirty="0" smtClean="0"/>
              <a:t>FOR</a:t>
            </a:r>
            <a:br>
              <a:rPr lang="en-US" dirty="0" smtClean="0"/>
            </a:br>
            <a:r>
              <a:rPr lang="en-US" dirty="0" smtClean="0"/>
              <a:t>FINANCIAL INTERMEDIARIES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305800" cy="4876800"/>
          </a:xfrm>
        </p:spPr>
        <p:txBody>
          <a:bodyPr>
            <a:normAutofit fontScale="62500" lnSpcReduction="20000"/>
          </a:bodyPr>
          <a:lstStyle/>
          <a:p>
            <a:pPr marL="457200" indent="-4572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sz="2800" b="1" dirty="0" smtClean="0"/>
              <a:t>DIVERSIFICATION</a:t>
            </a:r>
            <a:endParaRPr lang="en-US" sz="2800" b="1" dirty="0" smtClean="0"/>
          </a:p>
          <a:p>
            <a:pPr marL="45720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dirty="0"/>
              <a:t>The pool of funds </a:t>
            </a:r>
            <a:r>
              <a:rPr lang="en-US" sz="2800" dirty="0" err="1"/>
              <a:t>mobilised</a:t>
            </a:r>
            <a:r>
              <a:rPr lang="en-US" sz="2800" dirty="0"/>
              <a:t> by financial intermediaries is invested in a broadly diversified portfolio of assets (loans, stocks, bonds and so on).</a:t>
            </a:r>
            <a:endParaRPr lang="en-US" sz="2800" dirty="0"/>
          </a:p>
          <a:p>
            <a:pPr marL="457200" indent="-4572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sz="2800" b="1" dirty="0" smtClean="0"/>
              <a:t>LOWER TRANSACTION COST</a:t>
            </a:r>
            <a:endParaRPr lang="en-US" sz="2800" b="1" dirty="0" smtClean="0"/>
          </a:p>
          <a:p>
            <a:pPr marL="45720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dirty="0" smtClean="0"/>
              <a:t>The </a:t>
            </a:r>
            <a:r>
              <a:rPr lang="en-US" sz="2800" dirty="0"/>
              <a:t>transaction cost in percentage terms decreases as the transaction size increases.</a:t>
            </a:r>
            <a:endParaRPr lang="en-US" sz="2800" dirty="0"/>
          </a:p>
          <a:p>
            <a:pPr marL="457200" indent="-4572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sz="2800" b="1" dirty="0" smtClean="0"/>
              <a:t>ECONOMIES OF SCALE</a:t>
            </a:r>
            <a:endParaRPr lang="en-US" sz="2800" b="1" dirty="0" smtClean="0"/>
          </a:p>
          <a:p>
            <a:pPr marL="45720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dirty="0" smtClean="0"/>
              <a:t>Financial </a:t>
            </a:r>
            <a:r>
              <a:rPr lang="en-US" sz="2800" dirty="0"/>
              <a:t>institutions enjoy economies of scale</a:t>
            </a:r>
            <a:endParaRPr lang="en-US" sz="2800" dirty="0"/>
          </a:p>
          <a:p>
            <a:pPr marL="457200" indent="-4572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sz="2800" b="1" dirty="0" smtClean="0"/>
              <a:t>CONFIDENTIALITY</a:t>
            </a:r>
            <a:endParaRPr lang="en-US" sz="2800" b="1" dirty="0" smtClean="0"/>
          </a:p>
          <a:p>
            <a:pPr marL="45720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dirty="0"/>
              <a:t>Information shared with financial intermediaries may be kept confidential whereas information disclosed to numerous individual  investors is in public domain.</a:t>
            </a:r>
            <a:endParaRPr lang="en-US" sz="2800" dirty="0"/>
          </a:p>
          <a:p>
            <a:pPr marL="457200" indent="-4572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sz="2800" b="1" dirty="0" err="1" smtClean="0"/>
              <a:t>SIGNALLING</a:t>
            </a:r>
            <a:endParaRPr lang="en-US" sz="2800" b="1" dirty="0" smtClean="0"/>
          </a:p>
          <a:p>
            <a:pPr marL="45720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800" dirty="0"/>
              <a:t>Financial intermediaries can pick up and interpret signals and cues better. So they perform a </a:t>
            </a:r>
            <a:r>
              <a:rPr lang="en-US" sz="2800" dirty="0" err="1"/>
              <a:t>signalling</a:t>
            </a:r>
            <a:r>
              <a:rPr lang="en-US" sz="2800" dirty="0"/>
              <a:t> function for the investment community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REGULATARY INFRASTRUCTURE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305800" cy="4343400"/>
          </a:xfrm>
        </p:spPr>
        <p:txBody>
          <a:bodyPr>
            <a:normAutofit/>
          </a:bodyPr>
          <a:lstStyle/>
          <a:p>
            <a:pPr marL="457200" indent="-4572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sz="2800" dirty="0"/>
              <a:t>RESERVE BANK  OF INDIA</a:t>
            </a:r>
            <a:endParaRPr lang="en-US" sz="2800" dirty="0"/>
          </a:p>
          <a:p>
            <a:pPr marL="457200" indent="-457200" fontAlgn="base">
              <a:lnSpc>
                <a:spcPct val="120000"/>
              </a:lnSpc>
              <a:spcBef>
                <a:spcPts val="1200"/>
              </a:spcBef>
              <a:spcAft>
                <a:spcPct val="0"/>
              </a:spcAft>
            </a:pPr>
            <a:r>
              <a:rPr lang="en-US" sz="2800" dirty="0" err="1" smtClean="0"/>
              <a:t>SEBI</a:t>
            </a:r>
            <a:r>
              <a:rPr lang="en-US" sz="2800" dirty="0" smtClean="0"/>
              <a:t> 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KEY TRENDS IN </a:t>
            </a:r>
            <a:r>
              <a:rPr lang="en-US" dirty="0" smtClean="0"/>
              <a:t>THE</a:t>
            </a:r>
            <a:br>
              <a:rPr lang="en-US" dirty="0" smtClean="0"/>
            </a:br>
            <a:r>
              <a:rPr lang="en-US" dirty="0" smtClean="0"/>
              <a:t>INDIAN </a:t>
            </a:r>
            <a:r>
              <a:rPr lang="en-US" dirty="0"/>
              <a:t>FINANCIAL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305800" cy="4038600"/>
          </a:xfrm>
        </p:spPr>
        <p:txBody>
          <a:bodyPr>
            <a:normAutofit/>
          </a:bodyPr>
          <a:lstStyle/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/>
              <a:t>Market-determined interest rates and greater volatility </a:t>
            </a:r>
            <a:r>
              <a:rPr lang="en-US" sz="2800" dirty="0" smtClean="0"/>
              <a:t>of </a:t>
            </a:r>
            <a:r>
              <a:rPr lang="en-US" sz="2800" dirty="0"/>
              <a:t>interest rates</a:t>
            </a:r>
            <a:endParaRPr lang="en-US" sz="2800" dirty="0"/>
          </a:p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 smtClean="0"/>
              <a:t>Emergence </a:t>
            </a:r>
            <a:r>
              <a:rPr lang="en-US" sz="2800" dirty="0"/>
              <a:t>of universal banks</a:t>
            </a:r>
            <a:endParaRPr lang="en-US" sz="2800" dirty="0"/>
          </a:p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 smtClean="0"/>
              <a:t>Emphasis </a:t>
            </a:r>
            <a:r>
              <a:rPr lang="en-US" sz="2800" dirty="0"/>
              <a:t>on prudential regulation and supervision</a:t>
            </a:r>
            <a:endParaRPr lang="en-US" sz="2800" dirty="0"/>
          </a:p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 smtClean="0"/>
              <a:t>Gradual </a:t>
            </a:r>
            <a:r>
              <a:rPr lang="en-US" sz="2800" dirty="0"/>
              <a:t>integration with the global financial system</a:t>
            </a:r>
            <a:endParaRPr lang="en-US" sz="2800" dirty="0"/>
          </a:p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 smtClean="0"/>
              <a:t>Increase </a:t>
            </a:r>
            <a:r>
              <a:rPr lang="en-US" sz="2800" dirty="0"/>
              <a:t>in financial innovation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SUMMING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05800" cy="4953000"/>
          </a:xfrm>
        </p:spPr>
        <p:txBody>
          <a:bodyPr>
            <a:normAutofit fontScale="85000" lnSpcReduction="10000"/>
          </a:bodyPr>
          <a:lstStyle/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 smtClean="0"/>
              <a:t>The </a:t>
            </a:r>
            <a:r>
              <a:rPr lang="en-US" sz="2800" dirty="0"/>
              <a:t>financial system – consisting of a variety of institutions, markets, </a:t>
            </a:r>
            <a:r>
              <a:rPr lang="en-US" sz="2800" dirty="0" smtClean="0"/>
              <a:t>and </a:t>
            </a:r>
            <a:r>
              <a:rPr lang="en-US" sz="2800" dirty="0"/>
              <a:t>instruments related in a systematic manner – provides the principal </a:t>
            </a:r>
            <a:r>
              <a:rPr lang="en-US" sz="2800" dirty="0" smtClean="0"/>
              <a:t>means </a:t>
            </a:r>
            <a:r>
              <a:rPr lang="en-US" sz="2800" dirty="0"/>
              <a:t>by which savings are transformed  into investments.</a:t>
            </a:r>
            <a:endParaRPr lang="en-US" sz="2800" dirty="0"/>
          </a:p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 smtClean="0"/>
              <a:t>The </a:t>
            </a:r>
            <a:r>
              <a:rPr lang="en-US" sz="2800" dirty="0"/>
              <a:t>financial system provides a payment mechanism, enables the </a:t>
            </a:r>
            <a:r>
              <a:rPr lang="en-US" sz="2800" dirty="0" smtClean="0"/>
              <a:t>pooling </a:t>
            </a:r>
            <a:r>
              <a:rPr lang="en-US" sz="2800" dirty="0"/>
              <a:t>of funds, facilitates the management of uncertainty, generates </a:t>
            </a:r>
            <a:r>
              <a:rPr lang="en-US" sz="2800" dirty="0" smtClean="0"/>
              <a:t>information </a:t>
            </a:r>
            <a:r>
              <a:rPr lang="en-US" sz="2800" dirty="0"/>
              <a:t>for </a:t>
            </a:r>
            <a:r>
              <a:rPr lang="en-US" sz="2800" dirty="0" err="1"/>
              <a:t>decentralised</a:t>
            </a:r>
            <a:r>
              <a:rPr lang="en-US" sz="2800" dirty="0"/>
              <a:t> decision making, and helps in dealing </a:t>
            </a:r>
            <a:r>
              <a:rPr lang="en-US" sz="2800" dirty="0" smtClean="0"/>
              <a:t>with informational </a:t>
            </a:r>
            <a:r>
              <a:rPr lang="en-US" sz="2800" dirty="0"/>
              <a:t>asymmetry.</a:t>
            </a:r>
            <a:endParaRPr lang="en-US" sz="2800" dirty="0"/>
          </a:p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 smtClean="0"/>
              <a:t>Financial </a:t>
            </a:r>
            <a:r>
              <a:rPr lang="en-US" sz="2800" dirty="0"/>
              <a:t>assets represent claims against the future income and wealth </a:t>
            </a:r>
            <a:r>
              <a:rPr lang="en-US" sz="2800" dirty="0" smtClean="0"/>
              <a:t>of </a:t>
            </a:r>
            <a:r>
              <a:rPr lang="en-US" sz="2800" dirty="0"/>
              <a:t>others. Financial liabilities, the counterparts of financial assets, </a:t>
            </a:r>
            <a:r>
              <a:rPr lang="en-US" sz="2800" dirty="0" smtClean="0"/>
              <a:t>represent </a:t>
            </a:r>
            <a:r>
              <a:rPr lang="en-US" sz="2800" dirty="0"/>
              <a:t>promises to pay some portion of prospective income and </a:t>
            </a:r>
            <a:r>
              <a:rPr lang="en-US" sz="2800" dirty="0" smtClean="0"/>
              <a:t>wealth </a:t>
            </a:r>
            <a:r>
              <a:rPr lang="en-US" sz="2800" dirty="0"/>
              <a:t>to others.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SUMMING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077200" cy="4648200"/>
          </a:xfrm>
        </p:spPr>
        <p:txBody>
          <a:bodyPr>
            <a:noAutofit/>
          </a:bodyPr>
          <a:lstStyle/>
          <a:p>
            <a:pPr algn="just">
              <a:spcBef>
                <a:spcPts val="1800"/>
              </a:spcBef>
              <a:buFont typeface="Symbol" panose="05050102010706020507" pitchFamily="18" charset="2"/>
              <a:buChar char="·"/>
            </a:pPr>
            <a:r>
              <a:rPr lang="en-US" sz="2400" dirty="0">
                <a:latin typeface="Calibri" panose="020F0502020204030204" charset="0"/>
              </a:rPr>
              <a:t>The important financial assets and liabilities in our economy are </a:t>
            </a:r>
            <a:r>
              <a:rPr lang="en-US" sz="2400" dirty="0" smtClean="0">
                <a:latin typeface="Calibri" panose="020F0502020204030204" charset="0"/>
              </a:rPr>
              <a:t>money, demand </a:t>
            </a:r>
            <a:r>
              <a:rPr lang="en-US" sz="2400" dirty="0">
                <a:latin typeface="Calibri" panose="020F0502020204030204" charset="0"/>
              </a:rPr>
              <a:t>deposit, short-term debt, intermediate-term debt, </a:t>
            </a:r>
            <a:r>
              <a:rPr lang="en-US" sz="2400" dirty="0" smtClean="0">
                <a:latin typeface="Calibri" panose="020F0502020204030204" charset="0"/>
              </a:rPr>
              <a:t>long-term debt</a:t>
            </a:r>
            <a:r>
              <a:rPr lang="en-US" sz="2400" dirty="0">
                <a:latin typeface="Calibri" panose="020F0502020204030204" charset="0"/>
              </a:rPr>
              <a:t>, and equity stock.</a:t>
            </a:r>
            <a:endParaRPr lang="en-US" sz="2400" dirty="0">
              <a:latin typeface="Calibri" panose="020F0502020204030204" charset="0"/>
            </a:endParaRPr>
          </a:p>
          <a:p>
            <a:pPr algn="just">
              <a:spcBef>
                <a:spcPts val="1800"/>
              </a:spcBef>
              <a:buFont typeface="Symbol" panose="05050102010706020507" pitchFamily="18" charset="2"/>
              <a:buChar char="·"/>
            </a:pPr>
            <a:r>
              <a:rPr lang="en-US" sz="2400" dirty="0" smtClean="0">
                <a:latin typeface="Calibri" panose="020F0502020204030204" charset="0"/>
              </a:rPr>
              <a:t>A </a:t>
            </a:r>
            <a:r>
              <a:rPr lang="en-US" sz="2400" dirty="0">
                <a:latin typeface="Calibri" panose="020F0502020204030204" charset="0"/>
              </a:rPr>
              <a:t>financial market is a market for creation and exchange of financial </a:t>
            </a:r>
            <a:r>
              <a:rPr lang="en-US" sz="2400" dirty="0" smtClean="0">
                <a:latin typeface="Calibri" panose="020F0502020204030204" charset="0"/>
              </a:rPr>
              <a:t>assets</a:t>
            </a:r>
            <a:r>
              <a:rPr lang="en-US" sz="2400" dirty="0">
                <a:latin typeface="Calibri" panose="020F0502020204030204" charset="0"/>
              </a:rPr>
              <a:t>. Financial markets facilitate price discovery, provide </a:t>
            </a:r>
            <a:r>
              <a:rPr lang="en-US" sz="2400" dirty="0" smtClean="0">
                <a:latin typeface="Calibri" panose="020F0502020204030204" charset="0"/>
              </a:rPr>
              <a:t>liquidity, and </a:t>
            </a:r>
            <a:r>
              <a:rPr lang="en-US" sz="2400" dirty="0">
                <a:latin typeface="Calibri" panose="020F0502020204030204" charset="0"/>
              </a:rPr>
              <a:t>reduce the cost of transacting.</a:t>
            </a:r>
            <a:endParaRPr lang="en-US" sz="2400" dirty="0">
              <a:latin typeface="Calibri" panose="020F050202020403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96200" y="1230868"/>
            <a:ext cx="91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Contd</a:t>
            </a:r>
            <a:r>
              <a:rPr lang="en-US" b="1" dirty="0" smtClean="0">
                <a:solidFill>
                  <a:srgbClr val="FFC000"/>
                </a:solidFill>
              </a:rPr>
              <a:t>…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458200" cy="4919546"/>
          </a:xfrm>
        </p:spPr>
        <p:txBody>
          <a:bodyPr>
            <a:normAutofit/>
          </a:bodyPr>
          <a:lstStyle/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>
                <a:solidFill>
                  <a:prstClr val="white"/>
                </a:solidFill>
              </a:rPr>
              <a:t>Functions of the Financial System</a:t>
            </a:r>
            <a:endParaRPr lang="en-US" sz="2800" dirty="0">
              <a:solidFill>
                <a:prstClr val="white"/>
              </a:solidFill>
            </a:endParaRPr>
          </a:p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Financial </a:t>
            </a:r>
            <a:r>
              <a:rPr lang="en-US" sz="2800" dirty="0">
                <a:solidFill>
                  <a:prstClr val="white"/>
                </a:solidFill>
              </a:rPr>
              <a:t>Assets</a:t>
            </a:r>
            <a:endParaRPr lang="en-US" sz="2800" dirty="0">
              <a:solidFill>
                <a:prstClr val="white"/>
              </a:solidFill>
            </a:endParaRPr>
          </a:p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Financial </a:t>
            </a:r>
            <a:r>
              <a:rPr lang="en-US" sz="2800" dirty="0">
                <a:solidFill>
                  <a:prstClr val="white"/>
                </a:solidFill>
              </a:rPr>
              <a:t>Markets</a:t>
            </a:r>
            <a:endParaRPr lang="en-US" sz="2800" dirty="0">
              <a:solidFill>
                <a:prstClr val="white"/>
              </a:solidFill>
            </a:endParaRPr>
          </a:p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Financial </a:t>
            </a:r>
            <a:r>
              <a:rPr lang="en-US" sz="2800" dirty="0">
                <a:solidFill>
                  <a:prstClr val="white"/>
                </a:solidFill>
              </a:rPr>
              <a:t>Market Returns</a:t>
            </a:r>
            <a:endParaRPr lang="en-US" sz="2800" dirty="0">
              <a:solidFill>
                <a:prstClr val="white"/>
              </a:solidFill>
            </a:endParaRPr>
          </a:p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Financial </a:t>
            </a:r>
            <a:r>
              <a:rPr lang="en-US" sz="2800" dirty="0">
                <a:solidFill>
                  <a:prstClr val="white"/>
                </a:solidFill>
              </a:rPr>
              <a:t>Intermediaries</a:t>
            </a:r>
            <a:endParaRPr lang="en-US" sz="2800" dirty="0">
              <a:solidFill>
                <a:prstClr val="white"/>
              </a:solidFill>
            </a:endParaRPr>
          </a:p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dirty="0" smtClean="0">
                <a:solidFill>
                  <a:prstClr val="white"/>
                </a:solidFill>
              </a:rPr>
              <a:t>Regulatory </a:t>
            </a:r>
            <a:r>
              <a:rPr lang="en-US" sz="2800" dirty="0">
                <a:solidFill>
                  <a:prstClr val="white"/>
                </a:solidFill>
              </a:rPr>
              <a:t>Infrastructure</a:t>
            </a:r>
            <a:endParaRPr lang="en-US" sz="2800" dirty="0">
              <a:solidFill>
                <a:prstClr val="whit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Autofit/>
          </a:bodyPr>
          <a:lstStyle/>
          <a:p>
            <a:r>
              <a:rPr lang="en-US" dirty="0"/>
              <a:t>THE FINANCIAL SYSTEM</a:t>
            </a:r>
            <a:endParaRPr lang="en-US" dirty="0"/>
          </a:p>
        </p:txBody>
      </p:sp>
      <p:pic>
        <p:nvPicPr>
          <p:cNvPr id="10246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4263"/>
            <a:ext cx="8913813" cy="5773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FUNCTIONS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FINANCIAL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6858000" cy="4648200"/>
          </a:xfrm>
        </p:spPr>
        <p:txBody>
          <a:bodyPr>
            <a:norm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/>
              <a:t>Payment System</a:t>
            </a:r>
            <a:endParaRPr lang="en-US" sz="2800" dirty="0"/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/>
              <a:t>Pooling </a:t>
            </a:r>
            <a:r>
              <a:rPr lang="en-US" sz="2800" dirty="0"/>
              <a:t>of Funds</a:t>
            </a:r>
            <a:endParaRPr lang="en-US" sz="2800" dirty="0"/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/>
              <a:t>Transfer </a:t>
            </a:r>
            <a:r>
              <a:rPr lang="en-US" sz="2800" dirty="0"/>
              <a:t>of Resources</a:t>
            </a:r>
            <a:endParaRPr lang="en-US" sz="2800" dirty="0"/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/>
              <a:t>Risk </a:t>
            </a:r>
            <a:r>
              <a:rPr lang="en-US" sz="2800" dirty="0"/>
              <a:t>Management</a:t>
            </a:r>
            <a:endParaRPr lang="en-US" sz="2800" dirty="0"/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/>
              <a:t>Price </a:t>
            </a:r>
            <a:r>
              <a:rPr lang="en-US" sz="2800" dirty="0"/>
              <a:t>Information for </a:t>
            </a:r>
            <a:r>
              <a:rPr lang="en-US" sz="2800" dirty="0" err="1"/>
              <a:t>Decentralised</a:t>
            </a:r>
            <a:r>
              <a:rPr lang="en-US" sz="2800" dirty="0"/>
              <a:t> Decision Making</a:t>
            </a:r>
            <a:endParaRPr lang="en-US" sz="2800" dirty="0"/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</a:pPr>
            <a:r>
              <a:rPr lang="en-US" sz="2800" dirty="0" smtClean="0"/>
              <a:t>Dealing  </a:t>
            </a:r>
            <a:r>
              <a:rPr lang="en-US" sz="2800" dirty="0"/>
              <a:t>with Incentive Problem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FUNCTIONS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FINANCIAL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05800" cy="4876800"/>
          </a:xfrm>
        </p:spPr>
        <p:txBody>
          <a:bodyPr>
            <a:normAutofit fontScale="92500" lnSpcReduction="20000"/>
          </a:bodyPr>
          <a:lstStyle/>
          <a:p>
            <a:pPr marL="457200" indent="-457200" fontAlgn="base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</a:pPr>
            <a:r>
              <a:rPr lang="en-US" sz="3000" b="1" dirty="0"/>
              <a:t>Payment </a:t>
            </a:r>
            <a:r>
              <a:rPr lang="en-US" sz="3000" b="1" dirty="0" smtClean="0"/>
              <a:t>System</a:t>
            </a:r>
            <a:endParaRPr lang="en-US" sz="3000" b="1" dirty="0" smtClean="0"/>
          </a:p>
          <a:p>
            <a:pPr marL="45720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dirty="0"/>
              <a:t>Depository financial intermediaries such as banks are the pivot of the payment system. Credit card companies play a supplementary role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457200" indent="-457200" fontAlgn="base">
              <a:lnSpc>
                <a:spcPct val="120000"/>
              </a:lnSpc>
              <a:spcBef>
                <a:spcPts val="1800"/>
              </a:spcBef>
              <a:spcAft>
                <a:spcPct val="0"/>
              </a:spcAft>
            </a:pPr>
            <a:r>
              <a:rPr lang="en-US" sz="2800" b="1" dirty="0" smtClean="0"/>
              <a:t>Pooling of Funds</a:t>
            </a:r>
            <a:endParaRPr lang="en-US" sz="2800" b="1" dirty="0" smtClean="0"/>
          </a:p>
          <a:p>
            <a:pPr marL="45720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dirty="0"/>
              <a:t>Financial markets and intermediaries facilitate the pooling of the household savings for financing business.</a:t>
            </a:r>
            <a:endParaRPr lang="en-US" sz="2400" dirty="0"/>
          </a:p>
          <a:p>
            <a:pPr marL="457200" indent="-457200" fontAlgn="base">
              <a:lnSpc>
                <a:spcPct val="110000"/>
              </a:lnSpc>
              <a:spcBef>
                <a:spcPts val="1800"/>
              </a:spcBef>
              <a:spcAft>
                <a:spcPct val="0"/>
              </a:spcAft>
            </a:pPr>
            <a:r>
              <a:rPr lang="en-US" sz="2800" b="1" dirty="0" smtClean="0"/>
              <a:t>Transfer of Resources</a:t>
            </a:r>
            <a:endParaRPr lang="en-US" sz="2800" b="1" dirty="0" smtClean="0"/>
          </a:p>
          <a:p>
            <a:pPr marL="457200" indent="0" fontAlgn="base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sz="2400" dirty="0"/>
              <a:t>The financial system facilitates the efficient life-cycle allocations of household consumption, the efficient allocation of physical capital to its most productive use, and the efficient separation of ownership from management.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96200" y="1459468"/>
            <a:ext cx="91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Contd</a:t>
            </a:r>
            <a:r>
              <a:rPr lang="en-US" b="1" dirty="0" smtClean="0">
                <a:solidFill>
                  <a:srgbClr val="FFC000"/>
                </a:solidFill>
              </a:rPr>
              <a:t>…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FUNCTIONS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FINANCIAL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305800" cy="4876800"/>
          </a:xfrm>
        </p:spPr>
        <p:txBody>
          <a:bodyPr>
            <a:normAutofit/>
          </a:bodyPr>
          <a:lstStyle/>
          <a:p>
            <a:pPr marL="457200" indent="-457200" fontAlgn="base">
              <a:spcBef>
                <a:spcPts val="1200"/>
              </a:spcBef>
              <a:spcAft>
                <a:spcPct val="0"/>
              </a:spcAft>
            </a:pPr>
            <a:r>
              <a:rPr lang="en-US" sz="2800" b="1" dirty="0"/>
              <a:t>Risk Management</a:t>
            </a:r>
            <a:endParaRPr lang="en-US" sz="2800" b="1" dirty="0"/>
          </a:p>
          <a:p>
            <a:pPr marL="457200" indent="0" fontAlgn="base"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2200" dirty="0"/>
              <a:t>A well-developed financial system offers a variety of instruments that enable economic agents to pool, price, and exchange </a:t>
            </a:r>
            <a:r>
              <a:rPr lang="en-US" sz="2200" dirty="0" smtClean="0"/>
              <a:t>risk. The </a:t>
            </a:r>
            <a:r>
              <a:rPr lang="en-US" sz="2200" dirty="0"/>
              <a:t>three basic methods of managing risk are : hedging, diversification, and insurance</a:t>
            </a:r>
            <a:endParaRPr lang="en-US" sz="2200" dirty="0"/>
          </a:p>
          <a:p>
            <a:pPr marL="457200" indent="-457200" fontAlgn="base">
              <a:spcBef>
                <a:spcPts val="1800"/>
              </a:spcBef>
              <a:spcAft>
                <a:spcPct val="0"/>
              </a:spcAft>
            </a:pPr>
            <a:r>
              <a:rPr lang="en-US" sz="2800" b="1" dirty="0"/>
              <a:t>Price Information for </a:t>
            </a:r>
            <a:r>
              <a:rPr lang="en-US" sz="2800" b="1" dirty="0" err="1" smtClean="0"/>
              <a:t>Decentralised</a:t>
            </a:r>
            <a:r>
              <a:rPr lang="en-US" sz="2800" b="1" dirty="0" smtClean="0"/>
              <a:t> </a:t>
            </a:r>
            <a:r>
              <a:rPr lang="en-US" sz="2800" b="1" dirty="0"/>
              <a:t>Decision Making</a:t>
            </a:r>
            <a:endParaRPr lang="en-US" sz="2800" b="1" dirty="0"/>
          </a:p>
          <a:p>
            <a:pPr marL="457200" indent="0" fontAlgn="base"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2200" dirty="0"/>
              <a:t>Interest rates and security prices are used by households in their consumption-saving-investment decisions and by firms in their investment and financing </a:t>
            </a:r>
            <a:r>
              <a:rPr lang="en-US" sz="2200" dirty="0" smtClean="0"/>
              <a:t>decisions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7696200" y="1459468"/>
            <a:ext cx="91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Contd</a:t>
            </a:r>
            <a:r>
              <a:rPr lang="en-US" b="1" dirty="0" smtClean="0">
                <a:solidFill>
                  <a:srgbClr val="FFC000"/>
                </a:solidFill>
              </a:rPr>
              <a:t>…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FUNCTIONS </a:t>
            </a:r>
            <a:r>
              <a:rPr lang="en-US" dirty="0" smtClean="0"/>
              <a:t>OF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/>
              <a:t>FINANCIAL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077200" cy="3810000"/>
          </a:xfrm>
        </p:spPr>
        <p:txBody>
          <a:bodyPr>
            <a:normAutofit/>
          </a:bodyPr>
          <a:lstStyle/>
          <a:p>
            <a:pPr marL="457200" indent="-457200" fontAlgn="base">
              <a:spcBef>
                <a:spcPts val="1200"/>
              </a:spcBef>
              <a:spcAft>
                <a:spcPct val="0"/>
              </a:spcAft>
            </a:pPr>
            <a:r>
              <a:rPr lang="en-US" sz="2800" b="1" dirty="0"/>
              <a:t>Dealing with Incentive Problems</a:t>
            </a:r>
            <a:endParaRPr lang="en-US" sz="2800" b="1" dirty="0"/>
          </a:p>
          <a:p>
            <a:pPr marL="457200" indent="0" fontAlgn="base"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2200" dirty="0"/>
              <a:t>Information asymmetry leads to moral hazard and adverse selection, which are broadly referred to as agency problems.</a:t>
            </a:r>
            <a:endParaRPr lang="en-US" sz="2200" dirty="0"/>
          </a:p>
          <a:p>
            <a:pPr marL="457200" indent="0" fontAlgn="base">
              <a:spcBef>
                <a:spcPts val="1200"/>
              </a:spcBef>
              <a:spcAft>
                <a:spcPct val="0"/>
              </a:spcAft>
              <a:buNone/>
            </a:pPr>
            <a:r>
              <a:rPr lang="en-US" sz="2200" dirty="0" smtClean="0"/>
              <a:t>Financial </a:t>
            </a:r>
            <a:r>
              <a:rPr lang="en-US" sz="2200" dirty="0"/>
              <a:t>intermediaries like banks and venture capital organizations can solve the problem of informational asymmetry by handling sensitive information discreetly and developing a reputation for profitable activity</a:t>
            </a:r>
            <a:endParaRPr lang="en-US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7696200" y="1459468"/>
            <a:ext cx="91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FFC000"/>
                </a:solidFill>
              </a:rPr>
              <a:t>Contd</a:t>
            </a:r>
            <a:r>
              <a:rPr lang="en-US" b="1" dirty="0" smtClean="0">
                <a:solidFill>
                  <a:srgbClr val="FFC000"/>
                </a:solidFill>
              </a:rPr>
              <a:t>…</a:t>
            </a:r>
            <a:endParaRPr lang="en-US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FINANCIAL ASSETS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077200" cy="4648200"/>
          </a:xfrm>
        </p:spPr>
        <p:txBody>
          <a:bodyPr>
            <a:normAutofit/>
          </a:bodyPr>
          <a:lstStyle/>
          <a:p>
            <a:pPr marL="0" indent="0" fontAlgn="base">
              <a:spcBef>
                <a:spcPts val="600"/>
              </a:spcBef>
              <a:spcAft>
                <a:spcPct val="0"/>
              </a:spcAft>
              <a:buNone/>
            </a:pPr>
            <a:r>
              <a:rPr lang="en-US" sz="2400" dirty="0"/>
              <a:t>Financial assets are intangible assets that represent claims to future cash flows. The terms financial asset, instrument, or security are used </a:t>
            </a:r>
            <a:r>
              <a:rPr lang="en-US" sz="2400" dirty="0" smtClean="0"/>
              <a:t>interchangeably.</a:t>
            </a:r>
            <a:endParaRPr lang="en-US" sz="2400" dirty="0"/>
          </a:p>
          <a:p>
            <a:pPr marL="0" indent="0" fontAlgn="base">
              <a:spcBef>
                <a:spcPts val="1800"/>
              </a:spcBef>
              <a:spcAft>
                <a:spcPct val="0"/>
              </a:spcAft>
              <a:buNone/>
            </a:pPr>
            <a:r>
              <a:rPr lang="en-US" sz="2400" dirty="0"/>
              <a:t>Examples :</a:t>
            </a:r>
            <a:endParaRPr lang="en-US" sz="2400" dirty="0"/>
          </a:p>
          <a:p>
            <a:pPr marL="568325" indent="-346075" fontAlgn="base">
              <a:spcBef>
                <a:spcPts val="600"/>
              </a:spcBef>
              <a:spcAft>
                <a:spcPct val="0"/>
              </a:spcAft>
            </a:pPr>
            <a:r>
              <a:rPr lang="en-US" sz="2400" dirty="0" smtClean="0"/>
              <a:t>A </a:t>
            </a:r>
            <a:r>
              <a:rPr lang="en-US" sz="2400" dirty="0"/>
              <a:t>10-year bond issued by the </a:t>
            </a:r>
            <a:r>
              <a:rPr lang="en-US" sz="2400" dirty="0" err="1"/>
              <a:t>GOI</a:t>
            </a:r>
            <a:r>
              <a:rPr lang="en-US" sz="2400" dirty="0"/>
              <a:t> carrying an interest </a:t>
            </a:r>
            <a:r>
              <a:rPr lang="en-US" sz="2400" dirty="0" smtClean="0"/>
              <a:t>rate </a:t>
            </a:r>
            <a:r>
              <a:rPr lang="en-US" sz="2400" dirty="0"/>
              <a:t>of 7 percent.</a:t>
            </a:r>
            <a:endParaRPr lang="en-US" sz="2400" dirty="0"/>
          </a:p>
          <a:p>
            <a:pPr marL="568325" indent="-346075" fontAlgn="base">
              <a:spcBef>
                <a:spcPts val="600"/>
              </a:spcBef>
              <a:spcAft>
                <a:spcPct val="0"/>
              </a:spcAft>
            </a:pPr>
            <a:r>
              <a:rPr lang="en-US" sz="2400" dirty="0" smtClean="0"/>
              <a:t>Equity </a:t>
            </a:r>
            <a:r>
              <a:rPr lang="en-US" sz="2400" dirty="0"/>
              <a:t>shares issued by </a:t>
            </a:r>
            <a:r>
              <a:rPr lang="en-US" sz="2400" dirty="0" err="1"/>
              <a:t>TCS</a:t>
            </a:r>
            <a:r>
              <a:rPr lang="en-US" sz="2400" dirty="0"/>
              <a:t> to the general investing </a:t>
            </a:r>
            <a:r>
              <a:rPr lang="en-US" sz="2400" dirty="0" smtClean="0"/>
              <a:t>public </a:t>
            </a:r>
            <a:r>
              <a:rPr lang="en-US" sz="2400" dirty="0"/>
              <a:t>through an initial public offering.</a:t>
            </a:r>
            <a:endParaRPr lang="en-US" sz="2400" dirty="0"/>
          </a:p>
          <a:p>
            <a:pPr marL="568325" indent="-346075" fontAlgn="base">
              <a:spcBef>
                <a:spcPts val="600"/>
              </a:spcBef>
              <a:spcAft>
                <a:spcPct val="0"/>
              </a:spcAft>
            </a:pPr>
            <a:r>
              <a:rPr lang="en-US" sz="2400" dirty="0" smtClean="0"/>
              <a:t>Call </a:t>
            </a:r>
            <a:r>
              <a:rPr lang="en-US" sz="2400" dirty="0"/>
              <a:t>options granted by WIPRO to its employees.</a:t>
            </a:r>
            <a:endParaRPr lang="en-US" sz="2400" dirty="0"/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6283</Words>
  <Application>WPS Presentation</Application>
  <PresentationFormat>On-screen Show (4:3)</PresentationFormat>
  <Paragraphs>171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3" baseType="lpstr">
      <vt:lpstr>Arial</vt:lpstr>
      <vt:lpstr>SimSun</vt:lpstr>
      <vt:lpstr>Wingdings</vt:lpstr>
      <vt:lpstr>Cambria</vt:lpstr>
      <vt:lpstr>Adobe Kaiti Std R</vt:lpstr>
      <vt:lpstr>Yu Gothic</vt:lpstr>
      <vt:lpstr>MS PGothic</vt:lpstr>
      <vt:lpstr>Calibri</vt:lpstr>
      <vt:lpstr>Microsoft YaHei</vt:lpstr>
      <vt:lpstr>Arial Unicode MS</vt:lpstr>
      <vt:lpstr>Symbol</vt:lpstr>
      <vt:lpstr>Office Theme</vt:lpstr>
      <vt:lpstr>PowerPoint 演示文稿</vt:lpstr>
      <vt:lpstr>PowerPoint 演示文稿</vt:lpstr>
      <vt:lpstr>OUTLINE</vt:lpstr>
      <vt:lpstr>THE FINANCIAL SYSTEM</vt:lpstr>
      <vt:lpstr>FUNCTIONS OF THE FINANCIAL SYSTEM</vt:lpstr>
      <vt:lpstr>FUNCTIONS OF THE FINANCIAL SYSTEM</vt:lpstr>
      <vt:lpstr>FUNCTIONS OF THE FINANCIAL SYSTEM</vt:lpstr>
      <vt:lpstr>FUNCTIONS OF THE FINANCIAL SYSTEM</vt:lpstr>
      <vt:lpstr>FINANCIAL ASSETS</vt:lpstr>
      <vt:lpstr>FINANCIAL MARKETS</vt:lpstr>
      <vt:lpstr>FUNCTIONS OF FINANCIAL MARKETS</vt:lpstr>
      <vt:lpstr>CLASSIFICATION OF FINANCIAL MARKETS</vt:lpstr>
      <vt:lpstr>FINANCIAL MARKET RETURNS</vt:lpstr>
      <vt:lpstr>DETERMINANTS OF RATES OF RETURN</vt:lpstr>
      <vt:lpstr>FINANCIAL INTERMEDIARIES</vt:lpstr>
      <vt:lpstr>RATIONALE FOR FINANCIAL INTERMEDIARIES</vt:lpstr>
      <vt:lpstr>RATIONALE FOR FINANCIAL INTERMEDIARIES</vt:lpstr>
      <vt:lpstr>REGULATARY INFRASTRUCTURE</vt:lpstr>
      <vt:lpstr>KEY TRENDS IN THE INDIAN FINANCIAL SYSTEM</vt:lpstr>
      <vt:lpstr>SUMMING UP</vt:lpstr>
      <vt:lpstr>SUMMING UP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</cp:lastModifiedBy>
  <cp:revision>1</cp:revision>
  <dcterms:created xsi:type="dcterms:W3CDTF">2024-05-17T16:29:14Z</dcterms:created>
  <dcterms:modified xsi:type="dcterms:W3CDTF">2024-05-17T16:29:14Z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34E09C171FD347029190476989672A59_12</vt:lpwstr>
  </property>
  <property fmtid="{D5CDD505-2E9C-101B-9397-08002B2CF9AE}" pid="3" name="KSOProductBuildVer">
    <vt:lpwstr>1033-12.2.0.16909</vt:lpwstr>
  </property>
</Properties>
</file>