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13" r:id="rId3"/>
    <p:sldId id="330" r:id="rId4"/>
    <p:sldId id="391" r:id="rId5"/>
    <p:sldId id="423" r:id="rId6"/>
    <p:sldId id="408" r:id="rId7"/>
    <p:sldId id="410" r:id="rId8"/>
    <p:sldId id="409" r:id="rId9"/>
    <p:sldId id="412" r:id="rId10"/>
    <p:sldId id="413" r:id="rId11"/>
    <p:sldId id="414" r:id="rId12"/>
    <p:sldId id="415" r:id="rId13"/>
    <p:sldId id="416" r:id="rId14"/>
    <p:sldId id="417" r:id="rId15"/>
    <p:sldId id="411" r:id="rId16"/>
    <p:sldId id="420" r:id="rId17"/>
    <p:sldId id="421" r:id="rId18"/>
    <p:sldId id="422" r:id="rId19"/>
    <p:sldId id="41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2703"/>
    <a:srgbClr val="00CCFF"/>
    <a:srgbClr val="CC9B00"/>
    <a:srgbClr val="E6AF00"/>
    <a:srgbClr val="FFCC00"/>
    <a:srgbClr val="DE5A00"/>
    <a:srgbClr val="D739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1144" autoAdjust="0"/>
  </p:normalViewPr>
  <p:slideViewPr>
    <p:cSldViewPr>
      <p:cViewPr>
        <p:scale>
          <a:sx n="66" d="100"/>
          <a:sy n="66" d="100"/>
        </p:scale>
        <p:origin x="-1290" y="-15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71" d="100"/>
          <a:sy n="71" d="100"/>
        </p:scale>
        <p:origin x="-270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FCD442-40B2-4CE6-BC5A-4F7D802B2C74}" type="datetimeFigureOut">
              <a:rPr lang="en-US" smtClean="0"/>
              <a:t>6/29/2014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5B4CFC-0E01-4908-9C9F-370F7BFF66DC}" type="slidenum">
              <a:rPr lang="en-US" smtClean="0"/>
              <a:t>‹#›</a:t>
            </a:fld>
            <a:endParaRPr lang="en-US"/>
          </a:p>
        </p:txBody>
      </p:sp>
    </p:spTree>
    <p:extLst>
      <p:ext uri="{BB962C8B-B14F-4D97-AF65-F5344CB8AC3E}">
        <p14:creationId xmlns:p14="http://schemas.microsoft.com/office/powerpoint/2010/main" val="387249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FC4E93-B570-4056-B31C-CC4661BE97D2}" type="datetimeFigureOut">
              <a:rPr lang="en-US" smtClean="0"/>
              <a:t>6/29/2014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445FAC-0BC4-4EAA-81C8-CD7DE0430FAD}" type="slidenum">
              <a:rPr lang="en-US" smtClean="0"/>
              <a:t>‹#›</a:t>
            </a:fld>
            <a:endParaRPr lang="en-US"/>
          </a:p>
        </p:txBody>
      </p:sp>
    </p:spTree>
    <p:extLst>
      <p:ext uri="{BB962C8B-B14F-4D97-AF65-F5344CB8AC3E}">
        <p14:creationId xmlns:p14="http://schemas.microsoft.com/office/powerpoint/2010/main" val="3321173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3445FAC-0BC4-4EAA-81C8-CD7DE0430FAD}" type="slidenum">
              <a:rPr lang="en-US" smtClean="0"/>
              <a:t>1</a:t>
            </a:fld>
            <a:endParaRPr lang="en-US"/>
          </a:p>
        </p:txBody>
      </p:sp>
    </p:spTree>
    <p:extLst>
      <p:ext uri="{BB962C8B-B14F-4D97-AF65-F5344CB8AC3E}">
        <p14:creationId xmlns:p14="http://schemas.microsoft.com/office/powerpoint/2010/main" val="2271796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a:ln/>
        </p:spPr>
      </p:sp>
      <p:sp>
        <p:nvSpPr>
          <p:cNvPr id="1638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pitchFamily="34" charset="0"/>
              <a:ea typeface="ＭＳ Ｐゴシック" pitchFamily="34" charset="-128"/>
            </a:endParaRPr>
          </a:p>
        </p:txBody>
      </p:sp>
      <p:sp>
        <p:nvSpPr>
          <p:cNvPr id="1638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fld id="{37FD0E91-944E-49C5-87BF-CFEBC6C78CAF}" type="slidenum">
              <a:rPr lang="en-US" sz="1200"/>
              <a:pPr/>
              <a:t>2</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770150" cy="6858000"/>
          </a:xfrm>
          <a:prstGeom prst="rect">
            <a:avLst/>
          </a:prstGeom>
          <a:scene3d>
            <a:camera prst="orthographicFront"/>
            <a:lightRig rig="threePt" dir="t"/>
          </a:scene3d>
          <a:sp3d prstMaterial="clear"/>
        </p:spPr>
      </p:pic>
      <p:sp>
        <p:nvSpPr>
          <p:cNvPr id="13" name="Rectangle 12"/>
          <p:cNvSpPr/>
          <p:nvPr userDrawn="1"/>
        </p:nvSpPr>
        <p:spPr>
          <a:xfrm>
            <a:off x="76200" y="4842808"/>
            <a:ext cx="8382000" cy="1938992"/>
          </a:xfrm>
          <a:prstGeom prst="rect">
            <a:avLst/>
          </a:prstGeom>
          <a:noFill/>
          <a:ln>
            <a:noFill/>
          </a:ln>
          <a:effectLst/>
        </p:spPr>
        <p:txBody>
          <a:bodyPr wrap="square" lIns="91440" tIns="45720" rIns="91440" bIns="45720">
            <a:spAutoFit/>
          </a:bodyPr>
          <a:lstStyle/>
          <a:p>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F</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UNDAMENTALS</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OF</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F</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INANCIAL</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M</a:t>
            </a:r>
            <a:r>
              <a:rPr lang="en-US" sz="48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ANAGEMENT</a:t>
            </a:r>
            <a:r>
              <a:rPr lang="en-US" sz="6000" b="1" dirty="0" smtClean="0">
                <a:solidFill>
                  <a:srgbClr val="FFC000"/>
                </a:solidFill>
                <a:effectLst>
                  <a:outerShdw blurRad="50800" dist="38100" dir="10800000" algn="r" rotWithShape="0">
                    <a:prstClr val="black">
                      <a:alpha val="40000"/>
                    </a:prstClr>
                  </a:outerShdw>
                </a:effectLst>
                <a:latin typeface="Cambria" pitchFamily="18" charset="0"/>
                <a:ea typeface="Adobe Kaiti Std R" pitchFamily="18" charset="-128"/>
              </a:rPr>
              <a:t> </a:t>
            </a:r>
          </a:p>
        </p:txBody>
      </p:sp>
      <p:sp>
        <p:nvSpPr>
          <p:cNvPr id="14" name="Rectangle 13"/>
          <p:cNvSpPr/>
          <p:nvPr userDrawn="1"/>
        </p:nvSpPr>
        <p:spPr>
          <a:xfrm>
            <a:off x="76200" y="157774"/>
            <a:ext cx="3258777" cy="584775"/>
          </a:xfrm>
          <a:prstGeom prst="rect">
            <a:avLst/>
          </a:prstGeom>
          <a:noFill/>
        </p:spPr>
        <p:txBody>
          <a:bodyPr wrap="none" lIns="91440" tIns="45720" rIns="91440" bIns="45720">
            <a:spAutoFit/>
          </a:bodyPr>
          <a:lstStyle/>
          <a:p>
            <a:pPr algn="ctr"/>
            <a:r>
              <a:rPr lang="en-US" sz="3200" b="1" cap="none" spc="0" dirty="0" err="1" smtClean="0">
                <a:ln w="10541" cmpd="sng">
                  <a:solidFill>
                    <a:schemeClr val="accent1">
                      <a:shade val="88000"/>
                      <a:satMod val="110000"/>
                    </a:schemeClr>
                  </a:solidFill>
                  <a:prstDash val="solid"/>
                </a:ln>
                <a:solidFill>
                  <a:srgbClr val="FFC000"/>
                </a:solidFill>
                <a:effectLst/>
              </a:rPr>
              <a:t>Prasanna</a:t>
            </a:r>
            <a:r>
              <a:rPr lang="en-US" sz="3200" b="1" cap="none" spc="0" dirty="0" smtClean="0">
                <a:ln w="10541" cmpd="sng">
                  <a:solidFill>
                    <a:schemeClr val="accent1">
                      <a:shade val="88000"/>
                      <a:satMod val="110000"/>
                    </a:schemeClr>
                  </a:solidFill>
                  <a:prstDash val="solid"/>
                </a:ln>
                <a:solidFill>
                  <a:srgbClr val="FFC000"/>
                </a:solidFill>
                <a:effectLst/>
              </a:rPr>
              <a:t> Chandra</a:t>
            </a:r>
            <a:endParaRPr lang="en-US" sz="2000" b="1" cap="none" spc="0" dirty="0">
              <a:ln w="10541" cmpd="sng">
                <a:solidFill>
                  <a:schemeClr val="accent1">
                    <a:shade val="88000"/>
                    <a:satMod val="110000"/>
                  </a:schemeClr>
                </a:solidFill>
                <a:prstDash val="solid"/>
              </a:ln>
              <a:solidFill>
                <a:srgbClr val="FFC000"/>
              </a:solidFill>
              <a:effectLst/>
            </a:endParaRPr>
          </a:p>
        </p:txBody>
      </p:sp>
      <p:pic>
        <p:nvPicPr>
          <p:cNvPr id="15" name="Picture 5"/>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53847" t="16223" r="11294" b="10196"/>
          <a:stretch/>
        </p:blipFill>
        <p:spPr bwMode="auto">
          <a:xfrm>
            <a:off x="5524500" y="450161"/>
            <a:ext cx="2971800" cy="3920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userDrawn="1"/>
        </p:nvSpPr>
        <p:spPr>
          <a:xfrm>
            <a:off x="73482" y="1981200"/>
            <a:ext cx="1117615" cy="1200329"/>
          </a:xfrm>
          <a:prstGeom prst="rect">
            <a:avLst/>
          </a:prstGeom>
          <a:noFill/>
        </p:spPr>
        <p:txBody>
          <a:bodyPr wrap="none" lIns="91440" tIns="45720" rIns="91440" bIns="45720">
            <a:spAutoFit/>
          </a:bodyPr>
          <a:lstStyle/>
          <a:p>
            <a:pPr algn="ctr"/>
            <a:r>
              <a:rPr lang="en-US" sz="72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6e</a:t>
            </a:r>
            <a:endParaRPr lang="en-US" sz="7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20410615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F811B-7687-459D-A08F-ABCF21F9BD3F}" type="datetimeFigureOut">
              <a:rPr lang="en-US" smtClean="0"/>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211212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CF811B-7687-459D-A08F-ABCF21F9BD3F}" type="datetimeFigureOut">
              <a:rPr lang="en-US" smtClean="0"/>
              <a:t>6/29/2014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400668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fld id="{09477748-F318-4021-89B6-689F16C8A09B}" type="datetimeFigureOut">
              <a:rPr lang="en-US">
                <a:solidFill>
                  <a:srgbClr val="D6ECFF"/>
                </a:solidFill>
              </a:rPr>
              <a:pPr/>
              <a:t>6/29/2014</a:t>
            </a:fld>
            <a:endParaRPr lang="en-US">
              <a:solidFill>
                <a:srgbClr val="D6ECFF"/>
              </a:solidFill>
            </a:endParaRPr>
          </a:p>
        </p:txBody>
      </p:sp>
      <p:sp>
        <p:nvSpPr>
          <p:cNvPr id="5" name="Footer Placeholder 2"/>
          <p:cNvSpPr>
            <a:spLocks noGrp="1"/>
          </p:cNvSpPr>
          <p:nvPr>
            <p:ph type="ftr" sz="quarter" idx="11"/>
          </p:nvPr>
        </p:nvSpPr>
        <p:spPr/>
        <p:txBody>
          <a:bodyPr/>
          <a:lstStyle>
            <a:lvl1pPr>
              <a:defRPr/>
            </a:lvl1pPr>
          </a:lstStyle>
          <a:p>
            <a:endParaRPr lang="en-US">
              <a:solidFill>
                <a:srgbClr val="D6ECFF"/>
              </a:solidFill>
            </a:endParaRPr>
          </a:p>
        </p:txBody>
      </p:sp>
      <p:sp>
        <p:nvSpPr>
          <p:cNvPr id="6" name="Slide Number Placeholder 22"/>
          <p:cNvSpPr>
            <a:spLocks noGrp="1"/>
          </p:cNvSpPr>
          <p:nvPr>
            <p:ph type="sldNum" sz="quarter" idx="12"/>
          </p:nvPr>
        </p:nvSpPr>
        <p:spPr/>
        <p:txBody>
          <a:bodyPr/>
          <a:lstStyle>
            <a:lvl1pPr>
              <a:defRPr/>
            </a:lvl1pPr>
          </a:lstStyle>
          <a:p>
            <a:fld id="{1153FA86-A194-4C3B-8403-3FE4B76043F7}" type="slidenum">
              <a:rPr lang="en-US">
                <a:solidFill>
                  <a:srgbClr val="D6ECFF"/>
                </a:solidFill>
              </a:rPr>
              <a:pPr/>
              <a:t>‹#›</a:t>
            </a:fld>
            <a:endParaRPr lang="en-US">
              <a:solidFill>
                <a:srgbClr val="D6ECFF"/>
              </a:solidFill>
            </a:endParaRPr>
          </a:p>
        </p:txBody>
      </p:sp>
    </p:spTree>
    <p:extLst>
      <p:ext uri="{BB962C8B-B14F-4D97-AF65-F5344CB8AC3E}">
        <p14:creationId xmlns:p14="http://schemas.microsoft.com/office/powerpoint/2010/main" val="64183329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1252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Rectangle 4"/>
          <p:cNvSpPr/>
          <p:nvPr userDrawn="1"/>
        </p:nvSpPr>
        <p:spPr>
          <a:xfrm>
            <a:off x="76200" y="4267200"/>
            <a:ext cx="3276600"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Cambria" pitchFamily="18" charset="0"/>
                <a:ea typeface="Adobe Kaiti Std R" pitchFamily="18" charset="-128"/>
                <a:cs typeface="+mn-cs"/>
              </a:rPr>
              <a:t>C</a:t>
            </a:r>
            <a:r>
              <a:rPr kumimoji="0" lang="en-US" sz="24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Cambria" pitchFamily="18" charset="0"/>
                <a:ea typeface="Adobe Kaiti Std R" pitchFamily="18" charset="-128"/>
                <a:cs typeface="+mn-cs"/>
              </a:rPr>
              <a:t>hapter</a:t>
            </a:r>
            <a:r>
              <a:rPr kumimoji="0" lang="en-US" sz="3200" b="1" i="0" u="none" strike="noStrike" kern="1200" cap="none" spc="0" normalizeH="0" baseline="0" noProof="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uLnTx/>
                <a:uFillTx/>
                <a:latin typeface="Cambria" pitchFamily="18" charset="0"/>
                <a:ea typeface="Adobe Kaiti Std R" pitchFamily="18" charset="-128"/>
                <a:cs typeface="+mn-cs"/>
              </a:rPr>
              <a:t> 8</a:t>
            </a:r>
          </a:p>
        </p:txBody>
      </p:sp>
      <p:sp>
        <p:nvSpPr>
          <p:cNvPr id="6" name="Rectangle 5"/>
          <p:cNvSpPr/>
          <p:nvPr userDrawn="1"/>
        </p:nvSpPr>
        <p:spPr>
          <a:xfrm>
            <a:off x="76200" y="4834095"/>
            <a:ext cx="8382000" cy="1938992"/>
          </a:xfrm>
          <a:prstGeom prst="rect">
            <a:avLst/>
          </a:prstGeom>
          <a:noFill/>
          <a:ln>
            <a:noFill/>
          </a:ln>
          <a:effectLst/>
        </p:spPr>
        <p:txBody>
          <a:bodyPr wrap="square" lIns="91440" tIns="45720" rIns="91440" bIns="45720">
            <a:spAutoFit/>
          </a:bodyPr>
          <a:lstStyle/>
          <a:p>
            <a:r>
              <a:rPr lang="en-US" sz="60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T</a:t>
            </a:r>
            <a:r>
              <a:rPr lang="en-US" sz="48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HE</a:t>
            </a:r>
            <a:r>
              <a:rPr lang="en-US" sz="60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 T</a:t>
            </a:r>
            <a:r>
              <a:rPr lang="en-US" sz="48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IME</a:t>
            </a:r>
            <a:r>
              <a:rPr lang="en-US" sz="60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 V</a:t>
            </a:r>
            <a:r>
              <a:rPr lang="en-US" sz="48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ALUE OF </a:t>
            </a:r>
            <a:r>
              <a:rPr lang="en-US" sz="60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M</a:t>
            </a:r>
            <a:r>
              <a:rPr lang="en-US" sz="4800" b="1" dirty="0" smtClean="0">
                <a:solidFill>
                  <a:srgbClr val="CC9B00"/>
                </a:solidFill>
                <a:effectLst>
                  <a:outerShdw blurRad="50800" dist="38100" dir="10800000" algn="r" rotWithShape="0">
                    <a:prstClr val="black">
                      <a:alpha val="40000"/>
                    </a:prstClr>
                  </a:outerShdw>
                </a:effectLst>
                <a:latin typeface="Cambria" pitchFamily="18" charset="0"/>
                <a:ea typeface="Adobe Kaiti Std R" pitchFamily="18" charset="-128"/>
              </a:rPr>
              <a:t>ONEY</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8770150" cy="6858000"/>
          </a:xfrm>
          <a:prstGeom prst="rect">
            <a:avLst/>
          </a:prstGeom>
          <a:scene3d>
            <a:camera prst="orthographicFront"/>
            <a:lightRig rig="threePt" dir="t"/>
          </a:scene3d>
          <a:sp3d prstMaterial="clear"/>
        </p:spPr>
      </p:pic>
    </p:spTree>
    <p:extLst>
      <p:ext uri="{BB962C8B-B14F-4D97-AF65-F5344CB8AC3E}">
        <p14:creationId xmlns:p14="http://schemas.microsoft.com/office/powerpoint/2010/main" val="288747021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CF811B-7687-459D-A08F-ABCF21F9BD3F}" type="datetimeFigureOut">
              <a:rPr lang="en-US" smtClean="0"/>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235205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CF811B-7687-459D-A08F-ABCF21F9BD3F}" type="datetimeFigureOut">
              <a:rPr lang="en-US" smtClean="0"/>
              <a:t>6/29/2014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1403916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CF811B-7687-459D-A08F-ABCF21F9BD3F}" type="datetimeFigureOut">
              <a:rPr lang="en-US" smtClean="0"/>
              <a:t>6/29/2014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677507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F811B-7687-459D-A08F-ABCF21F9BD3F}" type="datetimeFigureOut">
              <a:rPr lang="en-US" smtClean="0"/>
              <a:t>6/29/2014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256620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F811B-7687-459D-A08F-ABCF21F9BD3F}" type="datetimeFigureOut">
              <a:rPr lang="en-US" smtClean="0"/>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312594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F811B-7687-459D-A08F-ABCF21F9BD3F}" type="datetimeFigureOut">
              <a:rPr lang="en-US" smtClean="0"/>
              <a:t>6/29/2014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7FEFC7-6407-4828-988A-AECB750A4E43}" type="slidenum">
              <a:rPr lang="en-US" smtClean="0"/>
              <a:t>‹#›</a:t>
            </a:fld>
            <a:endParaRPr lang="en-US"/>
          </a:p>
        </p:txBody>
      </p:sp>
    </p:spTree>
    <p:extLst>
      <p:ext uri="{BB962C8B-B14F-4D97-AF65-F5344CB8AC3E}">
        <p14:creationId xmlns:p14="http://schemas.microsoft.com/office/powerpoint/2010/main" val="4221917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noFill/>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F811B-7687-459D-A08F-ABCF21F9BD3F}" type="datetimeFigureOut">
              <a:rPr lang="en-US" smtClean="0"/>
              <a:t>6/29/2014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7FEFC7-6407-4828-988A-AECB750A4E43}" type="slidenum">
              <a:rPr lang="en-US" smtClean="0"/>
              <a:t>‹#›</a:t>
            </a:fld>
            <a:endParaRPr lang="en-US"/>
          </a:p>
        </p:txBody>
      </p:sp>
      <p:sp>
        <p:nvSpPr>
          <p:cNvPr id="7" name="Rectangle 6"/>
          <p:cNvSpPr/>
          <p:nvPr userDrawn="1"/>
        </p:nvSpPr>
        <p:spPr>
          <a:xfrm rot="5400000">
            <a:off x="5591889" y="3305891"/>
            <a:ext cx="6858000" cy="246221"/>
          </a:xfrm>
          <a:prstGeom prst="rect">
            <a:avLst/>
          </a:prstGeom>
        </p:spPr>
        <p:txBody>
          <a:bodyPr wrap="square">
            <a:spAutoFit/>
          </a:bodyPr>
          <a:lstStyle/>
          <a:p>
            <a:pPr algn="ctr"/>
            <a:r>
              <a:rPr lang="fr-FR" sz="1000" dirty="0" smtClean="0">
                <a:solidFill>
                  <a:schemeClr val="bg1">
                    <a:lumMod val="65000"/>
                  </a:schemeClr>
                </a:solidFill>
              </a:rPr>
              <a:t>© Centre for Financial Management, Bangalore</a:t>
            </a:r>
            <a:endParaRPr lang="fr-FR" sz="1000" dirty="0">
              <a:solidFill>
                <a:schemeClr val="bg1">
                  <a:lumMod val="65000"/>
                </a:schemeClr>
              </a:solidFill>
            </a:endParaRPr>
          </a:p>
        </p:txBody>
      </p:sp>
    </p:spTree>
    <p:extLst>
      <p:ext uri="{BB962C8B-B14F-4D97-AF65-F5344CB8AC3E}">
        <p14:creationId xmlns:p14="http://schemas.microsoft.com/office/powerpoint/2010/main" val="3715939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iming>
    <p:tnLst>
      <p:par>
        <p:cTn id="1" dur="indefinite" restart="never" nodeType="tmRoot"/>
      </p:par>
    </p:tnLst>
  </p:timing>
  <p:txStyles>
    <p:titleStyle>
      <a:lvl1pPr algn="r" defTabSz="914400" rtl="0" eaLnBrk="1" latinLnBrk="0" hangingPunct="1">
        <a:spcBef>
          <a:spcPct val="0"/>
        </a:spcBef>
        <a:buNone/>
        <a:defRPr sz="4400" b="1" kern="1200">
          <a:solidFill>
            <a:srgbClr val="00CCFF"/>
          </a:solidFill>
          <a:latin typeface="Cambria" pitchFamily="18" charset="0"/>
          <a:ea typeface="+mj-ea"/>
          <a:cs typeface="+mj-cs"/>
        </a:defRPr>
      </a:lvl1pPr>
    </p:titleStyle>
    <p:bodyStyle>
      <a:lvl1pPr marL="342900" indent="-342900" algn="l" defTabSz="914400" rtl="0" eaLnBrk="1" latinLnBrk="0" hangingPunct="1">
        <a:spcBef>
          <a:spcPct val="20000"/>
        </a:spcBef>
        <a:buFont typeface="Wingdings" pitchFamily="2" charset="2"/>
        <a:buChar char="§"/>
        <a:defRPr sz="3200" b="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555994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FUTURE VALUE </a:t>
            </a:r>
            <a:r>
              <a:rPr lang="en-US" dirty="0" smtClean="0"/>
              <a:t>OF</a:t>
            </a:r>
            <a:br>
              <a:rPr lang="en-US" dirty="0" smtClean="0"/>
            </a:br>
            <a:r>
              <a:rPr lang="en-US" dirty="0" smtClean="0"/>
              <a:t>AN ANNUITY</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marL="0" lvl="0" indent="0" fontAlgn="base">
              <a:spcBef>
                <a:spcPct val="50000"/>
              </a:spcBef>
              <a:spcAft>
                <a:spcPct val="0"/>
              </a:spcAft>
              <a:buNone/>
            </a:pPr>
            <a:r>
              <a:rPr lang="en-US" altLang="en-US" sz="2600" b="1" dirty="0">
                <a:solidFill>
                  <a:prstClr val="white"/>
                </a:solidFill>
                <a:latin typeface="Times New Roman" charset="0"/>
              </a:rPr>
              <a:t>An annuity is a series of periodic cash flows (payments and      </a:t>
            </a:r>
            <a:r>
              <a:rPr lang="en-US" altLang="en-US" sz="2600" b="1" dirty="0" smtClean="0">
                <a:solidFill>
                  <a:prstClr val="white"/>
                </a:solidFill>
                <a:latin typeface="Times New Roman" charset="0"/>
              </a:rPr>
              <a:t>receipts </a:t>
            </a:r>
            <a:r>
              <a:rPr lang="en-US" altLang="en-US" sz="2600" b="1" dirty="0">
                <a:solidFill>
                  <a:prstClr val="white"/>
                </a:solidFill>
                <a:latin typeface="Times New Roman" charset="0"/>
              </a:rPr>
              <a:t>) of equal amounts</a:t>
            </a:r>
          </a:p>
          <a:p>
            <a:pPr marL="0" lvl="0" indent="0" fontAlgn="base">
              <a:lnSpc>
                <a:spcPct val="35000"/>
              </a:lnSpc>
              <a:spcBef>
                <a:spcPct val="50000"/>
              </a:spcBef>
              <a:spcAft>
                <a:spcPct val="0"/>
              </a:spcAft>
              <a:buNone/>
            </a:pPr>
            <a:endParaRPr lang="en-US" altLang="en-US" sz="1600" b="1" dirty="0">
              <a:solidFill>
                <a:prstClr val="white"/>
              </a:solidFill>
              <a:latin typeface="Times New Roman" charset="0"/>
            </a:endParaRPr>
          </a:p>
          <a:p>
            <a:pPr marL="0" lvl="0" indent="0" fontAlgn="base">
              <a:spcBef>
                <a:spcPct val="50000"/>
              </a:spcBef>
              <a:spcAft>
                <a:spcPct val="0"/>
              </a:spcAft>
              <a:buNone/>
            </a:pPr>
            <a:r>
              <a:rPr lang="en-US" altLang="en-US" sz="400" b="1" dirty="0">
                <a:solidFill>
                  <a:prstClr val="white"/>
                </a:solidFill>
                <a:latin typeface="Times New Roman" charset="0"/>
                <a:cs typeface="Times New Roman" charset="0"/>
              </a:rPr>
              <a:t> </a:t>
            </a:r>
          </a:p>
          <a:p>
            <a:pPr marL="0" lvl="0" indent="0" fontAlgn="base">
              <a:lnSpc>
                <a:spcPct val="65000"/>
              </a:lnSpc>
              <a:spcBef>
                <a:spcPct val="50000"/>
              </a:spcBef>
              <a:spcAft>
                <a:spcPct val="0"/>
              </a:spcAft>
              <a:buNone/>
            </a:pPr>
            <a:r>
              <a:rPr lang="en-US" altLang="en-US" sz="1500" b="1" dirty="0">
                <a:solidFill>
                  <a:prstClr val="white"/>
                </a:solidFill>
                <a:latin typeface="Times New Roman" charset="0"/>
                <a:cs typeface="Times New Roman" charset="0"/>
              </a:rPr>
              <a:t>     		1	         2	          3	            4		5		</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1,000	        1,000	         1,000	         1,000		1,000</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1,100</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1,210</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	</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1,331</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	</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1,464</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a:t>
            </a:r>
            <a:r>
              <a:rPr lang="en-US" altLang="en-US" sz="1500" b="1" dirty="0" err="1" smtClean="0">
                <a:solidFill>
                  <a:prstClr val="white"/>
                </a:solidFill>
                <a:latin typeface="Times New Roman" charset="0"/>
                <a:cs typeface="Times New Roman" charset="0"/>
              </a:rPr>
              <a:t>Rs</a:t>
            </a:r>
            <a:r>
              <a:rPr lang="en-US" altLang="en-US" sz="1500" b="1" dirty="0" smtClean="0">
                <a:solidFill>
                  <a:prstClr val="white"/>
                </a:solidFill>
                <a:latin typeface="Times New Roman" charset="0"/>
                <a:cs typeface="Times New Roman" charset="0"/>
              </a:rPr>
              <a:t>. 6,105</a:t>
            </a:r>
          </a:p>
          <a:p>
            <a:pPr marL="0" lvl="0" indent="0" fontAlgn="base">
              <a:lnSpc>
                <a:spcPct val="50000"/>
              </a:lnSpc>
              <a:spcBef>
                <a:spcPct val="50000"/>
              </a:spcBef>
              <a:spcAft>
                <a:spcPct val="0"/>
              </a:spcAft>
              <a:buNone/>
            </a:pPr>
            <a:r>
              <a:rPr lang="en-US" altLang="en-US" sz="1500" b="1" dirty="0" smtClean="0">
                <a:solidFill>
                  <a:prstClr val="white"/>
                </a:solidFill>
                <a:latin typeface="Times New Roman" charset="0"/>
              </a:rPr>
              <a:t> </a:t>
            </a:r>
            <a:r>
              <a:rPr lang="en-US" altLang="en-US" sz="2200" b="1" dirty="0" smtClean="0">
                <a:solidFill>
                  <a:prstClr val="white"/>
                </a:solidFill>
                <a:latin typeface="Times New Roman" charset="0"/>
              </a:rPr>
              <a:t>Future value of an annuity =   A [(1+r)</a:t>
            </a:r>
            <a:r>
              <a:rPr lang="en-US" altLang="en-US" sz="2200" b="1" baseline="30000" dirty="0" smtClean="0">
                <a:solidFill>
                  <a:prstClr val="white"/>
                </a:solidFill>
                <a:latin typeface="Times New Roman" charset="0"/>
              </a:rPr>
              <a:t>n</a:t>
            </a:r>
            <a:r>
              <a:rPr lang="en-US" altLang="en-US" sz="2200" b="1" dirty="0" smtClean="0">
                <a:solidFill>
                  <a:prstClr val="white"/>
                </a:solidFill>
                <a:latin typeface="Times New Roman" charset="0"/>
              </a:rPr>
              <a:t>-1</a:t>
            </a:r>
          </a:p>
          <a:p>
            <a:pPr marL="0" lvl="0" indent="0" fontAlgn="base">
              <a:lnSpc>
                <a:spcPct val="50000"/>
              </a:lnSpc>
              <a:spcBef>
                <a:spcPct val="50000"/>
              </a:spcBef>
              <a:spcAft>
                <a:spcPct val="0"/>
              </a:spcAft>
              <a:buNone/>
            </a:pPr>
            <a:r>
              <a:rPr lang="en-US" altLang="en-US" sz="2200" b="1" dirty="0" smtClean="0">
                <a:solidFill>
                  <a:prstClr val="white"/>
                </a:solidFill>
                <a:latin typeface="Times New Roman" charset="0"/>
              </a:rPr>
              <a:t>                                                             r</a:t>
            </a:r>
            <a:endParaRPr lang="en-US" altLang="en-US" sz="2200" b="1" dirty="0">
              <a:solidFill>
                <a:prstClr val="white"/>
              </a:solidFill>
              <a:latin typeface="Times New Roman" charset="0"/>
            </a:endParaRPr>
          </a:p>
        </p:txBody>
      </p:sp>
      <p:sp>
        <p:nvSpPr>
          <p:cNvPr id="4" name="Line 15"/>
          <p:cNvSpPr>
            <a:spLocks noChangeShapeType="1"/>
          </p:cNvSpPr>
          <p:nvPr/>
        </p:nvSpPr>
        <p:spPr bwMode="auto">
          <a:xfrm flipH="1">
            <a:off x="3913188" y="5181600"/>
            <a:ext cx="2957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Line 16"/>
          <p:cNvSpPr>
            <a:spLocks noChangeShapeType="1"/>
          </p:cNvSpPr>
          <p:nvPr/>
        </p:nvSpPr>
        <p:spPr bwMode="auto">
          <a:xfrm flipV="1">
            <a:off x="3898900" y="3124200"/>
            <a:ext cx="0" cy="205740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7"/>
          <p:cNvSpPr>
            <a:spLocks noChangeShapeType="1"/>
          </p:cNvSpPr>
          <p:nvPr/>
        </p:nvSpPr>
        <p:spPr bwMode="auto">
          <a:xfrm flipV="1">
            <a:off x="2603500" y="3165475"/>
            <a:ext cx="0" cy="262572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Line 19"/>
          <p:cNvSpPr>
            <a:spLocks noChangeShapeType="1"/>
          </p:cNvSpPr>
          <p:nvPr/>
        </p:nvSpPr>
        <p:spPr bwMode="auto">
          <a:xfrm>
            <a:off x="2603500" y="5791200"/>
            <a:ext cx="4267200" cy="0"/>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8" name="Line 24"/>
          <p:cNvSpPr>
            <a:spLocks noChangeShapeType="1"/>
          </p:cNvSpPr>
          <p:nvPr/>
        </p:nvSpPr>
        <p:spPr bwMode="auto">
          <a:xfrm>
            <a:off x="4813300" y="4613275"/>
            <a:ext cx="2057400" cy="0"/>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9" name="Line 27"/>
          <p:cNvSpPr>
            <a:spLocks noChangeShapeType="1"/>
          </p:cNvSpPr>
          <p:nvPr/>
        </p:nvSpPr>
        <p:spPr bwMode="auto">
          <a:xfrm>
            <a:off x="4813300" y="3165475"/>
            <a:ext cx="0" cy="1447800"/>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0" name="Line 28"/>
          <p:cNvSpPr>
            <a:spLocks noChangeShapeType="1"/>
          </p:cNvSpPr>
          <p:nvPr/>
        </p:nvSpPr>
        <p:spPr bwMode="auto">
          <a:xfrm>
            <a:off x="5803900" y="3206750"/>
            <a:ext cx="0" cy="457200"/>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1" name="Line 29"/>
          <p:cNvSpPr>
            <a:spLocks noChangeShapeType="1"/>
          </p:cNvSpPr>
          <p:nvPr/>
        </p:nvSpPr>
        <p:spPr bwMode="auto">
          <a:xfrm>
            <a:off x="5803900" y="3663950"/>
            <a:ext cx="1143000" cy="0"/>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 name="Line 31"/>
          <p:cNvSpPr>
            <a:spLocks noChangeShapeType="1"/>
          </p:cNvSpPr>
          <p:nvPr/>
        </p:nvSpPr>
        <p:spPr bwMode="auto">
          <a:xfrm>
            <a:off x="3810000" y="6477000"/>
            <a:ext cx="1447800" cy="0"/>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3" name="Line 32"/>
          <p:cNvSpPr>
            <a:spLocks noChangeShapeType="1"/>
          </p:cNvSpPr>
          <p:nvPr/>
        </p:nvSpPr>
        <p:spPr bwMode="auto">
          <a:xfrm>
            <a:off x="6553200" y="5943600"/>
            <a:ext cx="1066800" cy="0"/>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43522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LIES IN STORE FOR YOU</a:t>
            </a:r>
          </a:p>
        </p:txBody>
      </p:sp>
      <p:sp>
        <p:nvSpPr>
          <p:cNvPr id="3" name="Content Placeholder 2"/>
          <p:cNvSpPr>
            <a:spLocks noGrp="1"/>
          </p:cNvSpPr>
          <p:nvPr>
            <p:ph idx="1"/>
          </p:nvPr>
        </p:nvSpPr>
        <p:spPr>
          <a:xfrm>
            <a:off x="304800" y="1600200"/>
            <a:ext cx="8534400" cy="5105400"/>
          </a:xfrm>
        </p:spPr>
        <p:txBody>
          <a:bodyPr/>
          <a:lstStyle/>
          <a:p>
            <a:pPr marL="0" lvl="0" indent="0" fontAlgn="base">
              <a:spcBef>
                <a:spcPct val="50000"/>
              </a:spcBef>
              <a:spcAft>
                <a:spcPct val="0"/>
              </a:spcAft>
              <a:buNone/>
            </a:pPr>
            <a:r>
              <a:rPr lang="en-US" altLang="en-US" sz="2400" b="1" dirty="0">
                <a:solidFill>
                  <a:prstClr val="white"/>
                </a:solidFill>
                <a:latin typeface="Times New Roman" charset="0"/>
                <a:cs typeface="Times New Roman" charset="0"/>
              </a:rPr>
              <a:t>Suppose you have decided to deposit Rs.30,000 per year in your Public Provident Fund Account for 30 years. What will be the accumulated amount in your Public Provident Fund Account at the end of 30 years if the interest rate is 11 percent ? </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The accumulated sum will be :</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Rs.30,000 (FVA</a:t>
            </a:r>
            <a:r>
              <a:rPr lang="en-US" altLang="en-US" sz="2000" b="1" baseline="-30000" dirty="0">
                <a:solidFill>
                  <a:prstClr val="white"/>
                </a:solidFill>
                <a:latin typeface="Times New Roman" charset="0"/>
                <a:cs typeface="Times New Roman" charset="0"/>
              </a:rPr>
              <a:t>11%,30yrs</a:t>
            </a:r>
            <a:r>
              <a:rPr lang="en-US" altLang="en-US" sz="2000" b="1" dirty="0">
                <a:solidFill>
                  <a:prstClr val="white"/>
                </a:solidFill>
                <a:latin typeface="Times New Roman" charset="0"/>
                <a:cs typeface="Times New Roman" charset="0"/>
              </a:rPr>
              <a:t>)</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 Rs.30,000      (1.11)</a:t>
            </a:r>
            <a:r>
              <a:rPr lang="en-US" altLang="en-US" sz="2000" b="1" baseline="30000" dirty="0">
                <a:solidFill>
                  <a:prstClr val="white"/>
                </a:solidFill>
                <a:latin typeface="Times New Roman" charset="0"/>
                <a:cs typeface="Times New Roman" charset="0"/>
              </a:rPr>
              <a:t>30</a:t>
            </a:r>
            <a:r>
              <a:rPr lang="en-US" altLang="en-US" sz="2000" b="1" dirty="0">
                <a:solidFill>
                  <a:prstClr val="white"/>
                </a:solidFill>
                <a:latin typeface="Times New Roman" charset="0"/>
                <a:cs typeface="Times New Roman" charset="0"/>
              </a:rPr>
              <a:t>  -  1</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.11</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  Rs.30,000 [ 199.02]</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  Rs.5,970,600</a:t>
            </a:r>
            <a:endParaRPr lang="en-US" altLang="en-US" sz="2000" b="1" dirty="0">
              <a:solidFill>
                <a:prstClr val="white"/>
              </a:solidFill>
              <a:latin typeface="Times New Roman" charset="0"/>
            </a:endParaRPr>
          </a:p>
          <a:p>
            <a:endParaRPr lang="en-US" dirty="0"/>
          </a:p>
        </p:txBody>
      </p:sp>
      <p:sp>
        <p:nvSpPr>
          <p:cNvPr id="4" name="Line 5"/>
          <p:cNvSpPr>
            <a:spLocks noChangeShapeType="1"/>
          </p:cNvSpPr>
          <p:nvPr/>
        </p:nvSpPr>
        <p:spPr bwMode="auto">
          <a:xfrm>
            <a:off x="2819400" y="4572000"/>
            <a:ext cx="12954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
        <p:nvSpPr>
          <p:cNvPr id="5" name="AutoShape 6"/>
          <p:cNvSpPr>
            <a:spLocks/>
          </p:cNvSpPr>
          <p:nvPr/>
        </p:nvSpPr>
        <p:spPr bwMode="auto">
          <a:xfrm>
            <a:off x="2743200" y="4191000"/>
            <a:ext cx="76200" cy="762000"/>
          </a:xfrm>
          <a:prstGeom prst="leftBracket">
            <a:avLst>
              <a:gd name="adj" fmla="val 83333"/>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prstClr val="white"/>
              </a:solidFill>
              <a:effectLst/>
              <a:uLnTx/>
              <a:uFillTx/>
              <a:latin typeface="Times New Roman" charset="0"/>
            </a:endParaRPr>
          </a:p>
        </p:txBody>
      </p:sp>
      <p:sp>
        <p:nvSpPr>
          <p:cNvPr id="6" name="AutoShape 7"/>
          <p:cNvSpPr>
            <a:spLocks/>
          </p:cNvSpPr>
          <p:nvPr/>
        </p:nvSpPr>
        <p:spPr bwMode="auto">
          <a:xfrm>
            <a:off x="4267200" y="4191000"/>
            <a:ext cx="76200" cy="762000"/>
          </a:xfrm>
          <a:prstGeom prst="rightBracket">
            <a:avLst>
              <a:gd name="adj" fmla="val 83333"/>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prstClr val="white"/>
              </a:solidFill>
              <a:effectLst/>
              <a:uLnTx/>
              <a:uFillTx/>
              <a:latin typeface="Times New Roman" charset="0"/>
            </a:endParaRPr>
          </a:p>
        </p:txBody>
      </p:sp>
    </p:spTree>
    <p:extLst>
      <p:ext uri="{BB962C8B-B14F-4D97-AF65-F5344CB8AC3E}">
        <p14:creationId xmlns:p14="http://schemas.microsoft.com/office/powerpoint/2010/main" val="2610661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HOW MUCH </a:t>
            </a:r>
            <a:r>
              <a:rPr lang="en-US" dirty="0" smtClean="0"/>
              <a:t>SHOULD</a:t>
            </a:r>
            <a:br>
              <a:rPr lang="en-US" dirty="0" smtClean="0"/>
            </a:br>
            <a:r>
              <a:rPr lang="en-US" dirty="0" smtClean="0"/>
              <a:t>YOU </a:t>
            </a:r>
            <a:r>
              <a:rPr lang="en-US" dirty="0"/>
              <a:t>SAVE ANNUALLY</a:t>
            </a:r>
          </a:p>
        </p:txBody>
      </p:sp>
      <p:sp>
        <p:nvSpPr>
          <p:cNvPr id="3" name="Content Placeholder 2"/>
          <p:cNvSpPr>
            <a:spLocks noGrp="1"/>
          </p:cNvSpPr>
          <p:nvPr>
            <p:ph idx="1"/>
          </p:nvPr>
        </p:nvSpPr>
        <p:spPr>
          <a:xfrm>
            <a:off x="457200" y="2103437"/>
            <a:ext cx="8229600" cy="4525963"/>
          </a:xfrm>
        </p:spPr>
        <p:txBody>
          <a:bodyPr/>
          <a:lstStyle/>
          <a:p>
            <a:pPr marL="0" lvl="0" indent="0" fontAlgn="base">
              <a:lnSpc>
                <a:spcPct val="85000"/>
              </a:lnSpc>
              <a:spcBef>
                <a:spcPct val="50000"/>
              </a:spcBef>
              <a:spcAft>
                <a:spcPct val="0"/>
              </a:spcAft>
              <a:buNone/>
            </a:pPr>
            <a:r>
              <a:rPr lang="en-US" altLang="en-US" sz="2000" b="1" dirty="0">
                <a:solidFill>
                  <a:prstClr val="white"/>
                </a:solidFill>
                <a:latin typeface="Times New Roman" charset="0"/>
                <a:cs typeface="Times New Roman" charset="0"/>
              </a:rPr>
              <a:t>You want to buy a house after 5 years when it is expected to cost Rs.2 million. How much should you save annually if your savings earn a compound return of 12 percent ?</a:t>
            </a:r>
          </a:p>
          <a:p>
            <a:pPr marL="0" lvl="0" indent="0" fontAlgn="base">
              <a:lnSpc>
                <a:spcPct val="75000"/>
              </a:lnSpc>
              <a:spcBef>
                <a:spcPct val="50000"/>
              </a:spcBef>
              <a:spcAft>
                <a:spcPct val="0"/>
              </a:spcAft>
              <a:buNone/>
            </a:pPr>
            <a:r>
              <a:rPr lang="en-US" altLang="en-US" sz="2000" b="1" dirty="0">
                <a:solidFill>
                  <a:prstClr val="white"/>
                </a:solidFill>
                <a:latin typeface="Times New Roman" charset="0"/>
                <a:cs typeface="Times New Roman" charset="0"/>
              </a:rPr>
              <a:t>	The future value interest factor for a 5 year annuity, given an interest rate of 12 percent, is :</a:t>
            </a:r>
          </a:p>
          <a:p>
            <a:pPr marL="0" lvl="0" indent="0" fontAlgn="base">
              <a:lnSpc>
                <a:spcPct val="75000"/>
              </a:lnSpc>
              <a:spcBef>
                <a:spcPct val="50000"/>
              </a:spcBef>
              <a:spcAft>
                <a:spcPct val="0"/>
              </a:spcAft>
              <a:buNone/>
            </a:pPr>
            <a:r>
              <a:rPr lang="en-US" altLang="en-US" sz="2000" b="1" dirty="0">
                <a:solidFill>
                  <a:prstClr val="white"/>
                </a:solidFill>
                <a:latin typeface="Times New Roman" charset="0"/>
                <a:cs typeface="Times New Roman" charset="0"/>
              </a:rPr>
              <a:t>				     (1+0.12)</a:t>
            </a:r>
            <a:r>
              <a:rPr lang="en-US" altLang="en-US" sz="2000" b="1" baseline="30000" dirty="0">
                <a:solidFill>
                  <a:prstClr val="white"/>
                </a:solidFill>
                <a:latin typeface="Times New Roman" charset="0"/>
                <a:cs typeface="Times New Roman" charset="0"/>
              </a:rPr>
              <a:t>5</a:t>
            </a:r>
            <a:r>
              <a:rPr lang="en-US" altLang="en-US" sz="2000" b="1" dirty="0">
                <a:solidFill>
                  <a:prstClr val="white"/>
                </a:solidFill>
                <a:latin typeface="Times New Roman" charset="0"/>
                <a:cs typeface="Times New Roman" charset="0"/>
              </a:rPr>
              <a:t>  -  1</a:t>
            </a:r>
          </a:p>
          <a:p>
            <a:pPr marL="0" lvl="0" indent="0" fontAlgn="base">
              <a:lnSpc>
                <a:spcPct val="75000"/>
              </a:lnSpc>
              <a:spcBef>
                <a:spcPct val="50000"/>
              </a:spcBef>
              <a:spcAft>
                <a:spcPct val="0"/>
              </a:spcAft>
              <a:buNone/>
            </a:pPr>
            <a:r>
              <a:rPr lang="en-US" altLang="en-US" sz="2000" b="1" dirty="0">
                <a:solidFill>
                  <a:prstClr val="white"/>
                </a:solidFill>
                <a:latin typeface="Times New Roman" charset="0"/>
                <a:cs typeface="Times New Roman" charset="0"/>
              </a:rPr>
              <a:t>	             FVA </a:t>
            </a:r>
            <a:r>
              <a:rPr lang="en-US" altLang="en-US" sz="2000" b="1" i="1" baseline="-30000" dirty="0">
                <a:solidFill>
                  <a:prstClr val="white"/>
                </a:solidFill>
                <a:latin typeface="Times New Roman" charset="0"/>
                <a:cs typeface="Times New Roman" charset="0"/>
              </a:rPr>
              <a:t>n</a:t>
            </a:r>
            <a:r>
              <a:rPr lang="en-US" altLang="en-US" sz="2000" b="1" baseline="-30000" dirty="0">
                <a:solidFill>
                  <a:prstClr val="white"/>
                </a:solidFill>
                <a:latin typeface="Times New Roman" charset="0"/>
                <a:cs typeface="Times New Roman" charset="0"/>
              </a:rPr>
              <a:t>=5, </a:t>
            </a:r>
            <a:r>
              <a:rPr lang="en-US" altLang="en-US" sz="2000" b="1" i="1" baseline="-30000" dirty="0">
                <a:solidFill>
                  <a:prstClr val="white"/>
                </a:solidFill>
                <a:latin typeface="Times New Roman" charset="0"/>
                <a:cs typeface="Times New Roman" charset="0"/>
              </a:rPr>
              <a:t>r</a:t>
            </a:r>
            <a:r>
              <a:rPr lang="en-US" altLang="en-US" sz="2000" b="1" baseline="-30000" dirty="0">
                <a:solidFill>
                  <a:prstClr val="white"/>
                </a:solidFill>
                <a:latin typeface="Times New Roman" charset="0"/>
                <a:cs typeface="Times New Roman" charset="0"/>
              </a:rPr>
              <a:t>=12%</a:t>
            </a:r>
            <a:r>
              <a:rPr lang="en-US" altLang="en-US" sz="2000" b="1" dirty="0">
                <a:solidFill>
                  <a:prstClr val="white"/>
                </a:solidFill>
                <a:latin typeface="Times New Roman" charset="0"/>
                <a:cs typeface="Times New Roman" charset="0"/>
              </a:rPr>
              <a:t>    =	                               =  6.353</a:t>
            </a:r>
          </a:p>
          <a:p>
            <a:pPr marL="0" lvl="0" indent="0" fontAlgn="base">
              <a:lnSpc>
                <a:spcPct val="75000"/>
              </a:lnSpc>
              <a:spcBef>
                <a:spcPct val="50000"/>
              </a:spcBef>
              <a:spcAft>
                <a:spcPct val="0"/>
              </a:spcAft>
              <a:buNone/>
            </a:pPr>
            <a:r>
              <a:rPr lang="en-US" altLang="en-US" sz="2000" b="1" dirty="0">
                <a:solidFill>
                  <a:prstClr val="white"/>
                </a:solidFill>
                <a:latin typeface="Times New Roman" charset="0"/>
                <a:cs typeface="Times New Roman" charset="0"/>
              </a:rPr>
              <a:t>			                       0.12</a:t>
            </a:r>
          </a:p>
          <a:p>
            <a:pPr marL="0" lvl="0" indent="0" fontAlgn="base">
              <a:lnSpc>
                <a:spcPct val="75000"/>
              </a:lnSpc>
              <a:spcBef>
                <a:spcPct val="50000"/>
              </a:spcBef>
              <a:spcAft>
                <a:spcPct val="0"/>
              </a:spcAft>
              <a:buNone/>
            </a:pPr>
            <a:r>
              <a:rPr lang="en-US" altLang="en-US" sz="2000" b="1" dirty="0">
                <a:solidFill>
                  <a:prstClr val="white"/>
                </a:solidFill>
                <a:latin typeface="Times New Roman" charset="0"/>
                <a:cs typeface="Times New Roman" charset="0"/>
              </a:rPr>
              <a:t> 	The annual savings should be :</a:t>
            </a:r>
          </a:p>
          <a:p>
            <a:pPr marL="0" lvl="0" indent="0" fontAlgn="base">
              <a:lnSpc>
                <a:spcPct val="75000"/>
              </a:lnSpc>
              <a:spcBef>
                <a:spcPct val="50000"/>
              </a:spcBef>
              <a:spcAft>
                <a:spcPct val="0"/>
              </a:spcAft>
              <a:buNone/>
            </a:pPr>
            <a:r>
              <a:rPr lang="en-US" altLang="en-US" sz="2000" b="1" dirty="0">
                <a:solidFill>
                  <a:prstClr val="white"/>
                </a:solidFill>
                <a:latin typeface="Times New Roman" charset="0"/>
                <a:cs typeface="Times New Roman" charset="0"/>
              </a:rPr>
              <a:t>		Rs.2000,000       =    Rs.314,812</a:t>
            </a:r>
          </a:p>
          <a:p>
            <a:pPr marL="0" lvl="0" indent="0" fontAlgn="base">
              <a:lnSpc>
                <a:spcPct val="75000"/>
              </a:lnSpc>
              <a:spcBef>
                <a:spcPct val="50000"/>
              </a:spcBef>
              <a:spcAft>
                <a:spcPct val="0"/>
              </a:spcAft>
              <a:buNone/>
            </a:pPr>
            <a:r>
              <a:rPr lang="en-US" altLang="en-US" sz="2000" b="1" dirty="0">
                <a:solidFill>
                  <a:prstClr val="white"/>
                </a:solidFill>
                <a:latin typeface="Times New Roman" charset="0"/>
                <a:cs typeface="Times New Roman" charset="0"/>
              </a:rPr>
              <a:t>		      6.353	 	    </a:t>
            </a:r>
          </a:p>
        </p:txBody>
      </p:sp>
      <p:sp>
        <p:nvSpPr>
          <p:cNvPr id="4" name="Line 5"/>
          <p:cNvSpPr>
            <a:spLocks noChangeShapeType="1"/>
          </p:cNvSpPr>
          <p:nvPr/>
        </p:nvSpPr>
        <p:spPr bwMode="auto">
          <a:xfrm>
            <a:off x="4343400" y="4160837"/>
            <a:ext cx="16764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
        <p:nvSpPr>
          <p:cNvPr id="5" name="Line 6"/>
          <p:cNvSpPr>
            <a:spLocks noChangeShapeType="1"/>
          </p:cNvSpPr>
          <p:nvPr/>
        </p:nvSpPr>
        <p:spPr bwMode="auto">
          <a:xfrm>
            <a:off x="2590800" y="5456237"/>
            <a:ext cx="11430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Tree>
    <p:extLst>
      <p:ext uri="{BB962C8B-B14F-4D97-AF65-F5344CB8AC3E}">
        <p14:creationId xmlns:p14="http://schemas.microsoft.com/office/powerpoint/2010/main" val="1354508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ANNUAL DEPOSIT IN A SINKING FUND </a:t>
            </a:r>
          </a:p>
        </p:txBody>
      </p:sp>
      <p:sp>
        <p:nvSpPr>
          <p:cNvPr id="3" name="Content Placeholder 2"/>
          <p:cNvSpPr>
            <a:spLocks noGrp="1"/>
          </p:cNvSpPr>
          <p:nvPr>
            <p:ph idx="1"/>
          </p:nvPr>
        </p:nvSpPr>
        <p:spPr>
          <a:xfrm>
            <a:off x="457200" y="1951037"/>
            <a:ext cx="8229600" cy="4525963"/>
          </a:xfrm>
        </p:spPr>
        <p:txBody>
          <a:bodyPr/>
          <a:lstStyle/>
          <a:p>
            <a:pPr marL="0" lvl="0" indent="0" fontAlgn="base">
              <a:spcBef>
                <a:spcPct val="50000"/>
              </a:spcBef>
              <a:spcAft>
                <a:spcPct val="0"/>
              </a:spcAft>
              <a:buNone/>
            </a:pPr>
            <a:r>
              <a:rPr lang="en-US" altLang="en-US" sz="2000" b="1" dirty="0" err="1">
                <a:solidFill>
                  <a:prstClr val="white"/>
                </a:solidFill>
                <a:latin typeface="Times New Roman" charset="0"/>
                <a:cs typeface="Times New Roman" charset="0"/>
              </a:rPr>
              <a:t>Futura</a:t>
            </a:r>
            <a:r>
              <a:rPr lang="en-US" altLang="en-US" sz="2000" b="1" dirty="0">
                <a:solidFill>
                  <a:prstClr val="white"/>
                </a:solidFill>
                <a:latin typeface="Times New Roman" charset="0"/>
                <a:cs typeface="Times New Roman" charset="0"/>
              </a:rPr>
              <a:t> Limited has an obligation to redeem Rs.500 million bonds 6 years hence. How much should the company deposit annually in a sinking fund account wherein it earns 14 percent interest to cumulate Rs.500 million in 6 years time ?</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The future value interest factor for a 5 year annuity, given an interest rate of 14 percent is :</a:t>
            </a:r>
          </a:p>
          <a:p>
            <a:pPr marL="0" lvl="0" indent="0" fontAlgn="base">
              <a:spcBef>
                <a:spcPct val="50000"/>
              </a:spcBef>
              <a:spcAft>
                <a:spcPct val="0"/>
              </a:spcAft>
              <a:buNone/>
            </a:pPr>
            <a:r>
              <a:rPr lang="en-US" altLang="en-US" sz="2000" b="1" dirty="0" err="1">
                <a:solidFill>
                  <a:prstClr val="white"/>
                </a:solidFill>
                <a:latin typeface="Times New Roman" charset="0"/>
                <a:cs typeface="Times New Roman" charset="0"/>
              </a:rPr>
              <a:t>FVA</a:t>
            </a:r>
            <a:r>
              <a:rPr lang="en-US" altLang="en-US" sz="2000" b="1" i="1" baseline="-30000" dirty="0" err="1">
                <a:solidFill>
                  <a:prstClr val="white"/>
                </a:solidFill>
                <a:latin typeface="Times New Roman" charset="0"/>
                <a:cs typeface="Times New Roman" charset="0"/>
              </a:rPr>
              <a:t>n</a:t>
            </a:r>
            <a:r>
              <a:rPr lang="en-US" altLang="en-US" sz="2000" b="1" baseline="-30000" dirty="0">
                <a:solidFill>
                  <a:prstClr val="white"/>
                </a:solidFill>
                <a:latin typeface="Times New Roman" charset="0"/>
                <a:cs typeface="Times New Roman" charset="0"/>
              </a:rPr>
              <a:t>=6, </a:t>
            </a:r>
            <a:r>
              <a:rPr lang="en-US" altLang="en-US" sz="2000" b="1" i="1" baseline="-30000" dirty="0">
                <a:solidFill>
                  <a:prstClr val="white"/>
                </a:solidFill>
                <a:latin typeface="Times New Roman" charset="0"/>
                <a:cs typeface="Times New Roman" charset="0"/>
              </a:rPr>
              <a:t>r</a:t>
            </a:r>
            <a:r>
              <a:rPr lang="en-US" altLang="en-US" sz="2000" b="1" baseline="-30000" dirty="0">
                <a:solidFill>
                  <a:prstClr val="white"/>
                </a:solidFill>
                <a:latin typeface="Times New Roman" charset="0"/>
                <a:cs typeface="Times New Roman" charset="0"/>
              </a:rPr>
              <a:t>=14%</a:t>
            </a:r>
            <a:r>
              <a:rPr lang="en-US" altLang="en-US" sz="2000" b="1" dirty="0">
                <a:solidFill>
                  <a:prstClr val="white"/>
                </a:solidFill>
                <a:latin typeface="Times New Roman" charset="0"/>
                <a:cs typeface="Times New Roman" charset="0"/>
              </a:rPr>
              <a:t>   = 	               (1+0.14)</a:t>
            </a:r>
            <a:r>
              <a:rPr lang="en-US" altLang="en-US" sz="2000" b="1" baseline="30000" dirty="0">
                <a:solidFill>
                  <a:prstClr val="white"/>
                </a:solidFill>
                <a:latin typeface="Times New Roman" charset="0"/>
                <a:cs typeface="Times New Roman" charset="0"/>
              </a:rPr>
              <a:t>6</a:t>
            </a:r>
            <a:r>
              <a:rPr lang="en-US" altLang="en-US" sz="2000" b="1" dirty="0">
                <a:solidFill>
                  <a:prstClr val="white"/>
                </a:solidFill>
                <a:latin typeface="Times New Roman" charset="0"/>
                <a:cs typeface="Times New Roman" charset="0"/>
              </a:rPr>
              <a:t> – 1          = 8.536</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0.14                    		     </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The annual sinking fund deposit should be :</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Rs.500 million    =  Rs.58.575 million</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8.536</a:t>
            </a:r>
          </a:p>
          <a:p>
            <a:endParaRPr lang="en-US" dirty="0"/>
          </a:p>
        </p:txBody>
      </p:sp>
      <p:sp>
        <p:nvSpPr>
          <p:cNvPr id="4" name="Line 4"/>
          <p:cNvSpPr>
            <a:spLocks noChangeShapeType="1"/>
          </p:cNvSpPr>
          <p:nvPr/>
        </p:nvSpPr>
        <p:spPr bwMode="auto">
          <a:xfrm>
            <a:off x="533400" y="5913437"/>
            <a:ext cx="17526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
        <p:nvSpPr>
          <p:cNvPr id="5" name="Line 5"/>
          <p:cNvSpPr>
            <a:spLocks noChangeShapeType="1"/>
          </p:cNvSpPr>
          <p:nvPr/>
        </p:nvSpPr>
        <p:spPr bwMode="auto">
          <a:xfrm>
            <a:off x="3124200" y="4541837"/>
            <a:ext cx="16002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Tree>
    <p:extLst>
      <p:ext uri="{BB962C8B-B14F-4D97-AF65-F5344CB8AC3E}">
        <p14:creationId xmlns:p14="http://schemas.microsoft.com/office/powerpoint/2010/main" val="1615599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FINDING </a:t>
            </a:r>
            <a:r>
              <a:rPr lang="en-US" dirty="0" smtClean="0"/>
              <a:t>THE</a:t>
            </a:r>
            <a:br>
              <a:rPr lang="en-US" dirty="0" smtClean="0"/>
            </a:br>
            <a:r>
              <a:rPr lang="en-US" dirty="0" smtClean="0"/>
              <a:t>INTEREST RATE</a:t>
            </a:r>
            <a:endParaRPr lang="en-US" dirty="0"/>
          </a:p>
        </p:txBody>
      </p:sp>
      <p:sp>
        <p:nvSpPr>
          <p:cNvPr id="3" name="Content Placeholder 2"/>
          <p:cNvSpPr>
            <a:spLocks noGrp="1"/>
          </p:cNvSpPr>
          <p:nvPr>
            <p:ph idx="1"/>
          </p:nvPr>
        </p:nvSpPr>
        <p:spPr>
          <a:xfrm>
            <a:off x="457200" y="1828800"/>
            <a:ext cx="8229600" cy="4876800"/>
          </a:xfrm>
        </p:spPr>
        <p:txBody>
          <a:bodyPr>
            <a:normAutofit/>
          </a:bodyPr>
          <a:lstStyle/>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A finance company advertises that it will pay a lump sum of Rs.8,000 at the end of 6 years to investors who deposit annually Rs.1,000 for 6 years. What interest rate is implicit in this offer?</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The interest rate may be calculated in two steps :</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1.      Find the FVA</a:t>
            </a:r>
            <a:r>
              <a:rPr lang="en-US" altLang="en-US" sz="2000" b="1" i="1" baseline="-30000" dirty="0">
                <a:solidFill>
                  <a:prstClr val="white"/>
                </a:solidFill>
                <a:latin typeface="Times New Roman" charset="0"/>
                <a:cs typeface="Times New Roman" charset="0"/>
              </a:rPr>
              <a:t>r</a:t>
            </a:r>
            <a:r>
              <a:rPr lang="en-US" altLang="en-US" sz="2000" b="1" baseline="-30000" dirty="0">
                <a:solidFill>
                  <a:prstClr val="white"/>
                </a:solidFill>
                <a:latin typeface="Times New Roman" charset="0"/>
                <a:cs typeface="Times New Roman" charset="0"/>
              </a:rPr>
              <a:t>,6 </a:t>
            </a:r>
            <a:r>
              <a:rPr lang="en-US" altLang="en-US" sz="2000" b="1" dirty="0">
                <a:solidFill>
                  <a:prstClr val="white"/>
                </a:solidFill>
                <a:latin typeface="Times New Roman" charset="0"/>
                <a:cs typeface="Times New Roman" charset="0"/>
              </a:rPr>
              <a:t>for this contract as follows :</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Rs.8,000 = Rs.1,000 x FVA</a:t>
            </a:r>
            <a:r>
              <a:rPr lang="en-US" altLang="en-US" sz="2000" b="1" i="1" baseline="-30000" dirty="0">
                <a:solidFill>
                  <a:prstClr val="white"/>
                </a:solidFill>
                <a:latin typeface="Times New Roman" charset="0"/>
                <a:cs typeface="Times New Roman" charset="0"/>
              </a:rPr>
              <a:t>r</a:t>
            </a:r>
            <a:r>
              <a:rPr lang="en-US" altLang="en-US" sz="2000" b="1" baseline="-30000" dirty="0">
                <a:solidFill>
                  <a:prstClr val="white"/>
                </a:solidFill>
                <a:latin typeface="Times New Roman" charset="0"/>
                <a:cs typeface="Times New Roman" charset="0"/>
              </a:rPr>
              <a:t>,6</a:t>
            </a:r>
            <a:endParaRPr lang="en-US" altLang="en-US" sz="2000" b="1" dirty="0">
              <a:solidFill>
                <a:prstClr val="white"/>
              </a:solidFill>
              <a:latin typeface="Times New Roman" charset="0"/>
              <a:cs typeface="Times New Roman" charset="0"/>
            </a:endParaRP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FVA</a:t>
            </a:r>
            <a:r>
              <a:rPr lang="en-US" altLang="en-US" sz="2000" b="1" i="1" baseline="-30000" dirty="0">
                <a:solidFill>
                  <a:prstClr val="white"/>
                </a:solidFill>
                <a:latin typeface="Times New Roman" charset="0"/>
                <a:cs typeface="Times New Roman" charset="0"/>
              </a:rPr>
              <a:t>r</a:t>
            </a:r>
            <a:r>
              <a:rPr lang="en-US" altLang="en-US" sz="2000" b="1" baseline="-30000" dirty="0">
                <a:solidFill>
                  <a:prstClr val="white"/>
                </a:solidFill>
                <a:latin typeface="Times New Roman" charset="0"/>
                <a:cs typeface="Times New Roman" charset="0"/>
              </a:rPr>
              <a:t>,6</a:t>
            </a:r>
            <a:r>
              <a:rPr lang="en-US" altLang="en-US" sz="2000" b="1" dirty="0">
                <a:solidFill>
                  <a:prstClr val="white"/>
                </a:solidFill>
                <a:latin typeface="Times New Roman" charset="0"/>
                <a:cs typeface="Times New Roman" charset="0"/>
              </a:rPr>
              <a:t>     =         Rs.8,000     = 8.000</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 		             Rs.1,000</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2.      Look at the </a:t>
            </a:r>
            <a:r>
              <a:rPr lang="en-US" altLang="en-US" sz="2000" b="1" dirty="0" err="1">
                <a:solidFill>
                  <a:prstClr val="white"/>
                </a:solidFill>
                <a:latin typeface="Times New Roman" charset="0"/>
                <a:cs typeface="Times New Roman" charset="0"/>
              </a:rPr>
              <a:t>FVA</a:t>
            </a:r>
            <a:r>
              <a:rPr lang="en-US" altLang="en-US" sz="2000" b="1" i="1" baseline="-30000" dirty="0" err="1">
                <a:solidFill>
                  <a:prstClr val="white"/>
                </a:solidFill>
                <a:latin typeface="Times New Roman" charset="0"/>
                <a:cs typeface="Times New Roman" charset="0"/>
              </a:rPr>
              <a:t>r,n</a:t>
            </a:r>
            <a:r>
              <a:rPr lang="en-US" altLang="en-US" sz="2000" b="1" dirty="0">
                <a:solidFill>
                  <a:prstClr val="white"/>
                </a:solidFill>
                <a:latin typeface="Times New Roman" charset="0"/>
                <a:cs typeface="Times New Roman" charset="0"/>
              </a:rPr>
              <a:t> table and read the row corresponding to 6 years until you find a value close to 8.000. Doing so, we find that</a:t>
            </a:r>
          </a:p>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FVA</a:t>
            </a:r>
            <a:r>
              <a:rPr lang="en-US" altLang="en-US" sz="2000" b="1" baseline="-30000" dirty="0">
                <a:solidFill>
                  <a:prstClr val="white"/>
                </a:solidFill>
                <a:latin typeface="Times New Roman" charset="0"/>
                <a:cs typeface="Times New Roman" charset="0"/>
              </a:rPr>
              <a:t>12%,6</a:t>
            </a:r>
            <a:r>
              <a:rPr lang="en-US" altLang="en-US" sz="2000" b="1" dirty="0">
                <a:solidFill>
                  <a:prstClr val="white"/>
                </a:solidFill>
                <a:latin typeface="Times New Roman" charset="0"/>
                <a:cs typeface="Times New Roman" charset="0"/>
              </a:rPr>
              <a:t> is 8.115So, we conclude that the interest rate is slightly below 12 percent</a:t>
            </a:r>
            <a:r>
              <a:rPr lang="en-US" altLang="en-US" sz="2000" b="1" dirty="0" smtClean="0">
                <a:solidFill>
                  <a:prstClr val="white"/>
                </a:solidFill>
                <a:latin typeface="Times New Roman" charset="0"/>
                <a:cs typeface="Times New Roman" charset="0"/>
              </a:rPr>
              <a:t>.</a:t>
            </a:r>
            <a:endParaRPr lang="en-US" altLang="en-US" sz="2000" b="1" dirty="0">
              <a:solidFill>
                <a:prstClr val="white"/>
              </a:solidFill>
              <a:latin typeface="Times New Roman" charset="0"/>
              <a:cs typeface="Times New Roman" charset="0"/>
            </a:endParaRPr>
          </a:p>
        </p:txBody>
      </p:sp>
      <p:sp>
        <p:nvSpPr>
          <p:cNvPr id="4" name="Line 5"/>
          <p:cNvSpPr>
            <a:spLocks noChangeShapeType="1"/>
          </p:cNvSpPr>
          <p:nvPr/>
        </p:nvSpPr>
        <p:spPr bwMode="auto">
          <a:xfrm>
            <a:off x="3124200" y="4724400"/>
            <a:ext cx="10668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Tree>
    <p:extLst>
      <p:ext uri="{BB962C8B-B14F-4D97-AF65-F5344CB8AC3E}">
        <p14:creationId xmlns:p14="http://schemas.microsoft.com/office/powerpoint/2010/main" val="3496597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HOW LONG SHOULD YOU WAIT </a:t>
            </a:r>
          </a:p>
        </p:txBody>
      </p:sp>
      <p:sp>
        <p:nvSpPr>
          <p:cNvPr id="3" name="Content Placeholder 2"/>
          <p:cNvSpPr>
            <a:spLocks noGrp="1"/>
          </p:cNvSpPr>
          <p:nvPr>
            <p:ph idx="1"/>
          </p:nvPr>
        </p:nvSpPr>
        <p:spPr>
          <a:xfrm>
            <a:off x="457200" y="1447800"/>
            <a:ext cx="8229600" cy="5410200"/>
          </a:xfrm>
        </p:spPr>
        <p:txBody>
          <a:bodyPr>
            <a:normAutofit lnSpcReduction="10000"/>
          </a:bodyPr>
          <a:lstStyle/>
          <a:p>
            <a:pPr marL="0" lvl="0" indent="0" fontAlgn="base">
              <a:spcBef>
                <a:spcPct val="50000"/>
              </a:spcBef>
              <a:spcAft>
                <a:spcPct val="0"/>
              </a:spcAft>
              <a:buNone/>
            </a:pPr>
            <a:r>
              <a:rPr lang="en-US" altLang="en-US" sz="2000" b="1" dirty="0">
                <a:solidFill>
                  <a:prstClr val="white"/>
                </a:solidFill>
                <a:latin typeface="Times New Roman" charset="0"/>
                <a:cs typeface="Times New Roman" charset="0"/>
              </a:rPr>
              <a:t>You want to take up a trip to the moon which costs </a:t>
            </a:r>
            <a:r>
              <a:rPr lang="en-US" altLang="en-US" sz="2000" b="1" dirty="0" smtClean="0">
                <a:solidFill>
                  <a:prstClr val="white"/>
                </a:solidFill>
                <a:latin typeface="Times New Roman" charset="0"/>
                <a:cs typeface="Times New Roman" charset="0"/>
              </a:rPr>
              <a:t>Rs.1,000,000  the cost </a:t>
            </a:r>
            <a:r>
              <a:rPr lang="en-US" altLang="en-US" sz="2000" b="1" dirty="0">
                <a:solidFill>
                  <a:prstClr val="white"/>
                </a:solidFill>
                <a:latin typeface="Times New Roman" charset="0"/>
                <a:cs typeface="Times New Roman" charset="0"/>
              </a:rPr>
              <a:t>is </a:t>
            </a:r>
            <a:r>
              <a:rPr lang="en-US" altLang="en-US" sz="2000" b="1" dirty="0" smtClean="0">
                <a:solidFill>
                  <a:prstClr val="white"/>
                </a:solidFill>
                <a:latin typeface="Times New Roman" charset="0"/>
                <a:cs typeface="Times New Roman" charset="0"/>
              </a:rPr>
              <a:t>expected </a:t>
            </a:r>
            <a:r>
              <a:rPr lang="en-US" altLang="en-US" sz="2000" b="1" dirty="0">
                <a:solidFill>
                  <a:prstClr val="white"/>
                </a:solidFill>
                <a:latin typeface="Times New Roman" charset="0"/>
                <a:cs typeface="Times New Roman" charset="0"/>
              </a:rPr>
              <a:t>to remain unchanged in nominal terms. You can save annually </a:t>
            </a:r>
            <a:r>
              <a:rPr lang="en-US" altLang="en-US" sz="2000" b="1" dirty="0" smtClean="0">
                <a:solidFill>
                  <a:prstClr val="white"/>
                </a:solidFill>
                <a:latin typeface="Times New Roman" charset="0"/>
                <a:cs typeface="Times New Roman" charset="0"/>
              </a:rPr>
              <a:t> Rs.50,000 </a:t>
            </a:r>
            <a:r>
              <a:rPr lang="en-US" altLang="en-US" sz="2000" b="1" dirty="0">
                <a:solidFill>
                  <a:prstClr val="white"/>
                </a:solidFill>
                <a:latin typeface="Times New Roman" charset="0"/>
                <a:cs typeface="Times New Roman" charset="0"/>
              </a:rPr>
              <a:t>to fulfill your </a:t>
            </a:r>
            <a:r>
              <a:rPr lang="en-US" altLang="en-US" sz="2000" b="1" dirty="0" smtClean="0">
                <a:solidFill>
                  <a:prstClr val="white"/>
                </a:solidFill>
                <a:latin typeface="Times New Roman" charset="0"/>
                <a:cs typeface="Times New Roman" charset="0"/>
              </a:rPr>
              <a:t>desire</a:t>
            </a:r>
            <a:r>
              <a:rPr lang="en-US" altLang="en-US" sz="2000" b="1" dirty="0">
                <a:solidFill>
                  <a:prstClr val="white"/>
                </a:solidFill>
                <a:latin typeface="Times New Roman" charset="0"/>
                <a:cs typeface="Times New Roman" charset="0"/>
              </a:rPr>
              <a:t>. How </a:t>
            </a:r>
            <a:r>
              <a:rPr lang="en-US" altLang="en-US" sz="2000" b="1" dirty="0" smtClean="0">
                <a:solidFill>
                  <a:prstClr val="white"/>
                </a:solidFill>
                <a:latin typeface="Times New Roman" charset="0"/>
                <a:cs typeface="Times New Roman" charset="0"/>
              </a:rPr>
              <a:t>long will </a:t>
            </a:r>
            <a:r>
              <a:rPr lang="en-US" altLang="en-US" sz="2000" b="1" dirty="0">
                <a:solidFill>
                  <a:prstClr val="white"/>
                </a:solidFill>
                <a:latin typeface="Times New Roman" charset="0"/>
                <a:cs typeface="Times New Roman" charset="0"/>
              </a:rPr>
              <a:t>you have to wait if your </a:t>
            </a:r>
            <a:r>
              <a:rPr lang="en-US" altLang="en-US" sz="2000" b="1" dirty="0" smtClean="0">
                <a:solidFill>
                  <a:prstClr val="white"/>
                </a:solidFill>
                <a:latin typeface="Times New Roman" charset="0"/>
                <a:cs typeface="Times New Roman" charset="0"/>
              </a:rPr>
              <a:t>savings </a:t>
            </a:r>
            <a:r>
              <a:rPr lang="en-US" altLang="en-US" sz="2000" b="1" dirty="0">
                <a:solidFill>
                  <a:prstClr val="white"/>
                </a:solidFill>
                <a:latin typeface="Times New Roman" charset="0"/>
                <a:cs typeface="Times New Roman" charset="0"/>
              </a:rPr>
              <a:t>earn an interest of 12  percent ? The future value of an annuity of Rs.50,000 that earns 12 percent is equated to Rs.1,000,000.</a:t>
            </a:r>
          </a:p>
          <a:p>
            <a:pPr marL="0" lvl="0" indent="0" fontAlgn="base">
              <a:lnSpc>
                <a:spcPct val="85000"/>
              </a:lnSpc>
              <a:spcBef>
                <a:spcPct val="50000"/>
              </a:spcBef>
              <a:spcAft>
                <a:spcPct val="0"/>
              </a:spcAft>
              <a:buNone/>
            </a:pPr>
            <a:r>
              <a:rPr lang="en-US" altLang="en-US" sz="1800" b="1" dirty="0">
                <a:solidFill>
                  <a:prstClr val="white"/>
                </a:solidFill>
                <a:latin typeface="Times New Roman" charset="0"/>
                <a:cs typeface="Times New Roman" charset="0"/>
              </a:rPr>
              <a:t>	50,000 x </a:t>
            </a:r>
            <a:r>
              <a:rPr lang="en-US" altLang="en-US" sz="1800" b="1" dirty="0" err="1">
                <a:solidFill>
                  <a:prstClr val="white"/>
                </a:solidFill>
                <a:latin typeface="Times New Roman" charset="0"/>
                <a:cs typeface="Times New Roman" charset="0"/>
              </a:rPr>
              <a:t>FVA</a:t>
            </a:r>
            <a:r>
              <a:rPr lang="en-US" altLang="en-US" sz="1800" b="1" i="1" baseline="-30000" dirty="0" err="1">
                <a:solidFill>
                  <a:prstClr val="white"/>
                </a:solidFill>
                <a:latin typeface="Times New Roman" charset="0"/>
                <a:cs typeface="Times New Roman" charset="0"/>
              </a:rPr>
              <a:t>n</a:t>
            </a:r>
            <a:r>
              <a:rPr lang="en-US" altLang="en-US" sz="1800" b="1" baseline="-30000" dirty="0">
                <a:solidFill>
                  <a:prstClr val="white"/>
                </a:solidFill>
                <a:latin typeface="Times New Roman" charset="0"/>
                <a:cs typeface="Times New Roman" charset="0"/>
              </a:rPr>
              <a:t>=?,12%</a:t>
            </a:r>
            <a:r>
              <a:rPr lang="en-US" altLang="en-US" sz="1800" b="1" dirty="0">
                <a:solidFill>
                  <a:prstClr val="white"/>
                </a:solidFill>
                <a:latin typeface="Times New Roman" charset="0"/>
                <a:cs typeface="Times New Roman" charset="0"/>
              </a:rPr>
              <a:t>  =  1,000,000</a:t>
            </a:r>
          </a:p>
          <a:p>
            <a:pPr marL="0" lvl="0" indent="0" fontAlgn="base">
              <a:lnSpc>
                <a:spcPct val="85000"/>
              </a:lnSpc>
              <a:spcBef>
                <a:spcPct val="50000"/>
              </a:spcBef>
              <a:spcAft>
                <a:spcPct val="0"/>
              </a:spcAft>
              <a:buNone/>
            </a:pPr>
            <a:r>
              <a:rPr lang="en-US" altLang="en-US" sz="1800" dirty="0">
                <a:solidFill>
                  <a:prstClr val="white"/>
                </a:solidFill>
                <a:latin typeface="Times New Roman" charset="0"/>
                <a:cs typeface="Times New Roman" charset="0"/>
              </a:rPr>
              <a:t>	</a:t>
            </a:r>
            <a:r>
              <a:rPr lang="en-US" altLang="en-US" sz="1800" b="1" dirty="0">
                <a:solidFill>
                  <a:prstClr val="white"/>
                </a:solidFill>
                <a:latin typeface="Times New Roman" charset="0"/>
                <a:cs typeface="Times New Roman" charset="0"/>
              </a:rPr>
              <a:t>50,000  x	      1.12</a:t>
            </a:r>
            <a:r>
              <a:rPr lang="en-US" altLang="en-US" sz="1800" b="1" i="1" baseline="30000" dirty="0">
                <a:solidFill>
                  <a:prstClr val="white"/>
                </a:solidFill>
                <a:latin typeface="Times New Roman" charset="0"/>
                <a:cs typeface="Times New Roman" charset="0"/>
              </a:rPr>
              <a:t>n</a:t>
            </a:r>
            <a:r>
              <a:rPr lang="en-US" altLang="en-US" sz="1800" b="1" dirty="0">
                <a:solidFill>
                  <a:prstClr val="white"/>
                </a:solidFill>
                <a:latin typeface="Times New Roman" charset="0"/>
                <a:cs typeface="Times New Roman" charset="0"/>
              </a:rPr>
              <a:t> – 1    =  1,000,000</a:t>
            </a:r>
          </a:p>
          <a:p>
            <a:pPr marL="0" lvl="0" indent="0" fontAlgn="base">
              <a:lnSpc>
                <a:spcPct val="85000"/>
              </a:lnSpc>
              <a:spcBef>
                <a:spcPct val="50000"/>
              </a:spcBef>
              <a:spcAft>
                <a:spcPct val="0"/>
              </a:spcAft>
              <a:buNone/>
            </a:pPr>
            <a:r>
              <a:rPr lang="en-US" altLang="en-US" sz="1800" b="1" dirty="0">
                <a:solidFill>
                  <a:prstClr val="white"/>
                </a:solidFill>
                <a:latin typeface="Times New Roman" charset="0"/>
                <a:cs typeface="Times New Roman" charset="0"/>
              </a:rPr>
              <a:t>		         0.12</a:t>
            </a:r>
          </a:p>
          <a:p>
            <a:pPr marL="0" lvl="0" indent="0" fontAlgn="base">
              <a:lnSpc>
                <a:spcPct val="85000"/>
              </a:lnSpc>
              <a:spcBef>
                <a:spcPct val="50000"/>
              </a:spcBef>
              <a:spcAft>
                <a:spcPct val="0"/>
              </a:spcAft>
              <a:buNone/>
            </a:pPr>
            <a:r>
              <a:rPr lang="en-US" altLang="en-US" sz="1800" b="1" dirty="0">
                <a:solidFill>
                  <a:prstClr val="white"/>
                </a:solidFill>
                <a:latin typeface="Times New Roman" charset="0"/>
                <a:cs typeface="Times New Roman" charset="0"/>
              </a:rPr>
              <a:t> 	 1.12</a:t>
            </a:r>
            <a:r>
              <a:rPr lang="en-US" altLang="en-US" sz="1800" b="1" i="1" baseline="30000" dirty="0">
                <a:solidFill>
                  <a:prstClr val="white"/>
                </a:solidFill>
                <a:latin typeface="Times New Roman" charset="0"/>
                <a:cs typeface="Times New Roman" charset="0"/>
              </a:rPr>
              <a:t>n</a:t>
            </a:r>
            <a:r>
              <a:rPr lang="en-US" altLang="en-US" sz="1800" b="1" dirty="0">
                <a:solidFill>
                  <a:prstClr val="white"/>
                </a:solidFill>
                <a:latin typeface="Times New Roman" charset="0"/>
                <a:cs typeface="Times New Roman" charset="0"/>
              </a:rPr>
              <a:t>  -  1  =      1,000,000    x  0.12    =  2.4</a:t>
            </a:r>
          </a:p>
          <a:p>
            <a:pPr marL="0" lvl="0" indent="0" fontAlgn="base">
              <a:lnSpc>
                <a:spcPct val="85000"/>
              </a:lnSpc>
              <a:spcBef>
                <a:spcPct val="50000"/>
              </a:spcBef>
              <a:spcAft>
                <a:spcPct val="0"/>
              </a:spcAft>
              <a:buNone/>
            </a:pPr>
            <a:r>
              <a:rPr lang="en-US" altLang="en-US" sz="1800" b="1" dirty="0">
                <a:solidFill>
                  <a:prstClr val="white"/>
                </a:solidFill>
                <a:latin typeface="Times New Roman" charset="0"/>
                <a:cs typeface="Times New Roman" charset="0"/>
              </a:rPr>
              <a:t> 		             50,000</a:t>
            </a:r>
          </a:p>
          <a:p>
            <a:pPr marL="0" lvl="0" indent="0" fontAlgn="base">
              <a:lnSpc>
                <a:spcPct val="85000"/>
              </a:lnSpc>
              <a:spcBef>
                <a:spcPct val="50000"/>
              </a:spcBef>
              <a:spcAft>
                <a:spcPct val="0"/>
              </a:spcAft>
              <a:buNone/>
            </a:pPr>
            <a:r>
              <a:rPr lang="en-US" altLang="en-US" sz="1800" b="1" dirty="0">
                <a:solidFill>
                  <a:prstClr val="white"/>
                </a:solidFill>
                <a:latin typeface="Times New Roman" charset="0"/>
                <a:cs typeface="Times New Roman" charset="0"/>
              </a:rPr>
              <a:t> 	 1.12</a:t>
            </a:r>
            <a:r>
              <a:rPr lang="en-US" altLang="en-US" sz="1800" b="1" i="1" baseline="30000" dirty="0">
                <a:solidFill>
                  <a:prstClr val="white"/>
                </a:solidFill>
                <a:latin typeface="Times New Roman" charset="0"/>
                <a:cs typeface="Times New Roman" charset="0"/>
              </a:rPr>
              <a:t>n</a:t>
            </a:r>
            <a:r>
              <a:rPr lang="en-US" altLang="en-US" sz="1800" b="1" dirty="0">
                <a:solidFill>
                  <a:prstClr val="white"/>
                </a:solidFill>
                <a:latin typeface="Times New Roman" charset="0"/>
                <a:cs typeface="Times New Roman" charset="0"/>
              </a:rPr>
              <a:t>         =   2.4 + 1  =  3.4</a:t>
            </a:r>
          </a:p>
          <a:p>
            <a:pPr marL="0" lvl="0" indent="0" fontAlgn="base">
              <a:lnSpc>
                <a:spcPct val="85000"/>
              </a:lnSpc>
              <a:spcBef>
                <a:spcPct val="50000"/>
              </a:spcBef>
              <a:spcAft>
                <a:spcPct val="0"/>
              </a:spcAft>
              <a:buNone/>
            </a:pPr>
            <a:r>
              <a:rPr lang="en-US" altLang="en-US" sz="1800" b="1" dirty="0">
                <a:solidFill>
                  <a:prstClr val="white"/>
                </a:solidFill>
                <a:latin typeface="Times New Roman" charset="0"/>
                <a:cs typeface="Times New Roman" charset="0"/>
              </a:rPr>
              <a:t>	</a:t>
            </a:r>
            <a:r>
              <a:rPr lang="en-US" altLang="en-US" sz="1800" b="1" i="1" dirty="0">
                <a:solidFill>
                  <a:prstClr val="white"/>
                </a:solidFill>
                <a:latin typeface="Times New Roman" charset="0"/>
                <a:cs typeface="Times New Roman" charset="0"/>
              </a:rPr>
              <a:t>n</a:t>
            </a:r>
            <a:r>
              <a:rPr lang="en-US" altLang="en-US" sz="1800" b="1" dirty="0">
                <a:solidFill>
                  <a:prstClr val="white"/>
                </a:solidFill>
                <a:latin typeface="Times New Roman" charset="0"/>
                <a:cs typeface="Times New Roman" charset="0"/>
              </a:rPr>
              <a:t> log 1.12   =  log 3.4</a:t>
            </a:r>
          </a:p>
          <a:p>
            <a:pPr marL="0" lvl="0" indent="0" fontAlgn="base">
              <a:lnSpc>
                <a:spcPct val="85000"/>
              </a:lnSpc>
              <a:spcBef>
                <a:spcPct val="50000"/>
              </a:spcBef>
              <a:spcAft>
                <a:spcPct val="0"/>
              </a:spcAft>
              <a:buNone/>
            </a:pPr>
            <a:r>
              <a:rPr lang="en-US" altLang="en-US" sz="1800" b="1" dirty="0">
                <a:solidFill>
                  <a:prstClr val="white"/>
                </a:solidFill>
                <a:latin typeface="Times New Roman" charset="0"/>
                <a:cs typeface="Times New Roman" charset="0"/>
              </a:rPr>
              <a:t> 	</a:t>
            </a:r>
            <a:r>
              <a:rPr lang="en-US" altLang="en-US" sz="1800" b="1" i="1" dirty="0">
                <a:solidFill>
                  <a:prstClr val="white"/>
                </a:solidFill>
                <a:latin typeface="Times New Roman" charset="0"/>
                <a:cs typeface="Times New Roman" charset="0"/>
              </a:rPr>
              <a:t>n</a:t>
            </a:r>
            <a:r>
              <a:rPr lang="en-US" altLang="en-US" sz="1800" b="1" dirty="0">
                <a:solidFill>
                  <a:prstClr val="white"/>
                </a:solidFill>
                <a:latin typeface="Times New Roman" charset="0"/>
                <a:cs typeface="Times New Roman" charset="0"/>
              </a:rPr>
              <a:t> x 0.0492   =  0.5315</a:t>
            </a:r>
          </a:p>
          <a:p>
            <a:pPr marL="0" lvl="0" indent="0" fontAlgn="base">
              <a:lnSpc>
                <a:spcPct val="85000"/>
              </a:lnSpc>
              <a:spcBef>
                <a:spcPct val="50000"/>
              </a:spcBef>
              <a:spcAft>
                <a:spcPct val="0"/>
              </a:spcAft>
              <a:buNone/>
            </a:pPr>
            <a:r>
              <a:rPr lang="en-US" altLang="en-US" sz="1800" b="1" dirty="0">
                <a:solidFill>
                  <a:prstClr val="white"/>
                </a:solidFill>
                <a:latin typeface="Times New Roman" charset="0"/>
                <a:cs typeface="Times New Roman" charset="0"/>
              </a:rPr>
              <a:t> 	 </a:t>
            </a:r>
            <a:r>
              <a:rPr lang="en-US" altLang="en-US" sz="1800" b="1" i="1" dirty="0">
                <a:solidFill>
                  <a:prstClr val="white"/>
                </a:solidFill>
                <a:latin typeface="Times New Roman" charset="0"/>
                <a:cs typeface="Times New Roman" charset="0"/>
              </a:rPr>
              <a:t>n</a:t>
            </a:r>
            <a:r>
              <a:rPr lang="en-US" altLang="en-US" sz="1800" b="1" dirty="0">
                <a:solidFill>
                  <a:prstClr val="white"/>
                </a:solidFill>
                <a:latin typeface="Times New Roman" charset="0"/>
                <a:cs typeface="Times New Roman" charset="0"/>
              </a:rPr>
              <a:t>   = 	0.5315    = 10.8 years</a:t>
            </a:r>
          </a:p>
          <a:p>
            <a:pPr marL="0" lvl="0" indent="0" fontAlgn="base">
              <a:lnSpc>
                <a:spcPct val="85000"/>
              </a:lnSpc>
              <a:spcBef>
                <a:spcPct val="50000"/>
              </a:spcBef>
              <a:spcAft>
                <a:spcPct val="0"/>
              </a:spcAft>
              <a:buNone/>
            </a:pPr>
            <a:r>
              <a:rPr lang="en-US" altLang="en-US" sz="1800" b="1" dirty="0">
                <a:solidFill>
                  <a:prstClr val="white"/>
                </a:solidFill>
                <a:latin typeface="Times New Roman" charset="0"/>
                <a:cs typeface="Times New Roman" charset="0"/>
              </a:rPr>
              <a:t>	  	0.0492</a:t>
            </a:r>
          </a:p>
          <a:p>
            <a:pPr marL="0" lvl="0" indent="0" fontAlgn="base">
              <a:lnSpc>
                <a:spcPct val="85000"/>
              </a:lnSpc>
              <a:spcBef>
                <a:spcPct val="50000"/>
              </a:spcBef>
              <a:spcAft>
                <a:spcPct val="0"/>
              </a:spcAft>
              <a:buNone/>
            </a:pPr>
            <a:r>
              <a:rPr lang="en-US" altLang="en-US" sz="1800" b="1" dirty="0">
                <a:solidFill>
                  <a:prstClr val="white"/>
                </a:solidFill>
                <a:latin typeface="Times New Roman" charset="0"/>
                <a:cs typeface="Times New Roman" charset="0"/>
              </a:rPr>
              <a:t>	You will have to wait for about 11 years</a:t>
            </a:r>
            <a:r>
              <a:rPr lang="en-US" altLang="en-US" sz="1800" b="1" dirty="0" smtClean="0">
                <a:solidFill>
                  <a:prstClr val="white"/>
                </a:solidFill>
                <a:latin typeface="Times New Roman" charset="0"/>
                <a:cs typeface="Times New Roman" charset="0"/>
              </a:rPr>
              <a:t>.</a:t>
            </a:r>
            <a:endParaRPr lang="en-US" altLang="en-US" sz="1800" b="1" dirty="0">
              <a:solidFill>
                <a:prstClr val="white"/>
              </a:solidFill>
              <a:latin typeface="Times New Roman" charset="0"/>
              <a:cs typeface="Times New Roman" charset="0"/>
            </a:endParaRPr>
          </a:p>
        </p:txBody>
      </p:sp>
      <p:sp>
        <p:nvSpPr>
          <p:cNvPr id="4" name="Line 4"/>
          <p:cNvSpPr>
            <a:spLocks noChangeShapeType="1"/>
          </p:cNvSpPr>
          <p:nvPr/>
        </p:nvSpPr>
        <p:spPr bwMode="auto">
          <a:xfrm>
            <a:off x="2667000" y="3581400"/>
            <a:ext cx="8382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
        <p:nvSpPr>
          <p:cNvPr id="5" name="Line 5"/>
          <p:cNvSpPr>
            <a:spLocks noChangeShapeType="1"/>
          </p:cNvSpPr>
          <p:nvPr/>
        </p:nvSpPr>
        <p:spPr bwMode="auto">
          <a:xfrm>
            <a:off x="3048000" y="4267200"/>
            <a:ext cx="8382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
        <p:nvSpPr>
          <p:cNvPr id="6" name="AutoShape 6"/>
          <p:cNvSpPr>
            <a:spLocks/>
          </p:cNvSpPr>
          <p:nvPr/>
        </p:nvSpPr>
        <p:spPr bwMode="auto">
          <a:xfrm>
            <a:off x="2590800" y="3276600"/>
            <a:ext cx="152400" cy="609600"/>
          </a:xfrm>
          <a:prstGeom prst="leftBracket">
            <a:avLst>
              <a:gd name="adj" fmla="val 33333"/>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prstClr val="white"/>
              </a:solidFill>
              <a:effectLst/>
              <a:uLnTx/>
              <a:uFillTx/>
              <a:latin typeface="Times New Roman" charset="0"/>
            </a:endParaRPr>
          </a:p>
        </p:txBody>
      </p:sp>
      <p:sp>
        <p:nvSpPr>
          <p:cNvPr id="7" name="AutoShape 7"/>
          <p:cNvSpPr>
            <a:spLocks/>
          </p:cNvSpPr>
          <p:nvPr/>
        </p:nvSpPr>
        <p:spPr bwMode="auto">
          <a:xfrm>
            <a:off x="3581400" y="3276600"/>
            <a:ext cx="76200" cy="609600"/>
          </a:xfrm>
          <a:prstGeom prst="rightBracket">
            <a:avLst>
              <a:gd name="adj" fmla="val 66667"/>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prstClr val="white"/>
              </a:solidFill>
              <a:effectLst/>
              <a:uLnTx/>
              <a:uFillTx/>
              <a:latin typeface="Times New Roman" charset="0"/>
            </a:endParaRPr>
          </a:p>
        </p:txBody>
      </p:sp>
      <p:sp>
        <p:nvSpPr>
          <p:cNvPr id="8" name="Line 8"/>
          <p:cNvSpPr>
            <a:spLocks noChangeShapeType="1"/>
          </p:cNvSpPr>
          <p:nvPr/>
        </p:nvSpPr>
        <p:spPr bwMode="auto">
          <a:xfrm>
            <a:off x="2286000" y="5943600"/>
            <a:ext cx="8382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Tree>
    <p:extLst>
      <p:ext uri="{BB962C8B-B14F-4D97-AF65-F5344CB8AC3E}">
        <p14:creationId xmlns:p14="http://schemas.microsoft.com/office/powerpoint/2010/main" val="2909957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PRESENT VALUE </a:t>
            </a:r>
            <a:r>
              <a:rPr lang="en-US" dirty="0" smtClean="0"/>
              <a:t>OF</a:t>
            </a:r>
            <a:br>
              <a:rPr lang="en-US" dirty="0" smtClean="0"/>
            </a:br>
            <a:r>
              <a:rPr lang="en-US" dirty="0" smtClean="0"/>
              <a:t>AN ANNUITY</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marL="0" lvl="0" indent="0" fontAlgn="base">
              <a:spcBef>
                <a:spcPct val="50000"/>
              </a:spcBef>
              <a:spcAft>
                <a:spcPct val="0"/>
              </a:spcAft>
              <a:buNone/>
            </a:pPr>
            <a:r>
              <a:rPr lang="en-US" altLang="en-US" sz="2200" b="1" dirty="0">
                <a:solidFill>
                  <a:prstClr val="white"/>
                </a:solidFill>
                <a:latin typeface="Times New Roman" charset="0"/>
              </a:rPr>
              <a:t>	        		 	</a:t>
            </a:r>
            <a:r>
              <a:rPr lang="en-US" altLang="en-US" sz="2200" b="1" dirty="0" smtClean="0">
                <a:solidFill>
                  <a:prstClr val="white"/>
                </a:solidFill>
                <a:latin typeface="Times New Roman" charset="0"/>
              </a:rPr>
              <a:t>                 1</a:t>
            </a:r>
            <a:r>
              <a:rPr lang="en-US" altLang="en-US" sz="2200" b="1" dirty="0">
                <a:solidFill>
                  <a:prstClr val="white"/>
                </a:solidFill>
                <a:latin typeface="Times New Roman" charset="0"/>
              </a:rPr>
              <a:t>								</a:t>
            </a:r>
            <a:r>
              <a:rPr lang="en-US" altLang="en-US" sz="2200" b="1" dirty="0" smtClean="0">
                <a:solidFill>
                  <a:prstClr val="white"/>
                </a:solidFill>
                <a:latin typeface="Times New Roman" charset="0"/>
              </a:rPr>
              <a:t> </a:t>
            </a:r>
            <a:r>
              <a:rPr lang="en-US" altLang="en-US" sz="2200" b="1" dirty="0">
                <a:solidFill>
                  <a:prstClr val="white"/>
                </a:solidFill>
                <a:latin typeface="Times New Roman" charset="0"/>
              </a:rPr>
              <a:t>(1+r)</a:t>
            </a:r>
            <a:r>
              <a:rPr lang="en-US" altLang="en-US" sz="2200" b="1" baseline="30000" dirty="0">
                <a:solidFill>
                  <a:prstClr val="white"/>
                </a:solidFill>
                <a:latin typeface="Times New Roman" charset="0"/>
              </a:rPr>
              <a:t>n</a:t>
            </a:r>
          </a:p>
          <a:p>
            <a:pPr marL="0" lvl="0" indent="0" fontAlgn="base">
              <a:spcBef>
                <a:spcPct val="50000"/>
              </a:spcBef>
              <a:spcAft>
                <a:spcPct val="0"/>
              </a:spcAft>
              <a:buNone/>
            </a:pPr>
            <a:r>
              <a:rPr lang="en-US" altLang="en-US" sz="2200" b="1" dirty="0">
                <a:solidFill>
                  <a:prstClr val="white"/>
                </a:solidFill>
                <a:latin typeface="Times New Roman" charset="0"/>
              </a:rPr>
              <a:t>                                                               	</a:t>
            </a:r>
            <a:r>
              <a:rPr lang="en-US" altLang="en-US" sz="2200" b="1" dirty="0" smtClean="0">
                <a:solidFill>
                  <a:prstClr val="white"/>
                </a:solidFill>
                <a:latin typeface="Times New Roman" charset="0"/>
              </a:rPr>
              <a:t>  r</a:t>
            </a:r>
            <a:endParaRPr lang="en-US" altLang="en-US" sz="2200" b="1" dirty="0">
              <a:solidFill>
                <a:prstClr val="white"/>
              </a:solidFill>
              <a:latin typeface="Times New Roman" charset="0"/>
            </a:endParaRPr>
          </a:p>
          <a:p>
            <a:pPr marL="465138" lvl="2" indent="0" algn="just" fontAlgn="base">
              <a:spcBef>
                <a:spcPct val="50000"/>
              </a:spcBef>
              <a:spcAft>
                <a:spcPct val="0"/>
              </a:spcAft>
              <a:buNone/>
            </a:pPr>
            <a:r>
              <a:rPr lang="en-US" altLang="en-US" sz="2200" b="1" u="sng" dirty="0">
                <a:solidFill>
                  <a:prstClr val="white"/>
                </a:solidFill>
                <a:latin typeface="Times New Roman" charset="0"/>
                <a:cs typeface="Times New Roman" charset="0"/>
              </a:rPr>
              <a:t>Value of </a:t>
            </a:r>
            <a:r>
              <a:rPr lang="en-US" altLang="en-US" sz="2200" b="1" u="sng" dirty="0" err="1">
                <a:solidFill>
                  <a:prstClr val="white"/>
                </a:solidFill>
                <a:latin typeface="Times New Roman" charset="0"/>
                <a:cs typeface="Times New Roman" charset="0"/>
              </a:rPr>
              <a:t>PVA</a:t>
            </a:r>
            <a:r>
              <a:rPr lang="en-US" altLang="en-US" sz="2200" b="1" u="sng" baseline="-30000" dirty="0" err="1">
                <a:solidFill>
                  <a:prstClr val="white"/>
                </a:solidFill>
                <a:latin typeface="Times New Roman" charset="0"/>
                <a:cs typeface="Times New Roman" charset="0"/>
              </a:rPr>
              <a:t>r,n</a:t>
            </a:r>
            <a:r>
              <a:rPr lang="en-US" altLang="en-US" sz="2200" b="1" u="sng" dirty="0">
                <a:solidFill>
                  <a:prstClr val="white"/>
                </a:solidFill>
                <a:latin typeface="Times New Roman" charset="0"/>
                <a:cs typeface="Times New Roman" charset="0"/>
              </a:rPr>
              <a:t> for Various Combinations of r and n</a:t>
            </a:r>
          </a:p>
          <a:p>
            <a:pPr marL="914400" lvl="2" indent="0" fontAlgn="base">
              <a:spcBef>
                <a:spcPct val="50000"/>
              </a:spcBef>
              <a:spcAft>
                <a:spcPct val="0"/>
              </a:spcAft>
              <a:buNone/>
            </a:pPr>
            <a:r>
              <a:rPr lang="en-US" altLang="en-US" sz="2200" b="1" i="1" dirty="0">
                <a:solidFill>
                  <a:prstClr val="white"/>
                </a:solidFill>
                <a:latin typeface="Times New Roman" charset="0"/>
                <a:cs typeface="Times New Roman" charset="0"/>
              </a:rPr>
              <a:t>n</a:t>
            </a:r>
            <a:r>
              <a:rPr lang="en-US" altLang="en-US" sz="2200" b="1" dirty="0">
                <a:solidFill>
                  <a:prstClr val="white"/>
                </a:solidFill>
                <a:latin typeface="Times New Roman" charset="0"/>
                <a:cs typeface="Times New Roman" charset="0"/>
              </a:rPr>
              <a:t>/</a:t>
            </a:r>
            <a:r>
              <a:rPr lang="en-US" altLang="en-US" sz="2200" b="1" i="1" dirty="0">
                <a:solidFill>
                  <a:prstClr val="white"/>
                </a:solidFill>
                <a:latin typeface="Times New Roman" charset="0"/>
                <a:cs typeface="Times New Roman" charset="0"/>
              </a:rPr>
              <a:t>r	</a:t>
            </a:r>
            <a:r>
              <a:rPr lang="en-US" altLang="en-US" sz="2200" b="1" dirty="0">
                <a:solidFill>
                  <a:prstClr val="white"/>
                </a:solidFill>
                <a:latin typeface="Times New Roman" charset="0"/>
                <a:cs typeface="Times New Roman" charset="0"/>
              </a:rPr>
              <a:t>6 %	8 %	10 %	12 %	14 %</a:t>
            </a:r>
          </a:p>
          <a:p>
            <a:pPr marL="914400" lvl="2" indent="0" fontAlgn="base">
              <a:spcBef>
                <a:spcPct val="50000"/>
              </a:spcBef>
              <a:spcAft>
                <a:spcPct val="0"/>
              </a:spcAft>
              <a:buNone/>
            </a:pPr>
            <a:r>
              <a:rPr lang="en-US" altLang="en-US" sz="2200" b="1" dirty="0">
                <a:solidFill>
                  <a:prstClr val="white"/>
                </a:solidFill>
                <a:latin typeface="Times New Roman" charset="0"/>
                <a:cs typeface="Times New Roman" charset="0"/>
              </a:rPr>
              <a:t>2	1.833	1.783	1.737	1.690	1.647</a:t>
            </a:r>
          </a:p>
          <a:p>
            <a:pPr marL="914400" lvl="2" indent="0" fontAlgn="base">
              <a:spcBef>
                <a:spcPct val="50000"/>
              </a:spcBef>
              <a:spcAft>
                <a:spcPct val="0"/>
              </a:spcAft>
              <a:buNone/>
            </a:pPr>
            <a:r>
              <a:rPr lang="en-US" altLang="en-US" sz="2200" b="1" dirty="0">
                <a:solidFill>
                  <a:prstClr val="white"/>
                </a:solidFill>
                <a:latin typeface="Times New Roman" charset="0"/>
                <a:cs typeface="Times New Roman" charset="0"/>
              </a:rPr>
              <a:t>4	3.465	2.312	3.170	3.037	2.914</a:t>
            </a:r>
          </a:p>
          <a:p>
            <a:pPr marL="914400" lvl="2" indent="0" fontAlgn="base">
              <a:spcBef>
                <a:spcPct val="50000"/>
              </a:spcBef>
              <a:spcAft>
                <a:spcPct val="0"/>
              </a:spcAft>
              <a:buFontTx/>
              <a:buAutoNum type="arabicPlain" startAt="6"/>
            </a:pPr>
            <a:r>
              <a:rPr lang="en-US" altLang="en-US" sz="2200" b="1" dirty="0">
                <a:solidFill>
                  <a:prstClr val="white"/>
                </a:solidFill>
                <a:latin typeface="Times New Roman" charset="0"/>
                <a:cs typeface="Times New Roman" charset="0"/>
              </a:rPr>
              <a:t>4.917	4.623	4.355	4.111	3.889</a:t>
            </a:r>
          </a:p>
          <a:p>
            <a:pPr marL="914400" lvl="2" indent="0" fontAlgn="base">
              <a:spcBef>
                <a:spcPct val="50000"/>
              </a:spcBef>
              <a:spcAft>
                <a:spcPct val="0"/>
              </a:spcAft>
              <a:buFontTx/>
              <a:buAutoNum type="arabicPlain" startAt="8"/>
            </a:pPr>
            <a:r>
              <a:rPr lang="en-US" altLang="en-US" sz="2200" b="1" dirty="0">
                <a:solidFill>
                  <a:prstClr val="white"/>
                </a:solidFill>
                <a:latin typeface="Times New Roman" charset="0"/>
                <a:cs typeface="Times New Roman" charset="0"/>
              </a:rPr>
              <a:t>6.210	5.747	5.335	4.968	4.639</a:t>
            </a:r>
          </a:p>
          <a:p>
            <a:pPr marL="914400" lvl="2" indent="0" fontAlgn="base">
              <a:spcBef>
                <a:spcPct val="50000"/>
              </a:spcBef>
              <a:spcAft>
                <a:spcPct val="0"/>
              </a:spcAft>
              <a:buFontTx/>
              <a:buAutoNum type="arabicPlain" startAt="10"/>
            </a:pPr>
            <a:r>
              <a:rPr lang="en-US" altLang="en-US" sz="2200" b="1" dirty="0">
                <a:solidFill>
                  <a:prstClr val="white"/>
                </a:solidFill>
                <a:latin typeface="Times New Roman" charset="0"/>
                <a:cs typeface="Times New Roman" charset="0"/>
              </a:rPr>
              <a:t>7.360	6.710	6.145	5.650	5.216</a:t>
            </a:r>
          </a:p>
          <a:p>
            <a:pPr marL="914400" lvl="2" indent="0" fontAlgn="base">
              <a:spcBef>
                <a:spcPct val="50000"/>
              </a:spcBef>
              <a:spcAft>
                <a:spcPct val="0"/>
              </a:spcAft>
              <a:buNone/>
            </a:pPr>
            <a:r>
              <a:rPr lang="en-US" altLang="en-US" sz="2200" b="1" dirty="0">
                <a:solidFill>
                  <a:prstClr val="white"/>
                </a:solidFill>
                <a:latin typeface="Times New Roman" charset="0"/>
                <a:cs typeface="Times New Roman" charset="0"/>
              </a:rPr>
              <a:t>12	8.384	7.536	6.814	6.194	</a:t>
            </a:r>
            <a:r>
              <a:rPr lang="en-US" altLang="en-US" sz="2200" b="1" dirty="0" smtClean="0">
                <a:solidFill>
                  <a:prstClr val="white"/>
                </a:solidFill>
                <a:latin typeface="Times New Roman" charset="0"/>
                <a:cs typeface="Times New Roman" charset="0"/>
              </a:rPr>
              <a:t>5.660</a:t>
            </a:r>
            <a:endParaRPr lang="en-US" altLang="en-US" sz="2200" b="1" dirty="0">
              <a:solidFill>
                <a:prstClr val="white"/>
              </a:solidFill>
              <a:latin typeface="Times New Roman" charset="0"/>
              <a:cs typeface="Times New Roman" charset="0"/>
            </a:endParaRPr>
          </a:p>
        </p:txBody>
      </p:sp>
      <p:sp>
        <p:nvSpPr>
          <p:cNvPr id="4" name="Line 5"/>
          <p:cNvSpPr>
            <a:spLocks noChangeShapeType="1"/>
          </p:cNvSpPr>
          <p:nvPr/>
        </p:nvSpPr>
        <p:spPr bwMode="auto">
          <a:xfrm>
            <a:off x="4572000" y="2286000"/>
            <a:ext cx="13716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bg1"/>
              </a:solidFill>
              <a:effectLst/>
              <a:uLnTx/>
              <a:uFillTx/>
              <a:latin typeface="Times New Roman" charset="0"/>
            </a:endParaRPr>
          </a:p>
        </p:txBody>
      </p:sp>
      <p:sp>
        <p:nvSpPr>
          <p:cNvPr id="5" name="Text Box 8"/>
          <p:cNvSpPr txBox="1">
            <a:spLocks noChangeArrowheads="1"/>
          </p:cNvSpPr>
          <p:nvPr/>
        </p:nvSpPr>
        <p:spPr bwMode="auto">
          <a:xfrm>
            <a:off x="4495800" y="1676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none" strike="noStrike" kern="0" cap="none" spc="0" normalizeH="0" baseline="0" noProof="0" smtClean="0">
                <a:ln>
                  <a:noFill/>
                </a:ln>
                <a:solidFill>
                  <a:schemeClr val="bg1"/>
                </a:solidFill>
                <a:effectLst/>
                <a:uLnTx/>
                <a:uFillTx/>
                <a:latin typeface="Times New Roman" charset="0"/>
              </a:rPr>
              <a:t>1 -</a:t>
            </a:r>
          </a:p>
        </p:txBody>
      </p:sp>
      <p:sp>
        <p:nvSpPr>
          <p:cNvPr id="6" name="AutoShape 9"/>
          <p:cNvSpPr>
            <a:spLocks noChangeArrowheads="1"/>
          </p:cNvSpPr>
          <p:nvPr/>
        </p:nvSpPr>
        <p:spPr bwMode="auto">
          <a:xfrm>
            <a:off x="4530725" y="1676400"/>
            <a:ext cx="1524000" cy="990600"/>
          </a:xfrm>
          <a:prstGeom prst="bracketPair">
            <a:avLst>
              <a:gd name="adj" fmla="val 16667"/>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400" b="0" i="0" u="none" strike="noStrike" kern="0" cap="none" spc="0" normalizeH="0" baseline="0" noProof="0" smtClean="0">
              <a:ln>
                <a:noFill/>
              </a:ln>
              <a:solidFill>
                <a:schemeClr val="bg1"/>
              </a:solidFill>
              <a:effectLst/>
              <a:uLnTx/>
              <a:uFillTx/>
              <a:latin typeface="Times New Roman" charset="0"/>
            </a:endParaRPr>
          </a:p>
        </p:txBody>
      </p:sp>
      <p:sp>
        <p:nvSpPr>
          <p:cNvPr id="7" name="Line 10"/>
          <p:cNvSpPr>
            <a:spLocks noChangeShapeType="1"/>
          </p:cNvSpPr>
          <p:nvPr/>
        </p:nvSpPr>
        <p:spPr bwMode="auto">
          <a:xfrm>
            <a:off x="5105400" y="1905000"/>
            <a:ext cx="7620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schemeClr val="bg1"/>
              </a:solidFill>
              <a:effectLst/>
              <a:uLnTx/>
              <a:uFillTx/>
              <a:latin typeface="Times New Roman" charset="0"/>
            </a:endParaRPr>
          </a:p>
        </p:txBody>
      </p:sp>
      <p:sp>
        <p:nvSpPr>
          <p:cNvPr id="8" name="Text Box 11"/>
          <p:cNvSpPr txBox="1">
            <a:spLocks noChangeArrowheads="1"/>
          </p:cNvSpPr>
          <p:nvPr/>
        </p:nvSpPr>
        <p:spPr bwMode="auto">
          <a:xfrm>
            <a:off x="228600" y="19812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none" strike="noStrike" kern="0" cap="none" spc="0" normalizeH="0" baseline="0" noProof="0" smtClean="0">
                <a:ln>
                  <a:noFill/>
                </a:ln>
                <a:solidFill>
                  <a:schemeClr val="bg1"/>
                </a:solidFill>
                <a:effectLst/>
                <a:uLnTx/>
                <a:uFillTx/>
                <a:latin typeface="Times New Roman" charset="0"/>
              </a:rPr>
              <a:t>Present value of an annuity = A</a:t>
            </a:r>
          </a:p>
        </p:txBody>
      </p:sp>
    </p:spTree>
    <p:extLst>
      <p:ext uri="{BB962C8B-B14F-4D97-AF65-F5344CB8AC3E}">
        <p14:creationId xmlns:p14="http://schemas.microsoft.com/office/powerpoint/2010/main" val="205711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LOAN AMORTISATION </a:t>
            </a:r>
            <a:r>
              <a:rPr lang="en-US" dirty="0" smtClean="0"/>
              <a:t>SCHEDULE</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marL="914400" lvl="2" indent="0" algn="just" fontAlgn="base">
              <a:spcBef>
                <a:spcPct val="50000"/>
              </a:spcBef>
              <a:spcAft>
                <a:spcPct val="0"/>
              </a:spcAft>
              <a:buNone/>
            </a:pPr>
            <a:r>
              <a:rPr lang="en-US" altLang="en-US" sz="2000" b="1" dirty="0">
                <a:solidFill>
                  <a:prstClr val="white"/>
                </a:solidFill>
                <a:latin typeface="Times New Roman" charset="0"/>
                <a:cs typeface="Times New Roman" charset="0"/>
              </a:rPr>
              <a:t>Loan : 1,000,000  r = 15%, n = 5 years</a:t>
            </a:r>
          </a:p>
          <a:p>
            <a:pPr marL="914400" lvl="2" indent="0" algn="just" fontAlgn="base">
              <a:spcBef>
                <a:spcPct val="50000"/>
              </a:spcBef>
              <a:spcAft>
                <a:spcPct val="0"/>
              </a:spcAft>
              <a:buNone/>
            </a:pPr>
            <a:r>
              <a:rPr lang="en-US" altLang="en-US" sz="2000" b="1" dirty="0">
                <a:solidFill>
                  <a:prstClr val="white"/>
                </a:solidFill>
                <a:latin typeface="Times New Roman" charset="0"/>
                <a:cs typeface="Times New Roman" charset="0"/>
              </a:rPr>
              <a:t>1,000,000 = A x </a:t>
            </a:r>
            <a:r>
              <a:rPr lang="en-US" altLang="en-US" sz="2000" b="1" dirty="0" err="1">
                <a:solidFill>
                  <a:prstClr val="white"/>
                </a:solidFill>
                <a:latin typeface="Times New Roman" charset="0"/>
                <a:cs typeface="Times New Roman" charset="0"/>
              </a:rPr>
              <a:t>PVA</a:t>
            </a:r>
            <a:r>
              <a:rPr lang="en-US" altLang="en-US" sz="2000" b="1" baseline="-25000" dirty="0" err="1">
                <a:solidFill>
                  <a:prstClr val="white"/>
                </a:solidFill>
                <a:latin typeface="Times New Roman" charset="0"/>
                <a:cs typeface="Times New Roman" charset="0"/>
              </a:rPr>
              <a:t>n</a:t>
            </a:r>
            <a:r>
              <a:rPr lang="en-US" altLang="en-US" sz="2000" b="1" baseline="-25000" dirty="0">
                <a:solidFill>
                  <a:prstClr val="white"/>
                </a:solidFill>
                <a:latin typeface="Times New Roman" charset="0"/>
                <a:cs typeface="Times New Roman" charset="0"/>
              </a:rPr>
              <a:t> =5</a:t>
            </a:r>
            <a:r>
              <a:rPr lang="en-US" altLang="en-US" sz="2000" b="1" dirty="0">
                <a:solidFill>
                  <a:prstClr val="white"/>
                </a:solidFill>
                <a:latin typeface="Times New Roman" charset="0"/>
                <a:cs typeface="Times New Roman" charset="0"/>
              </a:rPr>
              <a:t>, r =15%</a:t>
            </a:r>
          </a:p>
          <a:p>
            <a:pPr marL="914400" lvl="2" indent="0" algn="just" fontAlgn="base">
              <a:spcBef>
                <a:spcPct val="50000"/>
              </a:spcBef>
              <a:spcAft>
                <a:spcPct val="0"/>
              </a:spcAft>
              <a:buNone/>
            </a:pPr>
            <a:r>
              <a:rPr lang="en-US" altLang="en-US" sz="2000" b="1" dirty="0">
                <a:solidFill>
                  <a:prstClr val="white"/>
                </a:solidFill>
                <a:latin typeface="Times New Roman" charset="0"/>
                <a:cs typeface="Times New Roman" charset="0"/>
              </a:rPr>
              <a:t>                 = A x 3.3522</a:t>
            </a:r>
          </a:p>
          <a:p>
            <a:pPr marL="914400" lvl="2" indent="0" algn="just" fontAlgn="base">
              <a:spcBef>
                <a:spcPct val="50000"/>
              </a:spcBef>
              <a:spcAft>
                <a:spcPct val="0"/>
              </a:spcAft>
              <a:buNone/>
            </a:pPr>
            <a:r>
              <a:rPr lang="en-US" altLang="en-US" sz="2000" b="1" dirty="0">
                <a:solidFill>
                  <a:prstClr val="white"/>
                </a:solidFill>
                <a:latin typeface="Times New Roman" charset="0"/>
                <a:cs typeface="Times New Roman" charset="0"/>
              </a:rPr>
              <a:t>            A  = 298,312      </a:t>
            </a:r>
          </a:p>
          <a:p>
            <a:pPr marL="0" lvl="0" indent="0" algn="just" fontAlgn="base">
              <a:spcBef>
                <a:spcPct val="50000"/>
              </a:spcBef>
              <a:spcAft>
                <a:spcPct val="0"/>
              </a:spcAft>
              <a:buNone/>
            </a:pPr>
            <a:r>
              <a:rPr lang="en-US" altLang="en-US" sz="1500" dirty="0">
                <a:solidFill>
                  <a:prstClr val="white"/>
                </a:solidFill>
                <a:latin typeface="Times New Roman" charset="0"/>
              </a:rPr>
              <a:t/>
            </a:r>
            <a:br>
              <a:rPr lang="en-US" altLang="en-US" sz="1500" dirty="0">
                <a:solidFill>
                  <a:prstClr val="white"/>
                </a:solidFill>
                <a:latin typeface="Times New Roman" charset="0"/>
              </a:rPr>
            </a:br>
            <a:r>
              <a:rPr lang="en-US" altLang="en-US" sz="1500" dirty="0">
                <a:solidFill>
                  <a:prstClr val="white"/>
                </a:solidFill>
                <a:latin typeface="Times New Roman" charset="0"/>
                <a:cs typeface="Times New Roman" charset="0"/>
              </a:rPr>
              <a:t>  </a:t>
            </a:r>
            <a:r>
              <a:rPr lang="en-US" altLang="en-US" sz="1500" b="1" i="1" dirty="0">
                <a:solidFill>
                  <a:prstClr val="white"/>
                </a:solidFill>
                <a:latin typeface="Times New Roman" charset="0"/>
                <a:cs typeface="Times New Roman" charset="0"/>
              </a:rPr>
              <a:t>Year	Beginning	  Annual	Interest	 Principal	 Remaining</a:t>
            </a:r>
            <a:endParaRPr lang="en-US" altLang="en-US" sz="1500" b="1" dirty="0">
              <a:solidFill>
                <a:prstClr val="white"/>
              </a:solidFill>
              <a:latin typeface="Times New Roman" charset="0"/>
              <a:cs typeface="Times New Roman" charset="0"/>
            </a:endParaRPr>
          </a:p>
          <a:p>
            <a:pPr marL="0" lvl="0" indent="0" algn="just" fontAlgn="base">
              <a:spcBef>
                <a:spcPct val="50000"/>
              </a:spcBef>
              <a:spcAft>
                <a:spcPct val="0"/>
              </a:spcAft>
              <a:buNone/>
            </a:pPr>
            <a:r>
              <a:rPr lang="en-US" altLang="en-US" sz="1500" b="1" i="1" dirty="0">
                <a:solidFill>
                  <a:prstClr val="white"/>
                </a:solidFill>
                <a:latin typeface="Times New Roman" charset="0"/>
                <a:cs typeface="Times New Roman" charset="0"/>
              </a:rPr>
              <a:t>	 Amount	Instalment		Repayment	  Balance</a:t>
            </a:r>
            <a:endParaRPr lang="en-US" altLang="en-US" sz="1500" b="1" dirty="0">
              <a:solidFill>
                <a:prstClr val="white"/>
              </a:solidFill>
              <a:latin typeface="Times New Roman" charset="0"/>
              <a:cs typeface="Times New Roman" charset="0"/>
            </a:endParaRPr>
          </a:p>
          <a:p>
            <a:pPr marL="0" lvl="0" indent="0" algn="just" fontAlgn="base">
              <a:spcBef>
                <a:spcPct val="50000"/>
              </a:spcBef>
              <a:spcAft>
                <a:spcPct val="0"/>
              </a:spcAft>
              <a:buNone/>
            </a:pPr>
            <a:r>
              <a:rPr lang="en-US" altLang="en-US" sz="1500" b="1" i="1" dirty="0">
                <a:solidFill>
                  <a:prstClr val="white"/>
                </a:solidFill>
                <a:latin typeface="Times New Roman" charset="0"/>
                <a:cs typeface="Times New Roman" charset="0"/>
              </a:rPr>
              <a:t>	     (1)	     (2)	    (3)	(2)-(3) = (4)  (1)-(4) = (5)</a:t>
            </a:r>
            <a:endParaRPr lang="en-US" altLang="en-US" sz="1500" b="1" dirty="0">
              <a:solidFill>
                <a:prstClr val="white"/>
              </a:solidFill>
              <a:latin typeface="Times New Roman" charset="0"/>
              <a:cs typeface="Times New Roman" charset="0"/>
            </a:endParaRPr>
          </a:p>
          <a:p>
            <a:pPr marL="0" lvl="0" indent="0" algn="just" fontAlgn="base">
              <a:spcBef>
                <a:spcPct val="50000"/>
              </a:spcBef>
              <a:spcAft>
                <a:spcPct val="0"/>
              </a:spcAft>
              <a:buNone/>
            </a:pPr>
            <a:r>
              <a:rPr lang="en-US" altLang="en-US" sz="1500" b="1" dirty="0">
                <a:solidFill>
                  <a:prstClr val="white"/>
                </a:solidFill>
                <a:latin typeface="Times New Roman" charset="0"/>
                <a:cs typeface="Times New Roman" charset="0"/>
              </a:rPr>
              <a:t>    1	1,000,000	298,312	150,000	   148,312	   851,688</a:t>
            </a:r>
          </a:p>
          <a:p>
            <a:pPr marL="0" lvl="0" indent="0" algn="just" fontAlgn="base">
              <a:spcBef>
                <a:spcPct val="50000"/>
              </a:spcBef>
              <a:spcAft>
                <a:spcPct val="0"/>
              </a:spcAft>
              <a:buNone/>
            </a:pPr>
            <a:r>
              <a:rPr lang="en-US" altLang="en-US" sz="1500" b="1" dirty="0">
                <a:solidFill>
                  <a:prstClr val="white"/>
                </a:solidFill>
                <a:latin typeface="Times New Roman" charset="0"/>
                <a:cs typeface="Times New Roman" charset="0"/>
              </a:rPr>
              <a:t>    2	   851,688	298,312	127,753	   170,559	   681,129</a:t>
            </a:r>
          </a:p>
          <a:p>
            <a:pPr marL="0" lvl="0" indent="0" algn="just" fontAlgn="base">
              <a:spcBef>
                <a:spcPct val="50000"/>
              </a:spcBef>
              <a:spcAft>
                <a:spcPct val="0"/>
              </a:spcAft>
              <a:buNone/>
            </a:pPr>
            <a:r>
              <a:rPr lang="en-US" altLang="en-US" sz="1500" b="1" dirty="0">
                <a:solidFill>
                  <a:prstClr val="white"/>
                </a:solidFill>
                <a:latin typeface="Times New Roman" charset="0"/>
                <a:cs typeface="Times New Roman" charset="0"/>
              </a:rPr>
              <a:t>    3	   681,129	298,312	102,169	   196,143	   484,986</a:t>
            </a:r>
          </a:p>
          <a:p>
            <a:pPr marL="0" lvl="0" indent="0" algn="just" fontAlgn="base">
              <a:spcBef>
                <a:spcPct val="50000"/>
              </a:spcBef>
              <a:spcAft>
                <a:spcPct val="0"/>
              </a:spcAft>
              <a:buNone/>
            </a:pPr>
            <a:r>
              <a:rPr lang="en-US" altLang="en-US" sz="1500" b="1" dirty="0">
                <a:solidFill>
                  <a:prstClr val="white"/>
                </a:solidFill>
                <a:latin typeface="Times New Roman" charset="0"/>
                <a:cs typeface="Times New Roman" charset="0"/>
              </a:rPr>
              <a:t>    4	   484,986	298,312	727,482	   225,564	   259,422</a:t>
            </a:r>
          </a:p>
          <a:p>
            <a:pPr marL="0" lvl="0" indent="0" algn="just" fontAlgn="base">
              <a:spcBef>
                <a:spcPct val="50000"/>
              </a:spcBef>
              <a:spcAft>
                <a:spcPct val="0"/>
              </a:spcAft>
              <a:buNone/>
            </a:pPr>
            <a:r>
              <a:rPr lang="en-US" altLang="en-US" sz="1500" b="1" dirty="0">
                <a:solidFill>
                  <a:prstClr val="white"/>
                </a:solidFill>
                <a:latin typeface="Times New Roman" charset="0"/>
                <a:cs typeface="Times New Roman" charset="0"/>
              </a:rPr>
              <a:t>    5	   259,422	298,312	  38,913	   259,399	           23</a:t>
            </a:r>
            <a:r>
              <a:rPr lang="en-US" altLang="en-US" sz="1500" b="1" baseline="30000" dirty="0">
                <a:solidFill>
                  <a:prstClr val="white"/>
                </a:solidFill>
                <a:latin typeface="Times New Roman" charset="0"/>
                <a:cs typeface="Times New Roman" charset="0"/>
              </a:rPr>
              <a:t>*</a:t>
            </a:r>
          </a:p>
          <a:p>
            <a:pPr marL="0" lvl="0" indent="0" algn="just" fontAlgn="base">
              <a:spcBef>
                <a:spcPct val="50000"/>
              </a:spcBef>
              <a:spcAft>
                <a:spcPct val="0"/>
              </a:spcAft>
              <a:buNone/>
            </a:pPr>
            <a:r>
              <a:rPr lang="en-US" altLang="en-US" sz="1500" b="1" dirty="0">
                <a:solidFill>
                  <a:prstClr val="white"/>
                </a:solidFill>
                <a:latin typeface="Times New Roman" charset="0"/>
                <a:cs typeface="Times New Roman" charset="0"/>
              </a:rPr>
              <a:t> </a:t>
            </a:r>
            <a:r>
              <a:rPr lang="en-US" altLang="en-US" sz="1500" b="1" dirty="0">
                <a:solidFill>
                  <a:prstClr val="white"/>
                </a:solidFill>
                <a:latin typeface="Times New Roman" charset="0"/>
              </a:rPr>
              <a:t/>
            </a:r>
            <a:br>
              <a:rPr lang="en-US" altLang="en-US" sz="1500" b="1" dirty="0">
                <a:solidFill>
                  <a:prstClr val="white"/>
                </a:solidFill>
                <a:latin typeface="Times New Roman" charset="0"/>
              </a:rPr>
            </a:br>
            <a:r>
              <a:rPr lang="en-US" altLang="en-US" sz="1500" b="1" dirty="0">
                <a:solidFill>
                  <a:prstClr val="white"/>
                </a:solidFill>
                <a:latin typeface="Times New Roman" charset="0"/>
              </a:rPr>
              <a:t>	</a:t>
            </a:r>
            <a:r>
              <a:rPr lang="en-US" altLang="en-US" sz="1500" b="1" dirty="0">
                <a:solidFill>
                  <a:prstClr val="white"/>
                </a:solidFill>
                <a:latin typeface="Times New Roman" charset="0"/>
                <a:cs typeface="Times New Roman" charset="0"/>
              </a:rPr>
              <a:t>a </a:t>
            </a:r>
            <a:r>
              <a:rPr lang="en-US" altLang="en-US" sz="1500" dirty="0">
                <a:solidFill>
                  <a:prstClr val="white"/>
                </a:solidFill>
                <a:latin typeface="Times New Roman" charset="0"/>
                <a:cs typeface="Times New Roman" charset="0"/>
              </a:rPr>
              <a:t>    </a:t>
            </a:r>
            <a:r>
              <a:rPr lang="en-US" altLang="en-US" sz="1500" b="1" dirty="0">
                <a:solidFill>
                  <a:prstClr val="white"/>
                </a:solidFill>
                <a:latin typeface="Times New Roman" charset="0"/>
                <a:cs typeface="Times New Roman" charset="0"/>
              </a:rPr>
              <a:t>Interest is calculated by multiplying the beginning loan balance by the interest rate.</a:t>
            </a:r>
          </a:p>
          <a:p>
            <a:pPr marL="0" lvl="0" indent="0" algn="just" fontAlgn="base">
              <a:spcBef>
                <a:spcPct val="50000"/>
              </a:spcBef>
              <a:spcAft>
                <a:spcPct val="0"/>
              </a:spcAft>
              <a:buNone/>
            </a:pPr>
            <a:r>
              <a:rPr lang="en-US" altLang="en-US" sz="1500" b="1" dirty="0">
                <a:solidFill>
                  <a:prstClr val="white"/>
                </a:solidFill>
                <a:latin typeface="Times New Roman" charset="0"/>
                <a:cs typeface="Times New Roman" charset="0"/>
              </a:rPr>
              <a:t>	b.   Principal repayment is equal to annual instalment minus interest.</a:t>
            </a:r>
          </a:p>
          <a:p>
            <a:pPr marL="0" lvl="0" indent="0" fontAlgn="base">
              <a:spcBef>
                <a:spcPct val="50000"/>
              </a:spcBef>
              <a:spcAft>
                <a:spcPct val="0"/>
              </a:spcAft>
              <a:buNone/>
            </a:pPr>
            <a:r>
              <a:rPr lang="en-US" altLang="en-US" sz="1500" b="1" dirty="0">
                <a:solidFill>
                  <a:prstClr val="white"/>
                </a:solidFill>
                <a:latin typeface="Times New Roman" charset="0"/>
                <a:cs typeface="Times New Roman" charset="0"/>
              </a:rPr>
              <a:t>	  </a:t>
            </a:r>
            <a:r>
              <a:rPr lang="en-US" altLang="en-US" sz="1500" b="1" dirty="0" smtClean="0">
                <a:solidFill>
                  <a:prstClr val="white"/>
                </a:solidFill>
                <a:latin typeface="Times New Roman" charset="0"/>
                <a:cs typeface="Times New Roman" charset="0"/>
              </a:rPr>
              <a:t>*Due </a:t>
            </a:r>
            <a:r>
              <a:rPr lang="en-US" altLang="en-US" sz="1500" b="1" dirty="0">
                <a:solidFill>
                  <a:prstClr val="white"/>
                </a:solidFill>
                <a:latin typeface="Times New Roman" charset="0"/>
                <a:cs typeface="Times New Roman" charset="0"/>
              </a:rPr>
              <a:t>to rounding off error a small balance is shown</a:t>
            </a:r>
            <a:r>
              <a:rPr lang="en-US" altLang="en-US" sz="1500" b="1" dirty="0">
                <a:solidFill>
                  <a:prstClr val="white"/>
                </a:solidFill>
                <a:latin typeface="Times New Roman" charset="0"/>
              </a:rPr>
              <a:t> </a:t>
            </a:r>
          </a:p>
        </p:txBody>
      </p:sp>
    </p:spTree>
    <p:extLst>
      <p:ext uri="{BB962C8B-B14F-4D97-AF65-F5344CB8AC3E}">
        <p14:creationId xmlns:p14="http://schemas.microsoft.com/office/powerpoint/2010/main" val="198131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EQUATED MONTHLY </a:t>
            </a:r>
            <a:r>
              <a:rPr lang="en-US" dirty="0" smtClean="0"/>
              <a:t>INSTALMENT</a:t>
            </a:r>
            <a:endParaRPr lang="en-US" dirty="0"/>
          </a:p>
        </p:txBody>
      </p:sp>
      <p:sp>
        <p:nvSpPr>
          <p:cNvPr id="3" name="Content Placeholder 2"/>
          <p:cNvSpPr>
            <a:spLocks noGrp="1"/>
          </p:cNvSpPr>
          <p:nvPr>
            <p:ph idx="1"/>
          </p:nvPr>
        </p:nvSpPr>
        <p:spPr>
          <a:xfrm>
            <a:off x="457200" y="2103437"/>
            <a:ext cx="8229600" cy="4525963"/>
          </a:xfrm>
        </p:spPr>
        <p:txBody>
          <a:bodyPr/>
          <a:lstStyle/>
          <a:p>
            <a:pPr marL="0" lvl="0" indent="0" fontAlgn="base">
              <a:spcBef>
                <a:spcPct val="50000"/>
              </a:spcBef>
              <a:spcAft>
                <a:spcPct val="0"/>
              </a:spcAft>
              <a:buNone/>
            </a:pPr>
            <a:r>
              <a:rPr lang="en-US" altLang="en-US" sz="2800" dirty="0">
                <a:solidFill>
                  <a:prstClr val="white"/>
                </a:solidFill>
                <a:latin typeface="Times New Roman" charset="0"/>
              </a:rPr>
              <a:t>Loan = 1,000,000, Interest = 1% </a:t>
            </a:r>
            <a:r>
              <a:rPr lang="en-US" altLang="en-US" sz="2800" dirty="0" err="1">
                <a:solidFill>
                  <a:prstClr val="white"/>
                </a:solidFill>
                <a:latin typeface="Times New Roman" charset="0"/>
              </a:rPr>
              <a:t>p.m</a:t>
            </a:r>
            <a:r>
              <a:rPr lang="en-US" altLang="en-US" sz="2800" dirty="0">
                <a:solidFill>
                  <a:prstClr val="white"/>
                </a:solidFill>
                <a:latin typeface="Times New Roman" charset="0"/>
              </a:rPr>
              <a:t>, Repayment period = 180 months</a:t>
            </a:r>
          </a:p>
          <a:p>
            <a:pPr marL="0" lvl="0" indent="0" fontAlgn="base">
              <a:spcBef>
                <a:spcPct val="50000"/>
              </a:spcBef>
              <a:spcAft>
                <a:spcPct val="0"/>
              </a:spcAft>
              <a:buNone/>
            </a:pPr>
            <a:endParaRPr lang="en-US" altLang="en-US" sz="2800" dirty="0">
              <a:solidFill>
                <a:prstClr val="white"/>
              </a:solidFill>
              <a:latin typeface="Times New Roman" charset="0"/>
            </a:endParaRPr>
          </a:p>
          <a:p>
            <a:pPr marL="0" lvl="0" indent="0" fontAlgn="base">
              <a:spcBef>
                <a:spcPct val="50000"/>
              </a:spcBef>
              <a:spcAft>
                <a:spcPct val="0"/>
              </a:spcAft>
              <a:buNone/>
            </a:pPr>
            <a:r>
              <a:rPr lang="en-US" altLang="en-US" sz="2800" dirty="0">
                <a:solidFill>
                  <a:prstClr val="white"/>
                </a:solidFill>
                <a:latin typeface="Times New Roman" charset="0"/>
              </a:rPr>
              <a:t>	1,000,000 = A x 1-1/(0.01)</a:t>
            </a:r>
            <a:r>
              <a:rPr lang="en-US" altLang="en-US" sz="2800" baseline="30000" dirty="0">
                <a:solidFill>
                  <a:prstClr val="white"/>
                </a:solidFill>
                <a:latin typeface="Times New Roman" charset="0"/>
              </a:rPr>
              <a:t>180</a:t>
            </a:r>
          </a:p>
          <a:p>
            <a:pPr marL="0" lvl="0" indent="0" fontAlgn="base">
              <a:spcBef>
                <a:spcPct val="50000"/>
              </a:spcBef>
              <a:spcAft>
                <a:spcPct val="0"/>
              </a:spcAft>
              <a:buNone/>
            </a:pPr>
            <a:r>
              <a:rPr lang="en-US" altLang="en-US" sz="2800" dirty="0">
                <a:solidFill>
                  <a:prstClr val="white"/>
                </a:solidFill>
                <a:latin typeface="Times New Roman" charset="0"/>
              </a:rPr>
              <a:t>                                         0.01</a:t>
            </a:r>
          </a:p>
          <a:p>
            <a:pPr marL="0" lvl="0" indent="0" fontAlgn="base">
              <a:spcBef>
                <a:spcPct val="50000"/>
              </a:spcBef>
              <a:spcAft>
                <a:spcPct val="0"/>
              </a:spcAft>
              <a:buNone/>
            </a:pPr>
            <a:r>
              <a:rPr lang="en-US" altLang="en-US" sz="2800" dirty="0">
                <a:solidFill>
                  <a:prstClr val="white"/>
                </a:solidFill>
                <a:latin typeface="Times New Roman" charset="0"/>
              </a:rPr>
              <a:t>                     A      =  </a:t>
            </a:r>
            <a:r>
              <a:rPr lang="en-US" altLang="en-US" sz="2800" dirty="0" smtClean="0">
                <a:solidFill>
                  <a:prstClr val="white"/>
                </a:solidFill>
                <a:latin typeface="Times New Roman" charset="0"/>
              </a:rPr>
              <a:t>Rs.12,002</a:t>
            </a:r>
            <a:endParaRPr lang="en-US" altLang="en-US" sz="2200" b="1" dirty="0">
              <a:solidFill>
                <a:prstClr val="white"/>
              </a:solidFill>
              <a:latin typeface="Times New Roman" charset="0"/>
            </a:endParaRPr>
          </a:p>
        </p:txBody>
      </p:sp>
      <p:sp>
        <p:nvSpPr>
          <p:cNvPr id="4" name="Line 4"/>
          <p:cNvSpPr>
            <a:spLocks noChangeShapeType="1"/>
          </p:cNvSpPr>
          <p:nvPr/>
        </p:nvSpPr>
        <p:spPr bwMode="auto">
          <a:xfrm>
            <a:off x="3276600" y="4419600"/>
            <a:ext cx="23622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Tree>
    <p:extLst>
      <p:ext uri="{BB962C8B-B14F-4D97-AF65-F5344CB8AC3E}">
        <p14:creationId xmlns:p14="http://schemas.microsoft.com/office/powerpoint/2010/main" val="35107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PRESENT VALUE OF </a:t>
            </a:r>
            <a:r>
              <a:rPr lang="en-US" dirty="0" smtClean="0"/>
              <a:t>PERPETUITY</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310" t="47047" r="14166" b="29905"/>
          <a:stretch/>
        </p:blipFill>
        <p:spPr bwMode="auto">
          <a:xfrm>
            <a:off x="1219200" y="2891971"/>
            <a:ext cx="6647543" cy="1756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9126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2696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OUTLINE </a:t>
            </a:r>
          </a:p>
        </p:txBody>
      </p:sp>
      <p:sp>
        <p:nvSpPr>
          <p:cNvPr id="3" name="Content Placeholder 2"/>
          <p:cNvSpPr>
            <a:spLocks noGrp="1"/>
          </p:cNvSpPr>
          <p:nvPr>
            <p:ph idx="1"/>
          </p:nvPr>
        </p:nvSpPr>
        <p:spPr>
          <a:xfrm>
            <a:off x="457200" y="1905000"/>
            <a:ext cx="8077200" cy="4343400"/>
          </a:xfrm>
        </p:spPr>
        <p:txBody>
          <a:bodyPr>
            <a:noAutofit/>
          </a:bodyPr>
          <a:lstStyle/>
          <a:p>
            <a:pPr marL="457200" indent="-457200" fontAlgn="base">
              <a:spcBef>
                <a:spcPts val="1800"/>
              </a:spcBef>
              <a:spcAft>
                <a:spcPct val="0"/>
              </a:spcAft>
            </a:pPr>
            <a:r>
              <a:rPr lang="en-US" sz="2800" dirty="0">
                <a:solidFill>
                  <a:prstClr val="white"/>
                </a:solidFill>
              </a:rPr>
              <a:t>Why Time Value</a:t>
            </a:r>
          </a:p>
          <a:p>
            <a:pPr marL="457200" indent="-457200" fontAlgn="base">
              <a:spcBef>
                <a:spcPts val="1800"/>
              </a:spcBef>
              <a:spcAft>
                <a:spcPct val="0"/>
              </a:spcAft>
            </a:pPr>
            <a:r>
              <a:rPr lang="en-US" sz="2800" dirty="0" smtClean="0">
                <a:solidFill>
                  <a:prstClr val="white"/>
                </a:solidFill>
              </a:rPr>
              <a:t>Future </a:t>
            </a:r>
            <a:r>
              <a:rPr lang="en-US" sz="2800" dirty="0">
                <a:solidFill>
                  <a:prstClr val="white"/>
                </a:solidFill>
              </a:rPr>
              <a:t>Value of a Single Amount</a:t>
            </a:r>
          </a:p>
          <a:p>
            <a:pPr marL="457200" indent="-457200" fontAlgn="base">
              <a:spcBef>
                <a:spcPts val="1800"/>
              </a:spcBef>
              <a:spcAft>
                <a:spcPct val="0"/>
              </a:spcAft>
            </a:pPr>
            <a:r>
              <a:rPr lang="en-US" sz="2800" dirty="0" smtClean="0">
                <a:solidFill>
                  <a:prstClr val="white"/>
                </a:solidFill>
              </a:rPr>
              <a:t>Future </a:t>
            </a:r>
            <a:r>
              <a:rPr lang="en-US" sz="2800" dirty="0">
                <a:solidFill>
                  <a:prstClr val="white"/>
                </a:solidFill>
              </a:rPr>
              <a:t>Value of an Annuity</a:t>
            </a:r>
          </a:p>
          <a:p>
            <a:pPr marL="457200" indent="-457200" fontAlgn="base">
              <a:spcBef>
                <a:spcPts val="1800"/>
              </a:spcBef>
              <a:spcAft>
                <a:spcPct val="0"/>
              </a:spcAft>
            </a:pPr>
            <a:r>
              <a:rPr lang="en-US" sz="2800" dirty="0" smtClean="0">
                <a:solidFill>
                  <a:prstClr val="white"/>
                </a:solidFill>
              </a:rPr>
              <a:t>Present </a:t>
            </a:r>
            <a:r>
              <a:rPr lang="en-US" sz="2800" dirty="0">
                <a:solidFill>
                  <a:prstClr val="white"/>
                </a:solidFill>
              </a:rPr>
              <a:t>Value of a Single Amount</a:t>
            </a:r>
          </a:p>
          <a:p>
            <a:pPr marL="457200" indent="-457200" fontAlgn="base">
              <a:spcBef>
                <a:spcPts val="1800"/>
              </a:spcBef>
              <a:spcAft>
                <a:spcPct val="0"/>
              </a:spcAft>
            </a:pPr>
            <a:r>
              <a:rPr lang="en-US" sz="2800" dirty="0" smtClean="0">
                <a:solidFill>
                  <a:prstClr val="white"/>
                </a:solidFill>
              </a:rPr>
              <a:t>Present </a:t>
            </a:r>
            <a:r>
              <a:rPr lang="en-US" sz="2800" dirty="0">
                <a:solidFill>
                  <a:prstClr val="white"/>
                </a:solidFill>
              </a:rPr>
              <a:t>Value of an Annuity</a:t>
            </a:r>
          </a:p>
          <a:p>
            <a:pPr marL="457200" indent="-457200" fontAlgn="base">
              <a:spcBef>
                <a:spcPts val="1200"/>
              </a:spcBef>
              <a:spcAft>
                <a:spcPct val="0"/>
              </a:spcAft>
            </a:pPr>
            <a:endParaRPr lang="en-US" sz="2800" dirty="0">
              <a:solidFill>
                <a:prstClr val="white"/>
              </a:solidFill>
            </a:endParaRPr>
          </a:p>
        </p:txBody>
      </p:sp>
    </p:spTree>
    <p:extLst>
      <p:ext uri="{BB962C8B-B14F-4D97-AF65-F5344CB8AC3E}">
        <p14:creationId xmlns:p14="http://schemas.microsoft.com/office/powerpoint/2010/main" val="1941140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WHY TIME VALUE</a:t>
            </a:r>
          </a:p>
        </p:txBody>
      </p:sp>
      <p:sp>
        <p:nvSpPr>
          <p:cNvPr id="3" name="Content Placeholder 2"/>
          <p:cNvSpPr>
            <a:spLocks noGrp="1"/>
          </p:cNvSpPr>
          <p:nvPr>
            <p:ph idx="1"/>
          </p:nvPr>
        </p:nvSpPr>
        <p:spPr>
          <a:xfrm>
            <a:off x="457200" y="1676400"/>
            <a:ext cx="8229600" cy="5029200"/>
          </a:xfrm>
        </p:spPr>
        <p:txBody>
          <a:bodyPr>
            <a:noAutofit/>
          </a:bodyPr>
          <a:lstStyle/>
          <a:p>
            <a:pPr marL="0" indent="0">
              <a:buNone/>
            </a:pPr>
            <a:r>
              <a:rPr lang="en-US" sz="2800" dirty="0"/>
              <a:t>A rupee today is more valuable than a rupee a year hence. </a:t>
            </a:r>
            <a:r>
              <a:rPr lang="en-US" sz="2800" dirty="0" smtClean="0"/>
              <a:t>Why </a:t>
            </a:r>
            <a:r>
              <a:rPr lang="en-US" sz="2800" dirty="0"/>
              <a:t>?</a:t>
            </a:r>
          </a:p>
          <a:p>
            <a:pPr marL="798513" indent="-347663">
              <a:spcBef>
                <a:spcPts val="1200"/>
              </a:spcBef>
            </a:pPr>
            <a:r>
              <a:rPr lang="en-US" sz="2800" dirty="0" smtClean="0"/>
              <a:t>Preference </a:t>
            </a:r>
            <a:r>
              <a:rPr lang="en-US" sz="2800" dirty="0"/>
              <a:t>for current consumption over future consumption</a:t>
            </a:r>
          </a:p>
          <a:p>
            <a:pPr marL="798513" indent="-347663"/>
            <a:r>
              <a:rPr lang="en-US" sz="2800" dirty="0" smtClean="0"/>
              <a:t>Productivity </a:t>
            </a:r>
            <a:r>
              <a:rPr lang="en-US" sz="2800" dirty="0"/>
              <a:t>of capital</a:t>
            </a:r>
          </a:p>
          <a:p>
            <a:pPr marL="798513" indent="-347663"/>
            <a:r>
              <a:rPr lang="en-US" sz="2800" dirty="0" smtClean="0"/>
              <a:t>Inflation</a:t>
            </a:r>
            <a:endParaRPr lang="en-US" sz="2800" dirty="0"/>
          </a:p>
          <a:p>
            <a:pPr marL="0" indent="0">
              <a:buNone/>
            </a:pPr>
            <a:endParaRPr lang="en-US" sz="1100" dirty="0" smtClean="0"/>
          </a:p>
          <a:p>
            <a:pPr marL="0" indent="0">
              <a:buNone/>
            </a:pPr>
            <a:r>
              <a:rPr lang="en-US" sz="2800" dirty="0" smtClean="0"/>
              <a:t>Many </a:t>
            </a:r>
            <a:r>
              <a:rPr lang="en-US" sz="2800" dirty="0"/>
              <a:t>financial problems involve cash flows occurring at different points of time. For evaluating such cash flows, an explicit consideration of time value of money is </a:t>
            </a:r>
            <a:r>
              <a:rPr lang="en-US" sz="2800" dirty="0" smtClean="0"/>
              <a:t>required.</a:t>
            </a:r>
            <a:endParaRPr lang="en-US" sz="2800" dirty="0"/>
          </a:p>
          <a:p>
            <a:pPr marL="0" indent="0">
              <a:buNone/>
            </a:pPr>
            <a:endParaRPr lang="en-US" sz="2800" dirty="0"/>
          </a:p>
        </p:txBody>
      </p:sp>
    </p:spTree>
    <p:extLst>
      <p:ext uri="{BB962C8B-B14F-4D97-AF65-F5344CB8AC3E}">
        <p14:creationId xmlns:p14="http://schemas.microsoft.com/office/powerpoint/2010/main" val="7712229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FUTURE VALUE OF A SINGLE </a:t>
            </a:r>
            <a:r>
              <a:rPr lang="en-US" dirty="0" smtClean="0"/>
              <a:t>AMOUNT</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marL="0" lvl="0" indent="0" fontAlgn="base">
              <a:spcBef>
                <a:spcPct val="50000"/>
              </a:spcBef>
              <a:spcAft>
                <a:spcPct val="0"/>
              </a:spcAft>
              <a:buNone/>
              <a:tabLst>
                <a:tab pos="6516688" algn="l"/>
              </a:tabLst>
            </a:pPr>
            <a:r>
              <a:rPr lang="en-US" altLang="en-US" sz="1500" b="1" dirty="0" smtClean="0">
                <a:solidFill>
                  <a:prstClr val="white"/>
                </a:solidFill>
                <a:latin typeface="Times New Roman" charset="0"/>
                <a:cs typeface="Times New Roman" charset="0"/>
              </a:rPr>
              <a:t>	</a:t>
            </a:r>
            <a:r>
              <a:rPr lang="en-US" altLang="en-US" sz="1500" b="1" dirty="0" err="1" smtClean="0">
                <a:solidFill>
                  <a:prstClr val="white"/>
                </a:solidFill>
                <a:latin typeface="Times New Roman" charset="0"/>
                <a:cs typeface="Times New Roman" charset="0"/>
              </a:rPr>
              <a:t>Rs</a:t>
            </a:r>
            <a:endParaRPr lang="en-US" altLang="en-US" sz="1500" b="1" dirty="0">
              <a:solidFill>
                <a:prstClr val="white"/>
              </a:solidFill>
              <a:latin typeface="Times New Roman" charset="0"/>
              <a:cs typeface="Times New Roman" charset="0"/>
            </a:endParaRPr>
          </a:p>
          <a:p>
            <a:pPr marL="0" lvl="0" indent="0" algn="just" fontAlgn="base">
              <a:spcBef>
                <a:spcPct val="50000"/>
              </a:spcBef>
              <a:spcAft>
                <a:spcPct val="0"/>
              </a:spcAft>
              <a:buNone/>
            </a:pPr>
            <a:r>
              <a:rPr lang="en-US" altLang="en-US" sz="1500" b="1" dirty="0">
                <a:solidFill>
                  <a:prstClr val="white"/>
                </a:solidFill>
                <a:latin typeface="Times New Roman" charset="0"/>
                <a:cs typeface="Times New Roman" charset="0"/>
              </a:rPr>
              <a:t> </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First year:		Principal at the beginning		1,000</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Interest for the year 	   </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(Rs.1,000 x 0.10)	 		  100</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Principal at the end 			1,100	</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Second year:	Principal at the beginning		1,100</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Interest for the year 	    </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(Rs.1,100 x 0.10)	 		  110</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Principal at the end 			1,210</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Third year:	</a:t>
            </a:r>
            <a:r>
              <a:rPr lang="en-US" altLang="en-US" sz="1500" b="1" dirty="0" smtClean="0">
                <a:solidFill>
                  <a:prstClr val="white"/>
                </a:solidFill>
                <a:latin typeface="Times New Roman" charset="0"/>
                <a:cs typeface="Times New Roman" charset="0"/>
              </a:rPr>
              <a:t>	Principal </a:t>
            </a:r>
            <a:r>
              <a:rPr lang="en-US" altLang="en-US" sz="1500" b="1" dirty="0">
                <a:solidFill>
                  <a:prstClr val="white"/>
                </a:solidFill>
                <a:latin typeface="Times New Roman" charset="0"/>
                <a:cs typeface="Times New Roman" charset="0"/>
              </a:rPr>
              <a:t>at the beginning		1,210</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Interest for the year 	    </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(Rs.1,210 x 0.10)	 		  121</a:t>
            </a: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Principal at the end 			1,331</a:t>
            </a:r>
          </a:p>
          <a:p>
            <a:pPr marL="0" lvl="0" indent="0" algn="just" fontAlgn="base">
              <a:lnSpc>
                <a:spcPct val="75000"/>
              </a:lnSpc>
              <a:spcBef>
                <a:spcPct val="50000"/>
              </a:spcBef>
              <a:spcAft>
                <a:spcPct val="0"/>
              </a:spcAft>
              <a:buNone/>
            </a:pPr>
            <a:endParaRPr lang="en-US" altLang="en-US" sz="1500" b="1" dirty="0">
              <a:solidFill>
                <a:prstClr val="white"/>
              </a:solidFill>
              <a:latin typeface="Times New Roman" charset="0"/>
              <a:cs typeface="Times New Roman" charset="0"/>
            </a:endParaRPr>
          </a:p>
          <a:p>
            <a:pPr marL="0" lvl="0" indent="0" algn="just" fontAlgn="base">
              <a:lnSpc>
                <a:spcPct val="75000"/>
              </a:lnSpc>
              <a:spcBef>
                <a:spcPct val="50000"/>
              </a:spcBef>
              <a:spcAft>
                <a:spcPct val="0"/>
              </a:spcAft>
              <a:buNone/>
            </a:pPr>
            <a:r>
              <a:rPr lang="en-US" altLang="en-US" sz="1500" b="1" u="sng" dirty="0" smtClean="0">
                <a:solidFill>
                  <a:srgbClr val="FFFF00"/>
                </a:solidFill>
                <a:latin typeface="Times New Roman" charset="0"/>
                <a:cs typeface="Times New Roman" charset="0"/>
              </a:rPr>
              <a:t>FORMULA </a:t>
            </a:r>
            <a:endParaRPr lang="en-US" altLang="en-US" sz="1500" b="1" u="sng" dirty="0">
              <a:solidFill>
                <a:srgbClr val="FFFF00"/>
              </a:solidFill>
              <a:latin typeface="Times New Roman" charset="0"/>
              <a:cs typeface="Times New Roman" charset="0"/>
            </a:endParaRPr>
          </a:p>
          <a:p>
            <a:pPr marL="0" lvl="0" indent="0" algn="just" fontAlgn="base">
              <a:lnSpc>
                <a:spcPct val="75000"/>
              </a:lnSpc>
              <a:spcBef>
                <a:spcPct val="50000"/>
              </a:spcBef>
              <a:spcAft>
                <a:spcPct val="0"/>
              </a:spcAft>
              <a:buNone/>
            </a:pPr>
            <a:r>
              <a:rPr lang="en-US" altLang="en-US" sz="1500" b="1" dirty="0">
                <a:solidFill>
                  <a:prstClr val="white"/>
                </a:solidFill>
                <a:latin typeface="Times New Roman" charset="0"/>
                <a:cs typeface="Times New Roman" charset="0"/>
              </a:rPr>
              <a:t>                                  FUTURE VALUE = PRESENT VALUE (1+r)</a:t>
            </a:r>
            <a:r>
              <a:rPr lang="en-US" altLang="en-US" sz="1500" b="1" baseline="30000" dirty="0">
                <a:solidFill>
                  <a:prstClr val="white"/>
                </a:solidFill>
                <a:latin typeface="Times New Roman" charset="0"/>
                <a:cs typeface="Times New Roman" charset="0"/>
              </a:rPr>
              <a:t>n</a:t>
            </a:r>
            <a:r>
              <a:rPr lang="en-US" altLang="en-US" sz="2400" b="1" dirty="0">
                <a:solidFill>
                  <a:prstClr val="white"/>
                </a:solidFill>
                <a:latin typeface="Times New Roman" charset="0"/>
              </a:rPr>
              <a:t>		</a:t>
            </a:r>
          </a:p>
          <a:p>
            <a:endParaRPr lang="en-US" dirty="0"/>
          </a:p>
        </p:txBody>
      </p:sp>
    </p:spTree>
    <p:extLst>
      <p:ext uri="{BB962C8B-B14F-4D97-AF65-F5344CB8AC3E}">
        <p14:creationId xmlns:p14="http://schemas.microsoft.com/office/powerpoint/2010/main" val="41503139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1371600"/>
          </a:xfrm>
        </p:spPr>
        <p:txBody>
          <a:bodyPr>
            <a:normAutofit fontScale="90000"/>
          </a:bodyPr>
          <a:lstStyle/>
          <a:p>
            <a:r>
              <a:rPr lang="en-US" dirty="0" smtClean="0"/>
              <a:t>VALUE </a:t>
            </a:r>
            <a:r>
              <a:rPr lang="en-US" dirty="0"/>
              <a:t>OF FV</a:t>
            </a:r>
            <a:r>
              <a:rPr lang="en-US" baseline="-25000" dirty="0"/>
              <a:t>r,n</a:t>
            </a:r>
            <a:r>
              <a:rPr lang="en-US" dirty="0"/>
              <a:t>  FOR VARIOUS </a:t>
            </a:r>
            <a:br>
              <a:rPr lang="en-US" dirty="0"/>
            </a:br>
            <a:r>
              <a:rPr lang="en-US" dirty="0"/>
              <a:t>		COMBINATIONS OF r AND</a:t>
            </a:r>
            <a:r>
              <a:rPr lang="en-US" i="1" dirty="0"/>
              <a:t> n</a:t>
            </a:r>
          </a:p>
        </p:txBody>
      </p:sp>
      <p:sp>
        <p:nvSpPr>
          <p:cNvPr id="3" name="Content Placeholder 2"/>
          <p:cNvSpPr>
            <a:spLocks noGrp="1"/>
          </p:cNvSpPr>
          <p:nvPr>
            <p:ph idx="1"/>
          </p:nvPr>
        </p:nvSpPr>
        <p:spPr>
          <a:xfrm>
            <a:off x="304800" y="2133600"/>
            <a:ext cx="8229600" cy="3810000"/>
          </a:xfrm>
        </p:spPr>
        <p:txBody>
          <a:bodyPr>
            <a:normAutofit/>
          </a:bodyPr>
          <a:lstStyle/>
          <a:p>
            <a:pPr marL="914400" lvl="2" indent="0" fontAlgn="base">
              <a:lnSpc>
                <a:spcPct val="65000"/>
              </a:lnSpc>
              <a:spcBef>
                <a:spcPct val="50000"/>
              </a:spcBef>
              <a:spcAft>
                <a:spcPct val="0"/>
              </a:spcAft>
              <a:buNone/>
            </a:pPr>
            <a:r>
              <a:rPr lang="en-US" altLang="en-US" sz="2200" b="1" i="1" dirty="0" smtClean="0">
                <a:solidFill>
                  <a:prstClr val="white"/>
                </a:solidFill>
                <a:latin typeface="Times New Roman" charset="0"/>
                <a:cs typeface="Times New Roman" charset="0"/>
              </a:rPr>
              <a:t>	</a:t>
            </a:r>
            <a:r>
              <a:rPr lang="en-US" altLang="en-US" sz="2800" b="1" i="1" dirty="0" smtClean="0">
                <a:solidFill>
                  <a:prstClr val="white"/>
                </a:solidFill>
                <a:latin typeface="Times New Roman" charset="0"/>
                <a:cs typeface="Times New Roman" charset="0"/>
              </a:rPr>
              <a:t>n</a:t>
            </a:r>
            <a:r>
              <a:rPr lang="en-US" altLang="en-US" sz="2800" b="1" dirty="0" smtClean="0">
                <a:solidFill>
                  <a:prstClr val="white"/>
                </a:solidFill>
                <a:latin typeface="Times New Roman" charset="0"/>
                <a:cs typeface="Times New Roman" charset="0"/>
              </a:rPr>
              <a:t>/</a:t>
            </a:r>
            <a:r>
              <a:rPr lang="en-US" altLang="en-US" sz="2800" b="1" i="1" dirty="0" smtClean="0">
                <a:solidFill>
                  <a:prstClr val="white"/>
                </a:solidFill>
                <a:latin typeface="Times New Roman" charset="0"/>
                <a:cs typeface="Times New Roman" charset="0"/>
              </a:rPr>
              <a:t>r</a:t>
            </a:r>
            <a:r>
              <a:rPr lang="en-US" altLang="en-US" sz="2800" b="1" i="1" dirty="0">
                <a:solidFill>
                  <a:prstClr val="white"/>
                </a:solidFill>
                <a:latin typeface="Times New Roman" charset="0"/>
                <a:cs typeface="Times New Roman" charset="0"/>
              </a:rPr>
              <a:t>	</a:t>
            </a:r>
            <a:r>
              <a:rPr lang="en-US" altLang="en-US" sz="2800" b="1" i="1" dirty="0" smtClean="0">
                <a:solidFill>
                  <a:prstClr val="white"/>
                </a:solidFill>
                <a:latin typeface="Times New Roman" charset="0"/>
                <a:cs typeface="Times New Roman" charset="0"/>
              </a:rPr>
              <a:t> </a:t>
            </a:r>
            <a:r>
              <a:rPr lang="en-US" altLang="en-US" sz="2800" b="1" dirty="0" smtClean="0">
                <a:solidFill>
                  <a:prstClr val="white"/>
                </a:solidFill>
                <a:latin typeface="Times New Roman" charset="0"/>
                <a:cs typeface="Times New Roman" charset="0"/>
              </a:rPr>
              <a:t>6 </a:t>
            </a:r>
            <a:r>
              <a:rPr lang="en-US" altLang="en-US" sz="2800" b="1" dirty="0">
                <a:solidFill>
                  <a:prstClr val="white"/>
                </a:solidFill>
                <a:latin typeface="Times New Roman" charset="0"/>
                <a:cs typeface="Times New Roman" charset="0"/>
              </a:rPr>
              <a:t>%	</a:t>
            </a:r>
            <a:r>
              <a:rPr lang="en-US" altLang="en-US" sz="2800" b="1" dirty="0" smtClean="0">
                <a:solidFill>
                  <a:prstClr val="white"/>
                </a:solidFill>
                <a:latin typeface="Times New Roman" charset="0"/>
                <a:cs typeface="Times New Roman" charset="0"/>
              </a:rPr>
              <a:t>8 </a:t>
            </a:r>
            <a:r>
              <a:rPr lang="en-US" altLang="en-US" sz="2800" b="1" dirty="0">
                <a:solidFill>
                  <a:prstClr val="white"/>
                </a:solidFill>
                <a:latin typeface="Times New Roman" charset="0"/>
                <a:cs typeface="Times New Roman" charset="0"/>
              </a:rPr>
              <a:t>%	</a:t>
            </a:r>
            <a:r>
              <a:rPr lang="en-US" altLang="en-US" sz="2800" b="1" dirty="0" smtClean="0">
                <a:solidFill>
                  <a:prstClr val="white"/>
                </a:solidFill>
                <a:latin typeface="Times New Roman" charset="0"/>
                <a:cs typeface="Times New Roman" charset="0"/>
              </a:rPr>
              <a:t>10 </a:t>
            </a:r>
            <a:r>
              <a:rPr lang="en-US" altLang="en-US" sz="2800" b="1" dirty="0">
                <a:solidFill>
                  <a:prstClr val="white"/>
                </a:solidFill>
                <a:latin typeface="Times New Roman" charset="0"/>
                <a:cs typeface="Times New Roman" charset="0"/>
              </a:rPr>
              <a:t>%	12 %	 14 %</a:t>
            </a:r>
          </a:p>
          <a:p>
            <a:pPr marL="914400" lvl="2" indent="0" fontAlgn="base">
              <a:spcBef>
                <a:spcPct val="50000"/>
              </a:spcBef>
              <a:spcAft>
                <a:spcPct val="0"/>
              </a:spcAft>
              <a:buNone/>
            </a:pPr>
            <a:r>
              <a:rPr lang="en-US" altLang="en-US" dirty="0">
                <a:solidFill>
                  <a:prstClr val="white"/>
                </a:solidFill>
                <a:latin typeface="Times New Roman" charset="0"/>
              </a:rPr>
              <a:t>	2	1.124	1.166	1.210	1.254	1.300</a:t>
            </a:r>
          </a:p>
          <a:p>
            <a:pPr marL="914400" lvl="2" indent="0" fontAlgn="base">
              <a:spcBef>
                <a:spcPct val="50000"/>
              </a:spcBef>
              <a:spcAft>
                <a:spcPct val="0"/>
              </a:spcAft>
              <a:buNone/>
            </a:pPr>
            <a:r>
              <a:rPr lang="en-US" altLang="en-US" dirty="0">
                <a:solidFill>
                  <a:prstClr val="white"/>
                </a:solidFill>
                <a:latin typeface="Times New Roman" charset="0"/>
              </a:rPr>
              <a:t>	4	1.262	1.361	1.464	1.574	1.689</a:t>
            </a:r>
          </a:p>
          <a:p>
            <a:pPr marL="914400" lvl="2" indent="0" fontAlgn="base">
              <a:spcBef>
                <a:spcPct val="50000"/>
              </a:spcBef>
              <a:spcAft>
                <a:spcPct val="0"/>
              </a:spcAft>
              <a:buNone/>
            </a:pPr>
            <a:r>
              <a:rPr lang="en-US" altLang="en-US" dirty="0">
                <a:solidFill>
                  <a:prstClr val="white"/>
                </a:solidFill>
                <a:latin typeface="Times New Roman" charset="0"/>
              </a:rPr>
              <a:t>	6	1.419	1.587	1.772	1.974	2.195</a:t>
            </a:r>
          </a:p>
          <a:p>
            <a:pPr marL="914400" lvl="2" indent="0" fontAlgn="base">
              <a:spcBef>
                <a:spcPct val="50000"/>
              </a:spcBef>
              <a:spcAft>
                <a:spcPct val="0"/>
              </a:spcAft>
              <a:buNone/>
            </a:pPr>
            <a:r>
              <a:rPr lang="en-US" altLang="en-US" dirty="0">
                <a:solidFill>
                  <a:prstClr val="white"/>
                </a:solidFill>
                <a:latin typeface="Times New Roman" charset="0"/>
              </a:rPr>
              <a:t>	8	1.594	1.851	2.144	2.476	2.853</a:t>
            </a:r>
          </a:p>
          <a:p>
            <a:pPr marL="914400" lvl="2" indent="0" fontAlgn="base">
              <a:spcBef>
                <a:spcPct val="50000"/>
              </a:spcBef>
              <a:spcAft>
                <a:spcPct val="0"/>
              </a:spcAft>
              <a:buNone/>
            </a:pPr>
            <a:r>
              <a:rPr lang="en-US" altLang="en-US" dirty="0">
                <a:solidFill>
                  <a:prstClr val="white"/>
                </a:solidFill>
                <a:latin typeface="Times New Roman" charset="0"/>
              </a:rPr>
              <a:t>	10	1.791	2.518	2.594	3.106	</a:t>
            </a:r>
            <a:r>
              <a:rPr lang="en-US" altLang="en-US" dirty="0" smtClean="0">
                <a:solidFill>
                  <a:prstClr val="white"/>
                </a:solidFill>
                <a:latin typeface="Times New Roman" charset="0"/>
              </a:rPr>
              <a:t>3.707</a:t>
            </a:r>
            <a:endParaRPr lang="en-US" altLang="en-US" dirty="0">
              <a:solidFill>
                <a:prstClr val="white"/>
              </a:solidFill>
              <a:latin typeface="Times New Roman" charset="0"/>
            </a:endParaRPr>
          </a:p>
        </p:txBody>
      </p:sp>
    </p:spTree>
    <p:extLst>
      <p:ext uri="{BB962C8B-B14F-4D97-AF65-F5344CB8AC3E}">
        <p14:creationId xmlns:p14="http://schemas.microsoft.com/office/powerpoint/2010/main" val="9442779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DOUBLING </a:t>
            </a:r>
            <a:r>
              <a:rPr lang="en-US" dirty="0" smtClean="0"/>
              <a:t>PERIOD</a:t>
            </a:r>
            <a:endParaRPr lang="en-US" dirty="0"/>
          </a:p>
        </p:txBody>
      </p:sp>
      <p:sp>
        <p:nvSpPr>
          <p:cNvPr id="3" name="Content Placeholder 2"/>
          <p:cNvSpPr>
            <a:spLocks noGrp="1"/>
          </p:cNvSpPr>
          <p:nvPr>
            <p:ph idx="1"/>
          </p:nvPr>
        </p:nvSpPr>
        <p:spPr>
          <a:xfrm>
            <a:off x="457200" y="1752600"/>
            <a:ext cx="8229600" cy="5105400"/>
          </a:xfrm>
        </p:spPr>
        <p:txBody>
          <a:bodyPr>
            <a:normAutofit fontScale="92500" lnSpcReduction="20000"/>
          </a:bodyPr>
          <a:lstStyle/>
          <a:p>
            <a:pPr marL="6350" lvl="1" indent="0" fontAlgn="base">
              <a:lnSpc>
                <a:spcPct val="65000"/>
              </a:lnSpc>
              <a:spcBef>
                <a:spcPct val="50000"/>
              </a:spcBef>
              <a:spcAft>
                <a:spcPct val="0"/>
              </a:spcAft>
              <a:buNone/>
            </a:pPr>
            <a:r>
              <a:rPr lang="en-US" altLang="en-US" sz="2600" b="1" dirty="0">
                <a:solidFill>
                  <a:srgbClr val="FFFF00"/>
                </a:solidFill>
                <a:latin typeface="Times New Roman" charset="0"/>
              </a:rPr>
              <a:t>Thumb Rule : Rule of 72</a:t>
            </a:r>
          </a:p>
          <a:p>
            <a:pPr marL="457200" lvl="1" indent="0" fontAlgn="base">
              <a:lnSpc>
                <a:spcPct val="65000"/>
              </a:lnSpc>
              <a:spcBef>
                <a:spcPct val="50000"/>
              </a:spcBef>
              <a:spcAft>
                <a:spcPct val="0"/>
              </a:spcAft>
              <a:buNone/>
            </a:pPr>
            <a:r>
              <a:rPr lang="en-US" altLang="en-US" sz="2600" b="1" dirty="0">
                <a:solidFill>
                  <a:prstClr val="white"/>
                </a:solidFill>
                <a:latin typeface="Times New Roman" charset="0"/>
              </a:rPr>
              <a:t>				72</a:t>
            </a:r>
          </a:p>
          <a:p>
            <a:pPr marL="457200" lvl="1" indent="0" fontAlgn="base">
              <a:lnSpc>
                <a:spcPct val="65000"/>
              </a:lnSpc>
              <a:spcBef>
                <a:spcPct val="50000"/>
              </a:spcBef>
              <a:spcAft>
                <a:spcPct val="0"/>
              </a:spcAft>
              <a:buNone/>
            </a:pPr>
            <a:r>
              <a:rPr lang="en-US" altLang="en-US" sz="2600" b="1" dirty="0">
                <a:solidFill>
                  <a:prstClr val="white"/>
                </a:solidFill>
                <a:latin typeface="Times New Roman" charset="0"/>
              </a:rPr>
              <a:t>			     Interest rate</a:t>
            </a:r>
          </a:p>
          <a:p>
            <a:pPr marL="457200" lvl="1" indent="0" fontAlgn="base">
              <a:lnSpc>
                <a:spcPct val="65000"/>
              </a:lnSpc>
              <a:spcBef>
                <a:spcPct val="50000"/>
              </a:spcBef>
              <a:spcAft>
                <a:spcPct val="0"/>
              </a:spcAft>
              <a:buNone/>
            </a:pPr>
            <a:r>
              <a:rPr lang="en-US" altLang="en-US" sz="2600" b="1" dirty="0">
                <a:solidFill>
                  <a:prstClr val="white"/>
                </a:solidFill>
                <a:latin typeface="Times New Roman" charset="0"/>
              </a:rPr>
              <a:t>Interest rate : 15 percent</a:t>
            </a:r>
          </a:p>
          <a:p>
            <a:pPr marL="457200" lvl="1" indent="0" fontAlgn="base">
              <a:lnSpc>
                <a:spcPct val="65000"/>
              </a:lnSpc>
              <a:spcBef>
                <a:spcPct val="50000"/>
              </a:spcBef>
              <a:spcAft>
                <a:spcPct val="0"/>
              </a:spcAft>
              <a:buNone/>
            </a:pPr>
            <a:r>
              <a:rPr lang="en-US" altLang="en-US" sz="2600" b="1" dirty="0">
                <a:solidFill>
                  <a:prstClr val="white"/>
                </a:solidFill>
                <a:latin typeface="Times New Roman" charset="0"/>
              </a:rPr>
              <a:t>			      72</a:t>
            </a:r>
          </a:p>
          <a:p>
            <a:pPr marL="457200" lvl="1" indent="0" fontAlgn="base">
              <a:lnSpc>
                <a:spcPct val="65000"/>
              </a:lnSpc>
              <a:spcBef>
                <a:spcPct val="50000"/>
              </a:spcBef>
              <a:spcAft>
                <a:spcPct val="0"/>
              </a:spcAft>
              <a:buNone/>
            </a:pPr>
            <a:r>
              <a:rPr lang="en-US" altLang="en-US" sz="2600" b="1" dirty="0">
                <a:solidFill>
                  <a:prstClr val="white"/>
                </a:solidFill>
                <a:latin typeface="Times New Roman" charset="0"/>
              </a:rPr>
              <a:t>			      15  </a:t>
            </a:r>
          </a:p>
          <a:p>
            <a:pPr marL="6350" lvl="1" indent="0" fontAlgn="base">
              <a:spcBef>
                <a:spcPct val="50000"/>
              </a:spcBef>
              <a:spcAft>
                <a:spcPct val="0"/>
              </a:spcAft>
              <a:buNone/>
            </a:pPr>
            <a:endParaRPr lang="en-US" altLang="en-US" sz="2600" b="1" dirty="0" smtClean="0">
              <a:solidFill>
                <a:srgbClr val="FFFF00"/>
              </a:solidFill>
              <a:latin typeface="Times New Roman" charset="0"/>
            </a:endParaRPr>
          </a:p>
          <a:p>
            <a:pPr marL="6350" lvl="1" indent="0" fontAlgn="base">
              <a:spcBef>
                <a:spcPct val="50000"/>
              </a:spcBef>
              <a:spcAft>
                <a:spcPct val="0"/>
              </a:spcAft>
              <a:buNone/>
            </a:pPr>
            <a:r>
              <a:rPr lang="en-US" altLang="en-US" sz="2600" b="1" dirty="0" smtClean="0">
                <a:solidFill>
                  <a:srgbClr val="FFFF00"/>
                </a:solidFill>
                <a:latin typeface="Times New Roman" charset="0"/>
              </a:rPr>
              <a:t>A </a:t>
            </a:r>
            <a:r>
              <a:rPr lang="en-US" altLang="en-US" sz="2600" b="1" dirty="0">
                <a:solidFill>
                  <a:srgbClr val="FFFF00"/>
                </a:solidFill>
                <a:latin typeface="Times New Roman" charset="0"/>
              </a:rPr>
              <a:t>more accurate thumb rule : Rule of 69</a:t>
            </a:r>
          </a:p>
          <a:p>
            <a:pPr marL="457200" lvl="1" indent="0" fontAlgn="base">
              <a:spcBef>
                <a:spcPct val="50000"/>
              </a:spcBef>
              <a:spcAft>
                <a:spcPct val="0"/>
              </a:spcAft>
              <a:buNone/>
            </a:pPr>
            <a:r>
              <a:rPr lang="en-US" altLang="en-US" sz="2600" b="1" dirty="0">
                <a:solidFill>
                  <a:prstClr val="white"/>
                </a:solidFill>
                <a:latin typeface="Times New Roman" charset="0"/>
              </a:rPr>
              <a:t>				     </a:t>
            </a:r>
            <a:r>
              <a:rPr lang="en-US" altLang="en-US" sz="2600" b="1" dirty="0" smtClean="0">
                <a:solidFill>
                  <a:prstClr val="white"/>
                </a:solidFill>
                <a:latin typeface="Times New Roman" charset="0"/>
              </a:rPr>
              <a:t>   </a:t>
            </a:r>
            <a:r>
              <a:rPr lang="en-US" altLang="en-US" sz="2600" b="1" dirty="0">
                <a:solidFill>
                  <a:prstClr val="white"/>
                </a:solidFill>
                <a:latin typeface="Times New Roman" charset="0"/>
              </a:rPr>
              <a:t>69</a:t>
            </a:r>
          </a:p>
          <a:p>
            <a:pPr marL="457200" lvl="1" indent="0" fontAlgn="base">
              <a:lnSpc>
                <a:spcPct val="50000"/>
              </a:lnSpc>
              <a:spcBef>
                <a:spcPct val="50000"/>
              </a:spcBef>
              <a:spcAft>
                <a:spcPct val="0"/>
              </a:spcAft>
              <a:buNone/>
            </a:pPr>
            <a:r>
              <a:rPr lang="en-US" altLang="en-US" sz="2400" b="1" dirty="0">
                <a:solidFill>
                  <a:prstClr val="white"/>
                </a:solidFill>
                <a:latin typeface="Times New Roman" charset="0"/>
              </a:rPr>
              <a:t>		                           Interest rate</a:t>
            </a:r>
            <a:endParaRPr lang="en-US" altLang="en-US" sz="2600" b="1" dirty="0">
              <a:solidFill>
                <a:prstClr val="white"/>
              </a:solidFill>
              <a:latin typeface="Times New Roman" charset="0"/>
            </a:endParaRPr>
          </a:p>
          <a:p>
            <a:pPr marL="457200" lvl="1" indent="0" fontAlgn="base">
              <a:lnSpc>
                <a:spcPct val="75000"/>
              </a:lnSpc>
              <a:spcBef>
                <a:spcPct val="50000"/>
              </a:spcBef>
              <a:spcAft>
                <a:spcPct val="0"/>
              </a:spcAft>
              <a:buNone/>
            </a:pPr>
            <a:r>
              <a:rPr lang="en-US" altLang="en-US" sz="2600" b="1" dirty="0">
                <a:solidFill>
                  <a:prstClr val="white"/>
                </a:solidFill>
                <a:latin typeface="Times New Roman" charset="0"/>
              </a:rPr>
              <a:t>Interest rate : 15 percent </a:t>
            </a:r>
          </a:p>
          <a:p>
            <a:pPr marL="457200" lvl="1" indent="0" fontAlgn="base">
              <a:lnSpc>
                <a:spcPct val="75000"/>
              </a:lnSpc>
              <a:spcBef>
                <a:spcPct val="50000"/>
              </a:spcBef>
              <a:spcAft>
                <a:spcPct val="0"/>
              </a:spcAft>
              <a:buNone/>
            </a:pPr>
            <a:r>
              <a:rPr lang="en-US" altLang="en-US" sz="2600" b="1" dirty="0">
                <a:solidFill>
                  <a:prstClr val="white"/>
                </a:solidFill>
                <a:latin typeface="Times New Roman" charset="0"/>
              </a:rPr>
              <a:t>				     69</a:t>
            </a:r>
          </a:p>
          <a:p>
            <a:pPr marL="457200" lvl="1" indent="0" fontAlgn="base">
              <a:lnSpc>
                <a:spcPct val="75000"/>
              </a:lnSpc>
              <a:spcBef>
                <a:spcPct val="50000"/>
              </a:spcBef>
              <a:spcAft>
                <a:spcPct val="0"/>
              </a:spcAft>
              <a:buNone/>
            </a:pPr>
            <a:r>
              <a:rPr lang="en-US" altLang="en-US" sz="2600" b="1" dirty="0">
                <a:solidFill>
                  <a:prstClr val="white"/>
                </a:solidFill>
                <a:latin typeface="Times New Roman" charset="0"/>
              </a:rPr>
              <a:t>				     </a:t>
            </a:r>
            <a:r>
              <a:rPr lang="en-US" altLang="en-US" sz="2600" b="1" dirty="0" smtClean="0">
                <a:solidFill>
                  <a:prstClr val="white"/>
                </a:solidFill>
                <a:latin typeface="Times New Roman" charset="0"/>
              </a:rPr>
              <a:t>15</a:t>
            </a:r>
            <a:endParaRPr lang="en-US" altLang="en-US" sz="2600" b="1" dirty="0">
              <a:solidFill>
                <a:prstClr val="white"/>
              </a:solidFill>
              <a:latin typeface="Times New Roman" charset="0"/>
            </a:endParaRPr>
          </a:p>
        </p:txBody>
      </p:sp>
      <p:sp>
        <p:nvSpPr>
          <p:cNvPr id="6" name="Line 5"/>
          <p:cNvSpPr>
            <a:spLocks noChangeShapeType="1"/>
          </p:cNvSpPr>
          <p:nvPr/>
        </p:nvSpPr>
        <p:spPr bwMode="auto">
          <a:xfrm>
            <a:off x="3429000" y="2362200"/>
            <a:ext cx="19812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
        <p:nvSpPr>
          <p:cNvPr id="7" name="Text Box 7"/>
          <p:cNvSpPr txBox="1">
            <a:spLocks noChangeArrowheads="1"/>
          </p:cNvSpPr>
          <p:nvPr/>
        </p:nvSpPr>
        <p:spPr bwMode="auto">
          <a:xfrm>
            <a:off x="685800" y="21336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none" strike="noStrike" kern="0" cap="none" spc="0" normalizeH="0" baseline="0" noProof="0" dirty="0" smtClean="0">
                <a:ln>
                  <a:noFill/>
                </a:ln>
                <a:solidFill>
                  <a:prstClr val="white"/>
                </a:solidFill>
                <a:effectLst/>
                <a:uLnTx/>
                <a:uFillTx/>
                <a:latin typeface="Times New Roman" charset="0"/>
              </a:rPr>
              <a:t>Doubling period  =</a:t>
            </a:r>
          </a:p>
        </p:txBody>
      </p:sp>
      <p:sp>
        <p:nvSpPr>
          <p:cNvPr id="8" name="Text Box 9"/>
          <p:cNvSpPr txBox="1">
            <a:spLocks noChangeArrowheads="1"/>
          </p:cNvSpPr>
          <p:nvPr/>
        </p:nvSpPr>
        <p:spPr bwMode="auto">
          <a:xfrm>
            <a:off x="4495800" y="31242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400">
                <a:solidFill>
                  <a:schemeClr val="tx1"/>
                </a:solidFill>
                <a:latin typeface="Times New Roman" charset="0"/>
              </a:defRPr>
            </a:lvl1pPr>
            <a:lvl2pPr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1" indent="0" defTabSz="914400" eaLnBrk="1" fontAlgn="base" latinLnBrk="0" hangingPunct="1">
              <a:lnSpc>
                <a:spcPct val="100000"/>
              </a:lnSpc>
              <a:spcBef>
                <a:spcPct val="50000"/>
              </a:spcBef>
              <a:spcAft>
                <a:spcPct val="0"/>
              </a:spcAft>
              <a:buClrTx/>
              <a:buSzTx/>
              <a:buFontTx/>
              <a:buNone/>
              <a:tabLst/>
              <a:defRPr/>
            </a:pPr>
            <a:r>
              <a:rPr kumimoji="0" lang="en-US" altLang="en-US" sz="2400" b="1" i="0" u="none" strike="noStrike" kern="0" cap="none" spc="0" normalizeH="0" baseline="0" noProof="0" dirty="0" smtClean="0">
                <a:ln>
                  <a:noFill/>
                </a:ln>
                <a:solidFill>
                  <a:prstClr val="white"/>
                </a:solidFill>
                <a:effectLst/>
                <a:uLnTx/>
                <a:uFillTx/>
                <a:latin typeface="Times New Roman" charset="0"/>
              </a:rPr>
              <a:t>= 4.8 years</a:t>
            </a:r>
            <a:endParaRPr kumimoji="0" lang="en-US" altLang="en-US" sz="2400" b="0" i="0" u="none" strike="noStrike" kern="0" cap="none" spc="0" normalizeH="0" baseline="0" noProof="0" dirty="0" smtClean="0">
              <a:ln>
                <a:noFill/>
              </a:ln>
              <a:solidFill>
                <a:prstClr val="white"/>
              </a:solidFill>
              <a:effectLst/>
              <a:uLnTx/>
              <a:uFillTx/>
              <a:latin typeface="Times New Roman" charset="0"/>
            </a:endParaRPr>
          </a:p>
        </p:txBody>
      </p:sp>
      <p:sp>
        <p:nvSpPr>
          <p:cNvPr id="9" name="Text Box 10"/>
          <p:cNvSpPr txBox="1">
            <a:spLocks noChangeArrowheads="1"/>
          </p:cNvSpPr>
          <p:nvPr/>
        </p:nvSpPr>
        <p:spPr bwMode="auto">
          <a:xfrm>
            <a:off x="990600" y="3124200"/>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none" strike="noStrike" kern="0" cap="none" spc="0" normalizeH="0" baseline="0" noProof="0" smtClean="0">
                <a:ln>
                  <a:noFill/>
                </a:ln>
                <a:solidFill>
                  <a:prstClr val="white"/>
                </a:solidFill>
                <a:effectLst/>
                <a:uLnTx/>
                <a:uFillTx/>
                <a:latin typeface="Times New Roman" charset="0"/>
              </a:rPr>
              <a:t>Doubling period =</a:t>
            </a:r>
          </a:p>
        </p:txBody>
      </p:sp>
      <p:sp>
        <p:nvSpPr>
          <p:cNvPr id="10" name="Line 11"/>
          <p:cNvSpPr>
            <a:spLocks noChangeShapeType="1"/>
          </p:cNvSpPr>
          <p:nvPr/>
        </p:nvSpPr>
        <p:spPr bwMode="auto">
          <a:xfrm>
            <a:off x="3657600" y="3352800"/>
            <a:ext cx="6858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
        <p:nvSpPr>
          <p:cNvPr id="11" name="Line 12"/>
          <p:cNvSpPr>
            <a:spLocks noChangeShapeType="1"/>
          </p:cNvSpPr>
          <p:nvPr/>
        </p:nvSpPr>
        <p:spPr bwMode="auto">
          <a:xfrm flipV="1">
            <a:off x="4114800" y="5084763"/>
            <a:ext cx="17526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
        <p:nvSpPr>
          <p:cNvPr id="12" name="Text Box 13"/>
          <p:cNvSpPr txBox="1">
            <a:spLocks noChangeArrowheads="1"/>
          </p:cNvSpPr>
          <p:nvPr/>
        </p:nvSpPr>
        <p:spPr bwMode="auto">
          <a:xfrm>
            <a:off x="457200" y="48768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none" strike="noStrike" kern="0" cap="none" spc="0" normalizeH="0" baseline="0" noProof="0" smtClean="0">
                <a:ln>
                  <a:noFill/>
                </a:ln>
                <a:solidFill>
                  <a:prstClr val="white"/>
                </a:solidFill>
                <a:effectLst/>
                <a:uLnTx/>
                <a:uFillTx/>
                <a:latin typeface="Times New Roman" charset="0"/>
              </a:rPr>
              <a:t>Doubling period = 0.35 +</a:t>
            </a:r>
          </a:p>
        </p:txBody>
      </p:sp>
      <p:sp>
        <p:nvSpPr>
          <p:cNvPr id="13" name="Text Box 14"/>
          <p:cNvSpPr txBox="1">
            <a:spLocks noChangeArrowheads="1"/>
          </p:cNvSpPr>
          <p:nvPr/>
        </p:nvSpPr>
        <p:spPr bwMode="auto">
          <a:xfrm>
            <a:off x="838200" y="59436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none" strike="noStrike" kern="0" cap="none" spc="0" normalizeH="0" baseline="0" noProof="0" dirty="0" smtClean="0">
                <a:ln>
                  <a:noFill/>
                </a:ln>
                <a:solidFill>
                  <a:prstClr val="white"/>
                </a:solidFill>
                <a:effectLst/>
                <a:uLnTx/>
                <a:uFillTx/>
                <a:latin typeface="Times New Roman" charset="0"/>
              </a:rPr>
              <a:t>Doubling period = 0.35 +</a:t>
            </a:r>
          </a:p>
        </p:txBody>
      </p:sp>
      <p:sp>
        <p:nvSpPr>
          <p:cNvPr id="14" name="Text Box 15"/>
          <p:cNvSpPr txBox="1">
            <a:spLocks noChangeArrowheads="1"/>
          </p:cNvSpPr>
          <p:nvPr/>
        </p:nvSpPr>
        <p:spPr bwMode="auto">
          <a:xfrm>
            <a:off x="5105400" y="5943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2400" b="1" i="0" u="none" strike="noStrike" kern="0" cap="none" spc="0" normalizeH="0" baseline="0" noProof="0" smtClean="0">
                <a:ln>
                  <a:noFill/>
                </a:ln>
                <a:solidFill>
                  <a:prstClr val="white"/>
                </a:solidFill>
                <a:effectLst/>
                <a:uLnTx/>
                <a:uFillTx/>
                <a:latin typeface="Times New Roman" charset="0"/>
              </a:rPr>
              <a:t>= 4.95 years</a:t>
            </a:r>
          </a:p>
        </p:txBody>
      </p:sp>
      <p:sp>
        <p:nvSpPr>
          <p:cNvPr id="15" name="Line 16"/>
          <p:cNvSpPr>
            <a:spLocks noChangeShapeType="1"/>
          </p:cNvSpPr>
          <p:nvPr/>
        </p:nvSpPr>
        <p:spPr bwMode="auto">
          <a:xfrm>
            <a:off x="4308475" y="6172200"/>
            <a:ext cx="762000" cy="0"/>
          </a:xfrm>
          <a:prstGeom prst="line">
            <a:avLst/>
          </a:prstGeom>
          <a:noFill/>
          <a:ln w="12700" cap="sq">
            <a:solidFill>
              <a:sysClr val="window" lastClr="FFFFFF"/>
            </a:solidFill>
            <a:round/>
            <a:headEnd type="none" w="sm" len="sm"/>
            <a:tailEnd type="none" w="sm" len="sm"/>
          </a:ln>
          <a:extLst>
            <a:ext uri="{909E8E84-426E-40DD-AFC4-6F175D3DCCD1}">
              <a14:hiddenFill xmlns:a14="http://schemas.microsoft.com/office/drawing/2010/main">
                <a:noFill/>
              </a14:hiddenFill>
            </a:ext>
          </a:extLst>
        </p:spPr>
        <p:txBody>
          <a:bodyPr wrap="none"/>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smtClean="0">
              <a:ln>
                <a:noFill/>
              </a:ln>
              <a:solidFill>
                <a:prstClr val="white"/>
              </a:solidFill>
              <a:effectLst/>
              <a:uLnTx/>
              <a:uFillTx/>
              <a:latin typeface="Times New Roman" charset="0"/>
            </a:endParaRPr>
          </a:p>
        </p:txBody>
      </p:sp>
    </p:spTree>
    <p:extLst>
      <p:ext uri="{BB962C8B-B14F-4D97-AF65-F5344CB8AC3E}">
        <p14:creationId xmlns:p14="http://schemas.microsoft.com/office/powerpoint/2010/main" val="2832266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r>
              <a:rPr lang="en-US" dirty="0" smtClean="0"/>
              <a:t>SHORTER</a:t>
            </a:r>
            <a:br>
              <a:rPr lang="en-US" dirty="0" smtClean="0"/>
            </a:br>
            <a:r>
              <a:rPr lang="en-US" dirty="0" smtClean="0"/>
              <a:t>COMPOUNDING PERIOD</a:t>
            </a:r>
            <a:endParaRPr lang="en-US" dirty="0"/>
          </a:p>
        </p:txBody>
      </p:sp>
      <p:sp>
        <p:nvSpPr>
          <p:cNvPr id="3" name="Content Placeholder 2"/>
          <p:cNvSpPr>
            <a:spLocks noGrp="1"/>
          </p:cNvSpPr>
          <p:nvPr>
            <p:ph idx="1"/>
          </p:nvPr>
        </p:nvSpPr>
        <p:spPr>
          <a:xfrm>
            <a:off x="0" y="1752600"/>
            <a:ext cx="8991600" cy="5105400"/>
          </a:xfrm>
        </p:spPr>
        <p:txBody>
          <a:bodyPr>
            <a:normAutofit/>
          </a:bodyPr>
          <a:lstStyle/>
          <a:p>
            <a:pPr marL="914400" lvl="2" indent="0" fontAlgn="base">
              <a:spcBef>
                <a:spcPct val="50000"/>
              </a:spcBef>
              <a:spcAft>
                <a:spcPct val="0"/>
              </a:spcAft>
              <a:buNone/>
            </a:pPr>
            <a:r>
              <a:rPr lang="en-US" altLang="en-US" sz="2600" b="1" dirty="0">
                <a:solidFill>
                  <a:prstClr val="white"/>
                </a:solidFill>
                <a:latin typeface="Times New Roman" charset="0"/>
              </a:rPr>
              <a:t>Future value = Present value  1+   </a:t>
            </a:r>
            <a:r>
              <a:rPr lang="en-US" altLang="en-US" sz="2600" b="1" baseline="30000" dirty="0">
                <a:solidFill>
                  <a:prstClr val="white"/>
                </a:solidFill>
                <a:latin typeface="Times New Roman" charset="0"/>
              </a:rPr>
              <a:t>r      </a:t>
            </a:r>
            <a:r>
              <a:rPr lang="en-US" altLang="en-US" sz="2600" b="1" baseline="30000" dirty="0" err="1">
                <a:solidFill>
                  <a:prstClr val="white"/>
                </a:solidFill>
                <a:latin typeface="Times New Roman" charset="0"/>
              </a:rPr>
              <a:t>mxn</a:t>
            </a:r>
            <a:endParaRPr lang="en-US" altLang="en-US" sz="2600" b="1" baseline="30000" dirty="0">
              <a:solidFill>
                <a:prstClr val="white"/>
              </a:solidFill>
              <a:latin typeface="Times New Roman" charset="0"/>
            </a:endParaRPr>
          </a:p>
          <a:p>
            <a:pPr marL="914400" lvl="2" indent="0" fontAlgn="base">
              <a:lnSpc>
                <a:spcPct val="5000"/>
              </a:lnSpc>
              <a:spcBef>
                <a:spcPct val="50000"/>
              </a:spcBef>
              <a:spcAft>
                <a:spcPct val="0"/>
              </a:spcAft>
              <a:buNone/>
            </a:pPr>
            <a:r>
              <a:rPr lang="en-US" altLang="en-US" sz="2600" b="1" baseline="30000" dirty="0">
                <a:solidFill>
                  <a:prstClr val="white"/>
                </a:solidFill>
                <a:latin typeface="Times New Roman" charset="0"/>
              </a:rPr>
              <a:t>				</a:t>
            </a:r>
            <a:r>
              <a:rPr lang="en-US" altLang="en-US" sz="2600" b="1" baseline="30000" dirty="0" smtClean="0">
                <a:solidFill>
                  <a:prstClr val="white"/>
                </a:solidFill>
                <a:latin typeface="Times New Roman" charset="0"/>
              </a:rPr>
              <a:t> </a:t>
            </a:r>
            <a:r>
              <a:rPr lang="en-US" altLang="en-US" sz="2600" b="1" dirty="0" smtClean="0">
                <a:solidFill>
                  <a:prstClr val="white"/>
                </a:solidFill>
                <a:latin typeface="Times New Roman" charset="0"/>
              </a:rPr>
              <a:t>            m</a:t>
            </a:r>
            <a:endParaRPr lang="en-US" altLang="en-US" sz="2600" b="1" baseline="30000" dirty="0">
              <a:solidFill>
                <a:prstClr val="white"/>
              </a:solidFill>
              <a:latin typeface="Times New Roman" charset="0"/>
            </a:endParaRPr>
          </a:p>
          <a:p>
            <a:pPr marL="914400" lvl="2" indent="0" fontAlgn="base">
              <a:spcBef>
                <a:spcPct val="50000"/>
              </a:spcBef>
              <a:spcAft>
                <a:spcPct val="0"/>
              </a:spcAft>
              <a:buNone/>
            </a:pPr>
            <a:r>
              <a:rPr lang="en-US" altLang="en-US" sz="2600" b="1" dirty="0">
                <a:solidFill>
                  <a:prstClr val="white"/>
                </a:solidFill>
                <a:latin typeface="Times New Roman" charset="0"/>
              </a:rPr>
              <a:t>Where </a:t>
            </a:r>
            <a:r>
              <a:rPr lang="en-US" altLang="en-US" sz="2600" b="1" dirty="0" smtClean="0">
                <a:solidFill>
                  <a:prstClr val="white"/>
                </a:solidFill>
                <a:latin typeface="Times New Roman" charset="0"/>
              </a:rPr>
              <a:t>r   </a:t>
            </a:r>
            <a:r>
              <a:rPr lang="en-US" altLang="en-US" sz="2600" b="1" dirty="0">
                <a:solidFill>
                  <a:prstClr val="white"/>
                </a:solidFill>
                <a:latin typeface="Times New Roman" charset="0"/>
              </a:rPr>
              <a:t>= nominal annual interest rate</a:t>
            </a:r>
          </a:p>
          <a:p>
            <a:pPr marL="2627313" lvl="2" indent="-1712913" fontAlgn="base">
              <a:spcBef>
                <a:spcPct val="50000"/>
              </a:spcBef>
              <a:spcAft>
                <a:spcPct val="0"/>
              </a:spcAft>
              <a:buNone/>
            </a:pPr>
            <a:r>
              <a:rPr lang="en-US" altLang="en-US" sz="2600" b="1" dirty="0">
                <a:solidFill>
                  <a:prstClr val="white"/>
                </a:solidFill>
                <a:latin typeface="Times New Roman" charset="0"/>
              </a:rPr>
              <a:t>             m = number of times compounding is done in a </a:t>
            </a:r>
            <a:r>
              <a:rPr lang="en-US" altLang="en-US" sz="2600" b="1" dirty="0" smtClean="0">
                <a:solidFill>
                  <a:prstClr val="white"/>
                </a:solidFill>
                <a:latin typeface="Times New Roman" charset="0"/>
              </a:rPr>
              <a:t>year </a:t>
            </a:r>
            <a:endParaRPr lang="en-US" altLang="en-US" sz="2600" b="1" dirty="0">
              <a:solidFill>
                <a:prstClr val="white"/>
              </a:solidFill>
              <a:latin typeface="Times New Roman" charset="0"/>
            </a:endParaRPr>
          </a:p>
          <a:p>
            <a:pPr marL="2627313" lvl="2" indent="-1712913" fontAlgn="base">
              <a:spcBef>
                <a:spcPct val="50000"/>
              </a:spcBef>
              <a:spcAft>
                <a:spcPct val="0"/>
              </a:spcAft>
              <a:buNone/>
            </a:pPr>
            <a:r>
              <a:rPr lang="en-US" altLang="en-US" sz="2600" b="1" dirty="0">
                <a:solidFill>
                  <a:prstClr val="white"/>
                </a:solidFill>
                <a:latin typeface="Times New Roman" charset="0"/>
              </a:rPr>
              <a:t>              n = number of years over which compounding </a:t>
            </a:r>
            <a:r>
              <a:rPr lang="en-US" altLang="en-US" sz="2600" b="1" dirty="0" smtClean="0">
                <a:solidFill>
                  <a:prstClr val="white"/>
                </a:solidFill>
                <a:latin typeface="Times New Roman" charset="0"/>
              </a:rPr>
              <a:t>is done</a:t>
            </a:r>
            <a:endParaRPr lang="en-US" altLang="en-US" sz="2600" b="1" dirty="0">
              <a:solidFill>
                <a:prstClr val="white"/>
              </a:solidFill>
              <a:latin typeface="Times New Roman" charset="0"/>
            </a:endParaRPr>
          </a:p>
          <a:p>
            <a:pPr marL="406400" lvl="2" indent="0" fontAlgn="base">
              <a:spcBef>
                <a:spcPct val="50000"/>
              </a:spcBef>
              <a:spcAft>
                <a:spcPct val="0"/>
              </a:spcAft>
              <a:buNone/>
            </a:pPr>
            <a:r>
              <a:rPr lang="en-US" altLang="en-US" sz="2600" b="1" u="sng" dirty="0">
                <a:solidFill>
                  <a:prstClr val="white"/>
                </a:solidFill>
                <a:latin typeface="Times New Roman" charset="0"/>
              </a:rPr>
              <a:t>Example</a:t>
            </a:r>
            <a:r>
              <a:rPr lang="en-US" altLang="en-US" sz="2600" b="1" dirty="0">
                <a:solidFill>
                  <a:prstClr val="white"/>
                </a:solidFill>
                <a:latin typeface="Times New Roman" charset="0"/>
              </a:rPr>
              <a:t> : Rs.5000, 12 percent, 4 times a year, 6 years</a:t>
            </a:r>
          </a:p>
          <a:p>
            <a:pPr marL="914400" lvl="2" indent="0" fontAlgn="base">
              <a:spcBef>
                <a:spcPct val="50000"/>
              </a:spcBef>
              <a:spcAft>
                <a:spcPct val="0"/>
              </a:spcAft>
              <a:buNone/>
            </a:pPr>
            <a:r>
              <a:rPr lang="en-US" altLang="en-US" sz="2600" b="1" dirty="0">
                <a:solidFill>
                  <a:prstClr val="white"/>
                </a:solidFill>
                <a:latin typeface="Times New Roman" charset="0"/>
              </a:rPr>
              <a:t>       5000(1+ 0.12/4)</a:t>
            </a:r>
            <a:r>
              <a:rPr lang="en-US" altLang="en-US" sz="2600" b="1" baseline="30000" dirty="0">
                <a:solidFill>
                  <a:prstClr val="white"/>
                </a:solidFill>
                <a:latin typeface="Times New Roman" charset="0"/>
              </a:rPr>
              <a:t>4x6</a:t>
            </a:r>
            <a:r>
              <a:rPr lang="en-US" altLang="en-US" sz="2600" b="1" dirty="0">
                <a:solidFill>
                  <a:prstClr val="white"/>
                </a:solidFill>
                <a:latin typeface="Times New Roman" charset="0"/>
              </a:rPr>
              <a:t> = 5000 (1.03)</a:t>
            </a:r>
            <a:r>
              <a:rPr lang="en-US" altLang="en-US" sz="2600" b="1" baseline="30000" dirty="0">
                <a:solidFill>
                  <a:prstClr val="white"/>
                </a:solidFill>
                <a:latin typeface="Times New Roman" charset="0"/>
              </a:rPr>
              <a:t>24</a:t>
            </a:r>
          </a:p>
          <a:p>
            <a:pPr marL="914400" lvl="2" indent="0" fontAlgn="base">
              <a:spcBef>
                <a:spcPct val="50000"/>
              </a:spcBef>
              <a:spcAft>
                <a:spcPct val="0"/>
              </a:spcAft>
              <a:buNone/>
            </a:pPr>
            <a:r>
              <a:rPr lang="en-US" altLang="en-US" sz="2600" b="1" dirty="0">
                <a:solidFill>
                  <a:prstClr val="white"/>
                </a:solidFill>
                <a:latin typeface="Times New Roman" charset="0"/>
              </a:rPr>
              <a:t>                                       = Rs.10,164</a:t>
            </a:r>
          </a:p>
          <a:p>
            <a:endParaRPr lang="en-US" dirty="0"/>
          </a:p>
        </p:txBody>
      </p:sp>
      <p:sp>
        <p:nvSpPr>
          <p:cNvPr id="4" name="AutoShape 7"/>
          <p:cNvSpPr>
            <a:spLocks noChangeArrowheads="1"/>
          </p:cNvSpPr>
          <p:nvPr/>
        </p:nvSpPr>
        <p:spPr bwMode="auto">
          <a:xfrm>
            <a:off x="5181600" y="1752600"/>
            <a:ext cx="990600" cy="685800"/>
          </a:xfrm>
          <a:prstGeom prst="bracketPair">
            <a:avLst>
              <a:gd name="adj" fmla="val 16667"/>
            </a:avLst>
          </a:prstGeom>
          <a:noFill/>
          <a:ln w="12700"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charset="0"/>
              </a:defRPr>
            </a:lvl1pPr>
            <a:lvl2pPr marL="742950" indent="-285750" eaLnBrk="0" hangingPunct="0">
              <a:defRPr sz="2400">
                <a:solidFill>
                  <a:schemeClr val="tx1"/>
                </a:solidFill>
                <a:latin typeface="Times New Roman" charset="0"/>
              </a:defRPr>
            </a:lvl2pPr>
            <a:lvl3pPr marL="1143000" indent="-228600" eaLnBrk="0" hangingPunct="0">
              <a:defRPr sz="2400">
                <a:solidFill>
                  <a:schemeClr val="tx1"/>
                </a:solidFill>
                <a:latin typeface="Times New Roman" charset="0"/>
              </a:defRPr>
            </a:lvl3pPr>
            <a:lvl4pPr marL="1600200" indent="-228600" eaLnBrk="0" hangingPunct="0">
              <a:defRPr sz="2400">
                <a:solidFill>
                  <a:schemeClr val="tx1"/>
                </a:solidFill>
                <a:latin typeface="Times New Roman" charset="0"/>
              </a:defRPr>
            </a:lvl4pPr>
            <a:lvl5pPr marL="2057400" indent="-228600" eaLnBrk="0" hangingPunct="0">
              <a:defRPr sz="2400">
                <a:solidFill>
                  <a:schemeClr val="tx1"/>
                </a:solidFill>
                <a:latin typeface="Times New Roman" charset="0"/>
              </a:defRPr>
            </a:lvl5pPr>
            <a:lvl6pPr marL="2514600" indent="-228600" eaLnBrk="0" fontAlgn="base" hangingPunct="0">
              <a:spcBef>
                <a:spcPct val="0"/>
              </a:spcBef>
              <a:spcAft>
                <a:spcPct val="0"/>
              </a:spcAft>
              <a:defRPr sz="2400">
                <a:solidFill>
                  <a:schemeClr val="tx1"/>
                </a:solidFill>
                <a:latin typeface="Times New Roman" charset="0"/>
              </a:defRPr>
            </a:lvl6pPr>
            <a:lvl7pPr marL="2971800" indent="-228600" eaLnBrk="0" fontAlgn="base" hangingPunct="0">
              <a:spcBef>
                <a:spcPct val="0"/>
              </a:spcBef>
              <a:spcAft>
                <a:spcPct val="0"/>
              </a:spcAft>
              <a:defRPr sz="2400">
                <a:solidFill>
                  <a:schemeClr val="tx1"/>
                </a:solidFill>
                <a:latin typeface="Times New Roman" charset="0"/>
              </a:defRPr>
            </a:lvl7pPr>
            <a:lvl8pPr marL="3429000" indent="-228600" eaLnBrk="0" fontAlgn="base" hangingPunct="0">
              <a:spcBef>
                <a:spcPct val="0"/>
              </a:spcBef>
              <a:spcAft>
                <a:spcPct val="0"/>
              </a:spcAft>
              <a:defRPr sz="2400">
                <a:solidFill>
                  <a:schemeClr val="tx1"/>
                </a:solidFill>
                <a:latin typeface="Times New Roman" charset="0"/>
              </a:defRPr>
            </a:lvl8pPr>
            <a:lvl9pPr marL="3886200" indent="-228600" eaLnBrk="0" fontAlgn="base" hangingPunct="0">
              <a:spcBef>
                <a:spcPct val="0"/>
              </a:spcBef>
              <a:spcAft>
                <a:spcPct val="0"/>
              </a:spcAft>
              <a:defRPr sz="2400">
                <a:solidFill>
                  <a:schemeClr val="tx1"/>
                </a:solidFill>
                <a:latin typeface="Times New Roman" charset="0"/>
              </a:defRPr>
            </a:lvl9pPr>
          </a:lstStyle>
          <a:p>
            <a:pPr eaLnBrk="1" hangingPunct="1"/>
            <a:endParaRPr lang="en-US" altLang="en-US"/>
          </a:p>
        </p:txBody>
      </p:sp>
      <p:sp>
        <p:nvSpPr>
          <p:cNvPr id="5" name="Line 8"/>
          <p:cNvSpPr>
            <a:spLocks noChangeShapeType="1"/>
          </p:cNvSpPr>
          <p:nvPr/>
        </p:nvSpPr>
        <p:spPr bwMode="auto">
          <a:xfrm>
            <a:off x="5638800" y="2057400"/>
            <a:ext cx="457200" cy="0"/>
          </a:xfrm>
          <a:prstGeom prst="line">
            <a:avLst/>
          </a:prstGeom>
          <a:noFill/>
          <a:ln w="12700" cap="sq">
            <a:solidFill>
              <a:schemeClr val="bg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21327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EFFECTIVE VERSUS NOMINAL </a:t>
            </a:r>
            <a:r>
              <a:rPr lang="en-US" dirty="0" smtClean="0"/>
              <a:t>RATE</a:t>
            </a:r>
            <a:endParaRPr lang="en-US" dirty="0"/>
          </a:p>
        </p:txBody>
      </p:sp>
      <p:sp>
        <p:nvSpPr>
          <p:cNvPr id="3" name="Content Placeholder 2"/>
          <p:cNvSpPr>
            <a:spLocks noGrp="1"/>
          </p:cNvSpPr>
          <p:nvPr>
            <p:ph idx="1"/>
          </p:nvPr>
        </p:nvSpPr>
        <p:spPr>
          <a:xfrm>
            <a:off x="76200" y="1600200"/>
            <a:ext cx="8839200" cy="5257800"/>
          </a:xfrm>
        </p:spPr>
        <p:txBody>
          <a:bodyPr>
            <a:normAutofit lnSpcReduction="10000"/>
          </a:bodyPr>
          <a:lstStyle/>
          <a:p>
            <a:pPr marL="914400" lvl="0" indent="-914400" fontAlgn="base">
              <a:lnSpc>
                <a:spcPct val="80000"/>
              </a:lnSpc>
              <a:spcBef>
                <a:spcPct val="50000"/>
              </a:spcBef>
              <a:spcAft>
                <a:spcPct val="0"/>
              </a:spcAft>
              <a:buNone/>
              <a:defRPr/>
            </a:pPr>
            <a:r>
              <a:rPr lang="en-US" sz="2600" b="1" dirty="0" smtClean="0">
                <a:solidFill>
                  <a:prstClr val="white"/>
                </a:solidFill>
                <a:latin typeface="Times New Roman" charset="0"/>
              </a:rPr>
              <a:t>	r </a:t>
            </a:r>
            <a:r>
              <a:rPr lang="en-US" sz="2600" b="1" dirty="0">
                <a:solidFill>
                  <a:prstClr val="white"/>
                </a:solidFill>
                <a:latin typeface="Times New Roman" charset="0"/>
              </a:rPr>
              <a:t>= (1+k/m)</a:t>
            </a:r>
            <a:r>
              <a:rPr lang="en-US" sz="2600" b="1" baseline="30000" dirty="0">
                <a:solidFill>
                  <a:prstClr val="white"/>
                </a:solidFill>
                <a:latin typeface="Times New Roman" charset="0"/>
              </a:rPr>
              <a:t>m</a:t>
            </a:r>
            <a:r>
              <a:rPr lang="en-US" sz="2600" b="1" dirty="0">
                <a:solidFill>
                  <a:prstClr val="white"/>
                </a:solidFill>
                <a:latin typeface="Times New Roman" charset="0"/>
              </a:rPr>
              <a:t> –1</a:t>
            </a:r>
          </a:p>
          <a:p>
            <a:pPr marL="0" lvl="0" indent="0" fontAlgn="base">
              <a:lnSpc>
                <a:spcPct val="80000"/>
              </a:lnSpc>
              <a:spcBef>
                <a:spcPct val="50000"/>
              </a:spcBef>
              <a:spcAft>
                <a:spcPct val="0"/>
              </a:spcAft>
              <a:buNone/>
              <a:defRPr/>
            </a:pPr>
            <a:r>
              <a:rPr lang="en-US" sz="2600" b="1" dirty="0">
                <a:solidFill>
                  <a:prstClr val="white"/>
                </a:solidFill>
                <a:latin typeface="Times New Roman" charset="0"/>
              </a:rPr>
              <a:t>	r = effective rate of interest</a:t>
            </a:r>
          </a:p>
          <a:p>
            <a:pPr marL="0" lvl="0" indent="0" fontAlgn="base">
              <a:lnSpc>
                <a:spcPct val="80000"/>
              </a:lnSpc>
              <a:spcBef>
                <a:spcPct val="50000"/>
              </a:spcBef>
              <a:spcAft>
                <a:spcPct val="0"/>
              </a:spcAft>
              <a:buNone/>
              <a:defRPr/>
            </a:pPr>
            <a:r>
              <a:rPr lang="en-US" sz="2600" b="1" dirty="0">
                <a:solidFill>
                  <a:prstClr val="white"/>
                </a:solidFill>
                <a:latin typeface="Times New Roman" charset="0"/>
              </a:rPr>
              <a:t>           k = nominal rate of interest</a:t>
            </a:r>
          </a:p>
          <a:p>
            <a:pPr marL="0" lvl="0" indent="0" fontAlgn="base">
              <a:lnSpc>
                <a:spcPct val="80000"/>
              </a:lnSpc>
              <a:spcBef>
                <a:spcPct val="50000"/>
              </a:spcBef>
              <a:spcAft>
                <a:spcPct val="0"/>
              </a:spcAft>
              <a:buNone/>
              <a:defRPr/>
            </a:pPr>
            <a:r>
              <a:rPr lang="en-US" sz="2600" b="1" dirty="0">
                <a:solidFill>
                  <a:prstClr val="white"/>
                </a:solidFill>
                <a:latin typeface="Times New Roman" charset="0"/>
              </a:rPr>
              <a:t>           m = frequency of compounding per year </a:t>
            </a:r>
          </a:p>
          <a:p>
            <a:pPr marL="0" lvl="0" indent="0" fontAlgn="base">
              <a:lnSpc>
                <a:spcPct val="110000"/>
              </a:lnSpc>
              <a:spcBef>
                <a:spcPts val="1800"/>
              </a:spcBef>
              <a:spcAft>
                <a:spcPct val="0"/>
              </a:spcAft>
              <a:buNone/>
              <a:defRPr/>
            </a:pPr>
            <a:r>
              <a:rPr lang="en-US" sz="2600" b="1" u="sng" dirty="0">
                <a:solidFill>
                  <a:prstClr val="white"/>
                </a:solidFill>
                <a:latin typeface="Times New Roman" charset="0"/>
              </a:rPr>
              <a:t>Example</a:t>
            </a:r>
            <a:r>
              <a:rPr lang="en-US" sz="2600" b="1" dirty="0">
                <a:solidFill>
                  <a:prstClr val="white"/>
                </a:solidFill>
                <a:latin typeface="Times New Roman" charset="0"/>
              </a:rPr>
              <a:t> : k = 8 percent, m=4</a:t>
            </a:r>
          </a:p>
          <a:p>
            <a:pPr marL="0" lvl="0" indent="0" fontAlgn="base">
              <a:lnSpc>
                <a:spcPct val="65000"/>
              </a:lnSpc>
              <a:spcBef>
                <a:spcPct val="50000"/>
              </a:spcBef>
              <a:spcAft>
                <a:spcPct val="0"/>
              </a:spcAft>
              <a:buNone/>
              <a:defRPr/>
            </a:pPr>
            <a:r>
              <a:rPr lang="en-US" sz="2600" b="1" dirty="0">
                <a:solidFill>
                  <a:prstClr val="white"/>
                </a:solidFill>
                <a:latin typeface="Times New Roman" charset="0"/>
              </a:rPr>
              <a:t>                   r = (1+.08/4)</a:t>
            </a:r>
            <a:r>
              <a:rPr lang="en-US" sz="2600" b="1" baseline="30000" dirty="0">
                <a:solidFill>
                  <a:prstClr val="white"/>
                </a:solidFill>
                <a:latin typeface="Times New Roman" charset="0"/>
              </a:rPr>
              <a:t>4</a:t>
            </a:r>
            <a:r>
              <a:rPr lang="en-US" sz="2600" b="1" dirty="0">
                <a:solidFill>
                  <a:prstClr val="white"/>
                </a:solidFill>
                <a:latin typeface="Times New Roman" charset="0"/>
              </a:rPr>
              <a:t> – 1 = 0.0824</a:t>
            </a:r>
          </a:p>
          <a:p>
            <a:pPr marL="0" lvl="0" indent="0" fontAlgn="base">
              <a:lnSpc>
                <a:spcPct val="65000"/>
              </a:lnSpc>
              <a:spcBef>
                <a:spcPct val="50000"/>
              </a:spcBef>
              <a:spcAft>
                <a:spcPct val="0"/>
              </a:spcAft>
              <a:buNone/>
              <a:defRPr/>
            </a:pPr>
            <a:r>
              <a:rPr lang="en-US" sz="2600" b="1" dirty="0">
                <a:solidFill>
                  <a:prstClr val="white"/>
                </a:solidFill>
                <a:latin typeface="Times New Roman" charset="0"/>
              </a:rPr>
              <a:t>                                           = 8.24 percent </a:t>
            </a:r>
          </a:p>
          <a:p>
            <a:pPr marL="0" lvl="0" indent="0" algn="ctr" fontAlgn="base">
              <a:lnSpc>
                <a:spcPct val="65000"/>
              </a:lnSpc>
              <a:spcBef>
                <a:spcPct val="50000"/>
              </a:spcBef>
              <a:spcAft>
                <a:spcPct val="0"/>
              </a:spcAft>
              <a:buNone/>
              <a:defRPr/>
            </a:pPr>
            <a:endParaRPr lang="en-US" sz="800" b="1" dirty="0" smtClean="0">
              <a:solidFill>
                <a:prstClr val="white"/>
              </a:solidFill>
              <a:effectLst>
                <a:outerShdw blurRad="38100" dist="38100" dir="2700000" algn="tl">
                  <a:srgbClr val="000000"/>
                </a:outerShdw>
              </a:effectLst>
              <a:latin typeface="Times New Roman" charset="0"/>
              <a:cs typeface="Times New Roman" charset="0"/>
            </a:endParaRPr>
          </a:p>
          <a:p>
            <a:pPr marL="0" lvl="0" indent="0" algn="ctr" fontAlgn="base">
              <a:lnSpc>
                <a:spcPct val="65000"/>
              </a:lnSpc>
              <a:spcBef>
                <a:spcPct val="50000"/>
              </a:spcBef>
              <a:spcAft>
                <a:spcPct val="0"/>
              </a:spcAft>
              <a:buNone/>
              <a:defRPr/>
            </a:pPr>
            <a:r>
              <a:rPr lang="en-US" sz="2000" b="1" dirty="0" smtClean="0">
                <a:solidFill>
                  <a:prstClr val="white"/>
                </a:solidFill>
                <a:effectLst>
                  <a:outerShdw blurRad="38100" dist="38100" dir="2700000" algn="tl">
                    <a:srgbClr val="000000"/>
                  </a:outerShdw>
                </a:effectLst>
                <a:latin typeface="Times New Roman" charset="0"/>
                <a:cs typeface="Times New Roman" charset="0"/>
              </a:rPr>
              <a:t>NOMINAL AND EFFECTIVE RATES OF INTEREST</a:t>
            </a:r>
          </a:p>
          <a:p>
            <a:pPr marL="0" lvl="0" indent="0" algn="just" fontAlgn="base">
              <a:lnSpc>
                <a:spcPct val="80000"/>
              </a:lnSpc>
              <a:spcBef>
                <a:spcPct val="50000"/>
              </a:spcBef>
              <a:spcAft>
                <a:spcPct val="0"/>
              </a:spcAft>
              <a:buNone/>
              <a:defRPr/>
            </a:pPr>
            <a:r>
              <a:rPr lang="en-US" sz="2000" b="1" dirty="0">
                <a:solidFill>
                  <a:prstClr val="white"/>
                </a:solidFill>
                <a:latin typeface="Times New Roman" charset="0"/>
                <a:cs typeface="Times New Roman" charset="0"/>
              </a:rPr>
              <a:t>						</a:t>
            </a:r>
            <a:r>
              <a:rPr lang="en-US" sz="2000" b="1" dirty="0" smtClean="0">
                <a:solidFill>
                  <a:prstClr val="white"/>
                </a:solidFill>
                <a:latin typeface="Times New Roman" charset="0"/>
                <a:cs typeface="Times New Roman" charset="0"/>
              </a:rPr>
              <a:t>   </a:t>
            </a:r>
            <a:r>
              <a:rPr lang="en-US" sz="1500" b="1" dirty="0" smtClean="0">
                <a:solidFill>
                  <a:prstClr val="white"/>
                </a:solidFill>
                <a:latin typeface="Times New Roman" charset="0"/>
                <a:cs typeface="Times New Roman" charset="0"/>
              </a:rPr>
              <a:t>Effective </a:t>
            </a:r>
            <a:r>
              <a:rPr lang="en-US" sz="1500" b="1" dirty="0">
                <a:solidFill>
                  <a:prstClr val="white"/>
                </a:solidFill>
                <a:latin typeface="Times New Roman" charset="0"/>
                <a:cs typeface="Times New Roman" charset="0"/>
              </a:rPr>
              <a:t>Rate %</a:t>
            </a:r>
          </a:p>
          <a:p>
            <a:pPr marL="0" lvl="0" indent="0" algn="just" fontAlgn="base">
              <a:lnSpc>
                <a:spcPct val="80000"/>
              </a:lnSpc>
              <a:spcBef>
                <a:spcPct val="50000"/>
              </a:spcBef>
              <a:spcAft>
                <a:spcPct val="0"/>
              </a:spcAft>
              <a:buNone/>
              <a:defRPr/>
            </a:pPr>
            <a:r>
              <a:rPr lang="en-US" sz="1500" b="1" dirty="0">
                <a:solidFill>
                  <a:prstClr val="white"/>
                </a:solidFill>
                <a:latin typeface="Times New Roman" charset="0"/>
                <a:cs typeface="Times New Roman" charset="0"/>
              </a:rPr>
              <a:t>             Nominal 	           </a:t>
            </a:r>
            <a:r>
              <a:rPr lang="en-US" sz="1500" b="1" i="1" dirty="0">
                <a:solidFill>
                  <a:prstClr val="white"/>
                </a:solidFill>
                <a:latin typeface="Times New Roman" charset="0"/>
                <a:cs typeface="Times New Roman" charset="0"/>
              </a:rPr>
              <a:t>Annual   	       Semi-annual 	         Quarterly 	          Monthly</a:t>
            </a:r>
            <a:endParaRPr lang="en-US" sz="1500" b="1" dirty="0">
              <a:solidFill>
                <a:prstClr val="white"/>
              </a:solidFill>
              <a:latin typeface="Times New Roman" charset="0"/>
              <a:cs typeface="Times New Roman" charset="0"/>
            </a:endParaRPr>
          </a:p>
          <a:p>
            <a:pPr marL="0" lvl="0" indent="0" algn="just" fontAlgn="base">
              <a:lnSpc>
                <a:spcPct val="80000"/>
              </a:lnSpc>
              <a:spcBef>
                <a:spcPct val="50000"/>
              </a:spcBef>
              <a:spcAft>
                <a:spcPct val="0"/>
              </a:spcAft>
              <a:buNone/>
              <a:defRPr/>
            </a:pPr>
            <a:r>
              <a:rPr lang="en-US" sz="1500" b="1" i="1" dirty="0">
                <a:solidFill>
                  <a:prstClr val="white"/>
                </a:solidFill>
                <a:latin typeface="Times New Roman" charset="0"/>
                <a:cs typeface="Times New Roman" charset="0"/>
              </a:rPr>
              <a:t>               Rate %	      Compounding	      Compounding 	        Compounding 	    Compounding</a:t>
            </a:r>
            <a:endParaRPr lang="en-US" sz="1500" b="1" dirty="0">
              <a:solidFill>
                <a:prstClr val="white"/>
              </a:solidFill>
              <a:latin typeface="Times New Roman" charset="0"/>
              <a:cs typeface="Times New Roman" charset="0"/>
            </a:endParaRPr>
          </a:p>
          <a:p>
            <a:pPr marL="0" lvl="0" indent="0" algn="just" fontAlgn="base">
              <a:lnSpc>
                <a:spcPct val="80000"/>
              </a:lnSpc>
              <a:spcBef>
                <a:spcPct val="50000"/>
              </a:spcBef>
              <a:spcAft>
                <a:spcPct val="0"/>
              </a:spcAft>
              <a:buNone/>
              <a:defRPr/>
            </a:pPr>
            <a:r>
              <a:rPr lang="en-US" sz="1500" b="1" dirty="0">
                <a:solidFill>
                  <a:prstClr val="white"/>
                </a:solidFill>
                <a:latin typeface="Times New Roman" charset="0"/>
                <a:cs typeface="Times New Roman" charset="0"/>
              </a:rPr>
              <a:t>	8	              8.00	              8.16	                8.24	             8.30</a:t>
            </a:r>
          </a:p>
          <a:p>
            <a:pPr marL="0" lvl="0" indent="0" algn="just" fontAlgn="base">
              <a:lnSpc>
                <a:spcPct val="80000"/>
              </a:lnSpc>
              <a:spcBef>
                <a:spcPct val="50000"/>
              </a:spcBef>
              <a:spcAft>
                <a:spcPct val="0"/>
              </a:spcAft>
              <a:buNone/>
              <a:defRPr/>
            </a:pPr>
            <a:r>
              <a:rPr lang="en-US" sz="1500" b="1" dirty="0">
                <a:solidFill>
                  <a:prstClr val="white"/>
                </a:solidFill>
                <a:latin typeface="Times New Roman" charset="0"/>
                <a:cs typeface="Times New Roman" charset="0"/>
              </a:rPr>
              <a:t>                  12	            12.00	            12.36	              12.55	           </a:t>
            </a:r>
            <a:r>
              <a:rPr lang="en-US" sz="1500" b="1" dirty="0" smtClean="0">
                <a:solidFill>
                  <a:prstClr val="white"/>
                </a:solidFill>
                <a:latin typeface="Times New Roman" charset="0"/>
                <a:cs typeface="Times New Roman" charset="0"/>
              </a:rPr>
              <a:t>12.68</a:t>
            </a:r>
            <a:endParaRPr lang="en-US" sz="1500" b="1" dirty="0">
              <a:solidFill>
                <a:prstClr val="white"/>
              </a:solidFill>
              <a:latin typeface="Times New Roman" charset="0"/>
              <a:cs typeface="Times New Roman" charset="0"/>
            </a:endParaRPr>
          </a:p>
        </p:txBody>
      </p:sp>
    </p:spTree>
    <p:extLst>
      <p:ext uri="{BB962C8B-B14F-4D97-AF65-F5344CB8AC3E}">
        <p14:creationId xmlns:p14="http://schemas.microsoft.com/office/powerpoint/2010/main" val="3992227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1595</TotalTime>
  <Words>445</Words>
  <Application>Microsoft Office PowerPoint</Application>
  <PresentationFormat>On-screen Show (4:3)</PresentationFormat>
  <Paragraphs>187</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OUTLINE </vt:lpstr>
      <vt:lpstr>   WHY TIME VALUE</vt:lpstr>
      <vt:lpstr>  FUTURE VALUE OF A SINGLE AMOUNT</vt:lpstr>
      <vt:lpstr>VALUE OF FVr,n  FOR VARIOUS    COMBINATIONS OF r AND n</vt:lpstr>
      <vt:lpstr>   DOUBLING PERIOD</vt:lpstr>
      <vt:lpstr>   SHORTER COMPOUNDING PERIOD</vt:lpstr>
      <vt:lpstr>  EFFECTIVE VERSUS NOMINAL RATE</vt:lpstr>
      <vt:lpstr>  FUTURE VALUE OF AN ANNUITY</vt:lpstr>
      <vt:lpstr> WHAT LIES IN STORE FOR YOU</vt:lpstr>
      <vt:lpstr> HOW MUCH SHOULD YOU SAVE ANNUALLY</vt:lpstr>
      <vt:lpstr>  ANNUAL DEPOSIT IN A SINKING FUND </vt:lpstr>
      <vt:lpstr>       FINDING THE INTEREST RATE</vt:lpstr>
      <vt:lpstr> HOW LONG SHOULD YOU WAIT </vt:lpstr>
      <vt:lpstr>  PRESENT VALUE OF AN ANNUITY</vt:lpstr>
      <vt:lpstr>  LOAN AMORTISATION SCHEDULE</vt:lpstr>
      <vt:lpstr>          EQUATED MONTHLY INSTALMENT</vt:lpstr>
      <vt:lpstr>  PRESENT VALUE OF PERPETUITY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2014-05-27T14:34:12Z</dcterms:created>
  <dcterms:modified xsi:type="dcterms:W3CDTF">2014-06-29T17:22:57Z</dcterms:modified>
</cp:coreProperties>
</file>