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256" r:id="rId3"/>
    <p:sldId id="313" r:id="rId4"/>
    <p:sldId id="330" r:id="rId5"/>
    <p:sldId id="363" r:id="rId6"/>
    <p:sldId id="390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3" r:id="rId17"/>
    <p:sldId id="381" r:id="rId18"/>
    <p:sldId id="3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00CCFF"/>
    <a:srgbClr val="CC9B00"/>
    <a:srgbClr val="E6AF00"/>
    <a:srgbClr val="FFCC00"/>
    <a:srgbClr val="DE5A00"/>
    <a:srgbClr val="D73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44" autoAdjust="0"/>
  </p:normalViewPr>
  <p:slideViewPr>
    <p:cSldViewPr>
      <p:cViewPr varScale="1">
        <p:scale>
          <a:sx n="68" d="100"/>
          <a:sy n="68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D442-40B2-4CE6-BC5A-4F7D802B2C74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4CFC-0E01-4908-9C9F-370F7BFF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C4E93-B570-4056-B31C-CC4661BE97D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5FAC-0BC4-4EAA-81C8-CD7DE043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45FAC-0BC4-4EAA-81C8-CD7DE0430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FD0E91-944E-49C5-87BF-CFEBC6C78CAF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13" name="Rectangle 12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UNDAMENTALS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ANAGEMENT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" y="157774"/>
            <a:ext cx="3258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Prasanna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Chandra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16223" r="11294" b="10196"/>
          <a:stretch/>
        </p:blipFill>
        <p:spPr bwMode="auto">
          <a:xfrm>
            <a:off x="5524500" y="450161"/>
            <a:ext cx="2971800" cy="39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73482" y="1981200"/>
            <a:ext cx="1117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477748-F318-4021-89B6-689F16C8A09B}" type="datetimeFigureOut">
              <a:rPr lang="en-US">
                <a:solidFill>
                  <a:srgbClr val="D6ECFF"/>
                </a:solidFill>
              </a:rPr>
              <a:pPr/>
              <a:t>6/29/2014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FA86-A194-4C3B-8403-3FE4B76043F7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3AD93F-7617-40DC-8772-BEB3B811C9AF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7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F944A-7A35-4137-9768-CCF89DFBA2CF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8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649511-1811-4EEC-939C-0203C3B09B62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99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745D5F-A4E1-4266-BD98-67E9CD98811A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2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89CA0C-C24F-49CF-9689-E66E990EFD30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4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A7912-23F7-4EA0-BD76-0B525A5E76F8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8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0BD969-15FB-46A0-BC5A-1A2B5284BFB5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84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4A4B-4121-447E-B38E-D30B7C0836CB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82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45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35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45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3533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4506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35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E5276F-7E40-4DC5-8835-E53B1EFDF28A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34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EA675-6148-40E2-A8C1-3F5B17AE4FC1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90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A8A7C-C527-4D69-8DD0-852B4E39ADE3}" type="slidenum">
              <a:rPr lang="en-US">
                <a:solidFill>
                  <a:srgbClr val="D6E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5181600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hapter</a:t>
            </a: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 10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200" y="5748495"/>
            <a:ext cx="8382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R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ISK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AND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R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ETURN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</p:spTree>
    <p:extLst>
      <p:ext uri="{BB962C8B-B14F-4D97-AF65-F5344CB8AC3E}">
        <p14:creationId xmlns:p14="http://schemas.microsoft.com/office/powerpoint/2010/main" val="288747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591889" y="3305891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© Centre for Financial Management, Bangalore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CCFF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6ECFF"/>
              </a:solidFill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B22382-52D8-4919-BA7B-23A4EBCD92C3}" type="slidenum">
              <a:rPr lang="en-US">
                <a:solidFill>
                  <a:srgbClr val="D6EC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D6EC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81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	PORTFOLIO </a:t>
            </a:r>
            <a:r>
              <a:rPr lang="en-US" dirty="0" smtClean="0"/>
              <a:t>RISK</a:t>
            </a:r>
            <a:br>
              <a:rPr lang="en-US" dirty="0" smtClean="0"/>
            </a:br>
            <a:r>
              <a:rPr lang="en-US" sz="2800" dirty="0" smtClean="0"/>
              <a:t>THE </a:t>
            </a:r>
            <a:r>
              <a:rPr lang="en-US" sz="2800" dirty="0"/>
              <a:t>2-SECURITY CASE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2" t="39428" r="5833" b="21143"/>
          <a:stretch/>
        </p:blipFill>
        <p:spPr bwMode="auto">
          <a:xfrm>
            <a:off x="303275" y="2405743"/>
            <a:ext cx="8459725" cy="285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2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6" t="37142" r="13927" b="15429"/>
          <a:stretch/>
        </p:blipFill>
        <p:spPr bwMode="auto">
          <a:xfrm>
            <a:off x="1676400" y="4330602"/>
            <a:ext cx="5257800" cy="252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MEASUREMENT OF</a:t>
            </a:r>
            <a:br>
              <a:rPr lang="en-US" dirty="0" smtClean="0"/>
            </a:br>
            <a:r>
              <a:rPr lang="en-US" dirty="0" smtClean="0"/>
              <a:t>MARKET </a:t>
            </a:r>
            <a:r>
              <a:rPr lang="en-US" dirty="0"/>
              <a:t>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2590800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The sensitivity of  a security to market movements is called beta. </a:t>
            </a: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Beta reflects the slope of a the linear regression relationship between the return on the security and the return on the portfolio.</a:t>
            </a:r>
          </a:p>
          <a:p>
            <a:pPr marL="0" indent="0" fontAlgn="base">
              <a:spcBef>
                <a:spcPts val="2400"/>
              </a:spcBef>
              <a:spcAft>
                <a:spcPct val="0"/>
              </a:spcAft>
              <a:buNone/>
            </a:pPr>
            <a:r>
              <a:rPr lang="en-US" altLang="en-US" sz="2400" dirty="0">
                <a:cs typeface="Times New Roman" pitchFamily="18" charset="0"/>
              </a:rPr>
              <a:t>Relationship between Security Return and Market Return</a:t>
            </a: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 RECAPITULATION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STORY SO FAR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5257800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white"/>
                </a:solidFill>
              </a:rPr>
              <a:t>Securities are risky because their returns are variable.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white"/>
                </a:solidFill>
              </a:rPr>
              <a:t>The </a:t>
            </a:r>
            <a:r>
              <a:rPr lang="en-US" sz="2400" dirty="0">
                <a:solidFill>
                  <a:prstClr val="white"/>
                </a:solidFill>
              </a:rPr>
              <a:t>most commonly used measure of risk or variability in finance is </a:t>
            </a:r>
            <a:r>
              <a:rPr lang="en-US" sz="2400" dirty="0" smtClean="0">
                <a:solidFill>
                  <a:prstClr val="white"/>
                </a:solidFill>
              </a:rPr>
              <a:t>standard </a:t>
            </a:r>
            <a:r>
              <a:rPr lang="en-US" sz="2400" dirty="0">
                <a:solidFill>
                  <a:prstClr val="white"/>
                </a:solidFill>
              </a:rPr>
              <a:t>deviation.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white"/>
                </a:solidFill>
              </a:rPr>
              <a:t>The </a:t>
            </a:r>
            <a:r>
              <a:rPr lang="en-US" sz="2400" dirty="0">
                <a:solidFill>
                  <a:prstClr val="white"/>
                </a:solidFill>
              </a:rPr>
              <a:t>risk of a security can be split into two parts: unique risk and </a:t>
            </a:r>
            <a:r>
              <a:rPr lang="en-US" sz="2400" dirty="0" smtClean="0">
                <a:solidFill>
                  <a:prstClr val="white"/>
                </a:solidFill>
              </a:rPr>
              <a:t>market  </a:t>
            </a:r>
            <a:r>
              <a:rPr lang="en-US" sz="2400" dirty="0">
                <a:solidFill>
                  <a:prstClr val="white"/>
                </a:solidFill>
              </a:rPr>
              <a:t>risk.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white"/>
                </a:solidFill>
              </a:rPr>
              <a:t>Unique </a:t>
            </a:r>
            <a:r>
              <a:rPr lang="en-US" sz="2400" dirty="0">
                <a:solidFill>
                  <a:prstClr val="white"/>
                </a:solidFill>
              </a:rPr>
              <a:t>risk stems from firm-specific factors, whereas market risk </a:t>
            </a:r>
            <a:r>
              <a:rPr lang="en-US" sz="2400" dirty="0" smtClean="0">
                <a:solidFill>
                  <a:prstClr val="white"/>
                </a:solidFill>
              </a:rPr>
              <a:t>emanates </a:t>
            </a:r>
            <a:r>
              <a:rPr lang="en-US" sz="2400" dirty="0">
                <a:solidFill>
                  <a:prstClr val="white"/>
                </a:solidFill>
              </a:rPr>
              <a:t>from economy-wide factors.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white"/>
                </a:solidFill>
              </a:rPr>
              <a:t>Portfolio </a:t>
            </a:r>
            <a:r>
              <a:rPr lang="en-US" sz="2400" dirty="0">
                <a:solidFill>
                  <a:prstClr val="white"/>
                </a:solidFill>
              </a:rPr>
              <a:t>diversification washes away unique risk, but not market risk.   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white"/>
                </a:solidFill>
              </a:rPr>
              <a:t>Hence</a:t>
            </a:r>
            <a:r>
              <a:rPr lang="en-US" sz="2400" dirty="0">
                <a:solidFill>
                  <a:prstClr val="white"/>
                </a:solidFill>
              </a:rPr>
              <a:t>, the risk of a fully diversified portfolio is represented by its </a:t>
            </a:r>
            <a:r>
              <a:rPr lang="en-US" sz="2400" dirty="0" smtClean="0">
                <a:solidFill>
                  <a:prstClr val="white"/>
                </a:solidFill>
              </a:rPr>
              <a:t>market </a:t>
            </a:r>
            <a:r>
              <a:rPr lang="en-US" sz="2400" dirty="0">
                <a:solidFill>
                  <a:prstClr val="white"/>
                </a:solidFill>
              </a:rPr>
              <a:t>risk.</a:t>
            </a:r>
          </a:p>
          <a:p>
            <a:pPr fontAlgn="base">
              <a:spcBef>
                <a:spcPts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white"/>
                </a:solidFill>
              </a:rPr>
              <a:t>The </a:t>
            </a:r>
            <a:r>
              <a:rPr lang="en-US" sz="2400" dirty="0">
                <a:solidFill>
                  <a:prstClr val="white"/>
                </a:solidFill>
              </a:rPr>
              <a:t>contribution of a security to the risk of a fully diversified portfolio </a:t>
            </a:r>
            <a:r>
              <a:rPr lang="en-US" sz="2400" dirty="0" smtClean="0">
                <a:solidFill>
                  <a:prstClr val="white"/>
                </a:solidFill>
              </a:rPr>
              <a:t>is </a:t>
            </a:r>
            <a:r>
              <a:rPr lang="en-US" sz="2400" dirty="0">
                <a:solidFill>
                  <a:prstClr val="white"/>
                </a:solidFill>
              </a:rPr>
              <a:t>measured by its beta, which reflects its sensitivity to the general </a:t>
            </a:r>
            <a:r>
              <a:rPr lang="en-US" sz="2400" dirty="0" smtClean="0">
                <a:solidFill>
                  <a:prstClr val="white"/>
                </a:solidFill>
              </a:rPr>
              <a:t>market </a:t>
            </a:r>
            <a:r>
              <a:rPr lang="en-US" sz="2400" dirty="0">
                <a:solidFill>
                  <a:prstClr val="white"/>
                </a:solidFill>
              </a:rPr>
              <a:t>movements.</a:t>
            </a:r>
          </a:p>
        </p:txBody>
      </p:sp>
    </p:spTree>
    <p:extLst>
      <p:ext uri="{BB962C8B-B14F-4D97-AF65-F5344CB8AC3E}">
        <p14:creationId xmlns:p14="http://schemas.microsoft.com/office/powerpoint/2010/main" val="42293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CAPITAL </a:t>
            </a:r>
            <a:r>
              <a:rPr lang="en-US" dirty="0"/>
              <a:t>ASSET </a:t>
            </a:r>
            <a:r>
              <a:rPr lang="en-US" dirty="0" smtClean="0"/>
              <a:t>PRICING MODEL (</a:t>
            </a:r>
            <a:r>
              <a:rPr lang="en-US" dirty="0"/>
              <a:t>CAPM)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257800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 smtClean="0">
                <a:solidFill>
                  <a:prstClr val="white"/>
                </a:solidFill>
                <a:latin typeface="Times New Roman" pitchFamily="18" charset="0"/>
              </a:rPr>
              <a:t>EXPECTED </a:t>
            </a: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RATE OF        RISK-FREE RATE OF         RISK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RETURN		    RETURN</a:t>
            </a:r>
            <a:r>
              <a:rPr lang="en-US" altLang="en-US" sz="2400" dirty="0">
                <a:solidFill>
                  <a:prstClr val="white"/>
                </a:solidFill>
                <a:latin typeface="Times New Roman" pitchFamily="18" charset="0"/>
              </a:rPr>
              <a:t>                        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PREMIUM</a:t>
            </a:r>
            <a:endParaRPr lang="en-US" altLang="en-US" sz="20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RISK PREMIUM = BETA [EXPECTED RETURN ON MARKET PORTFOLIO – RISK FREE RATE OF RETURN]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u="sng" dirty="0">
                <a:solidFill>
                  <a:prstClr val="white"/>
                </a:solidFill>
                <a:latin typeface="Times New Roman" pitchFamily="18" charset="0"/>
              </a:rPr>
              <a:t>Example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 smtClean="0">
                <a:solidFill>
                  <a:prstClr val="white"/>
                </a:solidFill>
                <a:latin typeface="Times New Roman" pitchFamily="18" charset="0"/>
              </a:rPr>
              <a:t>Beta </a:t>
            </a: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= 1.20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Expected return on the market  portfolio = 15 percent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Risk free rate 				= 10 percent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Expected rate of return			= 10 +1.2 (15-10) 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prstClr val="white"/>
                </a:solidFill>
                <a:latin typeface="Times New Roman" pitchFamily="18" charset="0"/>
              </a:rPr>
              <a:t> 					= 16 percent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67000" y="1720850"/>
            <a:ext cx="609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=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5000" y="1720850"/>
            <a:ext cx="609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25659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BETA (MARKET RISK) &amp; EXPECTED RATE OF RETURN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90" t="25714" r="12620" b="16044"/>
          <a:stretch/>
        </p:blipFill>
        <p:spPr bwMode="auto">
          <a:xfrm>
            <a:off x="76200" y="1819756"/>
            <a:ext cx="8763000" cy="481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0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			 </a:t>
            </a:r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white"/>
                </a:solidFill>
                <a:latin typeface="+mj-lt"/>
              </a:rPr>
              <a:t>Diversification is important . Owning a portfolio dominated by a small number of stocks is a risky proposition.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white"/>
                </a:solidFill>
                <a:latin typeface="+mj-lt"/>
              </a:rPr>
              <a:t>While diversification is desirable , an excess of it is not. There is hardly any gain in extending diversification beyond 10 to 12 stocks.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white"/>
                </a:solidFill>
                <a:latin typeface="+mj-lt"/>
              </a:rPr>
              <a:t>The performance of  well –diversified portfolio more or less mirrors the performance of the market as a whole.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prstClr val="white"/>
                </a:solidFill>
                <a:latin typeface="+mj-lt"/>
              </a:rPr>
              <a:t>In  a well ordered market, investors are compensated primarily for bearing market </a:t>
            </a:r>
            <a:r>
              <a:rPr lang="en-US" altLang="en-US" sz="2400" dirty="0" err="1" smtClean="0">
                <a:solidFill>
                  <a:prstClr val="white"/>
                </a:solidFill>
                <a:latin typeface="+mj-lt"/>
              </a:rPr>
              <a:t>risk,but</a:t>
            </a:r>
            <a:r>
              <a:rPr lang="en-US" altLang="en-US" sz="2400" dirty="0" smtClean="0">
                <a:solidFill>
                  <a:prstClr val="white"/>
                </a:solidFill>
                <a:latin typeface="+mj-lt"/>
              </a:rPr>
              <a:t> not unique risk. To earn a higher expected rate on return, one has to bear a higher degree of market risk.</a:t>
            </a:r>
            <a:endParaRPr lang="en-US" altLang="en-US" sz="24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77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SUMMING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924800" cy="5638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Variance </a:t>
            </a:r>
            <a:r>
              <a:rPr lang="en-US" sz="2400" dirty="0"/>
              <a:t>(a measure of dispersion) or its square root, the standard </a:t>
            </a:r>
            <a:r>
              <a:rPr lang="en-US" sz="2400" dirty="0" smtClean="0"/>
              <a:t>deviation</a:t>
            </a:r>
            <a:r>
              <a:rPr lang="en-US" sz="2400" dirty="0"/>
              <a:t>, is commonly used to reflect risk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variance is defined as the average squared deviation of each  </a:t>
            </a:r>
            <a:r>
              <a:rPr lang="en-US" sz="2400" dirty="0" smtClean="0"/>
              <a:t>possible </a:t>
            </a:r>
            <a:r>
              <a:rPr lang="en-US" sz="2400" dirty="0"/>
              <a:t>return from its expected value.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Diversification </a:t>
            </a:r>
            <a:r>
              <a:rPr lang="en-US" sz="2400" dirty="0"/>
              <a:t>reduces risk, but at a diminishing  rate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According </a:t>
            </a:r>
            <a:r>
              <a:rPr lang="en-US" sz="2400" dirty="0"/>
              <a:t>to the modern portfolio theory: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unique risk of a security represents that portion of its total </a:t>
            </a:r>
            <a:r>
              <a:rPr lang="en-US" sz="2400" dirty="0" smtClean="0"/>
              <a:t>risk </a:t>
            </a:r>
            <a:r>
              <a:rPr lang="en-US" sz="2400" dirty="0"/>
              <a:t>which stems from firm-specific factors.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market risk of a security represents that portion of its risk </a:t>
            </a:r>
            <a:r>
              <a:rPr lang="en-US" sz="2400" dirty="0" smtClean="0"/>
              <a:t>which </a:t>
            </a:r>
            <a:r>
              <a:rPr lang="en-US" sz="2400" dirty="0"/>
              <a:t>is attributable to economy wide factors.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/>
              <a:t>variance of the return of a two-security portfolio is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71500" r="28437" b="19750"/>
          <a:stretch/>
        </p:blipFill>
        <p:spPr bwMode="auto">
          <a:xfrm>
            <a:off x="838200" y="5810250"/>
            <a:ext cx="63055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5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SUMMING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Portfolio </a:t>
            </a:r>
            <a:r>
              <a:rPr lang="en-US" sz="2200" dirty="0"/>
              <a:t>diversification washes away unique risk, but not market </a:t>
            </a:r>
            <a:r>
              <a:rPr lang="en-US" sz="2200" dirty="0" smtClean="0"/>
              <a:t>risk</a:t>
            </a:r>
            <a:r>
              <a:rPr lang="en-US" sz="2200" dirty="0"/>
              <a:t>.  Hence the risk of a fully diversified portfolio is its market </a:t>
            </a:r>
            <a:r>
              <a:rPr lang="en-US" sz="2200" dirty="0" smtClean="0"/>
              <a:t>risk</a:t>
            </a:r>
            <a:r>
              <a:rPr lang="en-US" sz="22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The </a:t>
            </a:r>
            <a:r>
              <a:rPr lang="en-US" sz="2200" dirty="0"/>
              <a:t>contribution of a security to the risk of a fully diversified </a:t>
            </a:r>
            <a:r>
              <a:rPr lang="en-US" sz="2200" dirty="0" smtClean="0"/>
              <a:t>portfolio </a:t>
            </a:r>
            <a:r>
              <a:rPr lang="en-US" sz="2200" dirty="0"/>
              <a:t>is measured by its beta, which reflects its sensitivity to the </a:t>
            </a:r>
            <a:r>
              <a:rPr lang="en-US" sz="2200" dirty="0" smtClean="0"/>
              <a:t>general </a:t>
            </a:r>
            <a:r>
              <a:rPr lang="en-US" sz="2200" dirty="0"/>
              <a:t>market movements.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According </a:t>
            </a:r>
            <a:r>
              <a:rPr lang="en-US" sz="2200" dirty="0"/>
              <a:t>to the capital asset pricing model, risk and return are </a:t>
            </a:r>
            <a:r>
              <a:rPr lang="en-US" sz="2200" dirty="0" smtClean="0"/>
              <a:t>related </a:t>
            </a:r>
            <a:r>
              <a:rPr lang="en-US" sz="2200" dirty="0"/>
              <a:t>as </a:t>
            </a:r>
            <a:r>
              <a:rPr lang="en-US" sz="2200" dirty="0" smtClean="0"/>
              <a:t>follows: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Expected </a:t>
            </a:r>
            <a:r>
              <a:rPr lang="en-US" sz="2200" dirty="0"/>
              <a:t>rate   =  Risk-free rate </a:t>
            </a:r>
          </a:p>
          <a:p>
            <a:pPr marL="338138" indent="0">
              <a:spcBef>
                <a:spcPts val="600"/>
              </a:spcBef>
              <a:buNone/>
            </a:pPr>
            <a:r>
              <a:rPr lang="en-US" sz="2200" dirty="0"/>
              <a:t>				 </a:t>
            </a:r>
            <a:r>
              <a:rPr lang="en-US" sz="2200" dirty="0" smtClean="0"/>
              <a:t> Expected </a:t>
            </a:r>
            <a:r>
              <a:rPr lang="en-US" sz="2200" dirty="0"/>
              <a:t>return on          </a:t>
            </a:r>
            <a:r>
              <a:rPr lang="en-US" sz="2200" dirty="0" smtClean="0"/>
              <a:t>     Risk-free</a:t>
            </a:r>
            <a:endParaRPr lang="en-US" sz="2200" dirty="0"/>
          </a:p>
          <a:p>
            <a:pPr marL="338138" indent="0">
              <a:spcBef>
                <a:spcPts val="600"/>
              </a:spcBef>
              <a:buNone/>
            </a:pPr>
            <a:r>
              <a:rPr lang="en-US" sz="2200" dirty="0"/>
              <a:t>	 		                market portfolio	</a:t>
            </a:r>
            <a:r>
              <a:rPr lang="en-US" sz="2200" dirty="0" smtClean="0"/>
              <a:t>– </a:t>
            </a:r>
            <a:r>
              <a:rPr lang="en-US" sz="2200" dirty="0"/>
              <a:t>	rate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In </a:t>
            </a:r>
            <a:r>
              <a:rPr lang="en-US" sz="2200" dirty="0"/>
              <a:t>a well-ordered market, investors are compensated primarily for </a:t>
            </a:r>
            <a:r>
              <a:rPr lang="en-US" sz="2200" dirty="0" smtClean="0"/>
              <a:t> bearing </a:t>
            </a:r>
            <a:r>
              <a:rPr lang="en-US" sz="2200" dirty="0"/>
              <a:t>market risk, but not unique risk.  To earn a </a:t>
            </a:r>
            <a:r>
              <a:rPr lang="en-US" sz="2200" dirty="0" smtClean="0"/>
              <a:t>higher expected </a:t>
            </a:r>
            <a:r>
              <a:rPr lang="en-US" sz="2200" dirty="0"/>
              <a:t>rate of return, one has to bear a higher degree of market </a:t>
            </a:r>
            <a:r>
              <a:rPr lang="en-US" sz="2200" dirty="0" smtClean="0"/>
              <a:t>risk</a:t>
            </a:r>
            <a:r>
              <a:rPr lang="en-US" sz="2200" dirty="0"/>
              <a:t>.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867150" y="4267200"/>
            <a:ext cx="4438650" cy="838200"/>
          </a:xfrm>
          <a:prstGeom prst="bracketPair">
            <a:avLst>
              <a:gd name="adj" fmla="val 16667"/>
            </a:avLst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30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219200" y="4457700"/>
            <a:ext cx="2514600" cy="40011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  <a:defRPr sz="30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itchFamily="18" charset="0"/>
              </a:rPr>
              <a:t>+ Beta of the security</a:t>
            </a:r>
          </a:p>
        </p:txBody>
      </p:sp>
    </p:spTree>
    <p:extLst>
      <p:ext uri="{BB962C8B-B14F-4D97-AF65-F5344CB8AC3E}">
        <p14:creationId xmlns:p14="http://schemas.microsoft.com/office/powerpoint/2010/main" val="35036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77200" cy="4343400"/>
          </a:xfrm>
        </p:spPr>
        <p:txBody>
          <a:bodyPr>
            <a:noAutofit/>
          </a:bodyPr>
          <a:lstStyle/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>
                <a:solidFill>
                  <a:prstClr val="white"/>
                </a:solidFill>
              </a:rPr>
              <a:t>Risk and Return of a Single Asset</a:t>
            </a: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>
                <a:solidFill>
                  <a:prstClr val="white"/>
                </a:solidFill>
              </a:rPr>
              <a:t> Risk and Return of a Portfolio</a:t>
            </a: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>
                <a:solidFill>
                  <a:prstClr val="white"/>
                </a:solidFill>
              </a:rPr>
              <a:t> Measurement of Market Risk</a:t>
            </a: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>
                <a:solidFill>
                  <a:prstClr val="white"/>
                </a:solidFill>
              </a:rPr>
              <a:t> Relationship between Risk and Return</a:t>
            </a:r>
          </a:p>
        </p:txBody>
      </p:sp>
    </p:spTree>
    <p:extLst>
      <p:ext uri="{BB962C8B-B14F-4D97-AF65-F5344CB8AC3E}">
        <p14:creationId xmlns:p14="http://schemas.microsoft.com/office/powerpoint/2010/main" val="19411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	RISK AND RETURN OF A SINGLE ASSET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" y="1524001"/>
            <a:ext cx="8839200" cy="5334000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800" b="1" dirty="0" smtClean="0">
                <a:solidFill>
                  <a:prstClr val="white"/>
                </a:solidFill>
              </a:rPr>
              <a:t>RATE OF RETURN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</a:tabLst>
            </a:pPr>
            <a:r>
              <a:rPr lang="en-US" sz="2800" dirty="0" smtClean="0">
                <a:solidFill>
                  <a:prstClr val="white"/>
                </a:solidFill>
              </a:rPr>
              <a:t>	</a:t>
            </a:r>
            <a:r>
              <a:rPr lang="en-US" sz="2400" dirty="0" smtClean="0">
                <a:solidFill>
                  <a:prstClr val="white"/>
                </a:solidFill>
              </a:rPr>
              <a:t>Annual </a:t>
            </a:r>
            <a:r>
              <a:rPr lang="en-US" sz="2400" dirty="0">
                <a:solidFill>
                  <a:prstClr val="white"/>
                </a:solidFill>
              </a:rPr>
              <a:t>income  </a:t>
            </a:r>
            <a:r>
              <a:rPr lang="en-US" sz="2400" dirty="0" smtClean="0">
                <a:solidFill>
                  <a:prstClr val="white"/>
                </a:solidFill>
              </a:rPr>
              <a:t>   +     Ending </a:t>
            </a:r>
            <a:r>
              <a:rPr lang="en-US" sz="2400" dirty="0">
                <a:solidFill>
                  <a:prstClr val="white"/>
                </a:solidFill>
              </a:rPr>
              <a:t>price-Beginning price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prstClr val="white"/>
                </a:solidFill>
              </a:rPr>
              <a:t>Rate </a:t>
            </a:r>
            <a:r>
              <a:rPr lang="en-US" sz="2400" dirty="0">
                <a:solidFill>
                  <a:prstClr val="white"/>
                </a:solidFill>
              </a:rPr>
              <a:t>of Return = 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  <a:tab pos="5599113" algn="l"/>
              </a:tabLst>
            </a:pPr>
            <a:r>
              <a:rPr lang="en-US" sz="2400" dirty="0">
                <a:solidFill>
                  <a:prstClr val="white"/>
                </a:solidFill>
              </a:rPr>
              <a:t>	</a:t>
            </a:r>
            <a:r>
              <a:rPr lang="en-US" sz="2400" dirty="0" smtClean="0">
                <a:solidFill>
                  <a:prstClr val="white"/>
                </a:solidFill>
              </a:rPr>
              <a:t>Beginning </a:t>
            </a:r>
            <a:r>
              <a:rPr lang="en-US" sz="2400" dirty="0">
                <a:solidFill>
                  <a:prstClr val="white"/>
                </a:solidFill>
              </a:rPr>
              <a:t>price               </a:t>
            </a:r>
            <a:r>
              <a:rPr lang="en-US" sz="2400" dirty="0" smtClean="0">
                <a:solidFill>
                  <a:prstClr val="white"/>
                </a:solidFill>
              </a:rPr>
              <a:t>	Beginning </a:t>
            </a:r>
            <a:r>
              <a:rPr lang="en-US" sz="2400" dirty="0">
                <a:solidFill>
                  <a:prstClr val="white"/>
                </a:solidFill>
              </a:rPr>
              <a:t>price 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sz="24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prstClr val="white"/>
                </a:solidFill>
              </a:rPr>
              <a:t>                                </a:t>
            </a:r>
            <a:endParaRPr lang="en-US" sz="2400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292350" algn="l"/>
                <a:tab pos="5373688" algn="l"/>
              </a:tabLst>
            </a:pPr>
            <a:r>
              <a:rPr lang="en-US" sz="2400" dirty="0">
                <a:solidFill>
                  <a:prstClr val="white"/>
                </a:solidFill>
              </a:rPr>
              <a:t>	</a:t>
            </a:r>
            <a:r>
              <a:rPr lang="en-US" sz="2400" dirty="0" smtClean="0">
                <a:solidFill>
                  <a:prstClr val="white"/>
                </a:solidFill>
              </a:rPr>
              <a:t>Current </a:t>
            </a:r>
            <a:r>
              <a:rPr lang="en-US" sz="2400" dirty="0">
                <a:solidFill>
                  <a:prstClr val="white"/>
                </a:solidFill>
              </a:rPr>
              <a:t>yield                 </a:t>
            </a:r>
            <a:r>
              <a:rPr lang="en-US" sz="2400" dirty="0" smtClean="0">
                <a:solidFill>
                  <a:prstClr val="white"/>
                </a:solidFill>
              </a:rPr>
              <a:t>	Capital </a:t>
            </a:r>
            <a:r>
              <a:rPr lang="en-US" sz="2400" dirty="0">
                <a:solidFill>
                  <a:prstClr val="white"/>
                </a:solidFill>
              </a:rPr>
              <a:t>gains yield 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8397875" algn="l"/>
              </a:tabLst>
            </a:pPr>
            <a:r>
              <a:rPr lang="en-US" sz="2400" b="1" u="sng" dirty="0" smtClean="0">
                <a:solidFill>
                  <a:prstClr val="white"/>
                </a:solidFill>
              </a:rPr>
              <a:t>Probability Distributions	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1997075" algn="l"/>
                <a:tab pos="4178300" algn="l"/>
                <a:tab pos="6569075" algn="l"/>
              </a:tabLst>
            </a:pPr>
            <a:r>
              <a:rPr lang="en-US" sz="1800" b="1" dirty="0" smtClean="0">
                <a:solidFill>
                  <a:prstClr val="white"/>
                </a:solidFill>
              </a:rPr>
              <a:t>State </a:t>
            </a:r>
            <a:r>
              <a:rPr lang="en-US" sz="1800" b="1" dirty="0">
                <a:solidFill>
                  <a:prstClr val="white"/>
                </a:solidFill>
              </a:rPr>
              <a:t>of the	</a:t>
            </a:r>
            <a:r>
              <a:rPr lang="en-US" sz="1800" b="1" dirty="0" smtClean="0">
                <a:solidFill>
                  <a:prstClr val="white"/>
                </a:solidFill>
              </a:rPr>
              <a:t>Probability </a:t>
            </a:r>
            <a:r>
              <a:rPr lang="en-US" sz="1800" b="1" dirty="0">
                <a:solidFill>
                  <a:prstClr val="white"/>
                </a:solidFill>
              </a:rPr>
              <a:t>of	</a:t>
            </a:r>
            <a:r>
              <a:rPr lang="en-US" sz="1800" b="1" dirty="0" smtClean="0">
                <a:solidFill>
                  <a:prstClr val="white"/>
                </a:solidFill>
              </a:rPr>
              <a:t>Bharat Foods	Oriental </a:t>
            </a:r>
            <a:r>
              <a:rPr lang="en-US" sz="1800" b="1" dirty="0">
                <a:solidFill>
                  <a:prstClr val="white"/>
                </a:solidFill>
              </a:rPr>
              <a:t>Shipping </a:t>
            </a:r>
            <a:r>
              <a:rPr lang="en-US" sz="1800" b="1" dirty="0" smtClean="0">
                <a:solidFill>
                  <a:prstClr val="white"/>
                </a:solidFill>
              </a:rPr>
              <a:t>Economy </a:t>
            </a:r>
            <a:r>
              <a:rPr lang="en-US" sz="1800" b="1" dirty="0">
                <a:solidFill>
                  <a:prstClr val="white"/>
                </a:solidFill>
              </a:rPr>
              <a:t>	Occurrence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349500" algn="l"/>
                <a:tab pos="4178300" algn="l"/>
                <a:tab pos="7146925" algn="l"/>
              </a:tabLst>
            </a:pPr>
            <a:r>
              <a:rPr lang="en-US" sz="400" dirty="0">
                <a:solidFill>
                  <a:prstClr val="white"/>
                </a:solidFill>
              </a:rPr>
              <a:t/>
            </a:r>
            <a:br>
              <a:rPr lang="en-US" sz="400" dirty="0">
                <a:solidFill>
                  <a:prstClr val="white"/>
                </a:solidFill>
              </a:rPr>
            </a:br>
            <a:r>
              <a:rPr lang="en-US" sz="1800" dirty="0" smtClean="0">
                <a:solidFill>
                  <a:prstClr val="white"/>
                </a:solidFill>
              </a:rPr>
              <a:t>Boom	0.30</a:t>
            </a:r>
            <a:r>
              <a:rPr lang="en-US" sz="1800" dirty="0">
                <a:solidFill>
                  <a:prstClr val="white"/>
                </a:solidFill>
              </a:rPr>
              <a:t>	</a:t>
            </a:r>
            <a:r>
              <a:rPr lang="en-US" sz="1800" dirty="0" smtClean="0">
                <a:solidFill>
                  <a:prstClr val="white"/>
                </a:solidFill>
              </a:rPr>
              <a:t>         </a:t>
            </a:r>
            <a:r>
              <a:rPr lang="en-US" sz="1800" dirty="0">
                <a:solidFill>
                  <a:prstClr val="white"/>
                </a:solidFill>
              </a:rPr>
              <a:t>25	</a:t>
            </a:r>
            <a:r>
              <a:rPr lang="en-US" sz="1800" dirty="0" smtClean="0">
                <a:solidFill>
                  <a:prstClr val="white"/>
                </a:solidFill>
              </a:rPr>
              <a:t>50</a:t>
            </a:r>
            <a:endParaRPr lang="en-US" sz="18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349500" algn="l"/>
                <a:tab pos="4627563" algn="l"/>
                <a:tab pos="7146925" algn="l"/>
              </a:tabLst>
            </a:pPr>
            <a:r>
              <a:rPr lang="en-US" sz="1800" dirty="0" smtClean="0">
                <a:solidFill>
                  <a:prstClr val="white"/>
                </a:solidFill>
              </a:rPr>
              <a:t>Normal	0.50</a:t>
            </a:r>
            <a:r>
              <a:rPr lang="en-US" sz="1800" dirty="0">
                <a:solidFill>
                  <a:prstClr val="white"/>
                </a:solidFill>
              </a:rPr>
              <a:t>	</a:t>
            </a:r>
            <a:r>
              <a:rPr lang="en-US" sz="1800" dirty="0" smtClean="0">
                <a:solidFill>
                  <a:prstClr val="white"/>
                </a:solidFill>
              </a:rPr>
              <a:t>20</a:t>
            </a:r>
            <a:r>
              <a:rPr lang="en-US" sz="1800" dirty="0">
                <a:solidFill>
                  <a:prstClr val="white"/>
                </a:solidFill>
              </a:rPr>
              <a:t>	</a:t>
            </a:r>
            <a:r>
              <a:rPr lang="en-US" sz="1800" dirty="0" smtClean="0">
                <a:solidFill>
                  <a:prstClr val="white"/>
                </a:solidFill>
              </a:rPr>
              <a:t>20</a:t>
            </a:r>
            <a:endParaRPr lang="en-US" sz="18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349500" algn="l"/>
                <a:tab pos="4627563" algn="l"/>
                <a:tab pos="7089775" algn="l"/>
              </a:tabLst>
            </a:pPr>
            <a:r>
              <a:rPr lang="en-US" sz="1800" dirty="0">
                <a:solidFill>
                  <a:prstClr val="white"/>
                </a:solidFill>
              </a:rPr>
              <a:t>Recession	</a:t>
            </a:r>
            <a:r>
              <a:rPr lang="en-US" sz="1800" dirty="0" smtClean="0">
                <a:solidFill>
                  <a:prstClr val="white"/>
                </a:solidFill>
              </a:rPr>
              <a:t>0.20</a:t>
            </a:r>
            <a:r>
              <a:rPr lang="en-US" sz="1800" dirty="0">
                <a:solidFill>
                  <a:prstClr val="white"/>
                </a:solidFill>
              </a:rPr>
              <a:t>	</a:t>
            </a:r>
            <a:r>
              <a:rPr lang="en-US" sz="1800" dirty="0" smtClean="0">
                <a:solidFill>
                  <a:prstClr val="white"/>
                </a:solidFill>
              </a:rPr>
              <a:t>15	-10</a:t>
            </a:r>
            <a:endParaRPr lang="en-US" sz="18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</a:pPr>
            <a:endParaRPr lang="en-US" sz="2400" u="sng" dirty="0">
              <a:solidFill>
                <a:prstClr val="white"/>
              </a:solidFill>
            </a:endParaRPr>
          </a:p>
        </p:txBody>
      </p:sp>
      <p:sp>
        <p:nvSpPr>
          <p:cNvPr id="11" name="Line 1027"/>
          <p:cNvSpPr>
            <a:spLocks noChangeShapeType="1"/>
          </p:cNvSpPr>
          <p:nvPr/>
        </p:nvSpPr>
        <p:spPr bwMode="auto">
          <a:xfrm>
            <a:off x="2292350" y="2835274"/>
            <a:ext cx="2133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28"/>
          <p:cNvSpPr>
            <a:spLocks noChangeShapeType="1"/>
          </p:cNvSpPr>
          <p:nvPr/>
        </p:nvSpPr>
        <p:spPr bwMode="auto">
          <a:xfrm>
            <a:off x="4953000" y="2835274"/>
            <a:ext cx="35814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AutoShape 1029"/>
          <p:cNvSpPr>
            <a:spLocks/>
          </p:cNvSpPr>
          <p:nvPr/>
        </p:nvSpPr>
        <p:spPr bwMode="auto">
          <a:xfrm rot="16200000">
            <a:off x="2979738" y="2846388"/>
            <a:ext cx="593725" cy="1828800"/>
          </a:xfrm>
          <a:prstGeom prst="leftBrace">
            <a:avLst>
              <a:gd name="adj1" fmla="val 25668"/>
              <a:gd name="adj2" fmla="val 50000"/>
            </a:avLst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AutoShape 1030"/>
          <p:cNvSpPr>
            <a:spLocks/>
          </p:cNvSpPr>
          <p:nvPr/>
        </p:nvSpPr>
        <p:spPr bwMode="auto">
          <a:xfrm rot="16200000">
            <a:off x="6299201" y="2201863"/>
            <a:ext cx="593725" cy="3048000"/>
          </a:xfrm>
          <a:prstGeom prst="leftBrace">
            <a:avLst>
              <a:gd name="adj1" fmla="val 42781"/>
              <a:gd name="adj2" fmla="val 50000"/>
            </a:avLst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791200"/>
            <a:ext cx="838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t="40762" r="12707" b="36381"/>
          <a:stretch/>
        </p:blipFill>
        <p:spPr bwMode="auto">
          <a:xfrm>
            <a:off x="584201" y="1371600"/>
            <a:ext cx="5969000" cy="132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	RISK AND RETURN OF A SINGLE ASSET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839200" cy="5334000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b="1" dirty="0" smtClean="0">
                <a:solidFill>
                  <a:prstClr val="white"/>
                </a:solidFill>
              </a:rPr>
              <a:t>EXPECTED RATE OF RETURN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800" b="1" dirty="0"/>
              <a:t> </a:t>
            </a:r>
            <a:r>
              <a:rPr lang="en-US" altLang="en-US" sz="2800" b="1" dirty="0" smtClean="0"/>
              <a:t>		</a:t>
            </a:r>
            <a:endParaRPr lang="en-US" sz="28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</a:tabLst>
            </a:pPr>
            <a:endParaRPr lang="en-US" sz="2800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</a:tabLst>
            </a:pPr>
            <a:endParaRPr lang="en-US" sz="200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</a:tabLst>
            </a:pPr>
            <a:r>
              <a:rPr lang="en-US" sz="2400" b="1" dirty="0" smtClean="0">
                <a:solidFill>
                  <a:prstClr val="white"/>
                </a:solidFill>
              </a:rPr>
              <a:t>STANDARD DEVIATION OF RETURN 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</a:tabLst>
            </a:pPr>
            <a:endParaRPr lang="en-US" sz="2800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None/>
              <a:tabLst>
                <a:tab pos="2109788" algn="l"/>
              </a:tabLst>
            </a:pPr>
            <a:endParaRPr lang="en-US" sz="2400" dirty="0" smtClean="0">
              <a:solidFill>
                <a:prstClr val="whit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2" t="50000" r="50417" b="32714"/>
          <a:stretch/>
        </p:blipFill>
        <p:spPr bwMode="auto">
          <a:xfrm>
            <a:off x="762000" y="3124200"/>
            <a:ext cx="220413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3886200"/>
            <a:ext cx="9067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tabLst>
                <a:tab pos="1997075" algn="l"/>
                <a:tab pos="4178300" algn="l"/>
                <a:tab pos="6569075" algn="l"/>
              </a:tabLst>
            </a:pPr>
            <a:endParaRPr lang="en-US" b="1" dirty="0" smtClean="0">
              <a:solidFill>
                <a:prstClr val="white"/>
              </a:solidFill>
            </a:endParaRPr>
          </a:p>
          <a:p>
            <a:pPr lvl="0" fontAlgn="base">
              <a:spcAft>
                <a:spcPct val="0"/>
              </a:spcAft>
              <a:tabLst>
                <a:tab pos="1997075" algn="l"/>
                <a:tab pos="4178300" algn="l"/>
                <a:tab pos="6569075" algn="l"/>
              </a:tabLst>
            </a:pPr>
            <a:r>
              <a:rPr lang="en-US" b="1" dirty="0" smtClean="0">
                <a:solidFill>
                  <a:prstClr val="white"/>
                </a:solidFill>
              </a:rPr>
              <a:t>State </a:t>
            </a:r>
            <a:r>
              <a:rPr lang="en-US" b="1" dirty="0">
                <a:solidFill>
                  <a:prstClr val="white"/>
                </a:solidFill>
              </a:rPr>
              <a:t>of the		Bharat </a:t>
            </a:r>
            <a:r>
              <a:rPr lang="en-US" b="1" dirty="0" smtClean="0">
                <a:solidFill>
                  <a:prstClr val="white"/>
                </a:solidFill>
              </a:rPr>
              <a:t>Foods Stock</a:t>
            </a:r>
            <a:r>
              <a:rPr lang="en-US" b="1" dirty="0">
                <a:solidFill>
                  <a:prstClr val="white"/>
                </a:solidFill>
              </a:rPr>
              <a:t>	</a:t>
            </a:r>
            <a:endParaRPr lang="en-US" b="1" dirty="0" smtClean="0">
              <a:solidFill>
                <a:prstClr val="white"/>
              </a:solidFill>
            </a:endParaRPr>
          </a:p>
          <a:p>
            <a:pPr lvl="0" fontAlgn="base">
              <a:spcAft>
                <a:spcPct val="0"/>
              </a:spcAft>
              <a:tabLst>
                <a:tab pos="1547813" algn="l"/>
                <a:tab pos="2462213" algn="l"/>
                <a:tab pos="3263900" algn="l"/>
                <a:tab pos="4346575" algn="l"/>
                <a:tab pos="5711825" algn="l"/>
                <a:tab pos="6569075" algn="l"/>
                <a:tab pos="7089775" algn="l"/>
              </a:tabLst>
            </a:pPr>
            <a:r>
              <a:rPr lang="en-US" b="1" dirty="0" smtClean="0">
                <a:solidFill>
                  <a:prstClr val="white"/>
                </a:solidFill>
              </a:rPr>
              <a:t>Economy 	</a:t>
            </a:r>
            <a:r>
              <a:rPr lang="en-US" altLang="en-US" sz="2000" b="1" i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b="1" i="1" baseline="-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altLang="en-US" sz="2000" b="1" i="1" baseline="300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i="1" baseline="-300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en-US" sz="2000" b="1" i="1" baseline="300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b="1" i="1" baseline="-300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i="1" baseline="300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i="1" baseline="-300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b="1" i="1" baseline="300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i="1" baseline="-300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i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000" b="1" i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)	(</a:t>
            </a:r>
            <a:r>
              <a:rPr lang="en-US" altLang="en-US" sz="2000" b="1" i="1" baseline="300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i="1" baseline="-300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i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- E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en-US" sz="2000" b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2		</a:t>
            </a:r>
            <a:r>
              <a:rPr lang="en-US" altLang="en-US" sz="2000" b="1" i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000" b="1" i="1" baseline="-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i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baseline="300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i="1" baseline="-30000" dirty="0" err="1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000" b="1" i="1" baseline="30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000" b="1" i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b="1" baseline="300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))2</a:t>
            </a:r>
            <a:endParaRPr lang="en-US" b="1" dirty="0">
              <a:solidFill>
                <a:prstClr val="white"/>
              </a:solidFill>
            </a:endParaRPr>
          </a:p>
          <a:p>
            <a:pPr lvl="0" fontAlgn="base">
              <a:spcAft>
                <a:spcPct val="0"/>
              </a:spcAft>
              <a:tabLst>
                <a:tab pos="1435100" algn="l"/>
                <a:tab pos="2405063" algn="l"/>
                <a:tab pos="3319463" algn="l"/>
                <a:tab pos="4403725" algn="l"/>
                <a:tab pos="5880100" algn="l"/>
                <a:tab pos="7370763" algn="l"/>
              </a:tabLst>
            </a:pPr>
            <a:r>
              <a:rPr lang="en-US" sz="400" dirty="0">
                <a:solidFill>
                  <a:prstClr val="white"/>
                </a:solidFill>
              </a:rPr>
              <a:t/>
            </a:r>
            <a:br>
              <a:rPr lang="en-US" sz="400" dirty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1. Boom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0.30	25	7.5	4.5	20.25	6.075	</a:t>
            </a:r>
            <a:endParaRPr lang="en-US" dirty="0">
              <a:solidFill>
                <a:prstClr val="white"/>
              </a:solidFill>
            </a:endParaRPr>
          </a:p>
          <a:p>
            <a:pPr lvl="0" fontAlgn="base">
              <a:spcAft>
                <a:spcPct val="0"/>
              </a:spcAft>
              <a:tabLst>
                <a:tab pos="1435100" algn="l"/>
                <a:tab pos="2405063" algn="l"/>
                <a:tab pos="3206750" algn="l"/>
                <a:tab pos="4346575" algn="l"/>
                <a:tab pos="6007100" algn="l"/>
                <a:tab pos="7370763" algn="l"/>
              </a:tabLst>
            </a:pPr>
            <a:r>
              <a:rPr lang="en-US" dirty="0" smtClean="0">
                <a:solidFill>
                  <a:prstClr val="white"/>
                </a:solidFill>
              </a:rPr>
              <a:t>2. Normal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0.50	20	10.0	-0.5	0.25	0.125</a:t>
            </a:r>
            <a:endParaRPr lang="en-US" dirty="0">
              <a:solidFill>
                <a:prstClr val="white"/>
              </a:solidFill>
            </a:endParaRPr>
          </a:p>
          <a:p>
            <a:pPr lvl="0" fontAlgn="base">
              <a:spcAft>
                <a:spcPct val="0"/>
              </a:spcAft>
              <a:tabLst>
                <a:tab pos="1435100" algn="l"/>
                <a:tab pos="2405063" algn="l"/>
                <a:tab pos="3319463" algn="l"/>
                <a:tab pos="4403725" algn="l"/>
                <a:tab pos="6007100" algn="l"/>
                <a:tab pos="7370763" algn="l"/>
                <a:tab pos="8116888" algn="l"/>
              </a:tabLst>
            </a:pPr>
            <a:r>
              <a:rPr lang="en-US" dirty="0" smtClean="0">
                <a:solidFill>
                  <a:prstClr val="white"/>
                </a:solidFill>
              </a:rPr>
              <a:t>3. Recession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0.20	0.20</a:t>
            </a:r>
            <a:r>
              <a:rPr lang="en-US" dirty="0">
                <a:solidFill>
                  <a:prstClr val="white"/>
                </a:solidFill>
              </a:rPr>
              <a:t>	</a:t>
            </a:r>
            <a:r>
              <a:rPr lang="en-US" dirty="0" smtClean="0">
                <a:solidFill>
                  <a:prstClr val="white"/>
                </a:solidFill>
              </a:rPr>
              <a:t>15	3.0	-5.5	30.25	6.050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52400" y="4803815"/>
            <a:ext cx="838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8" t="67030" r="3616" b="18000"/>
          <a:stretch/>
        </p:blipFill>
        <p:spPr bwMode="auto">
          <a:xfrm>
            <a:off x="1524001" y="5847941"/>
            <a:ext cx="7162800" cy="101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 EXPECTED RETURN ON A PORTFOLIO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9" t="35238" r="8452" b="41905"/>
          <a:stretch/>
        </p:blipFill>
        <p:spPr bwMode="auto">
          <a:xfrm>
            <a:off x="457200" y="2057400"/>
            <a:ext cx="7649029" cy="17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9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7467600" cy="60170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prstClr val="white"/>
                </a:solidFill>
                <a:cs typeface="Times New Roman" pitchFamily="18" charset="0"/>
              </a:rPr>
              <a:t>		             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Probability Distribution of Returns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 </a:t>
            </a:r>
            <a:r>
              <a:rPr lang="en-US" altLang="en-US" sz="1500" b="1" dirty="0" smtClean="0">
                <a:solidFill>
                  <a:prstClr val="white"/>
                </a:solidFill>
              </a:rPr>
              <a:t/>
            </a:r>
            <a:br>
              <a:rPr lang="en-US" altLang="en-US" sz="1500" b="1" dirty="0" smtClean="0">
                <a:solidFill>
                  <a:prstClr val="white"/>
                </a:solidFill>
              </a:rPr>
            </a:br>
            <a:r>
              <a:rPr lang="en-US" altLang="en-US" sz="1500" b="1" i="1" dirty="0" smtClean="0">
                <a:solidFill>
                  <a:prstClr val="white"/>
                </a:solidFill>
                <a:cs typeface="Times New Roman" pitchFamily="18" charset="0"/>
              </a:rPr>
              <a:t>State of the		Probability		Return on	Return on	                  Return on 		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i="1" dirty="0" smtClean="0">
                <a:solidFill>
                  <a:prstClr val="white"/>
                </a:solidFill>
                <a:cs typeface="Times New Roman" pitchFamily="18" charset="0"/>
              </a:rPr>
              <a:t>Economy				Stock A	Stock B		Portfolio</a:t>
            </a:r>
            <a:endParaRPr lang="en-US" altLang="en-US" sz="15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 </a:t>
            </a:r>
            <a:r>
              <a:rPr lang="en-US" altLang="en-US" sz="1500" b="1" dirty="0" smtClean="0">
                <a:solidFill>
                  <a:prstClr val="white"/>
                </a:solidFill>
              </a:rPr>
              <a:t/>
            </a:r>
            <a:br>
              <a:rPr lang="en-US" altLang="en-US" sz="1500" b="1" dirty="0" smtClean="0">
                <a:solidFill>
                  <a:prstClr val="white"/>
                </a:solidFill>
              </a:rPr>
            </a:br>
            <a:r>
              <a:rPr lang="en-US" altLang="en-US" sz="1500" b="1" dirty="0" smtClean="0">
                <a:solidFill>
                  <a:prstClr val="white"/>
                </a:solidFill>
              </a:rPr>
              <a:t> 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1		  0.20		   15%	   -5%		   5%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2		  0.20		   -5%	   15		   5%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3		  0.20		     5	   25		  15%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4		  0.20		   35	     5		  20%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5		  0.20		   25	   35		  30%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		     </a:t>
            </a:r>
            <a:r>
              <a:rPr lang="en-US" altLang="en-US" sz="1500" b="1" i="1" dirty="0" smtClean="0">
                <a:solidFill>
                  <a:prstClr val="white"/>
                </a:solidFill>
                <a:cs typeface="Times New Roman" pitchFamily="18" charset="0"/>
              </a:rPr>
              <a:t>Expected Return</a:t>
            </a:r>
            <a:endParaRPr lang="en-US" altLang="en-US" sz="15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 </a:t>
            </a:r>
            <a:b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</a:b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Stock A	:  0.2(15%) + 0.2(-5%) + 0.2(5%) +0.2(35%) + 0.2(25%)  = 15%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Stock B	:  0.2(-5%) + 0.2(15%) + 0.2(25%) + 0.2(5%) + 0.2(35%) = 15%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Portfolio of	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A and B	:  0.2(5%) + 0.2(5%) + 0.2(15%) + 0.2(20%) + 0.2(30%)  = 15%  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 </a:t>
            </a:r>
            <a:b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</a:b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		</a:t>
            </a:r>
            <a:r>
              <a:rPr lang="en-US" altLang="en-US" sz="1500" b="1" i="1" dirty="0" smtClean="0">
                <a:solidFill>
                  <a:prstClr val="white"/>
                </a:solidFill>
                <a:cs typeface="Times New Roman" pitchFamily="18" charset="0"/>
              </a:rPr>
              <a:t>    Standard Deviation</a:t>
            </a:r>
            <a:endParaRPr lang="en-US" altLang="en-US" sz="15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 </a:t>
            </a:r>
            <a:b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</a:b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Stock A   :    σ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i="1" baseline="-30000" dirty="0" smtClean="0">
                <a:solidFill>
                  <a:prstClr val="white"/>
                </a:solidFill>
                <a:cs typeface="Times New Roman" pitchFamily="18" charset="0"/>
              </a:rPr>
              <a:t>A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=	0.2(15-15)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+ 0.2(-5-15)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 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+ 0.2(5-15)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+ 0.2(35-15)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+ 0.20 (25-15)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               = 	200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   </a:t>
            </a:r>
            <a:r>
              <a:rPr lang="en-US" altLang="en-US" sz="1500" b="1" dirty="0" err="1" smtClean="0">
                <a:solidFill>
                  <a:prstClr val="white"/>
                </a:solidFill>
                <a:cs typeface="Times New Roman" pitchFamily="18" charset="0"/>
              </a:rPr>
              <a:t>σ</a:t>
            </a:r>
            <a:r>
              <a:rPr lang="en-US" altLang="en-US" sz="1500" b="1" i="1" baseline="-30000" dirty="0" err="1" smtClean="0">
                <a:solidFill>
                  <a:prstClr val="white"/>
                </a:solidFill>
                <a:cs typeface="Times New Roman" pitchFamily="18" charset="0"/>
              </a:rPr>
              <a:t>A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  = 	(200)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1/2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= 14.14%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Stock B   : σ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i="1" baseline="-30000" dirty="0" smtClean="0">
                <a:solidFill>
                  <a:prstClr val="white"/>
                </a:solidFill>
                <a:cs typeface="Times New Roman" pitchFamily="18" charset="0"/>
              </a:rPr>
              <a:t>B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   =  0.2(-5-15)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+ 0.2(15-15)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+ 0.2(25-15)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 (35-15)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endParaRPr lang="en-US" altLang="en-US" sz="1500" b="1" dirty="0" smtClean="0">
              <a:solidFill>
                <a:prstClr val="white"/>
              </a:solidFill>
              <a:cs typeface="Times New Roman" pitchFamily="18" charset="0"/>
            </a:endParaRP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                       =    200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           </a:t>
            </a:r>
            <a:r>
              <a:rPr lang="en-US" altLang="en-US" sz="1500" b="1" dirty="0" err="1" smtClean="0">
                <a:solidFill>
                  <a:prstClr val="white"/>
                </a:solidFill>
                <a:cs typeface="Times New Roman" pitchFamily="18" charset="0"/>
              </a:rPr>
              <a:t>σ</a:t>
            </a:r>
            <a:r>
              <a:rPr lang="en-US" altLang="en-US" sz="1500" b="1" i="1" baseline="-30000" dirty="0" err="1" smtClean="0">
                <a:solidFill>
                  <a:prstClr val="white"/>
                </a:solidFill>
                <a:cs typeface="Times New Roman" pitchFamily="18" charset="0"/>
              </a:rPr>
              <a:t>B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   =    (200)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1/2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= 14.14%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Portfolio  : σ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baseline="-30000" dirty="0" smtClean="0">
                <a:solidFill>
                  <a:prstClr val="white"/>
                </a:solidFill>
                <a:cs typeface="Times New Roman" pitchFamily="18" charset="0"/>
              </a:rPr>
              <a:t>(</a:t>
            </a:r>
            <a:r>
              <a:rPr lang="en-US" altLang="en-US" sz="1500" b="1" i="1" baseline="-30000" dirty="0" smtClean="0">
                <a:solidFill>
                  <a:prstClr val="white"/>
                </a:solidFill>
                <a:cs typeface="Times New Roman" pitchFamily="18" charset="0"/>
              </a:rPr>
              <a:t>A</a:t>
            </a:r>
            <a:r>
              <a:rPr lang="en-US" altLang="en-US" sz="1500" b="1" baseline="-30000" dirty="0" smtClean="0">
                <a:solidFill>
                  <a:prstClr val="white"/>
                </a:solidFill>
                <a:cs typeface="Times New Roman" pitchFamily="18" charset="0"/>
              </a:rPr>
              <a:t>+</a:t>
            </a:r>
            <a:r>
              <a:rPr lang="en-US" altLang="en-US" sz="1500" b="1" i="1" baseline="-30000" dirty="0" smtClean="0">
                <a:solidFill>
                  <a:prstClr val="white"/>
                </a:solidFill>
                <a:cs typeface="Times New Roman" pitchFamily="18" charset="0"/>
              </a:rPr>
              <a:t>B</a:t>
            </a:r>
            <a:r>
              <a:rPr lang="en-US" altLang="en-US" sz="1500" b="1" baseline="-30000" dirty="0" smtClean="0">
                <a:solidFill>
                  <a:prstClr val="white"/>
                </a:solidFill>
                <a:cs typeface="Times New Roman" pitchFamily="18" charset="0"/>
              </a:rPr>
              <a:t>) 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=  0.2(5-15)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 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+ 0.2(15-15)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+ 0.2(20-15)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+ 0.2(30-15)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	  =   90</a:t>
            </a:r>
          </a:p>
          <a:p>
            <a:pPr algn="just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	       </a:t>
            </a:r>
            <a:r>
              <a:rPr lang="en-US" altLang="en-US" sz="1500" b="1" dirty="0" err="1" smtClean="0">
                <a:solidFill>
                  <a:prstClr val="white"/>
                </a:solidFill>
                <a:cs typeface="Times New Roman" pitchFamily="18" charset="0"/>
              </a:rPr>
              <a:t>σ</a:t>
            </a:r>
            <a:r>
              <a:rPr lang="en-US" altLang="en-US" sz="1500" b="1" i="1" baseline="-30000" dirty="0" err="1" smtClean="0">
                <a:solidFill>
                  <a:prstClr val="white"/>
                </a:solidFill>
                <a:cs typeface="Times New Roman" pitchFamily="18" charset="0"/>
              </a:rPr>
              <a:t>A</a:t>
            </a:r>
            <a:r>
              <a:rPr lang="en-US" altLang="en-US" sz="1500" b="1" baseline="-30000" dirty="0" err="1" smtClean="0">
                <a:solidFill>
                  <a:prstClr val="white"/>
                </a:solidFill>
                <a:cs typeface="Times New Roman" pitchFamily="18" charset="0"/>
              </a:rPr>
              <a:t>+</a:t>
            </a:r>
            <a:r>
              <a:rPr lang="en-US" altLang="en-US" sz="1500" b="1" i="1" baseline="-30000" dirty="0" err="1" smtClean="0">
                <a:solidFill>
                  <a:prstClr val="white"/>
                </a:solidFill>
                <a:cs typeface="Times New Roman" pitchFamily="18" charset="0"/>
              </a:rPr>
              <a:t>B</a:t>
            </a:r>
            <a:r>
              <a:rPr lang="en-US" altLang="en-US" sz="1500" b="1" baseline="-30000" dirty="0" smtClean="0">
                <a:solidFill>
                  <a:prstClr val="white"/>
                </a:solidFill>
                <a:cs typeface="Times New Roman" pitchFamily="18" charset="0"/>
              </a:rPr>
              <a:t> 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     =  (90)</a:t>
            </a:r>
            <a:r>
              <a:rPr lang="en-US" altLang="en-US" sz="1500" b="1" baseline="30000" dirty="0" smtClean="0">
                <a:solidFill>
                  <a:prstClr val="white"/>
                </a:solidFill>
                <a:cs typeface="Times New Roman" pitchFamily="18" charset="0"/>
              </a:rPr>
              <a:t>1/2</a:t>
            </a:r>
            <a:r>
              <a:rPr lang="en-US" altLang="en-US" sz="1500" b="1" dirty="0" smtClean="0">
                <a:solidFill>
                  <a:prstClr val="white"/>
                </a:solidFill>
                <a:cs typeface="Times New Roman" pitchFamily="18" charset="0"/>
              </a:rPr>
              <a:t> = 9.49%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0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CCFF"/>
                </a:solidFill>
                <a:latin typeface="Cambria" pitchFamily="18" charset="0"/>
                <a:ea typeface="+mj-ea"/>
                <a:cs typeface="+mj-cs"/>
              </a:defRPr>
            </a:lvl1pPr>
          </a:lstStyle>
          <a:p>
            <a:pPr lvl="0"/>
            <a:r>
              <a:rPr lang="en-US" sz="3600" dirty="0"/>
              <a:t> DIVERSIFICATION AND PORTFOLIO RISK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6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RELATIONSHIP BETWEEN DIVERSIFICATION </a:t>
            </a:r>
            <a:r>
              <a:rPr lang="en-US" dirty="0" smtClean="0"/>
              <a:t> AND </a:t>
            </a:r>
            <a:r>
              <a:rPr lang="en-US" dirty="0"/>
              <a:t>RISK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25143" r="3930" b="14286"/>
          <a:stretch/>
        </p:blipFill>
        <p:spPr bwMode="auto">
          <a:xfrm>
            <a:off x="688677" y="2209800"/>
            <a:ext cx="776952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4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MARKET </a:t>
            </a:r>
            <a:r>
              <a:rPr lang="en-US" dirty="0"/>
              <a:t>RISK </a:t>
            </a:r>
            <a:r>
              <a:rPr lang="en-US" dirty="0" smtClean="0"/>
              <a:t>VS UNIQUE </a:t>
            </a:r>
            <a:r>
              <a:rPr lang="en-US" dirty="0"/>
              <a:t>RISK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4114800"/>
          </a:xfrm>
        </p:spPr>
        <p:txBody>
          <a:bodyPr>
            <a:noAutofit/>
          </a:bodyPr>
          <a:lstStyle/>
          <a:p>
            <a:pPr marL="0" indent="0" algn="ctr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prstClr val="white"/>
                </a:solidFill>
              </a:rPr>
              <a:t>Total </a:t>
            </a:r>
            <a:r>
              <a:rPr lang="en-US" b="1" dirty="0">
                <a:solidFill>
                  <a:prstClr val="white"/>
                </a:solidFill>
              </a:rPr>
              <a:t>Risk = Unique risk + Market risk</a:t>
            </a: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endParaRPr lang="en-US" sz="2800" b="1" u="sng" dirty="0" smtClean="0">
              <a:solidFill>
                <a:prstClr val="white"/>
              </a:solidFill>
            </a:endParaRP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b="1" u="sng" dirty="0" smtClean="0">
                <a:solidFill>
                  <a:prstClr val="white"/>
                </a:solidFill>
              </a:rPr>
              <a:t>Unique </a:t>
            </a:r>
            <a:r>
              <a:rPr lang="en-US" sz="2800" b="1" u="sng" dirty="0">
                <a:solidFill>
                  <a:prstClr val="white"/>
                </a:solidFill>
              </a:rPr>
              <a:t>risk </a:t>
            </a:r>
            <a:r>
              <a:rPr lang="en-US" sz="2800" dirty="0">
                <a:solidFill>
                  <a:prstClr val="white"/>
                </a:solidFill>
              </a:rPr>
              <a:t>of a security represents that portion of its total risk which stems from company-specific factors.</a:t>
            </a: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b="1" u="sng" dirty="0" smtClean="0">
                <a:solidFill>
                  <a:prstClr val="white"/>
                </a:solidFill>
              </a:rPr>
              <a:t>Market </a:t>
            </a:r>
            <a:r>
              <a:rPr lang="en-US" sz="2800" b="1" u="sng" dirty="0">
                <a:solidFill>
                  <a:prstClr val="white"/>
                </a:solidFill>
              </a:rPr>
              <a:t>risk </a:t>
            </a:r>
            <a:r>
              <a:rPr lang="en-US" sz="2800" dirty="0">
                <a:solidFill>
                  <a:prstClr val="white"/>
                </a:solidFill>
              </a:rPr>
              <a:t>of security represents that portion of its risk which is attributable to economy –wide factors.</a:t>
            </a: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endParaRPr lang="en-US" sz="2800" dirty="0">
              <a:solidFill>
                <a:prstClr val="white"/>
              </a:solidFill>
            </a:endParaRPr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589</Words>
  <Application>Microsoft Office PowerPoint</Application>
  <PresentationFormat>On-screen Show (4:3)</PresentationFormat>
  <Paragraphs>117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Metro</vt:lpstr>
      <vt:lpstr>PowerPoint Presentation</vt:lpstr>
      <vt:lpstr>PowerPoint Presentation</vt:lpstr>
      <vt:lpstr>OUTLINE </vt:lpstr>
      <vt:lpstr> RISK AND RETURN OF A SINGLE ASSET</vt:lpstr>
      <vt:lpstr> RISK AND RETURN OF A SINGLE ASSET</vt:lpstr>
      <vt:lpstr> EXPECTED RETURN ON A PORTFOLIO</vt:lpstr>
      <vt:lpstr>PowerPoint Presentation</vt:lpstr>
      <vt:lpstr>RELATIONSHIP BETWEEN DIVERSIFICATION  AND RISK</vt:lpstr>
      <vt:lpstr>MARKET RISK VS UNIQUE RISK</vt:lpstr>
      <vt:lpstr> PORTFOLIO RISK THE 2-SECURITY CASE</vt:lpstr>
      <vt:lpstr>MEASUREMENT OF MARKET RISK</vt:lpstr>
      <vt:lpstr> RECAPITULATION OF THE STORY SO FAR</vt:lpstr>
      <vt:lpstr>CAPITAL ASSET PRICING MODEL (CAPM)</vt:lpstr>
      <vt:lpstr>BETA (MARKET RISK) &amp; EXPECTED RATE OF RETURN</vt:lpstr>
      <vt:lpstr>    IMPLICATIONS</vt:lpstr>
      <vt:lpstr>SUMMING UP</vt:lpstr>
      <vt:lpstr>SUMMING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2014-05-27T14:34:12Z</dcterms:created>
  <dcterms:modified xsi:type="dcterms:W3CDTF">2014-06-29T17:24:00Z</dcterms:modified>
</cp:coreProperties>
</file>