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3" r:id="rId3"/>
    <p:sldId id="330" r:id="rId4"/>
    <p:sldId id="363" r:id="rId5"/>
    <p:sldId id="390" r:id="rId6"/>
    <p:sldId id="404" r:id="rId7"/>
    <p:sldId id="393" r:id="rId8"/>
    <p:sldId id="395" r:id="rId9"/>
    <p:sldId id="408" r:id="rId10"/>
    <p:sldId id="405" r:id="rId11"/>
    <p:sldId id="407" r:id="rId12"/>
    <p:sldId id="410" r:id="rId13"/>
    <p:sldId id="411" r:id="rId14"/>
    <p:sldId id="412" r:id="rId15"/>
    <p:sldId id="409" r:id="rId16"/>
    <p:sldId id="413" r:id="rId17"/>
    <p:sldId id="3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703"/>
    <a:srgbClr val="00CCFF"/>
    <a:srgbClr val="CC9B00"/>
    <a:srgbClr val="E6AF00"/>
    <a:srgbClr val="FFCC00"/>
    <a:srgbClr val="DE5A00"/>
    <a:srgbClr val="D73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744" autoAdjust="0"/>
  </p:normalViewPr>
  <p:slideViewPr>
    <p:cSldViewPr>
      <p:cViewPr varScale="1">
        <p:scale>
          <a:sx n="68" d="100"/>
          <a:sy n="68" d="100"/>
        </p:scale>
        <p:origin x="-11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270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CD442-40B2-4CE6-BC5A-4F7D802B2C74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B4CFC-0E01-4908-9C9F-370F7BFF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9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C4E93-B570-4056-B31C-CC4661BE97D2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45FAC-0BC4-4EAA-81C8-CD7DE043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45FAC-0BC4-4EAA-81C8-CD7DE0430F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9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7FD0E91-944E-49C5-87BF-CFEBC6C78CAF}" type="slidenum">
              <a:rPr lang="en-US" sz="1200"/>
              <a:pPr/>
              <a:t>2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70150" cy="685800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sp>
        <p:nvSpPr>
          <p:cNvPr id="13" name="Rectangle 12"/>
          <p:cNvSpPr/>
          <p:nvPr userDrawn="1"/>
        </p:nvSpPr>
        <p:spPr>
          <a:xfrm>
            <a:off x="76200" y="4842808"/>
            <a:ext cx="838200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F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UNDAMENTALS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OF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F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INANCIAL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M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ANAGEMENT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76200" y="157774"/>
            <a:ext cx="32587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Prasanna</a:t>
            </a:r>
            <a:r>
              <a:rPr lang="en-US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 Chandra</a:t>
            </a:r>
            <a:endParaRPr 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7" t="16223" r="11294" b="10196"/>
          <a:stretch/>
        </p:blipFill>
        <p:spPr bwMode="auto">
          <a:xfrm>
            <a:off x="5524500" y="450161"/>
            <a:ext cx="2971800" cy="392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73482" y="1981200"/>
            <a:ext cx="11176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6e</a:t>
            </a:r>
            <a:endParaRPr lang="en-US" sz="7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06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2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84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477748-F318-4021-89B6-689F16C8A09B}" type="datetimeFigureOut">
              <a:rPr lang="en-US">
                <a:solidFill>
                  <a:srgbClr val="D6ECFF"/>
                </a:solidFill>
              </a:rPr>
              <a:pPr/>
              <a:t>6/29/2014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3FA86-A194-4C3B-8403-3FE4B76043F7}" type="slidenum">
              <a:rPr lang="en-US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3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12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6200" y="4267200"/>
            <a:ext cx="327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Cambria" pitchFamily="18" charset="0"/>
                <a:ea typeface="Adobe Kaiti Std R" pitchFamily="18" charset="-128"/>
                <a:cs typeface="+mn-cs"/>
              </a:rPr>
              <a:t>C</a:t>
            </a:r>
            <a:r>
              <a:rPr kumimoji="0" lang="en-US" sz="24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Cambria" pitchFamily="18" charset="0"/>
                <a:ea typeface="Adobe Kaiti Std R" pitchFamily="18" charset="-128"/>
                <a:cs typeface="+mn-cs"/>
              </a:rPr>
              <a:t>hapter</a:t>
            </a:r>
            <a:r>
              <a:rPr kumimoji="0" lang="en-US" sz="32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Cambria" pitchFamily="18" charset="0"/>
                <a:ea typeface="Adobe Kaiti Std R" pitchFamily="18" charset="-128"/>
                <a:cs typeface="+mn-cs"/>
              </a:rPr>
              <a:t> 11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6200" y="4834095"/>
            <a:ext cx="838200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T</a:t>
            </a:r>
            <a:r>
              <a:rPr lang="en-US" sz="48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ECHNIQUES</a:t>
            </a:r>
            <a:r>
              <a:rPr lang="en-US" sz="60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</a:t>
            </a:r>
            <a:r>
              <a:rPr lang="en-US" sz="48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OF</a:t>
            </a:r>
            <a:r>
              <a:rPr lang="en-US" sz="60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C</a:t>
            </a:r>
            <a:r>
              <a:rPr lang="en-US" sz="48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APITAL</a:t>
            </a:r>
            <a:r>
              <a:rPr lang="en-US" sz="60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B</a:t>
            </a:r>
            <a:r>
              <a:rPr lang="en-US" sz="48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UDGETING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70150" cy="685800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</p:spTree>
    <p:extLst>
      <p:ext uri="{BB962C8B-B14F-4D97-AF65-F5344CB8AC3E}">
        <p14:creationId xmlns:p14="http://schemas.microsoft.com/office/powerpoint/2010/main" val="288747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5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1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0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0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4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1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5591889" y="3305891"/>
            <a:ext cx="6858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dirty="0" smtClean="0">
                <a:solidFill>
                  <a:schemeClr val="bg1">
                    <a:lumMod val="65000"/>
                  </a:schemeClr>
                </a:solidFill>
              </a:rPr>
              <a:t>© Centre for Financial Management , Bangalore</a:t>
            </a:r>
            <a:endParaRPr lang="fr-FR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93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b="1" kern="1200">
          <a:solidFill>
            <a:srgbClr val="00CCFF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5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BENEFIT COST </a:t>
            </a:r>
            <a:r>
              <a:rPr lang="en-US" dirty="0" smtClean="0"/>
              <a:t>RATIO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557019"/>
            <a:ext cx="8915400" cy="622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itchFamily="34" charset="0"/>
              <a:cs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	                 </a:t>
            </a:r>
            <a:r>
              <a:rPr kumimoji="0" lang="en-US" altLang="en-US" sz="17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PVB</a:t>
            </a:r>
          </a:p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Benefit-cost Ratio : </a:t>
            </a:r>
            <a:r>
              <a:rPr kumimoji="0" lang="en-US" altLang="en-US" sz="17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BCR</a:t>
            </a:r>
            <a:r>
              <a:rPr kumimoji="0" lang="en-US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=</a:t>
            </a:r>
          </a:p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</a:t>
            </a:r>
            <a:r>
              <a:rPr kumimoji="0" lang="en-US" altLang="en-US" sz="17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                     I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PVB </a:t>
            </a:r>
            <a:r>
              <a:rPr kumimoji="0" lang="en-US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= present value of benefits</a:t>
            </a:r>
          </a:p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   </a:t>
            </a:r>
            <a:r>
              <a:rPr kumimoji="0" lang="en-US" altLang="en-US" sz="17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I  </a:t>
            </a:r>
            <a:r>
              <a:rPr kumimoji="0" lang="en-US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= initial investment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To illustrate the calculation of these measures, let us consider a project which is being evaluated by a firm that has a cost of capital of 12 percent.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Initial investment :				</a:t>
            </a:r>
            <a:r>
              <a:rPr kumimoji="0" lang="en-US" altLang="en-US" sz="17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Rs</a:t>
            </a:r>
            <a:r>
              <a:rPr kumimoji="0" lang="en-US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100,000</a:t>
            </a:r>
          </a:p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Benefits:			Year 1		       25,000</a:t>
            </a:r>
          </a:p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			Year 2		       40,000</a:t>
            </a:r>
          </a:p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			Year 3		       40,000</a:t>
            </a:r>
          </a:p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			Year 4		       50,000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The benefit cost ratio measures for this project are: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25,000	   40,000	      40,000          50,000</a:t>
            </a:r>
          </a:p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(1.12)	   (1.12)</a:t>
            </a:r>
            <a:r>
              <a:rPr kumimoji="0" lang="en-US" altLang="en-US" sz="17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2</a:t>
            </a:r>
            <a:r>
              <a:rPr kumimoji="0" lang="en-US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        (1.12)</a:t>
            </a:r>
            <a:r>
              <a:rPr kumimoji="0" lang="en-US" altLang="en-US" sz="17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3</a:t>
            </a:r>
            <a:r>
              <a:rPr kumimoji="0" lang="en-US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       </a:t>
            </a:r>
            <a:r>
              <a:rPr kumimoji="0" lang="en-US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 (1.12)</a:t>
            </a:r>
            <a:r>
              <a:rPr kumimoji="0" lang="en-US" altLang="en-US" sz="17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4</a:t>
            </a:r>
          </a:p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BCR = 					             = 1.145</a:t>
            </a:r>
          </a:p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		100,000</a:t>
            </a:r>
          </a:p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</a:t>
            </a:r>
          </a:p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>
                <a:solidFill>
                  <a:srgbClr val="FFFF00"/>
                </a:solidFill>
                <a:latin typeface="+mn-lt"/>
                <a:cs typeface="+mn-cs"/>
              </a:rPr>
              <a:t>PROS</a:t>
            </a:r>
            <a:r>
              <a:rPr kumimoji="0" lang="en-US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				</a:t>
            </a:r>
            <a:r>
              <a:rPr lang="en-US" altLang="en-US" b="1" dirty="0" smtClean="0">
                <a:solidFill>
                  <a:srgbClr val="FFFF00"/>
                </a:solidFill>
                <a:latin typeface="+mn-lt"/>
                <a:cs typeface="+mn-cs"/>
              </a:rPr>
              <a:t>CONS</a:t>
            </a:r>
          </a:p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Measures bang per buck			Provides no means for aggregation</a:t>
            </a:r>
            <a:endParaRPr kumimoji="0" lang="en-US" altLang="en-US" sz="17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itchFamily="34" charset="0"/>
              <a:cs typeface="Arial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749550" y="1447800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38200" y="5732462"/>
            <a:ext cx="45339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143000" y="5318125"/>
            <a:ext cx="685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77987" y="5224462"/>
            <a:ext cx="3810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algn="ctr"/>
            <a:r>
              <a:rPr lang="en-US" altLang="en-US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744787" y="5224462"/>
            <a:ext cx="3810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algn="ctr"/>
            <a:r>
              <a:rPr lang="en-US" altLang="en-US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849687" y="5224462"/>
            <a:ext cx="3810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algn="ctr"/>
            <a:r>
              <a:rPr lang="en-US" altLang="en-US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057400" y="5318125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143250" y="5305425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191000" y="5314950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INTERNAL RATE OF </a:t>
            </a:r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979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internal rate of return (IRR) of a project is the discount rate that makes its NPV equal to zero. It is represented by the point of intersection in the above diagram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05" t="38095" r="39047" b="28000"/>
          <a:stretch/>
        </p:blipFill>
        <p:spPr bwMode="auto">
          <a:xfrm>
            <a:off x="533400" y="838200"/>
            <a:ext cx="3846285" cy="258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029200"/>
            <a:ext cx="4038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NET PRESENT VALUE</a:t>
            </a:r>
          </a:p>
          <a:p>
            <a:pPr marL="168275" indent="-1682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Assumes </a:t>
            </a:r>
            <a:r>
              <a:rPr lang="en-US" sz="2000" dirty="0">
                <a:solidFill>
                  <a:schemeClr val="bg1"/>
                </a:solidFill>
              </a:rPr>
              <a:t>that the  discount rate (cost of capital) is known.</a:t>
            </a:r>
          </a:p>
          <a:p>
            <a:pPr marL="168275" indent="-1682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Calculates the net present value, given the discount rate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5029200"/>
            <a:ext cx="4038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INTERNAL RATE OF RETURN</a:t>
            </a:r>
          </a:p>
          <a:p>
            <a:pPr marL="168275" indent="-1682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Assumes </a:t>
            </a:r>
            <a:r>
              <a:rPr lang="en-US" sz="2000" dirty="0">
                <a:solidFill>
                  <a:schemeClr val="bg1"/>
                </a:solidFill>
              </a:rPr>
              <a:t>that the net present value  is </a:t>
            </a:r>
            <a:r>
              <a:rPr lang="en-US" sz="2000" dirty="0" smtClean="0">
                <a:solidFill>
                  <a:schemeClr val="bg1"/>
                </a:solidFill>
              </a:rPr>
              <a:t>zero.</a:t>
            </a:r>
          </a:p>
          <a:p>
            <a:pPr marL="168275" indent="-1682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Figures out the discount rate that </a:t>
            </a:r>
            <a:r>
              <a:rPr lang="en-US" sz="2000" dirty="0" smtClean="0">
                <a:solidFill>
                  <a:schemeClr val="bg1"/>
                </a:solidFill>
              </a:rPr>
              <a:t>makes </a:t>
            </a:r>
            <a:r>
              <a:rPr lang="en-US" sz="2000" dirty="0">
                <a:solidFill>
                  <a:schemeClr val="bg1"/>
                </a:solidFill>
              </a:rPr>
              <a:t>net present value </a:t>
            </a:r>
            <a:r>
              <a:rPr lang="en-US" sz="2000" dirty="0" smtClean="0">
                <a:solidFill>
                  <a:schemeClr val="bg1"/>
                </a:solidFill>
              </a:rPr>
              <a:t>zero.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CALCULATION OF </a:t>
            </a:r>
            <a:r>
              <a:rPr lang="en-US" dirty="0" smtClean="0"/>
              <a:t>IRR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1471910"/>
            <a:ext cx="91440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You have to try a few discount rates till you find the one that makes the NPV zero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500" b="1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itchFamily="34" charset="0"/>
              <a:cs typeface="Times New Roman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Times New Roman" pitchFamily="18" charset="0"/>
              </a:rPr>
              <a:t>Year	Cash 	        Discounting  		     Discounting 		      Discounting </a:t>
            </a:r>
            <a:endParaRPr kumimoji="0" lang="en-US" altLang="en-US" sz="15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itchFamily="34" charset="0"/>
              <a:cs typeface="Times New Roman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Times New Roman" pitchFamily="18" charset="0"/>
              </a:rPr>
              <a:t>	flow	         rate : 20%		       rate : 24%		        rate : 28%</a:t>
            </a:r>
            <a:endParaRPr kumimoji="0" lang="en-US" altLang="en-US" sz="15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itchFamily="34" charset="0"/>
              <a:cs typeface="Times New Roman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Times New Roman" pitchFamily="18" charset="0"/>
              </a:rPr>
              <a:t>	   	 Discount      Present         	Discount   Present	                Discount      Present</a:t>
            </a:r>
            <a:endParaRPr kumimoji="0" lang="en-US" altLang="en-US" sz="15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itchFamily="34" charset="0"/>
              <a:cs typeface="Times New Roman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Times New Roman" pitchFamily="18" charset="0"/>
              </a:rPr>
              <a:t>                                       factor          Value	   	 factor	Value 	                 factor           Value</a:t>
            </a:r>
            <a:endParaRPr kumimoji="0" lang="en-US" altLang="en-US" sz="15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itchFamily="34" charset="0"/>
              <a:cs typeface="Times New Roman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Times New Roman" pitchFamily="18" charset="0"/>
              </a:rPr>
              <a:t>	</a:t>
            </a:r>
            <a:endParaRPr kumimoji="0" lang="en-US" altLang="en-US" sz="5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itchFamily="34" charset="0"/>
              <a:cs typeface="Times New Roman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Times New Roman" pitchFamily="18" charset="0"/>
              </a:rPr>
              <a:t> 0	-100	1.000         -100.00		1.000         -100.00		1.000           -100.00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Times New Roman" pitchFamily="18" charset="0"/>
              </a:rPr>
              <a:t> 1	34.00	0.833	  28.32		0.806	  27.40		0.781	    26.55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Times New Roman" pitchFamily="18" charset="0"/>
              </a:rPr>
              <a:t> 2	32.50	0.694	  22.56		0.650	  21.13		0.610	    19.83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Times New Roman" pitchFamily="18" charset="0"/>
              </a:rPr>
              <a:t> 3	31.37	0.579	  18.16		0.524	  16.44		0.477	    14.96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Times New Roman" pitchFamily="18" charset="0"/>
              </a:rPr>
              <a:t> 4	30.53	0.482	  14.72		0.423	  12.91		0.373	     11.39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Times New Roman" pitchFamily="18" charset="0"/>
              </a:rPr>
              <a:t> 5	79.90	0.402	  32.12		0.341	  27.25		0.291	     23.25	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47813" algn="l"/>
                <a:tab pos="4852988" algn="l"/>
                <a:tab pos="7596188" algn="l"/>
              </a:tabLst>
              <a:defRPr/>
            </a:pP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Times New Roman" pitchFamily="18" charset="0"/>
              </a:rPr>
              <a:t> 	 NPV = 15.88	NPV = 5.13	NPV =  - 4.02</a:t>
            </a: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55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CALCULATION OF </a:t>
            </a:r>
            <a:r>
              <a:rPr lang="en-US" dirty="0" smtClean="0"/>
              <a:t>IRR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48400" y="2700337"/>
            <a:ext cx="2590800" cy="121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</a:rPr>
              <a:t>     Bigger          Smaller</a:t>
            </a:r>
          </a:p>
          <a:p>
            <a:r>
              <a:rPr lang="en-US" altLang="en-US" b="1">
                <a:solidFill>
                  <a:schemeClr val="bg1"/>
                </a:solidFill>
              </a:rPr>
              <a:t>X  discount  –   discount </a:t>
            </a:r>
          </a:p>
          <a:p>
            <a:r>
              <a:rPr lang="en-US" altLang="en-US" b="1">
                <a:solidFill>
                  <a:schemeClr val="bg1"/>
                </a:solidFill>
              </a:rPr>
              <a:t>     rate 	              rate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800" y="2681287"/>
            <a:ext cx="1752600" cy="121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r>
              <a:rPr lang="en-US" altLang="en-US" b="1" dirty="0">
                <a:solidFill>
                  <a:schemeClr val="bg1"/>
                </a:solidFill>
              </a:rPr>
              <a:t> Smaller</a:t>
            </a:r>
          </a:p>
          <a:p>
            <a:r>
              <a:rPr lang="en-US" altLang="en-US" b="1" dirty="0">
                <a:solidFill>
                  <a:schemeClr val="bg1"/>
                </a:solidFill>
              </a:rPr>
              <a:t> discount  +</a:t>
            </a:r>
          </a:p>
          <a:p>
            <a:r>
              <a:rPr lang="en-US" altLang="en-US" b="1" dirty="0">
                <a:solidFill>
                  <a:schemeClr val="bg1"/>
                </a:solidFill>
              </a:rPr>
              <a:t> rate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524000" y="5348287"/>
            <a:ext cx="1600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124200" y="5119687"/>
            <a:ext cx="1447800" cy="457200"/>
          </a:xfrm>
          <a:prstGeom prst="bracketPair">
            <a:avLst>
              <a:gd name="adj" fmla="val 8333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600200" y="3290887"/>
            <a:ext cx="419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04800" y="1538287"/>
            <a:ext cx="8534400" cy="440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sng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itchFamily="34" charset="0"/>
              <a:cs typeface="Arial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00" b="1" i="0" u="sng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itchFamily="34" charset="0"/>
              <a:cs typeface="Arial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00" b="1" i="0" u="sng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itchFamily="34" charset="0"/>
              <a:cs typeface="Arial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00" b="1" i="0" u="sng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itchFamily="34" charset="0"/>
              <a:cs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                  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NPV at the smaller rate</a:t>
            </a:r>
          </a:p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					</a:t>
            </a:r>
          </a:p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           Sum of the absolute values of the </a:t>
            </a:r>
          </a:p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           NPV at the smaller and the bigger</a:t>
            </a:r>
          </a:p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           discount rates</a:t>
            </a:r>
          </a:p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/>
            </a:r>
            <a:b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</a:br>
            <a:endParaRPr kumimoji="0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itchFamily="34" charset="0"/>
              <a:cs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itchFamily="34" charset="0"/>
              <a:cs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            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5.13</a:t>
            </a:r>
          </a:p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    24% +                          28% - 24%    = 26.24%</a:t>
            </a:r>
          </a:p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       5.13 + 4.02 </a:t>
            </a:r>
          </a:p>
        </p:txBody>
      </p:sp>
    </p:spTree>
    <p:extLst>
      <p:ext uri="{BB962C8B-B14F-4D97-AF65-F5344CB8AC3E}">
        <p14:creationId xmlns:p14="http://schemas.microsoft.com/office/powerpoint/2010/main" val="25200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PAYBACK  </a:t>
            </a:r>
            <a:r>
              <a:rPr lang="en-US" dirty="0" smtClean="0"/>
              <a:t>PERIOD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6431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marL="457200" marR="0" lvl="0" indent="-45720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00" b="1" i="0" u="sng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itchFamily="34" charset="0"/>
              <a:cs typeface="Arial" charset="0"/>
            </a:endParaRPr>
          </a:p>
          <a:p>
            <a:pPr marL="457200" marR="0" lvl="0" indent="-457200" defTabSz="91440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Payback period is the length of time required to recover the initial</a:t>
            </a:r>
          </a:p>
          <a:p>
            <a:pPr marL="457200" marR="0" lvl="0" indent="-457200" defTabSz="91440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outlay on the project</a:t>
            </a:r>
          </a:p>
          <a:p>
            <a:pPr marL="457200" marR="0" lvl="0" indent="-457200" algn="ctr" defTabSz="914400" eaLnBrk="1" fontAlgn="base" latinLnBrk="0" hangingPunct="1"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NAVEEN ENTERPRISE’S CAPITAL PROJECT</a:t>
            </a:r>
          </a:p>
          <a:p>
            <a:pPr marL="457200" marR="0" lvl="0" indent="-457200" algn="ctr" defTabSz="91440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Year		Cash flow		Cumulative cash flow</a:t>
            </a:r>
          </a:p>
          <a:p>
            <a:pPr marL="914400" marR="0" lvl="1" indent="-45720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       0		   -100				 -100</a:t>
            </a:r>
          </a:p>
          <a:p>
            <a:pPr marL="914400" marR="0" lvl="1" indent="-45720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       1		       34				 -  66</a:t>
            </a:r>
          </a:p>
          <a:p>
            <a:pPr marL="914400" marR="0" lvl="1" indent="-45720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       2		       32.5		                  -33.5</a:t>
            </a:r>
          </a:p>
          <a:p>
            <a:pPr marL="914400" marR="0" lvl="1" indent="-45720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      3		       31.37			     - 2.13</a:t>
            </a:r>
          </a:p>
          <a:p>
            <a:pPr marL="914400" marR="0" lvl="1" indent="-45720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      4		       30.53			     28.40</a:t>
            </a:r>
          </a:p>
          <a:p>
            <a:pPr marL="914400" marR="0" lvl="1" indent="-45720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itchFamily="34" charset="0"/>
              <a:cs typeface="Arial" charset="0"/>
            </a:endParaRPr>
          </a:p>
          <a:p>
            <a:pPr marL="457200" marR="0" lvl="0" indent="-457200" defTabSz="91440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	    </a:t>
            </a:r>
          </a:p>
          <a:p>
            <a:pPr marL="457200" marR="0" lvl="0" indent="-457200" defTabSz="91440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b="1" kern="0" dirty="0">
                <a:solidFill>
                  <a:srgbClr val="FFFF00"/>
                </a:solidFill>
              </a:rPr>
              <a:t>	</a:t>
            </a:r>
            <a:r>
              <a:rPr lang="en-US" altLang="en-US" sz="2400" b="1" kern="0" dirty="0" smtClean="0">
                <a:solidFill>
                  <a:srgbClr val="FFFF00"/>
                </a:solidFill>
              </a:rPr>
              <a:t>	</a:t>
            </a:r>
            <a:r>
              <a:rPr kumimoji="0" lang="en-US" alt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PROS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			                        </a:t>
            </a:r>
            <a:r>
              <a:rPr kumimoji="0" lang="en-US" alt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CONS</a:t>
            </a:r>
          </a:p>
          <a:p>
            <a:pPr marL="457200" marR="0" lvl="0" indent="-45720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Times New Roman" pitchFamily="18" charset="0"/>
              </a:rPr>
              <a:t>•  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</a:rPr>
              <a:t>Simple				 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Times New Roman" pitchFamily="18" charset="0"/>
                <a:sym typeface="Wingdings" pitchFamily="2" charset="2"/>
              </a:rPr>
              <a:t>•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</a:rPr>
              <a:t>  Fails to consider the time value  </a:t>
            </a:r>
          </a:p>
          <a:p>
            <a:pPr marL="457200" marR="0" lvl="0" indent="-457200" defTabSz="914400" eaLnBrk="1" fontAlgn="base" latinLnBrk="0" hangingPunct="1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</a:rPr>
              <a:t>						     of  money</a:t>
            </a:r>
          </a:p>
          <a:p>
            <a:pPr marL="457200" marR="0" lvl="0" indent="-457200" defTabSz="91440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>
                <a:tab pos="4627563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Times New Roman" pitchFamily="18" charset="0"/>
                <a:sym typeface="Wingdings" pitchFamily="2" charset="2"/>
              </a:rPr>
              <a:t>•</a:t>
            </a:r>
            <a:r>
              <a:rPr kumimoji="0" lang="en-US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Times New Roman" pitchFamily="18" charset="0"/>
                <a:sym typeface="Wingdings" pitchFamily="2" charset="2"/>
              </a:rPr>
              <a:t>   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</a:rPr>
              <a:t>Rough and ready method 	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Times New Roman" pitchFamily="18" charset="0"/>
                <a:sym typeface="Wingdings" pitchFamily="2" charset="2"/>
              </a:rPr>
              <a:t>•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</a:rPr>
              <a:t>  Ignores cash flows beyond the  </a:t>
            </a:r>
          </a:p>
          <a:p>
            <a:pPr marL="457200" marR="0" lvl="0" indent="-457200" defTabSz="91440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>
                <a:tab pos="4852988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</a:rPr>
              <a:t>    for dealing with risk 	payback period</a:t>
            </a:r>
          </a:p>
          <a:p>
            <a:pPr marL="457200" marR="0" lvl="0" indent="-45720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Times New Roman" pitchFamily="18" charset="0"/>
                <a:sym typeface="Wingdings" pitchFamily="2" charset="2"/>
              </a:rPr>
              <a:t>•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</a:rPr>
              <a:t>  </a:t>
            </a:r>
            <a:r>
              <a:rPr kumimoji="0" lang="en-US" alt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</a:rPr>
              <a:t>Emphasises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</a:rPr>
              <a:t> earlier cash inflows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262511" y="5105400"/>
            <a:ext cx="4689" cy="16470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AVERAGE RATE OF </a:t>
            </a:r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8656320" cy="579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	</a:t>
            </a: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                          Average PAT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	                Average Book Value of Investment (Beginning)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5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itchFamily="34" charset="0"/>
              <a:cs typeface="Arial" charset="0"/>
            </a:endParaRPr>
          </a:p>
          <a:p>
            <a:pPr marL="0" marR="0" lvl="0" indent="0" defTabSz="914400" eaLnBrk="1" fontAlgn="base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	NAVEEN ENTERPRISE’S CAPITAL PROJECT</a:t>
            </a:r>
          </a:p>
          <a:p>
            <a:pPr marL="0" marR="0" lvl="1" indent="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Year			Book Value of 			PAT</a:t>
            </a:r>
          </a:p>
          <a:p>
            <a:pPr marL="0" marR="0" lvl="1" indent="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		Investment(Beg)</a:t>
            </a:r>
          </a:p>
          <a:p>
            <a:pPr marL="0" marR="0" lvl="1" indent="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1			    100				    14</a:t>
            </a:r>
          </a:p>
          <a:p>
            <a:pPr marL="0" marR="0" lvl="1" indent="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2			      80				    17.5</a:t>
            </a:r>
          </a:p>
          <a:p>
            <a:pPr marL="0" marR="0" lvl="1" indent="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3			      65			  	    20.12</a:t>
            </a:r>
          </a:p>
          <a:p>
            <a:pPr marL="0" marR="0" lvl="1" indent="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4			      53.75				    22.09</a:t>
            </a:r>
          </a:p>
          <a:p>
            <a:pPr marL="0" marR="0" lvl="1" indent="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5			      45.31	                            		    23.57</a:t>
            </a:r>
          </a:p>
          <a:p>
            <a:pPr marL="0" marR="0" lvl="1" indent="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5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itchFamily="34" charset="0"/>
              <a:cs typeface="Arial" charset="0"/>
            </a:endParaRPr>
          </a:p>
          <a:p>
            <a:pPr marL="0" marR="0" lvl="1" indent="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5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itchFamily="34" charset="0"/>
              <a:cs typeface="Arial" charset="0"/>
            </a:endParaRPr>
          </a:p>
          <a:p>
            <a:pPr marL="0" marR="0" lvl="1" indent="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             1/5 (14+17.5 +20.12+22.09+23.57)      </a:t>
            </a:r>
          </a:p>
          <a:p>
            <a:pPr marL="0" marR="0" lvl="1" indent="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                 1/5(100+80+65+53.75+45.31)		</a:t>
            </a:r>
          </a:p>
          <a:p>
            <a:pPr marL="0" marR="0" lvl="1" indent="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5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itchFamily="34" charset="0"/>
              <a:cs typeface="Arial" charset="0"/>
            </a:endParaRPr>
          </a:p>
          <a:p>
            <a:pPr marL="0" marR="0" lvl="1" indent="0" defTabSz="914400" eaLnBrk="1" fontAlgn="base" latinLnBrk="0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</a:t>
            </a:r>
            <a:r>
              <a:rPr kumimoji="0" lang="en-US" altLang="en-US" sz="1500" b="1" i="0" u="sng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PROS</a:t>
            </a: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					</a:t>
            </a:r>
            <a:r>
              <a:rPr kumimoji="0" lang="en-US" altLang="en-US" sz="1500" b="1" i="0" u="sng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CONS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>
                <a:tab pos="4852988" algn="l"/>
              </a:tabLst>
              <a:defRPr/>
            </a:pP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Times New Roman" pitchFamily="18" charset="0"/>
                <a:sym typeface="Wingdings" pitchFamily="2" charset="2"/>
              </a:rPr>
              <a:t>• </a:t>
            </a:r>
            <a:r>
              <a:rPr kumimoji="0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Times New Roman" pitchFamily="18" charset="0"/>
                <a:sym typeface="Wingdings" pitchFamily="2" charset="2"/>
              </a:rPr>
              <a:t>  </a:t>
            </a: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Simple	</a:t>
            </a: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Times New Roman" pitchFamily="18" charset="0"/>
                <a:sym typeface="Wingdings" pitchFamily="2" charset="2"/>
              </a:rPr>
              <a:t>•  </a:t>
            </a:r>
            <a:r>
              <a:rPr kumimoji="0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Wingdings" pitchFamily="2" charset="2"/>
              </a:rPr>
              <a:t> </a:t>
            </a: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Based on accounting  profit,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>
                <a:tab pos="5035550" algn="l"/>
              </a:tabLst>
              <a:defRPr/>
            </a:pP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Times New Roman" pitchFamily="18" charset="0"/>
                <a:sym typeface="Wingdings" pitchFamily="2" charset="2"/>
              </a:rPr>
              <a:t>•  </a:t>
            </a: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Based on accounting information	not cash flow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>
                <a:tab pos="4852988" algn="l"/>
              </a:tabLst>
              <a:defRPr/>
            </a:pP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    businessmen are  familiar with	</a:t>
            </a: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Times New Roman" pitchFamily="18" charset="0"/>
                <a:sym typeface="Wingdings" pitchFamily="2" charset="2"/>
              </a:rPr>
              <a:t>•</a:t>
            </a: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  Does not take into account the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>
                <a:tab pos="5035550" algn="l"/>
              </a:tabLst>
              <a:defRPr/>
            </a:pP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Times New Roman" pitchFamily="18" charset="0"/>
                <a:sym typeface="Wingdings" pitchFamily="2" charset="2"/>
              </a:rPr>
              <a:t>• </a:t>
            </a: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 Considers benefits over the entire project life         	 time value of money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2514600" y="1524000"/>
            <a:ext cx="4572000" cy="0"/>
          </a:xfrm>
          <a:prstGeom prst="line">
            <a:avLst/>
          </a:pr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838200" y="5019675"/>
            <a:ext cx="3067050" cy="1588"/>
          </a:xfrm>
          <a:custGeom>
            <a:avLst/>
            <a:gdLst>
              <a:gd name="T0" fmla="*/ 0 w 1932"/>
              <a:gd name="T1" fmla="*/ 0 h 1"/>
              <a:gd name="T2" fmla="*/ 1932 w 1932"/>
              <a:gd name="T3" fmla="*/ 0 h 1"/>
              <a:gd name="T4" fmla="*/ 0 60000 65536"/>
              <a:gd name="T5" fmla="*/ 0 60000 65536"/>
              <a:gd name="T6" fmla="*/ 0 w 1932"/>
              <a:gd name="T7" fmla="*/ 0 h 1"/>
              <a:gd name="T8" fmla="*/ 1932 w 193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32" h="1">
                <a:moveTo>
                  <a:pt x="0" y="0"/>
                </a:moveTo>
                <a:lnTo>
                  <a:pt x="1932" y="0"/>
                </a:lnTo>
              </a:path>
            </a:pathLst>
          </a:cu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4876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</a:t>
            </a: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ARR = 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4152900" y="48387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</a:t>
            </a:r>
            <a:r>
              <a:rPr kumimoji="0" lang="en-US" altLang="en-US" sz="15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= 28.31% </a:t>
            </a: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228600" y="2514600"/>
            <a:ext cx="8001000" cy="0"/>
          </a:xfrm>
          <a:prstGeom prst="line">
            <a:avLst/>
          </a:pr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8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INVESTMENT </a:t>
            </a:r>
            <a:r>
              <a:rPr lang="en-US" dirty="0" smtClean="0"/>
              <a:t>APPRAISAL</a:t>
            </a:r>
            <a:br>
              <a:rPr lang="en-US" dirty="0" smtClean="0"/>
            </a:br>
            <a:r>
              <a:rPr lang="en-US" dirty="0" smtClean="0"/>
              <a:t>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958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Over time, discounted cash flow methods have gained in </a:t>
            </a:r>
            <a:r>
              <a:rPr lang="en-US" dirty="0" smtClean="0"/>
              <a:t>importance </a:t>
            </a:r>
            <a:r>
              <a:rPr lang="en-US" dirty="0"/>
              <a:t>and internal rate of return is the most </a:t>
            </a:r>
            <a:r>
              <a:rPr lang="en-US" dirty="0" smtClean="0"/>
              <a:t>popular </a:t>
            </a:r>
            <a:r>
              <a:rPr lang="en-US" dirty="0"/>
              <a:t>evaluation method.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Firms </a:t>
            </a:r>
            <a:r>
              <a:rPr lang="en-US" dirty="0"/>
              <a:t>typically use multiple evaluation methods</a:t>
            </a:r>
            <a:r>
              <a:rPr lang="en-US" dirty="0" smtClean="0"/>
              <a:t>.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Accounting </a:t>
            </a:r>
            <a:r>
              <a:rPr lang="en-US" dirty="0"/>
              <a:t>rate of return and payback period are </a:t>
            </a:r>
            <a:r>
              <a:rPr lang="en-US" dirty="0" smtClean="0"/>
              <a:t>widely </a:t>
            </a:r>
            <a:r>
              <a:rPr lang="en-US" dirty="0"/>
              <a:t>employed as supplementary evaluation methods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3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SUMMING </a:t>
            </a:r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8305800" cy="585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</a:t>
            </a:r>
            <a:r>
              <a:rPr kumimoji="0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</a:t>
            </a: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n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           </a:t>
            </a: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C</a:t>
            </a:r>
            <a:r>
              <a:rPr kumimoji="0" lang="en-US" altLang="en-US" sz="1800" b="1" i="1" u="none" strike="noStrike" kern="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t</a:t>
            </a:r>
          </a:p>
          <a:p>
            <a:pPr marL="0" marR="0" lvl="0" indent="0" defTabSz="914400" eaLnBrk="1" fontAlgn="base" latinLnBrk="0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  NPV =  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	           – </a:t>
            </a: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I 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 </a:t>
            </a:r>
          </a:p>
          <a:p>
            <a:pPr marL="0" marR="0" lvl="0" indent="0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               t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 = 1      (1 + </a:t>
            </a: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r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)</a:t>
            </a:r>
            <a:r>
              <a:rPr kumimoji="0" lang="en-US" altLang="en-US" sz="1800" b="1" i="1" u="none" strike="noStrike" kern="0" cap="none" spc="0" normalizeH="0" baseline="30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t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	    </a:t>
            </a: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PVB</a:t>
            </a:r>
          </a:p>
          <a:p>
            <a:pPr marL="0" marR="0" lvl="0" indent="0" defTabSz="914400" eaLnBrk="1" fontAlgn="base" latinLnBrk="0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  BCR =</a:t>
            </a:r>
          </a:p>
          <a:p>
            <a:pPr marL="0" marR="0" lvl="0" indent="0" defTabSz="914400" eaLnBrk="1" fontAlgn="base" latinLnBrk="0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	       </a:t>
            </a: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I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  IRR is the value of </a:t>
            </a: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r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 in the following equation</a:t>
            </a:r>
          </a:p>
          <a:p>
            <a:pPr marL="0" marR="0" lvl="0" indent="0" defTabSz="914400" eaLnBrk="1" fontAlgn="base" latinLnBrk="0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	       </a:t>
            </a: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n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	     </a:t>
            </a: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C</a:t>
            </a:r>
            <a:r>
              <a:rPr kumimoji="0" lang="en-US" altLang="en-US" sz="1800" b="1" i="0" u="none" strike="noStrike" kern="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t</a:t>
            </a:r>
          </a:p>
          <a:p>
            <a:pPr marL="0" marR="0" lvl="0" indent="0" defTabSz="914400" eaLnBrk="1" fontAlgn="base" latinLnBrk="0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	</a:t>
            </a: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I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 =  </a:t>
            </a:r>
          </a:p>
          <a:p>
            <a:pPr marL="0" marR="0" lvl="0" indent="0" defTabSz="914400" eaLnBrk="1" fontAlgn="base" latinLnBrk="0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	     </a:t>
            </a: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t 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= 1	 (1 + </a:t>
            </a: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r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)</a:t>
            </a:r>
            <a:r>
              <a:rPr kumimoji="0" lang="en-US" altLang="en-US" sz="1800" b="1" i="1" u="none" strike="noStrike" kern="0" cap="none" spc="0" normalizeH="0" baseline="30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t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  MIRR is calculated as follows:</a:t>
            </a:r>
          </a:p>
          <a:p>
            <a:pPr marL="0" marR="0" lvl="0" indent="0" defTabSz="914400" eaLnBrk="1" fontAlgn="base" latinLnBrk="0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		      </a:t>
            </a: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TV</a:t>
            </a:r>
          </a:p>
          <a:p>
            <a:pPr marL="0" marR="0" lvl="0" indent="0" defTabSz="914400" eaLnBrk="1" fontAlgn="base" latinLnBrk="0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	PVC = </a:t>
            </a:r>
          </a:p>
          <a:p>
            <a:pPr marL="0" marR="0" lvl="0" indent="0" defTabSz="914400" eaLnBrk="1" fontAlgn="base" latinLnBrk="0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	               (1 + MIRR)</a:t>
            </a:r>
            <a:r>
              <a:rPr kumimoji="0" lang="en-US" altLang="en-US" sz="1800" b="1" i="1" u="none" strike="noStrike" kern="0" cap="none" spc="0" normalizeH="0" baseline="30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n</a:t>
            </a:r>
          </a:p>
          <a:p>
            <a:pPr marL="168275" marR="0" lvl="0" indent="-16827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The payback period is the length of time required to recover the initial cash outlay on the project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  <a:sym typeface="Symbol" pitchFamily="18" charset="2"/>
              </a:rPr>
              <a:t>  The accounting  rate is defined as:</a:t>
            </a:r>
          </a:p>
          <a:p>
            <a:pPr marL="0" marR="0" lvl="0" indent="0" defTabSz="91440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       Average profit after tax</a:t>
            </a:r>
          </a:p>
          <a:p>
            <a:pPr marL="0" marR="0" lvl="0" indent="0" defTabSz="91440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cs typeface="Arial" charset="0"/>
              </a:rPr>
              <a:t>	Average book value of investment</a:t>
            </a: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833563" y="1349775"/>
            <a:ext cx="838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447800" y="2340375"/>
            <a:ext cx="838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2343150" y="3523062"/>
            <a:ext cx="838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2171700" y="4626375"/>
            <a:ext cx="1485900" cy="1588"/>
          </a:xfrm>
          <a:custGeom>
            <a:avLst/>
            <a:gdLst>
              <a:gd name="T0" fmla="*/ 0 w 936"/>
              <a:gd name="T1" fmla="*/ 0 h 1"/>
              <a:gd name="T2" fmla="*/ 936 w 936"/>
              <a:gd name="T3" fmla="*/ 0 h 1"/>
              <a:gd name="T4" fmla="*/ 0 60000 65536"/>
              <a:gd name="T5" fmla="*/ 0 60000 65536"/>
              <a:gd name="T6" fmla="*/ 0 w 936"/>
              <a:gd name="T7" fmla="*/ 0 h 1"/>
              <a:gd name="T8" fmla="*/ 936 w 93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36" h="1">
                <a:moveTo>
                  <a:pt x="0" y="0"/>
                </a:moveTo>
                <a:lnTo>
                  <a:pt x="936" y="0"/>
                </a:ln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1295400" y="6378975"/>
            <a:ext cx="3638550" cy="1588"/>
          </a:xfrm>
          <a:custGeom>
            <a:avLst/>
            <a:gdLst>
              <a:gd name="T0" fmla="*/ 0 w 2292"/>
              <a:gd name="T1" fmla="*/ 0 h 1"/>
              <a:gd name="T2" fmla="*/ 2292 w 2292"/>
              <a:gd name="T3" fmla="*/ 1 h 1"/>
              <a:gd name="T4" fmla="*/ 0 60000 65536"/>
              <a:gd name="T5" fmla="*/ 0 60000 65536"/>
              <a:gd name="T6" fmla="*/ 0 w 2292"/>
              <a:gd name="T7" fmla="*/ 0 h 1"/>
              <a:gd name="T8" fmla="*/ 2292 w 229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92" h="1">
                <a:moveTo>
                  <a:pt x="0" y="0"/>
                </a:moveTo>
                <a:lnTo>
                  <a:pt x="2292" y="1"/>
                </a:ln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2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5105400"/>
          </a:xfrm>
        </p:spPr>
        <p:txBody>
          <a:bodyPr>
            <a:noAutofit/>
          </a:bodyPr>
          <a:lstStyle/>
          <a:p>
            <a:pPr marL="457200" indent="-457200" fontAlgn="base">
              <a:spcBef>
                <a:spcPts val="600"/>
              </a:spcBef>
              <a:spcAft>
                <a:spcPct val="0"/>
              </a:spcAft>
            </a:pPr>
            <a:r>
              <a:rPr lang="en-US" sz="2800" dirty="0">
                <a:solidFill>
                  <a:prstClr val="white"/>
                </a:solidFill>
              </a:rPr>
              <a:t>Importance</a:t>
            </a:r>
          </a:p>
          <a:p>
            <a:pPr marL="457200" indent="-457200" fontAlgn="base">
              <a:spcBef>
                <a:spcPts val="600"/>
              </a:spcBef>
              <a:spcAft>
                <a:spcPct val="0"/>
              </a:spcAft>
            </a:pPr>
            <a:r>
              <a:rPr lang="en-US" sz="2800" dirty="0" smtClean="0">
                <a:solidFill>
                  <a:prstClr val="white"/>
                </a:solidFill>
              </a:rPr>
              <a:t>Capital </a:t>
            </a:r>
            <a:r>
              <a:rPr lang="en-US" sz="2800" dirty="0">
                <a:solidFill>
                  <a:prstClr val="white"/>
                </a:solidFill>
              </a:rPr>
              <a:t>Budgeting Process</a:t>
            </a:r>
          </a:p>
          <a:p>
            <a:pPr marL="457200" indent="-457200" fontAlgn="base">
              <a:spcBef>
                <a:spcPts val="600"/>
              </a:spcBef>
              <a:spcAft>
                <a:spcPct val="0"/>
              </a:spcAft>
            </a:pPr>
            <a:r>
              <a:rPr lang="en-US" sz="2800" dirty="0" smtClean="0">
                <a:solidFill>
                  <a:prstClr val="white"/>
                </a:solidFill>
              </a:rPr>
              <a:t>Project </a:t>
            </a:r>
            <a:r>
              <a:rPr lang="en-US" sz="2800" dirty="0">
                <a:solidFill>
                  <a:prstClr val="white"/>
                </a:solidFill>
              </a:rPr>
              <a:t>Classification</a:t>
            </a:r>
          </a:p>
          <a:p>
            <a:pPr marL="457200" indent="-457200" fontAlgn="base">
              <a:spcBef>
                <a:spcPts val="600"/>
              </a:spcBef>
              <a:spcAft>
                <a:spcPct val="0"/>
              </a:spcAft>
            </a:pPr>
            <a:r>
              <a:rPr lang="en-US" sz="2800" dirty="0" smtClean="0">
                <a:solidFill>
                  <a:prstClr val="white"/>
                </a:solidFill>
              </a:rPr>
              <a:t>Investment </a:t>
            </a:r>
            <a:r>
              <a:rPr lang="en-US" sz="2800" dirty="0">
                <a:solidFill>
                  <a:prstClr val="white"/>
                </a:solidFill>
              </a:rPr>
              <a:t>Criteria</a:t>
            </a:r>
          </a:p>
          <a:p>
            <a:pPr marL="457200" indent="-457200" fontAlgn="base">
              <a:spcBef>
                <a:spcPts val="600"/>
              </a:spcBef>
              <a:spcAft>
                <a:spcPct val="0"/>
              </a:spcAft>
            </a:pPr>
            <a:r>
              <a:rPr lang="en-US" sz="2800" dirty="0" smtClean="0">
                <a:solidFill>
                  <a:prstClr val="white"/>
                </a:solidFill>
              </a:rPr>
              <a:t>Net </a:t>
            </a:r>
            <a:r>
              <a:rPr lang="en-US" sz="2800" dirty="0">
                <a:solidFill>
                  <a:prstClr val="white"/>
                </a:solidFill>
              </a:rPr>
              <a:t>Present Value</a:t>
            </a:r>
          </a:p>
          <a:p>
            <a:pPr marL="457200" indent="-457200" fontAlgn="base">
              <a:spcBef>
                <a:spcPts val="600"/>
              </a:spcBef>
              <a:spcAft>
                <a:spcPct val="0"/>
              </a:spcAft>
            </a:pPr>
            <a:r>
              <a:rPr lang="en-US" sz="2800" dirty="0" smtClean="0">
                <a:solidFill>
                  <a:prstClr val="white"/>
                </a:solidFill>
              </a:rPr>
              <a:t>Benefit </a:t>
            </a:r>
            <a:r>
              <a:rPr lang="en-US" sz="2800" dirty="0">
                <a:solidFill>
                  <a:prstClr val="white"/>
                </a:solidFill>
              </a:rPr>
              <a:t>Cost Ratio</a:t>
            </a:r>
          </a:p>
          <a:p>
            <a:pPr marL="457200" indent="-457200" fontAlgn="base">
              <a:spcBef>
                <a:spcPts val="600"/>
              </a:spcBef>
              <a:spcAft>
                <a:spcPct val="0"/>
              </a:spcAft>
            </a:pPr>
            <a:r>
              <a:rPr lang="en-US" sz="2800" dirty="0" smtClean="0">
                <a:solidFill>
                  <a:prstClr val="white"/>
                </a:solidFill>
              </a:rPr>
              <a:t>Internal </a:t>
            </a:r>
            <a:r>
              <a:rPr lang="en-US" sz="2800" dirty="0">
                <a:solidFill>
                  <a:prstClr val="white"/>
                </a:solidFill>
              </a:rPr>
              <a:t>Rate of Return</a:t>
            </a:r>
          </a:p>
          <a:p>
            <a:pPr marL="457200" indent="-457200" fontAlgn="base">
              <a:spcBef>
                <a:spcPts val="600"/>
              </a:spcBef>
              <a:spcAft>
                <a:spcPct val="0"/>
              </a:spcAft>
            </a:pPr>
            <a:r>
              <a:rPr lang="en-US" sz="2800" dirty="0" smtClean="0">
                <a:solidFill>
                  <a:prstClr val="white"/>
                </a:solidFill>
              </a:rPr>
              <a:t>Modified </a:t>
            </a:r>
            <a:r>
              <a:rPr lang="en-US" sz="2800" dirty="0">
                <a:solidFill>
                  <a:prstClr val="white"/>
                </a:solidFill>
              </a:rPr>
              <a:t>Internal Rate of Return</a:t>
            </a:r>
          </a:p>
          <a:p>
            <a:pPr marL="457200" indent="-457200" fontAlgn="base">
              <a:spcBef>
                <a:spcPts val="600"/>
              </a:spcBef>
              <a:spcAft>
                <a:spcPct val="0"/>
              </a:spcAft>
            </a:pPr>
            <a:r>
              <a:rPr lang="en-US" sz="2800" dirty="0" smtClean="0">
                <a:solidFill>
                  <a:prstClr val="white"/>
                </a:solidFill>
              </a:rPr>
              <a:t>Payback </a:t>
            </a:r>
            <a:r>
              <a:rPr lang="en-US" sz="2800" dirty="0">
                <a:solidFill>
                  <a:prstClr val="white"/>
                </a:solidFill>
              </a:rPr>
              <a:t>Period</a:t>
            </a:r>
          </a:p>
          <a:p>
            <a:pPr marL="457200" indent="-457200" fontAlgn="base">
              <a:spcBef>
                <a:spcPts val="600"/>
              </a:spcBef>
              <a:spcAft>
                <a:spcPct val="0"/>
              </a:spcAft>
            </a:pPr>
            <a:r>
              <a:rPr lang="en-US" sz="2800" dirty="0" smtClean="0">
                <a:solidFill>
                  <a:prstClr val="white"/>
                </a:solidFill>
              </a:rPr>
              <a:t>Accounting </a:t>
            </a:r>
            <a:r>
              <a:rPr lang="en-US" sz="2800" dirty="0">
                <a:solidFill>
                  <a:prstClr val="white"/>
                </a:solidFill>
              </a:rPr>
              <a:t>Rate of Return</a:t>
            </a:r>
          </a:p>
        </p:txBody>
      </p:sp>
    </p:spTree>
    <p:extLst>
      <p:ext uri="{BB962C8B-B14F-4D97-AF65-F5344CB8AC3E}">
        <p14:creationId xmlns:p14="http://schemas.microsoft.com/office/powerpoint/2010/main" val="19411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CAPITAL EXPENDITURES AND THEIR IMPORTANCE 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05800" cy="4724400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800" dirty="0">
                <a:solidFill>
                  <a:prstClr val="white"/>
                </a:solidFill>
              </a:rPr>
              <a:t>The basic characteristics of a capital expenditure (</a:t>
            </a:r>
            <a:r>
              <a:rPr lang="en-US" sz="2800" dirty="0" smtClean="0">
                <a:solidFill>
                  <a:prstClr val="white"/>
                </a:solidFill>
              </a:rPr>
              <a:t>also referred </a:t>
            </a:r>
            <a:r>
              <a:rPr lang="en-US" sz="2800" dirty="0">
                <a:solidFill>
                  <a:prstClr val="white"/>
                </a:solidFill>
              </a:rPr>
              <a:t>to as a capital investment or just project) is </a:t>
            </a:r>
            <a:r>
              <a:rPr lang="en-US" sz="2800" dirty="0" smtClean="0">
                <a:solidFill>
                  <a:prstClr val="white"/>
                </a:solidFill>
              </a:rPr>
              <a:t>that it </a:t>
            </a:r>
            <a:r>
              <a:rPr lang="en-US" sz="2800" dirty="0">
                <a:solidFill>
                  <a:prstClr val="white"/>
                </a:solidFill>
              </a:rPr>
              <a:t>involves a current outlay (or current and </a:t>
            </a:r>
            <a:r>
              <a:rPr lang="en-US" sz="2800" dirty="0" smtClean="0">
                <a:solidFill>
                  <a:prstClr val="white"/>
                </a:solidFill>
              </a:rPr>
              <a:t>future outlays</a:t>
            </a:r>
            <a:r>
              <a:rPr lang="en-US" sz="2800" dirty="0">
                <a:solidFill>
                  <a:prstClr val="white"/>
                </a:solidFill>
              </a:rPr>
              <a:t>) of funds in the receiving a stream of benefits in </a:t>
            </a:r>
            <a:r>
              <a:rPr lang="en-US" sz="2800" dirty="0" smtClean="0">
                <a:solidFill>
                  <a:prstClr val="white"/>
                </a:solidFill>
              </a:rPr>
              <a:t>future.</a:t>
            </a:r>
            <a:endParaRPr lang="en-US" sz="2800" dirty="0">
              <a:solidFill>
                <a:prstClr val="white"/>
              </a:solidFill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800" dirty="0" smtClean="0">
                <a:solidFill>
                  <a:prstClr val="white"/>
                </a:solidFill>
              </a:rPr>
              <a:t>Importance </a:t>
            </a:r>
            <a:r>
              <a:rPr lang="en-US" sz="2800" dirty="0">
                <a:solidFill>
                  <a:prstClr val="white"/>
                </a:solidFill>
              </a:rPr>
              <a:t>stems </a:t>
            </a:r>
            <a:r>
              <a:rPr lang="en-US" sz="2800" dirty="0" smtClean="0">
                <a:solidFill>
                  <a:prstClr val="white"/>
                </a:solidFill>
              </a:rPr>
              <a:t>from:</a:t>
            </a:r>
            <a:endParaRPr lang="en-US" sz="2800" dirty="0">
              <a:solidFill>
                <a:prstClr val="white"/>
              </a:solidFill>
            </a:endParaRPr>
          </a:p>
          <a:p>
            <a:pPr fontAlgn="base">
              <a:spcBef>
                <a:spcPts val="600"/>
              </a:spcBef>
            </a:pPr>
            <a:r>
              <a:rPr lang="en-US" sz="2800" dirty="0" smtClean="0">
                <a:solidFill>
                  <a:prstClr val="white"/>
                </a:solidFill>
              </a:rPr>
              <a:t>Long-term </a:t>
            </a:r>
            <a:r>
              <a:rPr lang="en-US" sz="2800" dirty="0">
                <a:solidFill>
                  <a:prstClr val="white"/>
                </a:solidFill>
              </a:rPr>
              <a:t>consequences</a:t>
            </a:r>
          </a:p>
          <a:p>
            <a:pPr fontAlgn="base">
              <a:spcBef>
                <a:spcPts val="600"/>
              </a:spcBef>
            </a:pPr>
            <a:r>
              <a:rPr lang="en-US" sz="2800" dirty="0" smtClean="0">
                <a:solidFill>
                  <a:prstClr val="white"/>
                </a:solidFill>
              </a:rPr>
              <a:t>Substantial </a:t>
            </a:r>
            <a:r>
              <a:rPr lang="en-US" sz="2800" dirty="0">
                <a:solidFill>
                  <a:prstClr val="white"/>
                </a:solidFill>
              </a:rPr>
              <a:t>outlays</a:t>
            </a:r>
          </a:p>
          <a:p>
            <a:pPr fontAlgn="base">
              <a:spcBef>
                <a:spcPts val="600"/>
              </a:spcBef>
            </a:pPr>
            <a:r>
              <a:rPr lang="en-US" sz="2800" dirty="0" smtClean="0">
                <a:solidFill>
                  <a:prstClr val="white"/>
                </a:solidFill>
              </a:rPr>
              <a:t>Difficulty </a:t>
            </a:r>
            <a:r>
              <a:rPr lang="en-US" sz="2800" dirty="0">
                <a:solidFill>
                  <a:prstClr val="white"/>
                </a:solidFill>
              </a:rPr>
              <a:t>in </a:t>
            </a:r>
            <a:r>
              <a:rPr lang="en-US" sz="2800" dirty="0" smtClean="0">
                <a:solidFill>
                  <a:prstClr val="white"/>
                </a:solidFill>
              </a:rPr>
              <a:t>reversing</a:t>
            </a:r>
            <a:endParaRPr lang="en-US" sz="2400" u="sng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5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CAPITAL </a:t>
            </a:r>
            <a:r>
              <a:rPr lang="en-US" dirty="0"/>
              <a:t>BUDGETING PROCESS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610600" cy="4419600"/>
          </a:xfrm>
        </p:spPr>
        <p:txBody>
          <a:bodyPr>
            <a:noAutofit/>
          </a:bodyPr>
          <a:lstStyle/>
          <a:p>
            <a:pPr marL="463550" indent="-463550" fontAlgn="base">
              <a:spcBef>
                <a:spcPts val="0"/>
              </a:spcBef>
              <a:spcAft>
                <a:spcPts val="1800"/>
              </a:spcAft>
            </a:pPr>
            <a:r>
              <a:rPr lang="en-US" sz="2800" dirty="0">
                <a:solidFill>
                  <a:prstClr val="white"/>
                </a:solidFill>
              </a:rPr>
              <a:t>Identification of Potential Investment </a:t>
            </a:r>
            <a:r>
              <a:rPr lang="en-US" sz="2800" dirty="0" smtClean="0">
                <a:solidFill>
                  <a:prstClr val="white"/>
                </a:solidFill>
              </a:rPr>
              <a:t>Opportunities</a:t>
            </a:r>
          </a:p>
          <a:p>
            <a:pPr marL="463550" indent="-463550" fontAlgn="base">
              <a:spcBef>
                <a:spcPts val="0"/>
              </a:spcBef>
              <a:spcAft>
                <a:spcPts val="1800"/>
              </a:spcAft>
            </a:pPr>
            <a:r>
              <a:rPr lang="en-US" sz="2800" dirty="0" smtClean="0">
                <a:solidFill>
                  <a:prstClr val="white"/>
                </a:solidFill>
              </a:rPr>
              <a:t>Assembling </a:t>
            </a:r>
            <a:r>
              <a:rPr lang="en-US" sz="2800" dirty="0">
                <a:solidFill>
                  <a:prstClr val="white"/>
                </a:solidFill>
              </a:rPr>
              <a:t>of Investment </a:t>
            </a:r>
            <a:r>
              <a:rPr lang="en-US" sz="2800" dirty="0" smtClean="0">
                <a:solidFill>
                  <a:prstClr val="white"/>
                </a:solidFill>
              </a:rPr>
              <a:t>Proposals</a:t>
            </a:r>
          </a:p>
          <a:p>
            <a:pPr marL="463550" indent="-463550" fontAlgn="base">
              <a:spcBef>
                <a:spcPts val="0"/>
              </a:spcBef>
              <a:spcAft>
                <a:spcPts val="1800"/>
              </a:spcAft>
            </a:pPr>
            <a:r>
              <a:rPr lang="en-US" sz="2800" dirty="0" smtClean="0">
                <a:solidFill>
                  <a:prstClr val="white"/>
                </a:solidFill>
              </a:rPr>
              <a:t>Decision Making</a:t>
            </a:r>
          </a:p>
          <a:p>
            <a:pPr marL="463550" indent="-463550" fontAlgn="base">
              <a:spcBef>
                <a:spcPts val="0"/>
              </a:spcBef>
              <a:spcAft>
                <a:spcPts val="1800"/>
              </a:spcAft>
            </a:pPr>
            <a:r>
              <a:rPr lang="en-US" sz="2800" dirty="0" smtClean="0">
                <a:solidFill>
                  <a:prstClr val="white"/>
                </a:solidFill>
              </a:rPr>
              <a:t>Preparation </a:t>
            </a:r>
            <a:r>
              <a:rPr lang="en-US" sz="2800" dirty="0">
                <a:solidFill>
                  <a:prstClr val="white"/>
                </a:solidFill>
              </a:rPr>
              <a:t>of Capital Budget and </a:t>
            </a:r>
            <a:r>
              <a:rPr lang="en-US" sz="2800" dirty="0" smtClean="0">
                <a:solidFill>
                  <a:prstClr val="white"/>
                </a:solidFill>
              </a:rPr>
              <a:t>Appropriations </a:t>
            </a:r>
          </a:p>
          <a:p>
            <a:pPr marL="463550" indent="-463550" fontAlgn="base">
              <a:spcBef>
                <a:spcPts val="0"/>
              </a:spcBef>
              <a:spcAft>
                <a:spcPts val="1800"/>
              </a:spcAft>
            </a:pPr>
            <a:r>
              <a:rPr lang="en-US" sz="2800" dirty="0" smtClean="0">
                <a:solidFill>
                  <a:prstClr val="white"/>
                </a:solidFill>
              </a:rPr>
              <a:t>Implementation</a:t>
            </a:r>
          </a:p>
          <a:p>
            <a:pPr marL="463550" indent="-463550" fontAlgn="base">
              <a:spcBef>
                <a:spcPts val="0"/>
              </a:spcBef>
              <a:spcAft>
                <a:spcPts val="1800"/>
              </a:spcAft>
            </a:pPr>
            <a:r>
              <a:rPr lang="en-US" sz="2800" dirty="0" smtClean="0">
                <a:solidFill>
                  <a:prstClr val="white"/>
                </a:solidFill>
              </a:rPr>
              <a:t>Performance </a:t>
            </a:r>
            <a:r>
              <a:rPr lang="en-US" sz="2800" dirty="0">
                <a:solidFill>
                  <a:prstClr val="white"/>
                </a:solidFill>
              </a:rPr>
              <a:t>Review </a:t>
            </a:r>
          </a:p>
        </p:txBody>
      </p:sp>
    </p:spTree>
    <p:extLst>
      <p:ext uri="{BB962C8B-B14F-4D97-AF65-F5344CB8AC3E}">
        <p14:creationId xmlns:p14="http://schemas.microsoft.com/office/powerpoint/2010/main" val="15743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marL="463550" indent="-463550"/>
            <a:r>
              <a:rPr lang="en-US" dirty="0"/>
              <a:t>Mandatory Investments</a:t>
            </a:r>
          </a:p>
          <a:p>
            <a:pPr marL="463550" indent="-463550"/>
            <a:r>
              <a:rPr lang="en-US" dirty="0" smtClean="0"/>
              <a:t>Replacement </a:t>
            </a:r>
            <a:r>
              <a:rPr lang="en-US" dirty="0"/>
              <a:t>Projects</a:t>
            </a:r>
          </a:p>
          <a:p>
            <a:pPr marL="463550" indent="-463550"/>
            <a:r>
              <a:rPr lang="en-US" dirty="0" smtClean="0"/>
              <a:t>Expansion </a:t>
            </a:r>
            <a:r>
              <a:rPr lang="en-US" dirty="0"/>
              <a:t>Projects</a:t>
            </a:r>
          </a:p>
          <a:p>
            <a:pPr marL="463550" indent="-463550"/>
            <a:r>
              <a:rPr lang="en-US" dirty="0" smtClean="0"/>
              <a:t>Diversification </a:t>
            </a:r>
            <a:r>
              <a:rPr lang="en-US" dirty="0"/>
              <a:t>Projects</a:t>
            </a:r>
          </a:p>
          <a:p>
            <a:pPr marL="463550" indent="-463550"/>
            <a:r>
              <a:rPr lang="en-US" dirty="0" smtClean="0"/>
              <a:t>Research </a:t>
            </a:r>
            <a:r>
              <a:rPr lang="en-US" dirty="0"/>
              <a:t>and Development Projects</a:t>
            </a:r>
          </a:p>
          <a:p>
            <a:pPr marL="463550" indent="-463550"/>
            <a:r>
              <a:rPr lang="en-US" dirty="0" smtClean="0"/>
              <a:t>Miscellaneous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INVESTMENT </a:t>
            </a:r>
            <a:r>
              <a:rPr lang="en-US" dirty="0" smtClean="0"/>
              <a:t>CRITERIA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820994"/>
              </p:ext>
            </p:extLst>
          </p:nvPr>
        </p:nvGraphicFramePr>
        <p:xfrm>
          <a:off x="83914" y="1752600"/>
          <a:ext cx="8983886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3" imgW="5705424" imgH="2505143" progId="Word.Document.8">
                  <p:embed/>
                </p:oleObj>
              </mc:Choice>
              <mc:Fallback>
                <p:oleObj name="Document" r:id="rId3" imgW="5705424" imgH="250514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14" y="1752600"/>
                        <a:ext cx="8983886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592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NET PRESENT VALUE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5" t="34666" r="8809" b="42667"/>
          <a:stretch/>
        </p:blipFill>
        <p:spPr bwMode="auto">
          <a:xfrm>
            <a:off x="685800" y="2286000"/>
            <a:ext cx="7837714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4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n-US" dirty="0"/>
              <a:t>NET PRESENT VALUE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4582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net present value of a project is the sum of the present value of all the cash flows associated with it. The cash flows are discounted at an appropriate discount rate (cost of capital</a:t>
            </a:r>
            <a:r>
              <a:rPr lang="en-US" sz="2200" dirty="0" smtClean="0"/>
              <a:t>).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US" sz="2400" b="1" dirty="0" smtClean="0"/>
              <a:t>NAVEEN ENTERPRISE’S CAPITAL PROJECT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285699"/>
              </p:ext>
            </p:extLst>
          </p:nvPr>
        </p:nvGraphicFramePr>
        <p:xfrm>
          <a:off x="914400" y="2362200"/>
          <a:ext cx="6934200" cy="28268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62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Year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Cash Flow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Discount Factor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 Present Value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3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-100.00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1.000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-100.00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3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34.00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0.870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29.58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3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32.50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0.756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24.57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3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31.37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0.658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20.64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3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30.53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0.572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17.46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3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79.90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0.497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39.71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326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 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 smtClean="0">
                          <a:effectLst/>
                        </a:rPr>
                        <a:t>Sum = 31.96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5380672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PROS</a:t>
            </a:r>
          </a:p>
          <a:p>
            <a:pPr marL="168275" indent="-168275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Reflects </a:t>
            </a:r>
            <a:r>
              <a:rPr lang="en-US" dirty="0">
                <a:solidFill>
                  <a:schemeClr val="bg1"/>
                </a:solidFill>
              </a:rPr>
              <a:t>the time value of </a:t>
            </a:r>
            <a:r>
              <a:rPr lang="en-US" dirty="0" smtClean="0">
                <a:solidFill>
                  <a:schemeClr val="bg1"/>
                </a:solidFill>
              </a:rPr>
              <a:t>money</a:t>
            </a:r>
            <a:endParaRPr lang="en-US" dirty="0">
              <a:solidFill>
                <a:schemeClr val="bg1"/>
              </a:solidFill>
            </a:endParaRPr>
          </a:p>
          <a:p>
            <a:pPr marL="168275" indent="-168275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Considers the cash flow  in its  entirely</a:t>
            </a:r>
          </a:p>
          <a:p>
            <a:pPr marL="168275" indent="-168275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Squares with the objective of wealth </a:t>
            </a:r>
            <a:r>
              <a:rPr lang="en-US" dirty="0" err="1" smtClean="0">
                <a:solidFill>
                  <a:schemeClr val="bg1"/>
                </a:solidFill>
              </a:rPr>
              <a:t>maximisation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5380672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CONS</a:t>
            </a:r>
          </a:p>
          <a:p>
            <a:pPr marL="168275" indent="-168275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Is </a:t>
            </a:r>
            <a:r>
              <a:rPr lang="en-US" dirty="0">
                <a:solidFill>
                  <a:schemeClr val="bg1"/>
                </a:solidFill>
              </a:rPr>
              <a:t>an absolute measure and not a relative </a:t>
            </a:r>
            <a:r>
              <a:rPr lang="en-US" dirty="0" smtClean="0">
                <a:solidFill>
                  <a:schemeClr val="bg1"/>
                </a:solidFill>
              </a:rPr>
              <a:t>measure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7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3964</TotalTime>
  <Words>472</Words>
  <Application>Microsoft Office PowerPoint</Application>
  <PresentationFormat>On-screen Show (4:3)</PresentationFormat>
  <Paragraphs>214</Paragraphs>
  <Slides>17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Document</vt:lpstr>
      <vt:lpstr>PowerPoint Presentation</vt:lpstr>
      <vt:lpstr>PowerPoint Presentation</vt:lpstr>
      <vt:lpstr>OUTLINE </vt:lpstr>
      <vt:lpstr>CAPITAL EXPENDITURES AND THEIR IMPORTANCE </vt:lpstr>
      <vt:lpstr>CAPITAL BUDGETING PROCESS</vt:lpstr>
      <vt:lpstr>PROJECT CLASSIFICATION</vt:lpstr>
      <vt:lpstr>INVESTMENT CRITERIA</vt:lpstr>
      <vt:lpstr>NET PRESENT VALUE</vt:lpstr>
      <vt:lpstr>NET PRESENT VALUE</vt:lpstr>
      <vt:lpstr>BENEFIT COST RATIO</vt:lpstr>
      <vt:lpstr>INTERNAL RATE OF RETURN</vt:lpstr>
      <vt:lpstr>CALCULATION OF IRR</vt:lpstr>
      <vt:lpstr>CALCULATION OF IRR</vt:lpstr>
      <vt:lpstr>PAYBACK  PERIOD</vt:lpstr>
      <vt:lpstr>AVERAGE RATE OF RETURN</vt:lpstr>
      <vt:lpstr>INVESTMENT APPRAISAL IN PRACTICE</vt:lpstr>
      <vt:lpstr>SUMMING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2014-05-27T14:34:12Z</dcterms:created>
  <dcterms:modified xsi:type="dcterms:W3CDTF">2014-06-29T17:24:25Z</dcterms:modified>
</cp:coreProperties>
</file>