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3" r:id="rId3"/>
    <p:sldId id="433" r:id="rId4"/>
    <p:sldId id="482" r:id="rId5"/>
    <p:sldId id="486" r:id="rId6"/>
    <p:sldId id="484" r:id="rId7"/>
    <p:sldId id="492" r:id="rId8"/>
    <p:sldId id="491" r:id="rId9"/>
    <p:sldId id="493" r:id="rId10"/>
    <p:sldId id="490" r:id="rId11"/>
    <p:sldId id="489" r:id="rId12"/>
    <p:sldId id="496" r:id="rId13"/>
    <p:sldId id="495" r:id="rId14"/>
    <p:sldId id="494" r:id="rId15"/>
    <p:sldId id="49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2703"/>
    <a:srgbClr val="00CCFF"/>
    <a:srgbClr val="CC9B00"/>
    <a:srgbClr val="E6AF00"/>
    <a:srgbClr val="FFCC00"/>
    <a:srgbClr val="DE5A00"/>
    <a:srgbClr val="D73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744" autoAdjust="0"/>
  </p:normalViewPr>
  <p:slideViewPr>
    <p:cSldViewPr>
      <p:cViewPr varScale="1">
        <p:scale>
          <a:sx n="68" d="100"/>
          <a:sy n="68" d="100"/>
        </p:scale>
        <p:origin x="-11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CD442-40B2-4CE6-BC5A-4F7D802B2C74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B4CFC-0E01-4908-9C9F-370F7BFF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95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C4E93-B570-4056-B31C-CC4661BE97D2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45FAC-0BC4-4EAA-81C8-CD7DE0430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45FAC-0BC4-4EAA-81C8-CD7DE0430F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9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7FD0E91-944E-49C5-87BF-CFEBC6C78CAF}" type="slidenum">
              <a:rPr lang="en-US" sz="1200"/>
              <a:pPr/>
              <a:t>2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70150" cy="685800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  <p:sp>
        <p:nvSpPr>
          <p:cNvPr id="13" name="Rectangle 12"/>
          <p:cNvSpPr/>
          <p:nvPr userDrawn="1"/>
        </p:nvSpPr>
        <p:spPr>
          <a:xfrm>
            <a:off x="76200" y="4842808"/>
            <a:ext cx="838200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F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UNDAMENTALS</a:t>
            </a:r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 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OF</a:t>
            </a:r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 F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INANCIAL</a:t>
            </a:r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 M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ANAGEMENT</a:t>
            </a:r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76200" y="157774"/>
            <a:ext cx="32587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Prasanna</a:t>
            </a:r>
            <a:r>
              <a:rPr lang="en-US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 Chandra</a:t>
            </a:r>
            <a:endParaRPr lang="en-U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7" t="16223" r="11294" b="10196"/>
          <a:stretch/>
        </p:blipFill>
        <p:spPr bwMode="auto">
          <a:xfrm>
            <a:off x="5524500" y="450161"/>
            <a:ext cx="2971800" cy="392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73482" y="1981200"/>
            <a:ext cx="11176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6e</a:t>
            </a:r>
            <a:endParaRPr lang="en-US" sz="7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06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2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84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477748-F318-4021-89B6-689F16C8A09B}" type="datetimeFigureOut">
              <a:rPr lang="en-US">
                <a:solidFill>
                  <a:srgbClr val="D6ECFF"/>
                </a:solidFill>
              </a:rPr>
              <a:pPr/>
              <a:t>6/29/2014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53FA86-A194-4C3B-8403-3FE4B76043F7}" type="slidenum">
              <a:rPr lang="en-US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83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12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6200" y="4191000"/>
            <a:ext cx="327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Cambria" pitchFamily="18" charset="0"/>
                <a:ea typeface="Adobe Kaiti Std R" pitchFamily="18" charset="-128"/>
                <a:cs typeface="+mn-cs"/>
              </a:rPr>
              <a:t>C</a:t>
            </a:r>
            <a:r>
              <a:rPr kumimoji="0" lang="en-US" sz="24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Cambria" pitchFamily="18" charset="0"/>
                <a:ea typeface="Adobe Kaiti Std R" pitchFamily="18" charset="-128"/>
                <a:cs typeface="+mn-cs"/>
              </a:rPr>
              <a:t>hapter</a:t>
            </a:r>
            <a:r>
              <a:rPr kumimoji="0" lang="en-US" sz="32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Cambria" pitchFamily="18" charset="0"/>
                <a:ea typeface="Adobe Kaiti Std R" pitchFamily="18" charset="-128"/>
                <a:cs typeface="+mn-cs"/>
              </a:rPr>
              <a:t> 19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76200" y="4757895"/>
            <a:ext cx="838200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S</a:t>
            </a:r>
            <a:r>
              <a:rPr lang="en-US" sz="48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OURCES</a:t>
            </a:r>
            <a:r>
              <a:rPr lang="en-US" sz="60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 </a:t>
            </a:r>
            <a:r>
              <a:rPr lang="en-US" sz="48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OF</a:t>
            </a:r>
            <a:r>
              <a:rPr lang="en-US" sz="60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 L</a:t>
            </a:r>
            <a:r>
              <a:rPr lang="en-US" sz="48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ONG-TERM</a:t>
            </a:r>
            <a:r>
              <a:rPr lang="en-US" sz="60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 F</a:t>
            </a:r>
            <a:r>
              <a:rPr lang="en-US" sz="48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INANCE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70150" cy="685800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</p:spTree>
    <p:extLst>
      <p:ext uri="{BB962C8B-B14F-4D97-AF65-F5344CB8AC3E}">
        <p14:creationId xmlns:p14="http://schemas.microsoft.com/office/powerpoint/2010/main" val="288747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5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1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0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0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4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1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5591889" y="3305891"/>
            <a:ext cx="6858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dirty="0" smtClean="0">
                <a:solidFill>
                  <a:schemeClr val="bg1">
                    <a:lumMod val="65000"/>
                  </a:schemeClr>
                </a:solidFill>
              </a:rPr>
              <a:t>© Centre for Financial </a:t>
            </a:r>
            <a:r>
              <a:rPr lang="fr-FR" sz="1000" dirty="0" smtClean="0">
                <a:solidFill>
                  <a:schemeClr val="bg1">
                    <a:lumMod val="65000"/>
                  </a:schemeClr>
                </a:solidFill>
              </a:rPr>
              <a:t>Management, </a:t>
            </a:r>
            <a:r>
              <a:rPr lang="fr-FR" sz="1000" dirty="0" smtClean="0">
                <a:solidFill>
                  <a:schemeClr val="bg1">
                    <a:lumMod val="65000"/>
                  </a:schemeClr>
                </a:solidFill>
              </a:rPr>
              <a:t>Bangalore</a:t>
            </a:r>
            <a:endParaRPr lang="fr-FR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93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b="1" kern="1200">
          <a:solidFill>
            <a:srgbClr val="00CCFF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5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TERM LOANS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4582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Term loans, given by financial institutions and banks, represent a source of debt finance which is generally repayable in less than 10 years. They are employed to finance fixed assets and working capital </a:t>
            </a:r>
            <a:r>
              <a:rPr lang="en-US" sz="2800" dirty="0" smtClean="0"/>
              <a:t>margin.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726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OF TERM LOANS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41020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500" b="1" u="sng" dirty="0"/>
              <a:t>Currency</a:t>
            </a:r>
            <a:r>
              <a:rPr lang="en-US" sz="2500" dirty="0"/>
              <a:t> Financial institutions give rupee term loans as well as foreign currency term loans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500" b="1" u="sng" dirty="0"/>
              <a:t>Security</a:t>
            </a:r>
            <a:r>
              <a:rPr lang="en-US" sz="2500" dirty="0"/>
              <a:t> Term loans typically represent secured borrowing. Usually, assets which are financed with the term loan provide the prime security. Other assets serve as collateral security.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500" b="1" u="sng" dirty="0"/>
              <a:t>Interest</a:t>
            </a:r>
            <a:r>
              <a:rPr lang="en-US" sz="2500" dirty="0"/>
              <a:t> Financial institutions charge an interest rate that is related to the credit risk of proposal.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500" b="1" u="sng" dirty="0"/>
              <a:t>Principal Repayment </a:t>
            </a:r>
            <a:r>
              <a:rPr lang="en-US" sz="2500" dirty="0"/>
              <a:t>Generally, the principal amount is repayable in equal semi-annual or quarterly instalments over a period of 4-8 years after an initial grace period of 1 to 2 years.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500" b="1" u="sng" dirty="0"/>
              <a:t>Restrictive Covenants </a:t>
            </a:r>
            <a:r>
              <a:rPr lang="en-US" sz="2500" dirty="0"/>
              <a:t>To protect their interest financial institutions impose restrictive conditions on the borrower.</a:t>
            </a:r>
          </a:p>
        </p:txBody>
      </p:sp>
    </p:spTree>
    <p:extLst>
      <p:ext uri="{BB962C8B-B14F-4D97-AF65-F5344CB8AC3E}">
        <p14:creationId xmlns:p14="http://schemas.microsoft.com/office/powerpoint/2010/main" val="156236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OF DEBENTURES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Trustee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Security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Interest </a:t>
            </a:r>
            <a:r>
              <a:rPr lang="en-US" dirty="0"/>
              <a:t>Rate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Call </a:t>
            </a:r>
            <a:r>
              <a:rPr lang="en-US" dirty="0"/>
              <a:t>and Put Feature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Convertibility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PROS AND CONS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DEBT </a:t>
            </a:r>
            <a:r>
              <a:rPr lang="en-US" dirty="0"/>
              <a:t>FINANCING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72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PROS</a:t>
            </a:r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800" dirty="0" smtClean="0"/>
              <a:t>Lower </a:t>
            </a:r>
            <a:r>
              <a:rPr lang="en-US" sz="2800" dirty="0"/>
              <a:t>post-tax cost</a:t>
            </a:r>
          </a:p>
          <a:p>
            <a:r>
              <a:rPr lang="en-US" sz="2800" dirty="0" smtClean="0"/>
              <a:t>No </a:t>
            </a:r>
            <a:r>
              <a:rPr lang="en-US" sz="2800" dirty="0"/>
              <a:t>dilution of control</a:t>
            </a:r>
          </a:p>
          <a:p>
            <a:r>
              <a:rPr lang="en-US" sz="2800" dirty="0" smtClean="0"/>
              <a:t>Disciplining </a:t>
            </a:r>
            <a:r>
              <a:rPr lang="en-US" sz="2800" dirty="0"/>
              <a:t>effect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CONS </a:t>
            </a:r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800" dirty="0" smtClean="0"/>
              <a:t>Fixed </a:t>
            </a:r>
            <a:r>
              <a:rPr lang="en-US" sz="2800" dirty="0"/>
              <a:t>debt servicing burden</a:t>
            </a:r>
          </a:p>
          <a:p>
            <a:r>
              <a:rPr lang="en-US" sz="2800" dirty="0" smtClean="0"/>
              <a:t>Raises </a:t>
            </a:r>
            <a:r>
              <a:rPr lang="en-US" sz="2800" dirty="0"/>
              <a:t>the cost of equity</a:t>
            </a:r>
          </a:p>
          <a:p>
            <a:r>
              <a:rPr lang="en-US" sz="2800" dirty="0" smtClean="0"/>
              <a:t>Imposes restrictions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399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689"/>
            <a:ext cx="8229600" cy="1147689"/>
          </a:xfrm>
        </p:spPr>
        <p:txBody>
          <a:bodyPr>
            <a:normAutofit/>
          </a:bodyPr>
          <a:lstStyle/>
          <a:p>
            <a:r>
              <a:rPr lang="en-US" dirty="0"/>
              <a:t> COMPARATIVE PICTURE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620713" y="1676400"/>
          <a:ext cx="806608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5467320" imgH="3505320" progId="Word.Document.8">
                  <p:embed/>
                </p:oleObj>
              </mc:Choice>
              <mc:Fallback>
                <p:oleObj name="Document" r:id="rId3" imgW="5467320" imgH="3505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1676400"/>
                        <a:ext cx="8066087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9100" y="1600200"/>
            <a:ext cx="8362950" cy="3352800"/>
          </a:xfrm>
          <a:prstGeom prst="rect">
            <a:avLst/>
          </a:prstGeom>
          <a:noFill/>
          <a:ln w="9525">
            <a:solidFill>
              <a:sysClr val="window" lastClr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itchFamily="34" charset="0"/>
              <a:cs typeface="Arial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438150" y="2343150"/>
            <a:ext cx="8343900" cy="1588"/>
          </a:xfrm>
          <a:custGeom>
            <a:avLst/>
            <a:gdLst>
              <a:gd name="T0" fmla="*/ 0 w 5256"/>
              <a:gd name="T1" fmla="*/ 0 h 1"/>
              <a:gd name="T2" fmla="*/ 5256 w 5256"/>
              <a:gd name="T3" fmla="*/ 1 h 1"/>
              <a:gd name="T4" fmla="*/ 0 60000 65536"/>
              <a:gd name="T5" fmla="*/ 0 60000 65536"/>
              <a:gd name="T6" fmla="*/ 0 w 5256"/>
              <a:gd name="T7" fmla="*/ 0 h 1"/>
              <a:gd name="T8" fmla="*/ 5256 w 525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256" h="1">
                <a:moveTo>
                  <a:pt x="0" y="0"/>
                </a:moveTo>
                <a:lnTo>
                  <a:pt x="5256" y="1"/>
                </a:lnTo>
              </a:path>
            </a:pathLst>
          </a:custGeom>
          <a:noFill/>
          <a:ln w="9525">
            <a:solidFill>
              <a:sysClr val="window" lastClr="FFFF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37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SUMMING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8972"/>
            <a:ext cx="8229600" cy="5104228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800" dirty="0"/>
              <a:t>Equity capital represents ownership capital</a:t>
            </a:r>
          </a:p>
          <a:p>
            <a:pPr>
              <a:spcBef>
                <a:spcPts val="800"/>
              </a:spcBef>
            </a:pPr>
            <a:r>
              <a:rPr lang="en-US" sz="2800" dirty="0" smtClean="0"/>
              <a:t>Internal </a:t>
            </a:r>
            <a:r>
              <a:rPr lang="en-US" sz="2800" dirty="0"/>
              <a:t>accruals consist of depreciation, </a:t>
            </a:r>
            <a:r>
              <a:rPr lang="en-US" sz="2800" dirty="0" err="1"/>
              <a:t>amortisation</a:t>
            </a:r>
            <a:r>
              <a:rPr lang="en-US" sz="2800" dirty="0"/>
              <a:t>, </a:t>
            </a:r>
            <a:r>
              <a:rPr lang="en-US" sz="2800" dirty="0" smtClean="0"/>
              <a:t>and </a:t>
            </a:r>
            <a:r>
              <a:rPr lang="en-US" sz="2800" dirty="0"/>
              <a:t>retained earnings</a:t>
            </a:r>
          </a:p>
          <a:p>
            <a:pPr>
              <a:spcBef>
                <a:spcPts val="800"/>
              </a:spcBef>
            </a:pPr>
            <a:r>
              <a:rPr lang="en-US" sz="2800" dirty="0" smtClean="0"/>
              <a:t>Preference </a:t>
            </a:r>
            <a:r>
              <a:rPr lang="en-US" sz="2800" dirty="0"/>
              <a:t>capital represents a hybrid form of </a:t>
            </a:r>
            <a:r>
              <a:rPr lang="en-US" sz="2800" dirty="0" smtClean="0"/>
              <a:t>financing</a:t>
            </a:r>
            <a:endParaRPr lang="en-US" sz="2800" dirty="0"/>
          </a:p>
          <a:p>
            <a:pPr>
              <a:spcBef>
                <a:spcPts val="800"/>
              </a:spcBef>
            </a:pPr>
            <a:r>
              <a:rPr lang="en-US" sz="2800" dirty="0" smtClean="0"/>
              <a:t>Term </a:t>
            </a:r>
            <a:r>
              <a:rPr lang="en-US" sz="2800" dirty="0"/>
              <a:t>loans and debentures are the most important </a:t>
            </a:r>
            <a:r>
              <a:rPr lang="en-US" sz="2800" dirty="0" smtClean="0"/>
              <a:t>sources </a:t>
            </a:r>
            <a:r>
              <a:rPr lang="en-US" sz="2800" dirty="0"/>
              <a:t>of long-term debt </a:t>
            </a:r>
            <a:r>
              <a:rPr lang="en-US" sz="2800" dirty="0" smtClean="0"/>
              <a:t>finance</a:t>
            </a:r>
          </a:p>
          <a:p>
            <a:pPr>
              <a:spcBef>
                <a:spcPts val="800"/>
              </a:spcBef>
            </a:pPr>
            <a:r>
              <a:rPr lang="en-US" sz="2800" dirty="0" smtClean="0"/>
              <a:t>Cost</a:t>
            </a:r>
            <a:r>
              <a:rPr lang="en-US" sz="2800" dirty="0"/>
              <a:t>, dilution of control, risk, and restraint on </a:t>
            </a:r>
            <a:r>
              <a:rPr lang="en-US" sz="2800" dirty="0" smtClean="0"/>
              <a:t>managerial </a:t>
            </a:r>
            <a:r>
              <a:rPr lang="en-US" sz="2800" dirty="0"/>
              <a:t>freedom are the key criteria used for </a:t>
            </a:r>
            <a:r>
              <a:rPr lang="en-US" sz="2800" dirty="0" smtClean="0"/>
              <a:t>evaluating </a:t>
            </a:r>
            <a:r>
              <a:rPr lang="en-US" sz="2800" dirty="0"/>
              <a:t>the various sources of long-term finance</a:t>
            </a:r>
          </a:p>
        </p:txBody>
      </p:sp>
    </p:spTree>
    <p:extLst>
      <p:ext uri="{BB962C8B-B14F-4D97-AF65-F5344CB8AC3E}">
        <p14:creationId xmlns:p14="http://schemas.microsoft.com/office/powerpoint/2010/main" val="148423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2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305800" cy="51816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800" dirty="0"/>
              <a:t>Equity Capital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Internal </a:t>
            </a:r>
            <a:r>
              <a:rPr lang="en-US" sz="2800" dirty="0"/>
              <a:t>Accruals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Preference </a:t>
            </a:r>
            <a:r>
              <a:rPr lang="en-US" sz="2800" dirty="0"/>
              <a:t>Capital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Term </a:t>
            </a:r>
            <a:r>
              <a:rPr lang="en-US" sz="2800" dirty="0"/>
              <a:t>Loans  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Debentures</a:t>
            </a:r>
            <a:endParaRPr lang="en-US" sz="2800" dirty="0"/>
          </a:p>
          <a:p>
            <a:pPr>
              <a:spcBef>
                <a:spcPts val="1800"/>
              </a:spcBef>
            </a:pPr>
            <a:r>
              <a:rPr lang="en-US" sz="2800" dirty="0" smtClean="0"/>
              <a:t>Comparative </a:t>
            </a:r>
            <a:r>
              <a:rPr lang="en-US" sz="280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76101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EQUITY CAPITAL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3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Equity capital represents ownership capital as equity shareholders collectively own the company. They enjoy the rewards and bear the risks of </a:t>
            </a:r>
            <a:r>
              <a:rPr lang="en-US" b="1" dirty="0" smtClean="0"/>
              <a:t>ownership.</a:t>
            </a:r>
            <a:endParaRPr lang="en-US" b="1" dirty="0"/>
          </a:p>
          <a:p>
            <a:pPr marL="920750" indent="-457200">
              <a:lnSpc>
                <a:spcPct val="110000"/>
              </a:lnSpc>
              <a:spcBef>
                <a:spcPts val="1200"/>
              </a:spcBef>
            </a:pPr>
            <a:r>
              <a:rPr lang="en-US" b="1" dirty="0" smtClean="0"/>
              <a:t>Authorised </a:t>
            </a:r>
            <a:r>
              <a:rPr lang="en-US" b="1" dirty="0"/>
              <a:t>capital</a:t>
            </a:r>
          </a:p>
          <a:p>
            <a:pPr marL="920750" indent="-457200">
              <a:lnSpc>
                <a:spcPct val="110000"/>
              </a:lnSpc>
              <a:spcBef>
                <a:spcPts val="1200"/>
              </a:spcBef>
            </a:pPr>
            <a:r>
              <a:rPr lang="en-US" b="1" dirty="0" smtClean="0"/>
              <a:t>Issued </a:t>
            </a:r>
            <a:r>
              <a:rPr lang="en-US" b="1" dirty="0"/>
              <a:t>capital</a:t>
            </a:r>
          </a:p>
          <a:p>
            <a:pPr marL="920750" indent="-457200">
              <a:lnSpc>
                <a:spcPct val="110000"/>
              </a:lnSpc>
              <a:spcBef>
                <a:spcPts val="1200"/>
              </a:spcBef>
            </a:pPr>
            <a:r>
              <a:rPr lang="en-US" b="1" dirty="0" smtClean="0"/>
              <a:t>Subscribed </a:t>
            </a:r>
            <a:r>
              <a:rPr lang="en-US" b="1" dirty="0"/>
              <a:t>capital</a:t>
            </a:r>
          </a:p>
          <a:p>
            <a:pPr marL="920750" indent="-457200">
              <a:lnSpc>
                <a:spcPct val="110000"/>
              </a:lnSpc>
              <a:spcBef>
                <a:spcPts val="1200"/>
              </a:spcBef>
            </a:pPr>
            <a:r>
              <a:rPr lang="en-US" b="1" dirty="0" smtClean="0"/>
              <a:t>Paid-up </a:t>
            </a:r>
            <a:r>
              <a:rPr lang="en-US" b="1" dirty="0"/>
              <a:t>capital</a:t>
            </a:r>
          </a:p>
          <a:p>
            <a:pPr marL="920750" indent="-457200">
              <a:lnSpc>
                <a:spcPct val="110000"/>
              </a:lnSpc>
              <a:spcBef>
                <a:spcPts val="1200"/>
              </a:spcBef>
            </a:pPr>
            <a:r>
              <a:rPr lang="en-US" b="1" dirty="0" smtClean="0"/>
              <a:t>Par </a:t>
            </a:r>
            <a:r>
              <a:rPr lang="en-US" b="1" dirty="0"/>
              <a:t>value</a:t>
            </a:r>
          </a:p>
          <a:p>
            <a:pPr marL="920750" indent="-457200">
              <a:lnSpc>
                <a:spcPct val="110000"/>
              </a:lnSpc>
              <a:spcBef>
                <a:spcPts val="1200"/>
              </a:spcBef>
            </a:pPr>
            <a:r>
              <a:rPr lang="en-US" b="1" dirty="0" smtClean="0"/>
              <a:t>Issue </a:t>
            </a:r>
            <a:r>
              <a:rPr lang="en-US" b="1" dirty="0"/>
              <a:t>price</a:t>
            </a:r>
          </a:p>
          <a:p>
            <a:pPr marL="920750" indent="-457200">
              <a:lnSpc>
                <a:spcPct val="110000"/>
              </a:lnSpc>
              <a:spcBef>
                <a:spcPts val="1200"/>
              </a:spcBef>
            </a:pPr>
            <a:r>
              <a:rPr lang="en-US" b="1" dirty="0" smtClean="0"/>
              <a:t>Book </a:t>
            </a:r>
            <a:r>
              <a:rPr lang="en-US" b="1" dirty="0"/>
              <a:t>value</a:t>
            </a:r>
          </a:p>
          <a:p>
            <a:pPr marL="920750" indent="-457200">
              <a:lnSpc>
                <a:spcPct val="110000"/>
              </a:lnSpc>
              <a:spcBef>
                <a:spcPts val="1200"/>
              </a:spcBef>
            </a:pPr>
            <a:r>
              <a:rPr lang="en-US" b="1" dirty="0" smtClean="0"/>
              <a:t>Market </a:t>
            </a:r>
            <a:r>
              <a:rPr lang="en-US" b="1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17312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RIGHTS OF EQUITY SHAREHOLDERS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572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Right to Income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Right </a:t>
            </a:r>
            <a:r>
              <a:rPr lang="en-US" dirty="0"/>
              <a:t>to Control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Pre-emptive </a:t>
            </a:r>
            <a:r>
              <a:rPr lang="en-US" dirty="0"/>
              <a:t>Right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Right </a:t>
            </a:r>
            <a:r>
              <a:rPr lang="en-US" dirty="0"/>
              <a:t>in Liquidation</a:t>
            </a:r>
          </a:p>
        </p:txBody>
      </p:sp>
    </p:spTree>
    <p:extLst>
      <p:ext uri="{BB962C8B-B14F-4D97-AF65-F5344CB8AC3E}">
        <p14:creationId xmlns:p14="http://schemas.microsoft.com/office/powerpoint/2010/main" val="425361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PROS AND CONS OF EQUITY CAPITAL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b="1" dirty="0" smtClean="0">
                <a:solidFill>
                  <a:srgbClr val="FFFF00"/>
                </a:solidFill>
              </a:rPr>
              <a:t>PROS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No </a:t>
            </a:r>
            <a:r>
              <a:rPr lang="en-US" dirty="0"/>
              <a:t>compulsion to pay dividends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No </a:t>
            </a:r>
            <a:r>
              <a:rPr lang="en-US" dirty="0"/>
              <a:t>maturity date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Enhances </a:t>
            </a:r>
            <a:r>
              <a:rPr lang="en-US" dirty="0"/>
              <a:t>creditworthiness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Dividends </a:t>
            </a:r>
            <a:r>
              <a:rPr lang="en-US" dirty="0"/>
              <a:t>are tax-exempt in the hands of investors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endParaRPr lang="en-US" sz="1600" dirty="0" smtClean="0"/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b="1" dirty="0" smtClean="0">
                <a:solidFill>
                  <a:srgbClr val="FFFF00"/>
                </a:solidFill>
              </a:rPr>
              <a:t>CONS</a:t>
            </a:r>
            <a:endParaRPr lang="en-US" b="1" dirty="0">
              <a:solidFill>
                <a:srgbClr val="FFFF00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Dilution </a:t>
            </a:r>
            <a:r>
              <a:rPr lang="en-US" dirty="0"/>
              <a:t>of control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High </a:t>
            </a:r>
            <a:r>
              <a:rPr lang="en-US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77205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INTERNAL ACCRUALS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95300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800" dirty="0"/>
              <a:t>Internal accruals of a firm consist of depreciation </a:t>
            </a:r>
            <a:r>
              <a:rPr lang="en-US" sz="2800" dirty="0" err="1"/>
              <a:t>amortisation</a:t>
            </a:r>
            <a:r>
              <a:rPr lang="en-US" sz="2800" dirty="0"/>
              <a:t>, and retained earnings.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PROS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Readily </a:t>
            </a:r>
            <a:r>
              <a:rPr lang="en-US" sz="2800" dirty="0"/>
              <a:t>available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No </a:t>
            </a:r>
            <a:r>
              <a:rPr lang="en-US" sz="2800" dirty="0"/>
              <a:t>dilution of control</a:t>
            </a:r>
          </a:p>
          <a:p>
            <a:pPr marL="0" indent="0">
              <a:spcBef>
                <a:spcPts val="600"/>
              </a:spcBef>
              <a:buNone/>
            </a:pPr>
            <a:endParaRPr lang="en-US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CONS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Opportunity </a:t>
            </a:r>
            <a:r>
              <a:rPr lang="en-US" sz="2800" dirty="0"/>
              <a:t>cost is high</a:t>
            </a:r>
          </a:p>
        </p:txBody>
      </p:sp>
    </p:spTree>
    <p:extLst>
      <p:ext uri="{BB962C8B-B14F-4D97-AF65-F5344CB8AC3E}">
        <p14:creationId xmlns:p14="http://schemas.microsoft.com/office/powerpoint/2010/main" val="56689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PREFERENCE CAPITAL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8686800" cy="47244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Preference capital represents a hybrid form of financing. It partakes some characteristics of equity and some attributes of debt.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         </a:t>
            </a:r>
            <a:r>
              <a:rPr lang="en-US" sz="2800" b="1" dirty="0" smtClean="0"/>
              <a:t>EQUITY</a:t>
            </a:r>
            <a:r>
              <a:rPr lang="en-US" sz="2800" dirty="0"/>
              <a:t>					</a:t>
            </a:r>
            <a:r>
              <a:rPr lang="en-US" sz="2800" b="1" dirty="0" smtClean="0"/>
              <a:t>DEBT</a:t>
            </a:r>
            <a:endParaRPr lang="en-US" sz="2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•  Dividend not an obligatory 	     •  Dividend rate is fixed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   </a:t>
            </a:r>
            <a:r>
              <a:rPr lang="en-US" sz="2800" dirty="0" smtClean="0"/>
              <a:t>payment</a:t>
            </a: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•  Dividend not a tax-deductible     •  No voting right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   payment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029200" y="4114800"/>
            <a:ext cx="0" cy="1752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49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PREFERENCE CAPITAL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lvl="0" indent="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600" b="1" dirty="0" smtClean="0">
                <a:solidFill>
                  <a:srgbClr val="FFFF00"/>
                </a:solidFill>
                <a:cs typeface="Arial" charset="0"/>
              </a:rPr>
              <a:t>PROS</a:t>
            </a:r>
            <a:endParaRPr lang="en-US" altLang="en-US" sz="2600" b="1" dirty="0">
              <a:solidFill>
                <a:srgbClr val="FFFF00"/>
              </a:solidFill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600" b="1" dirty="0" smtClean="0">
                <a:solidFill>
                  <a:prstClr val="white"/>
                </a:solidFill>
                <a:cs typeface="Arial" charset="0"/>
              </a:rPr>
              <a:t>No </a:t>
            </a:r>
            <a:r>
              <a:rPr lang="en-US" altLang="en-US" sz="2600" b="1" dirty="0">
                <a:solidFill>
                  <a:prstClr val="white"/>
                </a:solidFill>
                <a:cs typeface="Arial" charset="0"/>
              </a:rPr>
              <a:t>legal obligation to pay dividends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600" b="1" dirty="0" smtClean="0">
                <a:solidFill>
                  <a:prstClr val="white"/>
                </a:solidFill>
                <a:cs typeface="Arial" charset="0"/>
              </a:rPr>
              <a:t>Enhances </a:t>
            </a:r>
            <a:r>
              <a:rPr lang="en-US" altLang="en-US" sz="2600" b="1" dirty="0">
                <a:solidFill>
                  <a:prstClr val="white"/>
                </a:solidFill>
                <a:cs typeface="Arial" charset="0"/>
              </a:rPr>
              <a:t>creditworthiness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600" b="1" dirty="0" smtClean="0">
                <a:solidFill>
                  <a:prstClr val="white"/>
                </a:solidFill>
                <a:cs typeface="Arial" charset="0"/>
              </a:rPr>
              <a:t>No </a:t>
            </a:r>
            <a:r>
              <a:rPr lang="en-US" altLang="en-US" sz="2600" b="1" dirty="0">
                <a:solidFill>
                  <a:prstClr val="white"/>
                </a:solidFill>
                <a:cs typeface="Arial" charset="0"/>
              </a:rPr>
              <a:t>dilution of control</a:t>
            </a:r>
          </a:p>
          <a:p>
            <a:pPr marL="0" lvl="0" indent="0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1400" b="1" dirty="0" smtClean="0">
              <a:solidFill>
                <a:srgbClr val="FFFF00"/>
              </a:solidFill>
              <a:cs typeface="Arial" charset="0"/>
            </a:endParaRPr>
          </a:p>
          <a:p>
            <a:pPr marL="0" lvl="0" indent="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600" b="1" dirty="0" smtClean="0">
                <a:solidFill>
                  <a:srgbClr val="FFFF00"/>
                </a:solidFill>
                <a:cs typeface="Arial" charset="0"/>
              </a:rPr>
              <a:t>CONS</a:t>
            </a:r>
            <a:endParaRPr lang="en-US" altLang="en-US" sz="2600" b="1" dirty="0">
              <a:solidFill>
                <a:srgbClr val="FFFF00"/>
              </a:solidFill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600" b="1" dirty="0" smtClean="0">
                <a:solidFill>
                  <a:prstClr val="white"/>
                </a:solidFill>
                <a:cs typeface="Arial" charset="0"/>
              </a:rPr>
              <a:t>Costly </a:t>
            </a:r>
            <a:r>
              <a:rPr lang="en-US" altLang="en-US" sz="2600" b="1" dirty="0">
                <a:solidFill>
                  <a:prstClr val="white"/>
                </a:solidFill>
                <a:cs typeface="Arial" charset="0"/>
              </a:rPr>
              <a:t>source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600" b="1" dirty="0" smtClean="0">
                <a:solidFill>
                  <a:prstClr val="white"/>
                </a:solidFill>
                <a:cs typeface="Arial" charset="0"/>
              </a:rPr>
              <a:t>Skipping </a:t>
            </a:r>
            <a:r>
              <a:rPr lang="en-US" altLang="en-US" sz="2600" b="1" dirty="0">
                <a:solidFill>
                  <a:prstClr val="white"/>
                </a:solidFill>
                <a:cs typeface="Arial" charset="0"/>
              </a:rPr>
              <a:t>preference dividends adversely affects image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600" b="1" dirty="0" smtClean="0">
                <a:solidFill>
                  <a:prstClr val="white"/>
                </a:solidFill>
                <a:cs typeface="Arial" charset="0"/>
              </a:rPr>
              <a:t>Voting </a:t>
            </a:r>
            <a:r>
              <a:rPr lang="en-US" altLang="en-US" sz="2600" b="1" dirty="0">
                <a:solidFill>
                  <a:prstClr val="white"/>
                </a:solidFill>
                <a:cs typeface="Arial" charset="0"/>
              </a:rPr>
              <a:t>rights under certain conditions</a:t>
            </a:r>
          </a:p>
          <a:p>
            <a:pPr marL="0" lvl="0" indent="0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600" b="1" dirty="0">
              <a:solidFill>
                <a:prstClr val="whit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44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4165</TotalTime>
  <Words>440</Words>
  <Application>Microsoft Office PowerPoint</Application>
  <PresentationFormat>On-screen Show (4:3)</PresentationFormat>
  <Paragraphs>92</Paragraphs>
  <Slides>15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Document</vt:lpstr>
      <vt:lpstr>PowerPoint Presentation</vt:lpstr>
      <vt:lpstr>PowerPoint Presentation</vt:lpstr>
      <vt:lpstr>OUTLINE</vt:lpstr>
      <vt:lpstr>EQUITY CAPITAL</vt:lpstr>
      <vt:lpstr>RIGHTS OF EQUITY SHAREHOLDERS</vt:lpstr>
      <vt:lpstr>PROS AND CONS OF EQUITY CAPITAL</vt:lpstr>
      <vt:lpstr>INTERNAL ACCRUALS</vt:lpstr>
      <vt:lpstr>PREFERENCE CAPITAL</vt:lpstr>
      <vt:lpstr>PREFERENCE CAPITAL</vt:lpstr>
      <vt:lpstr>TERM LOANS</vt:lpstr>
      <vt:lpstr>FEATURES OF TERM LOANS</vt:lpstr>
      <vt:lpstr>FEATURES OF DEBENTURES</vt:lpstr>
      <vt:lpstr>PROS AND CONS OF DEBT FINANCING</vt:lpstr>
      <vt:lpstr> COMPARATIVE PICTURE</vt:lpstr>
      <vt:lpstr>SUMMING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2014-05-27T14:34:12Z</dcterms:created>
  <dcterms:modified xsi:type="dcterms:W3CDTF">2014-06-29T17:28:36Z</dcterms:modified>
</cp:coreProperties>
</file>