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313" r:id="rId3"/>
    <p:sldId id="433" r:id="rId4"/>
    <p:sldId id="482" r:id="rId5"/>
    <p:sldId id="486" r:id="rId6"/>
    <p:sldId id="484" r:id="rId7"/>
    <p:sldId id="492" r:id="rId8"/>
    <p:sldId id="491" r:id="rId9"/>
    <p:sldId id="493" r:id="rId10"/>
    <p:sldId id="490" r:id="rId11"/>
    <p:sldId id="489" r:id="rId12"/>
    <p:sldId id="496" r:id="rId13"/>
    <p:sldId id="507" r:id="rId14"/>
    <p:sldId id="499" r:id="rId15"/>
    <p:sldId id="495"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23" r:id="rId32"/>
    <p:sldId id="524" r:id="rId33"/>
    <p:sldId id="525" r:id="rId34"/>
    <p:sldId id="526" r:id="rId35"/>
    <p:sldId id="505" r:id="rId36"/>
    <p:sldId id="527" r:id="rId37"/>
    <p:sldId id="52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703"/>
    <a:srgbClr val="00CCFF"/>
    <a:srgbClr val="CC9B00"/>
    <a:srgbClr val="E6AF00"/>
    <a:srgbClr val="FFCC00"/>
    <a:srgbClr val="DE5A00"/>
    <a:srgbClr val="D73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744" autoAdjust="0"/>
  </p:normalViewPr>
  <p:slideViewPr>
    <p:cSldViewPr>
      <p:cViewPr varScale="1">
        <p:scale>
          <a:sx n="67" d="100"/>
          <a:sy n="67" d="100"/>
        </p:scale>
        <p:origin x="1476" y="54"/>
      </p:cViewPr>
      <p:guideLst>
        <p:guide orient="horz" pos="2160"/>
        <p:guide pos="2880"/>
      </p:guideLst>
    </p:cSldViewPr>
  </p:slideViewPr>
  <p:outlineViewPr>
    <p:cViewPr>
      <p:scale>
        <a:sx n="33" d="100"/>
        <a:sy n="33" d="100"/>
      </p:scale>
      <p:origin x="0" y="8076"/>
    </p:cViewPr>
  </p:outlineViewPr>
  <p:notesTextViewPr>
    <p:cViewPr>
      <p:scale>
        <a:sx n="1" d="1"/>
        <a:sy n="1" d="1"/>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FCD442-40B2-4CE6-BC5A-4F7D802B2C74}" type="datetimeFigureOut">
              <a:rPr lang="en-US" smtClean="0"/>
              <a:t>8/2/2024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5B4CFC-0E01-4908-9C9F-370F7BFF66DC}" type="slidenum">
              <a:rPr lang="en-US" smtClean="0"/>
              <a:t>‹#›</a:t>
            </a:fld>
            <a:endParaRPr lang="en-US"/>
          </a:p>
        </p:txBody>
      </p:sp>
    </p:spTree>
    <p:extLst>
      <p:ext uri="{BB962C8B-B14F-4D97-AF65-F5344CB8AC3E}">
        <p14:creationId xmlns:p14="http://schemas.microsoft.com/office/powerpoint/2010/main" val="387249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C4E93-B570-4056-B31C-CC4661BE97D2}" type="datetimeFigureOut">
              <a:rPr lang="en-US" smtClean="0"/>
              <a:t>8/2/2024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45FAC-0BC4-4EAA-81C8-CD7DE0430FAD}" type="slidenum">
              <a:rPr lang="en-US" smtClean="0"/>
              <a:t>‹#›</a:t>
            </a:fld>
            <a:endParaRPr lang="en-US"/>
          </a:p>
        </p:txBody>
      </p:sp>
    </p:spTree>
    <p:extLst>
      <p:ext uri="{BB962C8B-B14F-4D97-AF65-F5344CB8AC3E}">
        <p14:creationId xmlns:p14="http://schemas.microsoft.com/office/powerpoint/2010/main" val="3321173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445FAC-0BC4-4EAA-81C8-CD7DE0430FAD}" type="slidenum">
              <a:rPr lang="en-US" smtClean="0"/>
              <a:t>1</a:t>
            </a:fld>
            <a:endParaRPr lang="en-US"/>
          </a:p>
        </p:txBody>
      </p:sp>
    </p:spTree>
    <p:extLst>
      <p:ext uri="{BB962C8B-B14F-4D97-AF65-F5344CB8AC3E}">
        <p14:creationId xmlns:p14="http://schemas.microsoft.com/office/powerpoint/2010/main" val="227179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7FD0E91-944E-49C5-87BF-CFEBC6C78CAF}" type="slidenum">
              <a:rPr lang="en-US" sz="1200"/>
              <a:pPr/>
              <a:t>2</a:t>
            </a:fld>
            <a:endParaRPr lang="en-US" sz="1200"/>
          </a:p>
        </p:txBody>
      </p:sp>
    </p:spTree>
    <p:extLst>
      <p:ext uri="{BB962C8B-B14F-4D97-AF65-F5344CB8AC3E}">
        <p14:creationId xmlns:p14="http://schemas.microsoft.com/office/powerpoint/2010/main" val="2516679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770150" cy="6858000"/>
          </a:xfrm>
          <a:prstGeom prst="rect">
            <a:avLst/>
          </a:prstGeom>
          <a:scene3d>
            <a:camera prst="orthographicFront"/>
            <a:lightRig rig="threePt" dir="t"/>
          </a:scene3d>
          <a:sp3d prstMaterial="clear"/>
        </p:spPr>
      </p:pic>
      <p:sp>
        <p:nvSpPr>
          <p:cNvPr id="13" name="Rectangle 12"/>
          <p:cNvSpPr/>
          <p:nvPr userDrawn="1"/>
        </p:nvSpPr>
        <p:spPr>
          <a:xfrm>
            <a:off x="76200" y="4842808"/>
            <a:ext cx="8382000" cy="1938992"/>
          </a:xfrm>
          <a:prstGeom prst="rect">
            <a:avLst/>
          </a:prstGeom>
          <a:noFill/>
          <a:ln>
            <a:noFill/>
          </a:ln>
          <a:effectLst/>
        </p:spPr>
        <p:txBody>
          <a:bodyPr wrap="square" lIns="91440" tIns="45720" rIns="91440" bIns="45720">
            <a:spAutoFit/>
          </a:bodyPr>
          <a:lstStyle/>
          <a:p>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F</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UNDAMENTALS</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OF</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F</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INANCIAL</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M</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ANAGEMENT</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a:t>
            </a:r>
          </a:p>
        </p:txBody>
      </p:sp>
      <p:sp>
        <p:nvSpPr>
          <p:cNvPr id="14" name="Rectangle 13"/>
          <p:cNvSpPr/>
          <p:nvPr userDrawn="1"/>
        </p:nvSpPr>
        <p:spPr>
          <a:xfrm>
            <a:off x="76200" y="157774"/>
            <a:ext cx="3258777" cy="584775"/>
          </a:xfrm>
          <a:prstGeom prst="rect">
            <a:avLst/>
          </a:prstGeom>
          <a:noFill/>
        </p:spPr>
        <p:txBody>
          <a:bodyPr wrap="none" lIns="91440" tIns="45720" rIns="91440" bIns="45720">
            <a:spAutoFit/>
          </a:bodyPr>
          <a:lstStyle/>
          <a:p>
            <a:pPr algn="ctr"/>
            <a:r>
              <a:rPr lang="en-US" sz="3200" b="1" cap="none" spc="0" dirty="0" err="1" smtClean="0">
                <a:ln w="10541" cmpd="sng">
                  <a:solidFill>
                    <a:schemeClr val="accent1">
                      <a:shade val="88000"/>
                      <a:satMod val="110000"/>
                    </a:schemeClr>
                  </a:solidFill>
                  <a:prstDash val="solid"/>
                </a:ln>
                <a:solidFill>
                  <a:srgbClr val="FFC000"/>
                </a:solidFill>
                <a:effectLst/>
              </a:rPr>
              <a:t>Prasanna</a:t>
            </a:r>
            <a:r>
              <a:rPr lang="en-US" sz="3200" b="1" cap="none" spc="0" dirty="0" smtClean="0">
                <a:ln w="10541" cmpd="sng">
                  <a:solidFill>
                    <a:schemeClr val="accent1">
                      <a:shade val="88000"/>
                      <a:satMod val="110000"/>
                    </a:schemeClr>
                  </a:solidFill>
                  <a:prstDash val="solid"/>
                </a:ln>
                <a:solidFill>
                  <a:srgbClr val="FFC000"/>
                </a:solidFill>
                <a:effectLst/>
              </a:rPr>
              <a:t> Chandra</a:t>
            </a:r>
            <a:endParaRPr lang="en-US" sz="2000" b="1" cap="none" spc="0" dirty="0">
              <a:ln w="10541" cmpd="sng">
                <a:solidFill>
                  <a:schemeClr val="accent1">
                    <a:shade val="88000"/>
                    <a:satMod val="110000"/>
                  </a:schemeClr>
                </a:solidFill>
                <a:prstDash val="solid"/>
              </a:ln>
              <a:solidFill>
                <a:srgbClr val="FFC000"/>
              </a:solidFill>
              <a:effectLst/>
            </a:endParaRPr>
          </a:p>
        </p:txBody>
      </p:sp>
      <p:pic>
        <p:nvPicPr>
          <p:cNvPr id="15" name="Picture 5"/>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53847" t="16223" r="11294" b="10196"/>
          <a:stretch/>
        </p:blipFill>
        <p:spPr bwMode="auto">
          <a:xfrm>
            <a:off x="5524500" y="450161"/>
            <a:ext cx="2971800" cy="3920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userDrawn="1"/>
        </p:nvSpPr>
        <p:spPr>
          <a:xfrm>
            <a:off x="73482" y="1981200"/>
            <a:ext cx="1117615" cy="1200329"/>
          </a:xfrm>
          <a:prstGeom prst="rect">
            <a:avLst/>
          </a:prstGeom>
          <a:noFill/>
        </p:spPr>
        <p:txBody>
          <a:bodyPr wrap="none" lIns="91440" tIns="45720" rIns="91440" bIns="45720">
            <a:spAutoFit/>
          </a:bodyPr>
          <a:lstStyle/>
          <a:p>
            <a:pPr algn="ctr"/>
            <a:r>
              <a:rPr lang="en-US" sz="7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6e</a:t>
            </a:r>
            <a:endParaRPr lang="en-US" sz="7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41061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F811B-7687-459D-A08F-ABCF21F9BD3F}"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1121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F811B-7687-459D-A08F-ABCF21F9BD3F}"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400668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09477748-F318-4021-89B6-689F16C8A09B}" type="datetimeFigureOut">
              <a:rPr lang="en-US">
                <a:solidFill>
                  <a:srgbClr val="D6ECFF"/>
                </a:solidFill>
              </a:rPr>
              <a:pPr/>
              <a:t>8/2/2024</a:t>
            </a:fld>
            <a:endParaRPr lang="en-US">
              <a:solidFill>
                <a:srgbClr val="D6ECFF"/>
              </a:solidFill>
            </a:endParaRPr>
          </a:p>
        </p:txBody>
      </p:sp>
      <p:sp>
        <p:nvSpPr>
          <p:cNvPr id="5" name="Footer Placeholder 2"/>
          <p:cNvSpPr>
            <a:spLocks noGrp="1"/>
          </p:cNvSpPr>
          <p:nvPr>
            <p:ph type="ftr" sz="quarter" idx="11"/>
          </p:nvPr>
        </p:nvSpPr>
        <p:spPr/>
        <p:txBody>
          <a:bodyPr/>
          <a:lstStyle>
            <a:lvl1pPr>
              <a:defRPr/>
            </a:lvl1pPr>
          </a:lstStyle>
          <a:p>
            <a:endParaRPr lang="en-US">
              <a:solidFill>
                <a:srgbClr val="D6ECFF"/>
              </a:solidFill>
            </a:endParaRPr>
          </a:p>
        </p:txBody>
      </p:sp>
      <p:sp>
        <p:nvSpPr>
          <p:cNvPr id="6" name="Slide Number Placeholder 22"/>
          <p:cNvSpPr>
            <a:spLocks noGrp="1"/>
          </p:cNvSpPr>
          <p:nvPr>
            <p:ph type="sldNum" sz="quarter" idx="12"/>
          </p:nvPr>
        </p:nvSpPr>
        <p:spPr/>
        <p:txBody>
          <a:bodyPr/>
          <a:lstStyle>
            <a:lvl1pPr>
              <a:defRPr/>
            </a:lvl1pPr>
          </a:lstStyle>
          <a:p>
            <a:fld id="{1153FA86-A194-4C3B-8403-3FE4B76043F7}" type="slidenum">
              <a:rPr lang="en-US">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641833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125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p:cNvSpPr/>
          <p:nvPr userDrawn="1"/>
        </p:nvSpPr>
        <p:spPr>
          <a:xfrm>
            <a:off x="76200" y="5123042"/>
            <a:ext cx="3276600"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C</a:t>
            </a:r>
            <a:r>
              <a:rPr kumimoji="0" lang="en-US" sz="24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hapter</a:t>
            </a:r>
            <a:r>
              <a:rPr kumimoji="0" lang="en-US" sz="32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 21</a:t>
            </a:r>
          </a:p>
        </p:txBody>
      </p:sp>
      <p:sp>
        <p:nvSpPr>
          <p:cNvPr id="6" name="Rectangle 5"/>
          <p:cNvSpPr/>
          <p:nvPr userDrawn="1"/>
        </p:nvSpPr>
        <p:spPr>
          <a:xfrm>
            <a:off x="76200" y="5689937"/>
            <a:ext cx="8382000" cy="1015663"/>
          </a:xfrm>
          <a:prstGeom prst="rect">
            <a:avLst/>
          </a:prstGeom>
          <a:noFill/>
          <a:ln>
            <a:noFill/>
          </a:ln>
          <a:effectLst/>
        </p:spPr>
        <p:txBody>
          <a:bodyPr wrap="square" lIns="91440" tIns="45720" rIns="91440" bIns="45720">
            <a:spAutoFit/>
          </a:bodyPr>
          <a:lstStyle/>
          <a:p>
            <a:r>
              <a:rPr lang="en-US" sz="60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S</a:t>
            </a:r>
            <a:r>
              <a:rPr lang="en-US" sz="48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ECURITIES</a:t>
            </a:r>
            <a:r>
              <a:rPr lang="en-US" sz="60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 M</a:t>
            </a:r>
            <a:r>
              <a:rPr lang="en-US" sz="48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ARKET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770150" cy="6858000"/>
          </a:xfrm>
          <a:prstGeom prst="rect">
            <a:avLst/>
          </a:prstGeom>
          <a:scene3d>
            <a:camera prst="orthographicFront"/>
            <a:lightRig rig="threePt" dir="t"/>
          </a:scene3d>
          <a:sp3d prstMaterial="clear"/>
        </p:spPr>
      </p:pic>
    </p:spTree>
    <p:extLst>
      <p:ext uri="{BB962C8B-B14F-4D97-AF65-F5344CB8AC3E}">
        <p14:creationId xmlns:p14="http://schemas.microsoft.com/office/powerpoint/2010/main" val="28874702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CF811B-7687-459D-A08F-ABCF21F9BD3F}"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35205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CF811B-7687-459D-A08F-ABCF21F9BD3F}"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140391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CF811B-7687-459D-A08F-ABCF21F9BD3F}" type="datetimeFigureOut">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67750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F811B-7687-459D-A08F-ABCF21F9BD3F}" type="datetimeFigureOut">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56620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F811B-7687-459D-A08F-ABCF21F9BD3F}"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312594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F811B-7687-459D-A08F-ABCF21F9BD3F}"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422191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F811B-7687-459D-A08F-ABCF21F9BD3F}" type="datetimeFigureOut">
              <a:rPr lang="en-US" smtClean="0"/>
              <a:t>8/2/2024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FEFC7-6407-4828-988A-AECB750A4E43}" type="slidenum">
              <a:rPr lang="en-US" smtClean="0"/>
              <a:t>‹#›</a:t>
            </a:fld>
            <a:endParaRPr lang="en-US"/>
          </a:p>
        </p:txBody>
      </p:sp>
      <p:sp>
        <p:nvSpPr>
          <p:cNvPr id="7" name="Rectangle 6"/>
          <p:cNvSpPr/>
          <p:nvPr userDrawn="1"/>
        </p:nvSpPr>
        <p:spPr>
          <a:xfrm rot="5400000">
            <a:off x="5591889" y="3305891"/>
            <a:ext cx="6858000" cy="246221"/>
          </a:xfrm>
          <a:prstGeom prst="rect">
            <a:avLst/>
          </a:prstGeom>
        </p:spPr>
        <p:txBody>
          <a:bodyPr wrap="square">
            <a:spAutoFit/>
          </a:bodyPr>
          <a:lstStyle/>
          <a:p>
            <a:pPr algn="ctr"/>
            <a:r>
              <a:rPr lang="fr-FR" sz="1000" dirty="0" smtClean="0">
                <a:solidFill>
                  <a:schemeClr val="bg1">
                    <a:lumMod val="65000"/>
                  </a:schemeClr>
                </a:solidFill>
              </a:rPr>
              <a:t>© Centre for Financial Management, Bangalore</a:t>
            </a:r>
            <a:endParaRPr lang="fr-FR" sz="1000" dirty="0">
              <a:solidFill>
                <a:schemeClr val="bg1">
                  <a:lumMod val="65000"/>
                </a:schemeClr>
              </a:solidFill>
            </a:endParaRPr>
          </a:p>
        </p:txBody>
      </p:sp>
    </p:spTree>
    <p:extLst>
      <p:ext uri="{BB962C8B-B14F-4D97-AF65-F5344CB8AC3E}">
        <p14:creationId xmlns:p14="http://schemas.microsoft.com/office/powerpoint/2010/main" val="371593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iming>
    <p:tnLst>
      <p:par>
        <p:cTn id="1" dur="indefinite" restart="never" nodeType="tmRoot"/>
      </p:par>
    </p:tnLst>
  </p:timing>
  <p:txStyles>
    <p:titleStyle>
      <a:lvl1pPr algn="r" defTabSz="914400" rtl="0" eaLnBrk="1" latinLnBrk="0" hangingPunct="1">
        <a:spcBef>
          <a:spcPct val="0"/>
        </a:spcBef>
        <a:buNone/>
        <a:defRPr sz="4400" b="1" kern="1200">
          <a:solidFill>
            <a:srgbClr val="00CCFF"/>
          </a:solidFill>
          <a:latin typeface="Cambria"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3200" b="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599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INDIVIDUAL STOCK QUOTATIONS</a:t>
            </a:r>
            <a:endParaRPr lang="en-US" dirty="0"/>
          </a:p>
        </p:txBody>
      </p:sp>
      <p:graphicFrame>
        <p:nvGraphicFramePr>
          <p:cNvPr id="34" name="Table 33"/>
          <p:cNvGraphicFramePr>
            <a:graphicFrameLocks noGrp="1"/>
          </p:cNvGraphicFramePr>
          <p:nvPr>
            <p:extLst>
              <p:ext uri="{D42A27DB-BD31-4B8C-83A1-F6EECF244321}">
                <p14:modId xmlns:p14="http://schemas.microsoft.com/office/powerpoint/2010/main" val="3793231898"/>
              </p:ext>
            </p:extLst>
          </p:nvPr>
        </p:nvGraphicFramePr>
        <p:xfrm>
          <a:off x="152400" y="2208212"/>
          <a:ext cx="8762999" cy="2286000"/>
        </p:xfrm>
        <a:graphic>
          <a:graphicData uri="http://schemas.openxmlformats.org/drawingml/2006/table">
            <a:tbl>
              <a:tblPr/>
              <a:tblGrid>
                <a:gridCol w="1061729"/>
                <a:gridCol w="897236"/>
                <a:gridCol w="747695"/>
                <a:gridCol w="672927"/>
                <a:gridCol w="897236"/>
                <a:gridCol w="897236"/>
                <a:gridCol w="897236"/>
                <a:gridCol w="822465"/>
                <a:gridCol w="598156"/>
                <a:gridCol w="1271083"/>
              </a:tblGrid>
              <a:tr h="608895">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dirty="0">
                          <a:solidFill>
                            <a:schemeClr val="bg1"/>
                          </a:solidFill>
                          <a:latin typeface="+mj-lt"/>
                          <a:ea typeface="Times New Roman"/>
                          <a:cs typeface="Tunga"/>
                        </a:rPr>
                        <a:t>Company</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dirty="0">
                          <a:solidFill>
                            <a:schemeClr val="bg1"/>
                          </a:solidFill>
                          <a:latin typeface="+mj-lt"/>
                          <a:ea typeface="Times New Roman"/>
                          <a:cs typeface="Tunga"/>
                        </a:rPr>
                        <a:t>Prev.cl.</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dirty="0">
                          <a:solidFill>
                            <a:schemeClr val="bg1"/>
                          </a:solidFill>
                          <a:latin typeface="+mj-lt"/>
                          <a:ea typeface="Times New Roman"/>
                          <a:cs typeface="Tunga"/>
                        </a:rPr>
                        <a:t>Open</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dirty="0">
                          <a:solidFill>
                            <a:schemeClr val="bg1"/>
                          </a:solidFill>
                          <a:latin typeface="+mj-lt"/>
                          <a:ea typeface="Times New Roman"/>
                          <a:cs typeface="Tunga"/>
                        </a:rPr>
                        <a:t>High</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dirty="0">
                          <a:solidFill>
                            <a:schemeClr val="bg1"/>
                          </a:solidFill>
                          <a:latin typeface="+mj-lt"/>
                          <a:ea typeface="Times New Roman"/>
                          <a:cs typeface="Tunga"/>
                        </a:rPr>
                        <a:t>Low</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dirty="0">
                          <a:solidFill>
                            <a:schemeClr val="bg1"/>
                          </a:solidFill>
                          <a:latin typeface="+mj-lt"/>
                          <a:ea typeface="Times New Roman"/>
                          <a:cs typeface="Tunga"/>
                        </a:rPr>
                        <a:t>Close</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dirty="0">
                          <a:solidFill>
                            <a:schemeClr val="bg1"/>
                          </a:solidFill>
                          <a:latin typeface="+mj-lt"/>
                          <a:ea typeface="Times New Roman"/>
                          <a:cs typeface="Tunga"/>
                        </a:rPr>
                        <a:t>Volume</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dirty="0">
                          <a:solidFill>
                            <a:schemeClr val="bg1"/>
                          </a:solidFill>
                          <a:latin typeface="+mj-lt"/>
                          <a:ea typeface="Times New Roman"/>
                          <a:cs typeface="Tunga"/>
                        </a:rPr>
                        <a:t>Trades</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700" b="1">
                          <a:solidFill>
                            <a:schemeClr val="bg1"/>
                          </a:solidFill>
                          <a:latin typeface="+mj-lt"/>
                          <a:ea typeface="Times New Roman"/>
                          <a:cs typeface="Tunga"/>
                        </a:rPr>
                        <a:t>P/E</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l">
                        <a:lnSpc>
                          <a:spcPct val="115000"/>
                        </a:lnSpc>
                        <a:spcBef>
                          <a:spcPts val="0"/>
                        </a:spcBef>
                        <a:spcAft>
                          <a:spcPts val="0"/>
                        </a:spcAft>
                      </a:pPr>
                      <a:r>
                        <a:rPr lang="en-US" sz="1700" b="1">
                          <a:solidFill>
                            <a:schemeClr val="bg1"/>
                          </a:solidFill>
                          <a:latin typeface="+mj-lt"/>
                          <a:ea typeface="Times New Roman"/>
                          <a:cs typeface="Tunga"/>
                        </a:rPr>
                        <a:t>52-Wk H/L</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989454">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Bajaj Auto [BSE]</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1577.75</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1600</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1600</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1553.25</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1568.50</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25K</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1465</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61.6</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1627/700</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687651">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[NSE]</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1574.60</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1600</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1600</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1553.35</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1567.80</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207K</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12574</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61.6</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rbel"/>
                          <a:ea typeface=""/>
                          <a:cs typeface=""/>
                        </a:defRPr>
                      </a:lvl1pPr>
                      <a:lvl2pPr marL="457200" algn="l" defTabSz="914400" rtl="0" eaLnBrk="1" latinLnBrk="0" hangingPunct="1">
                        <a:defRPr sz="1800" kern="1200">
                          <a:solidFill>
                            <a:schemeClr val="tx1"/>
                          </a:solidFill>
                          <a:latin typeface="Corbel"/>
                          <a:ea typeface=""/>
                          <a:cs typeface=""/>
                        </a:defRPr>
                      </a:lvl2pPr>
                      <a:lvl3pPr marL="914400" algn="l" defTabSz="914400" rtl="0" eaLnBrk="1" latinLnBrk="0" hangingPunct="1">
                        <a:defRPr sz="1800" kern="1200">
                          <a:solidFill>
                            <a:schemeClr val="tx1"/>
                          </a:solidFill>
                          <a:latin typeface="Corbel"/>
                          <a:ea typeface=""/>
                          <a:cs typeface=""/>
                        </a:defRPr>
                      </a:lvl3pPr>
                      <a:lvl4pPr marL="1371600" algn="l" defTabSz="914400" rtl="0" eaLnBrk="1" latinLnBrk="0" hangingPunct="1">
                        <a:defRPr sz="1800" kern="1200">
                          <a:solidFill>
                            <a:schemeClr val="tx1"/>
                          </a:solidFill>
                          <a:latin typeface="Corbel"/>
                          <a:ea typeface=""/>
                          <a:cs typeface=""/>
                        </a:defRPr>
                      </a:lvl4pPr>
                      <a:lvl5pPr marL="1828800" algn="l" defTabSz="914400" rtl="0" eaLnBrk="1" latinLnBrk="0" hangingPunct="1">
                        <a:defRPr sz="1800" kern="1200">
                          <a:solidFill>
                            <a:schemeClr val="tx1"/>
                          </a:solidFill>
                          <a:latin typeface="Corbel"/>
                          <a:ea typeface=""/>
                          <a:cs typeface=""/>
                        </a:defRPr>
                      </a:lvl5pPr>
                      <a:lvl6pPr marL="2286000" algn="l" defTabSz="914400" rtl="0" eaLnBrk="1" latinLnBrk="0" hangingPunct="1">
                        <a:defRPr sz="1800" kern="1200">
                          <a:solidFill>
                            <a:schemeClr val="tx1"/>
                          </a:solidFill>
                          <a:latin typeface="Corbel"/>
                          <a:ea typeface=""/>
                          <a:cs typeface=""/>
                        </a:defRPr>
                      </a:lvl6pPr>
                      <a:lvl7pPr marL="2743200" algn="l" defTabSz="914400" rtl="0" eaLnBrk="1" latinLnBrk="0" hangingPunct="1">
                        <a:defRPr sz="1800" kern="1200">
                          <a:solidFill>
                            <a:schemeClr val="tx1"/>
                          </a:solidFill>
                          <a:latin typeface="Corbel"/>
                          <a:ea typeface=""/>
                          <a:cs typeface=""/>
                        </a:defRPr>
                      </a:lvl7pPr>
                      <a:lvl8pPr marL="3200400" algn="l" defTabSz="914400" rtl="0" eaLnBrk="1" latinLnBrk="0" hangingPunct="1">
                        <a:defRPr sz="1800" kern="1200">
                          <a:solidFill>
                            <a:schemeClr val="tx1"/>
                          </a:solidFill>
                          <a:latin typeface="Corbel"/>
                          <a:ea typeface=""/>
                          <a:cs typeface=""/>
                        </a:defRPr>
                      </a:lvl8pPr>
                      <a:lvl9pPr marL="3657600" algn="l" defTabSz="914400" rtl="0" eaLnBrk="1" latinLnBrk="0" hangingPunct="1">
                        <a:defRPr sz="1800" kern="1200">
                          <a:solidFill>
                            <a:schemeClr val="tx1"/>
                          </a:solidFill>
                          <a:latin typeface="Corbel"/>
                          <a:ea typeface=""/>
                          <a:cs typeface=""/>
                        </a:defRPr>
                      </a:lvl9pPr>
                    </a:lstStyle>
                    <a:p>
                      <a:pPr marL="0" marR="0" algn="ctr">
                        <a:lnSpc>
                          <a:spcPct val="115000"/>
                        </a:lnSpc>
                        <a:spcBef>
                          <a:spcPts val="0"/>
                        </a:spcBef>
                        <a:spcAft>
                          <a:spcPts val="0"/>
                        </a:spcAft>
                      </a:pPr>
                      <a:r>
                        <a:rPr lang="en-US" sz="1600" b="1" dirty="0">
                          <a:solidFill>
                            <a:schemeClr val="bg1"/>
                          </a:solidFill>
                          <a:latin typeface="+mj-lt"/>
                          <a:ea typeface="Times New Roman"/>
                          <a:cs typeface="Tunga"/>
                        </a:rPr>
                        <a:t>1630/723</a:t>
                      </a:r>
                    </a:p>
                  </a:txBody>
                  <a:tcPr marL="62434" marR="624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Rectangle 4"/>
          <p:cNvSpPr>
            <a:spLocks noChangeArrowheads="1"/>
          </p:cNvSpPr>
          <p:nvPr/>
        </p:nvSpPr>
        <p:spPr bwMode="auto">
          <a:xfrm>
            <a:off x="152400" y="2208212"/>
            <a:ext cx="8763000" cy="2286000"/>
          </a:xfrm>
          <a:prstGeom prst="rect">
            <a:avLst/>
          </a:prstGeom>
          <a:noFill/>
          <a:ln w="952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G" altLang="en-US" sz="1800" b="0" i="0" u="none" strike="noStrike" kern="0" cap="none" spc="0" normalizeH="0" baseline="0" noProof="0" smtClean="0">
              <a:ln>
                <a:noFill/>
              </a:ln>
              <a:solidFill>
                <a:schemeClr val="bg1"/>
              </a:solidFill>
              <a:effectLst/>
              <a:uLnTx/>
              <a:uFillTx/>
              <a:latin typeface="Arial" charset="0"/>
              <a:cs typeface="Arial" charset="0"/>
            </a:endParaRPr>
          </a:p>
        </p:txBody>
      </p:sp>
      <p:cxnSp>
        <p:nvCxnSpPr>
          <p:cNvPr id="36" name="Straight Connector 6"/>
          <p:cNvCxnSpPr>
            <a:cxnSpLocks noChangeShapeType="1"/>
          </p:cNvCxnSpPr>
          <p:nvPr/>
        </p:nvCxnSpPr>
        <p:spPr bwMode="auto">
          <a:xfrm>
            <a:off x="152400" y="2590800"/>
            <a:ext cx="8763000" cy="1588"/>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37" name="Straight Connector 7"/>
          <p:cNvCxnSpPr>
            <a:cxnSpLocks noChangeShapeType="1"/>
          </p:cNvCxnSpPr>
          <p:nvPr/>
        </p:nvCxnSpPr>
        <p:spPr bwMode="auto">
          <a:xfrm>
            <a:off x="152400" y="3581400"/>
            <a:ext cx="8763000" cy="1588"/>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38" name="Straight Connector 9"/>
          <p:cNvCxnSpPr>
            <a:cxnSpLocks noChangeShapeType="1"/>
          </p:cNvCxnSpPr>
          <p:nvPr/>
        </p:nvCxnSpPr>
        <p:spPr bwMode="auto">
          <a:xfrm rot="5400000">
            <a:off x="76201" y="3351212"/>
            <a:ext cx="2286000" cy="3175"/>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39" name="Straight Connector 10"/>
          <p:cNvCxnSpPr>
            <a:cxnSpLocks noChangeShapeType="1"/>
          </p:cNvCxnSpPr>
          <p:nvPr/>
        </p:nvCxnSpPr>
        <p:spPr bwMode="auto">
          <a:xfrm rot="5400000">
            <a:off x="965994" y="3350418"/>
            <a:ext cx="2286000" cy="1588"/>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40" name="Straight Connector 11"/>
          <p:cNvCxnSpPr>
            <a:cxnSpLocks noChangeShapeType="1"/>
          </p:cNvCxnSpPr>
          <p:nvPr/>
        </p:nvCxnSpPr>
        <p:spPr bwMode="auto">
          <a:xfrm rot="5400000">
            <a:off x="1723232" y="3348831"/>
            <a:ext cx="2286000" cy="1587"/>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41" name="Straight Connector 12"/>
          <p:cNvCxnSpPr>
            <a:cxnSpLocks noChangeShapeType="1"/>
          </p:cNvCxnSpPr>
          <p:nvPr/>
        </p:nvCxnSpPr>
        <p:spPr bwMode="auto">
          <a:xfrm rot="5400000">
            <a:off x="2410619" y="3348831"/>
            <a:ext cx="2286000" cy="1588"/>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42" name="Straight Connector 13"/>
          <p:cNvCxnSpPr>
            <a:cxnSpLocks noChangeShapeType="1"/>
          </p:cNvCxnSpPr>
          <p:nvPr/>
        </p:nvCxnSpPr>
        <p:spPr bwMode="auto">
          <a:xfrm rot="5400000">
            <a:off x="3299619" y="3347243"/>
            <a:ext cx="2286000" cy="1588"/>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43" name="Straight Connector 14"/>
          <p:cNvCxnSpPr>
            <a:cxnSpLocks noChangeShapeType="1"/>
          </p:cNvCxnSpPr>
          <p:nvPr/>
        </p:nvCxnSpPr>
        <p:spPr bwMode="auto">
          <a:xfrm rot="5400000">
            <a:off x="4190207" y="3347243"/>
            <a:ext cx="2286000" cy="1587"/>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44" name="Straight Connector 15"/>
          <p:cNvCxnSpPr>
            <a:cxnSpLocks noChangeShapeType="1"/>
          </p:cNvCxnSpPr>
          <p:nvPr/>
        </p:nvCxnSpPr>
        <p:spPr bwMode="auto">
          <a:xfrm rot="5400000">
            <a:off x="5079207" y="3345656"/>
            <a:ext cx="2286000" cy="1587"/>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45" name="Straight Connector 16"/>
          <p:cNvCxnSpPr>
            <a:cxnSpLocks noChangeShapeType="1"/>
          </p:cNvCxnSpPr>
          <p:nvPr/>
        </p:nvCxnSpPr>
        <p:spPr bwMode="auto">
          <a:xfrm rot="5400000">
            <a:off x="5928519" y="3345656"/>
            <a:ext cx="2286000" cy="1588"/>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cxnSp>
        <p:nvCxnSpPr>
          <p:cNvPr id="46" name="Straight Connector 17"/>
          <p:cNvCxnSpPr>
            <a:cxnSpLocks noChangeShapeType="1"/>
          </p:cNvCxnSpPr>
          <p:nvPr/>
        </p:nvCxnSpPr>
        <p:spPr bwMode="auto">
          <a:xfrm rot="5400000">
            <a:off x="6484144" y="3344068"/>
            <a:ext cx="2286000" cy="1588"/>
          </a:xfrm>
          <a:prstGeom prst="line">
            <a:avLst/>
          </a:prstGeom>
          <a:noFill/>
          <a:ln w="9525" algn="ctr">
            <a:solidFill>
              <a:schemeClr val="bg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37265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STOCK MARKET INDICES</a:t>
            </a:r>
            <a:endParaRPr lang="en-US" dirty="0"/>
          </a:p>
        </p:txBody>
      </p:sp>
      <p:sp>
        <p:nvSpPr>
          <p:cNvPr id="14" name="Text Box 3"/>
          <p:cNvSpPr txBox="1">
            <a:spLocks noChangeArrowheads="1"/>
          </p:cNvSpPr>
          <p:nvPr/>
        </p:nvSpPr>
        <p:spPr bwMode="auto">
          <a:xfrm>
            <a:off x="76200" y="1600200"/>
            <a:ext cx="9144000"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fontAlgn="base">
              <a:spcBef>
                <a:spcPct val="50000"/>
              </a:spcBef>
              <a:spcAft>
                <a:spcPct val="0"/>
              </a:spcAft>
            </a:pPr>
            <a:r>
              <a:rPr lang="en-US" altLang="en-US" sz="1400" dirty="0" smtClean="0">
                <a:solidFill>
                  <a:prstClr val="white"/>
                </a:solidFill>
                <a:latin typeface="Corbel" pitchFamily="34" charset="0"/>
              </a:rPr>
              <a:t>	</a:t>
            </a:r>
            <a:r>
              <a:rPr lang="en-US" altLang="en-US" sz="1600" dirty="0" smtClean="0">
                <a:solidFill>
                  <a:prstClr val="white"/>
                </a:solidFill>
                <a:latin typeface="Corbel" pitchFamily="34" charset="0"/>
              </a:rPr>
              <a:t>INITIAL 	FINAL	SHARES	    INITIAL VALUE OF        FINAL VALUE OF                    PRICE</a:t>
            </a:r>
          </a:p>
          <a:p>
            <a:pPr fontAlgn="base">
              <a:spcBef>
                <a:spcPct val="50000"/>
              </a:spcBef>
              <a:spcAft>
                <a:spcPct val="0"/>
              </a:spcAft>
            </a:pPr>
            <a:r>
              <a:rPr lang="en-US" altLang="en-US" sz="1600" dirty="0" smtClean="0">
                <a:solidFill>
                  <a:prstClr val="white"/>
                </a:solidFill>
                <a:latin typeface="Corbel" pitchFamily="34" charset="0"/>
              </a:rPr>
              <a:t>	PRICE	PRICE	(MLN)               OUTSTANDING               </a:t>
            </a:r>
            <a:r>
              <a:rPr lang="en-US" altLang="en-US" sz="1600" dirty="0" err="1" smtClean="0">
                <a:solidFill>
                  <a:prstClr val="white"/>
                </a:solidFill>
                <a:latin typeface="Corbel" pitchFamily="34" charset="0"/>
              </a:rPr>
              <a:t>OUTSTANDING</a:t>
            </a:r>
            <a:r>
              <a:rPr lang="en-US" altLang="en-US" sz="1600" dirty="0" smtClean="0">
                <a:solidFill>
                  <a:prstClr val="white"/>
                </a:solidFill>
                <a:latin typeface="Corbel" pitchFamily="34" charset="0"/>
              </a:rPr>
              <a:t>               RELATIVE</a:t>
            </a:r>
          </a:p>
          <a:p>
            <a:pPr fontAlgn="base">
              <a:spcBef>
                <a:spcPct val="50000"/>
              </a:spcBef>
              <a:spcAft>
                <a:spcPct val="0"/>
              </a:spcAft>
            </a:pPr>
            <a:r>
              <a:rPr lang="en-US" altLang="en-US" sz="1600" dirty="0" smtClean="0">
                <a:solidFill>
                  <a:prstClr val="white"/>
                </a:solidFill>
                <a:latin typeface="Corbel" pitchFamily="34" charset="0"/>
              </a:rPr>
              <a:t>				          STOCK 	                STOCK	</a:t>
            </a:r>
          </a:p>
          <a:p>
            <a:pPr fontAlgn="base">
              <a:spcBef>
                <a:spcPct val="50000"/>
              </a:spcBef>
              <a:spcAft>
                <a:spcPct val="0"/>
              </a:spcAft>
            </a:pPr>
            <a:r>
              <a:rPr lang="en-US" altLang="en-US" sz="1600" dirty="0" smtClean="0">
                <a:solidFill>
                  <a:prstClr val="white"/>
                </a:solidFill>
                <a:latin typeface="Corbel" pitchFamily="34" charset="0"/>
              </a:rPr>
              <a:t>  A	  RS.25	RS.30	     20	           RS.500 M		RS.600 M		120</a:t>
            </a:r>
          </a:p>
          <a:p>
            <a:pPr fontAlgn="base">
              <a:spcBef>
                <a:spcPct val="50000"/>
              </a:spcBef>
              <a:spcAft>
                <a:spcPct val="0"/>
              </a:spcAft>
            </a:pPr>
            <a:endParaRPr lang="en-US" altLang="en-US" sz="1600" dirty="0" smtClean="0">
              <a:solidFill>
                <a:prstClr val="white"/>
              </a:solidFill>
              <a:latin typeface="Corbel" pitchFamily="34" charset="0"/>
            </a:endParaRPr>
          </a:p>
          <a:p>
            <a:pPr fontAlgn="base">
              <a:spcBef>
                <a:spcPct val="50000"/>
              </a:spcBef>
              <a:spcAft>
                <a:spcPct val="0"/>
              </a:spcAft>
            </a:pPr>
            <a:r>
              <a:rPr lang="en-US" altLang="en-US" sz="1600" dirty="0" smtClean="0">
                <a:solidFill>
                  <a:prstClr val="white"/>
                </a:solidFill>
                <a:latin typeface="Corbel" pitchFamily="34" charset="0"/>
              </a:rPr>
              <a:t>  B	RS.100	       90	       1	           RS.100 M		RS.90 M	                    90</a:t>
            </a:r>
          </a:p>
          <a:p>
            <a:pPr fontAlgn="base">
              <a:spcBef>
                <a:spcPct val="50000"/>
              </a:spcBef>
              <a:spcAft>
                <a:spcPct val="0"/>
              </a:spcAft>
            </a:pPr>
            <a:endParaRPr lang="en-US" altLang="en-US" sz="1600" dirty="0" smtClean="0">
              <a:solidFill>
                <a:prstClr val="white"/>
              </a:solidFill>
              <a:latin typeface="Corbel" pitchFamily="34" charset="0"/>
            </a:endParaRPr>
          </a:p>
          <a:p>
            <a:pPr fontAlgn="base">
              <a:spcBef>
                <a:spcPct val="50000"/>
              </a:spcBef>
              <a:spcAft>
                <a:spcPct val="0"/>
              </a:spcAft>
            </a:pPr>
            <a:r>
              <a:rPr lang="en-US" altLang="en-US" sz="1600" dirty="0" smtClean="0">
                <a:solidFill>
                  <a:prstClr val="white"/>
                </a:solidFill>
                <a:latin typeface="Corbel" pitchFamily="34" charset="0"/>
              </a:rPr>
              <a:t>	RS.125	RS.120		           RS.600 M		RS.690 M	                   210</a:t>
            </a:r>
            <a:endParaRPr lang="en-US" altLang="en-US" sz="1400" dirty="0" smtClean="0">
              <a:solidFill>
                <a:prstClr val="white"/>
              </a:solidFill>
              <a:latin typeface="Corbel" pitchFamily="34" charset="0"/>
            </a:endParaRPr>
          </a:p>
          <a:p>
            <a:pPr fontAlgn="base">
              <a:spcBef>
                <a:spcPct val="50000"/>
              </a:spcBef>
              <a:spcAft>
                <a:spcPct val="0"/>
              </a:spcAft>
            </a:pPr>
            <a:endParaRPr lang="en-US" altLang="en-US" sz="1600" dirty="0" smtClean="0">
              <a:solidFill>
                <a:prstClr val="white"/>
              </a:solidFill>
              <a:latin typeface="Corbel" pitchFamily="34" charset="0"/>
            </a:endParaRPr>
          </a:p>
          <a:p>
            <a:pPr fontAlgn="base">
              <a:spcBef>
                <a:spcPct val="50000"/>
              </a:spcBef>
              <a:spcAft>
                <a:spcPct val="0"/>
              </a:spcAft>
            </a:pPr>
            <a:r>
              <a:rPr lang="en-US" altLang="en-US" sz="1400" dirty="0" smtClean="0">
                <a:solidFill>
                  <a:prstClr val="white"/>
                </a:solidFill>
                <a:latin typeface="Corbel" pitchFamily="34" charset="0"/>
              </a:rPr>
              <a:t>		</a:t>
            </a:r>
            <a:r>
              <a:rPr lang="en-US" altLang="en-US" dirty="0" smtClean="0">
                <a:solidFill>
                  <a:prstClr val="white"/>
                </a:solidFill>
                <a:latin typeface="Corbel" pitchFamily="34" charset="0"/>
              </a:rPr>
              <a:t>PRICE WEIGHTED INDEX  =  RS.120 / RS.125  x  100  =  96</a:t>
            </a:r>
            <a:endParaRPr lang="en-US" altLang="en-US" sz="1400" dirty="0" smtClean="0">
              <a:solidFill>
                <a:prstClr val="white"/>
              </a:solidFill>
              <a:latin typeface="Corbel" pitchFamily="34" charset="0"/>
            </a:endParaRPr>
          </a:p>
          <a:p>
            <a:pPr fontAlgn="base">
              <a:spcBef>
                <a:spcPct val="50000"/>
              </a:spcBef>
              <a:spcAft>
                <a:spcPct val="0"/>
              </a:spcAft>
            </a:pPr>
            <a:endParaRPr lang="en-US" altLang="en-US" sz="1400" dirty="0" smtClean="0">
              <a:solidFill>
                <a:prstClr val="white"/>
              </a:solidFill>
              <a:latin typeface="Corbel" pitchFamily="34" charset="0"/>
            </a:endParaRPr>
          </a:p>
          <a:p>
            <a:pPr fontAlgn="base">
              <a:spcBef>
                <a:spcPct val="50000"/>
              </a:spcBef>
              <a:spcAft>
                <a:spcPct val="0"/>
              </a:spcAft>
            </a:pPr>
            <a:r>
              <a:rPr lang="en-US" altLang="en-US" sz="1400" dirty="0" smtClean="0">
                <a:solidFill>
                  <a:prstClr val="white"/>
                </a:solidFill>
                <a:latin typeface="Corbel" pitchFamily="34" charset="0"/>
              </a:rPr>
              <a:t>		</a:t>
            </a:r>
            <a:r>
              <a:rPr lang="en-US" altLang="en-US" dirty="0" smtClean="0">
                <a:solidFill>
                  <a:prstClr val="white"/>
                </a:solidFill>
                <a:latin typeface="Corbel" pitchFamily="34" charset="0"/>
              </a:rPr>
              <a:t>VALUE WEIGHTED INDEX  =  690 / 600  x 100  =  115</a:t>
            </a:r>
          </a:p>
          <a:p>
            <a:pPr fontAlgn="base">
              <a:spcBef>
                <a:spcPct val="50000"/>
              </a:spcBef>
              <a:spcAft>
                <a:spcPct val="0"/>
              </a:spcAft>
            </a:pPr>
            <a:endParaRPr lang="en-US" altLang="en-US" sz="1400" dirty="0" smtClean="0">
              <a:solidFill>
                <a:prstClr val="white"/>
              </a:solidFill>
              <a:latin typeface="Corbel" pitchFamily="34" charset="0"/>
            </a:endParaRPr>
          </a:p>
          <a:p>
            <a:pPr fontAlgn="base">
              <a:spcBef>
                <a:spcPct val="50000"/>
              </a:spcBef>
              <a:spcAft>
                <a:spcPct val="0"/>
              </a:spcAft>
            </a:pPr>
            <a:r>
              <a:rPr lang="en-US" altLang="en-US" sz="1400" dirty="0" smtClean="0">
                <a:solidFill>
                  <a:prstClr val="white"/>
                </a:solidFill>
                <a:latin typeface="Corbel" pitchFamily="34" charset="0"/>
              </a:rPr>
              <a:t>		</a:t>
            </a:r>
            <a:r>
              <a:rPr lang="en-US" altLang="en-US" dirty="0" smtClean="0">
                <a:solidFill>
                  <a:prstClr val="white"/>
                </a:solidFill>
                <a:latin typeface="Corbel" pitchFamily="34" charset="0"/>
              </a:rPr>
              <a:t>EQUAL WEIGHTED INDEX  =  210 / 200 x 100   =  105</a:t>
            </a:r>
            <a:r>
              <a:rPr lang="en-US" altLang="en-US" sz="1400" dirty="0" smtClean="0">
                <a:solidFill>
                  <a:prstClr val="white"/>
                </a:solidFill>
                <a:latin typeface="Corbel" pitchFamily="34" charset="0"/>
              </a:rPr>
              <a:t>							</a:t>
            </a:r>
          </a:p>
        </p:txBody>
      </p:sp>
      <p:sp>
        <p:nvSpPr>
          <p:cNvPr id="15" name="Rectangle 4"/>
          <p:cNvSpPr>
            <a:spLocks noChangeArrowheads="1"/>
          </p:cNvSpPr>
          <p:nvPr/>
        </p:nvSpPr>
        <p:spPr bwMode="auto">
          <a:xfrm>
            <a:off x="0" y="1624013"/>
            <a:ext cx="9144000" cy="3048000"/>
          </a:xfrm>
          <a:prstGeom prst="rect">
            <a:avLst/>
          </a:prstGeom>
          <a:noFill/>
          <a:ln w="9525">
            <a:solidFill>
              <a:sysClr val="window" lastClr="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prstClr val="white"/>
              </a:solidFill>
              <a:effectLst/>
              <a:uLnTx/>
              <a:uFillTx/>
              <a:latin typeface="Corbel" pitchFamily="34" charset="0"/>
              <a:cs typeface="Arial" charset="0"/>
            </a:endParaRPr>
          </a:p>
        </p:txBody>
      </p:sp>
      <p:sp>
        <p:nvSpPr>
          <p:cNvPr id="16" name="Line 5"/>
          <p:cNvSpPr>
            <a:spLocks noChangeShapeType="1"/>
          </p:cNvSpPr>
          <p:nvPr/>
        </p:nvSpPr>
        <p:spPr bwMode="auto">
          <a:xfrm>
            <a:off x="0" y="2670175"/>
            <a:ext cx="9144000" cy="0"/>
          </a:xfrm>
          <a:prstGeom prst="line">
            <a:avLst/>
          </a:prstGeom>
          <a:noFill/>
          <a:ln w="9525">
            <a:solidFill>
              <a:sysClr val="window" lastClr="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charset="0"/>
              <a:cs typeface="Arial" charset="0"/>
            </a:endParaRPr>
          </a:p>
        </p:txBody>
      </p:sp>
      <p:sp>
        <p:nvSpPr>
          <p:cNvPr id="17" name="Line 6"/>
          <p:cNvSpPr>
            <a:spLocks noChangeShapeType="1"/>
          </p:cNvSpPr>
          <p:nvPr/>
        </p:nvSpPr>
        <p:spPr bwMode="auto">
          <a:xfrm>
            <a:off x="0" y="3965575"/>
            <a:ext cx="9144000" cy="0"/>
          </a:xfrm>
          <a:prstGeom prst="line">
            <a:avLst/>
          </a:prstGeom>
          <a:noFill/>
          <a:ln w="9525">
            <a:solidFill>
              <a:sysClr val="window" lastClr="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charset="0"/>
              <a:cs typeface="Arial" charset="0"/>
            </a:endParaRPr>
          </a:p>
        </p:txBody>
      </p:sp>
      <p:sp>
        <p:nvSpPr>
          <p:cNvPr id="18" name="Line 7"/>
          <p:cNvSpPr>
            <a:spLocks noChangeShapeType="1"/>
          </p:cNvSpPr>
          <p:nvPr/>
        </p:nvSpPr>
        <p:spPr bwMode="auto">
          <a:xfrm>
            <a:off x="762000" y="1606550"/>
            <a:ext cx="0" cy="3048000"/>
          </a:xfrm>
          <a:prstGeom prst="line">
            <a:avLst/>
          </a:prstGeom>
          <a:noFill/>
          <a:ln w="9525">
            <a:solidFill>
              <a:sysClr val="window" lastClr="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charset="0"/>
              <a:cs typeface="Arial" charset="0"/>
            </a:endParaRPr>
          </a:p>
        </p:txBody>
      </p:sp>
      <p:sp>
        <p:nvSpPr>
          <p:cNvPr id="19" name="Line 15"/>
          <p:cNvSpPr>
            <a:spLocks noChangeShapeType="1"/>
          </p:cNvSpPr>
          <p:nvPr/>
        </p:nvSpPr>
        <p:spPr bwMode="auto">
          <a:xfrm>
            <a:off x="1828800" y="1603375"/>
            <a:ext cx="0" cy="3048000"/>
          </a:xfrm>
          <a:prstGeom prst="line">
            <a:avLst/>
          </a:prstGeom>
          <a:noFill/>
          <a:ln w="9525">
            <a:solidFill>
              <a:sysClr val="window" lastClr="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charset="0"/>
              <a:cs typeface="Arial" charset="0"/>
            </a:endParaRPr>
          </a:p>
        </p:txBody>
      </p:sp>
      <p:sp>
        <p:nvSpPr>
          <p:cNvPr id="20" name="Line 16"/>
          <p:cNvSpPr>
            <a:spLocks noChangeShapeType="1"/>
          </p:cNvSpPr>
          <p:nvPr/>
        </p:nvSpPr>
        <p:spPr bwMode="auto">
          <a:xfrm>
            <a:off x="2743200" y="1603375"/>
            <a:ext cx="0" cy="3048000"/>
          </a:xfrm>
          <a:prstGeom prst="line">
            <a:avLst/>
          </a:prstGeom>
          <a:noFill/>
          <a:ln w="9525">
            <a:solidFill>
              <a:sysClr val="window" lastClr="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charset="0"/>
              <a:cs typeface="Arial" charset="0"/>
            </a:endParaRPr>
          </a:p>
        </p:txBody>
      </p:sp>
      <p:sp>
        <p:nvSpPr>
          <p:cNvPr id="21" name="Line 17"/>
          <p:cNvSpPr>
            <a:spLocks noChangeShapeType="1"/>
          </p:cNvSpPr>
          <p:nvPr/>
        </p:nvSpPr>
        <p:spPr bwMode="auto">
          <a:xfrm>
            <a:off x="3810000" y="1603375"/>
            <a:ext cx="0" cy="3048000"/>
          </a:xfrm>
          <a:prstGeom prst="line">
            <a:avLst/>
          </a:prstGeom>
          <a:noFill/>
          <a:ln w="9525">
            <a:solidFill>
              <a:sysClr val="window" lastClr="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charset="0"/>
                <a:cs typeface="Arial" charset="0"/>
              </a:rPr>
              <a:t> </a:t>
            </a:r>
          </a:p>
        </p:txBody>
      </p:sp>
      <p:sp>
        <p:nvSpPr>
          <p:cNvPr id="22" name="Line 18"/>
          <p:cNvSpPr>
            <a:spLocks noChangeShapeType="1"/>
          </p:cNvSpPr>
          <p:nvPr/>
        </p:nvSpPr>
        <p:spPr bwMode="auto">
          <a:xfrm>
            <a:off x="5638800" y="1603375"/>
            <a:ext cx="0" cy="3048000"/>
          </a:xfrm>
          <a:prstGeom prst="line">
            <a:avLst/>
          </a:prstGeom>
          <a:noFill/>
          <a:ln w="9525">
            <a:solidFill>
              <a:sysClr val="window" lastClr="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charset="0"/>
              <a:cs typeface="Arial" charset="0"/>
            </a:endParaRPr>
          </a:p>
        </p:txBody>
      </p:sp>
      <p:sp>
        <p:nvSpPr>
          <p:cNvPr id="23" name="Line 19"/>
          <p:cNvSpPr>
            <a:spLocks noChangeShapeType="1"/>
          </p:cNvSpPr>
          <p:nvPr/>
        </p:nvSpPr>
        <p:spPr bwMode="auto">
          <a:xfrm>
            <a:off x="7848600" y="1679575"/>
            <a:ext cx="0" cy="3048000"/>
          </a:xfrm>
          <a:prstGeom prst="line">
            <a:avLst/>
          </a:prstGeom>
          <a:noFill/>
          <a:ln w="9525">
            <a:solidFill>
              <a:sysClr val="window" lastClr="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charset="0"/>
              <a:cs typeface="Arial" charset="0"/>
            </a:endParaRPr>
          </a:p>
        </p:txBody>
      </p:sp>
    </p:spTree>
    <p:extLst>
      <p:ext uri="{BB962C8B-B14F-4D97-AF65-F5344CB8AC3E}">
        <p14:creationId xmlns:p14="http://schemas.microsoft.com/office/powerpoint/2010/main" val="1562361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SENSEX</a:t>
            </a:r>
            <a:endParaRPr lang="en-US" dirty="0"/>
          </a:p>
        </p:txBody>
      </p:sp>
      <p:sp>
        <p:nvSpPr>
          <p:cNvPr id="3" name="Content Placeholder 2"/>
          <p:cNvSpPr>
            <a:spLocks noGrp="1"/>
          </p:cNvSpPr>
          <p:nvPr>
            <p:ph idx="1"/>
          </p:nvPr>
        </p:nvSpPr>
        <p:spPr>
          <a:xfrm>
            <a:off x="457200" y="1524001"/>
            <a:ext cx="8229600" cy="5181600"/>
          </a:xfrm>
        </p:spPr>
        <p:txBody>
          <a:bodyPr>
            <a:normAutofit lnSpcReduction="10000"/>
          </a:bodyPr>
          <a:lstStyle/>
          <a:p>
            <a:pPr marL="0" lvl="0" indent="0" fontAlgn="base">
              <a:spcBef>
                <a:spcPct val="50000"/>
              </a:spcBef>
              <a:spcAft>
                <a:spcPct val="0"/>
              </a:spcAft>
              <a:buNone/>
            </a:pPr>
            <a:r>
              <a:rPr lang="en-US" altLang="en-US" sz="2800" b="1" dirty="0">
                <a:solidFill>
                  <a:prstClr val="white"/>
                </a:solidFill>
                <a:cs typeface="Arial" charset="0"/>
              </a:rPr>
              <a:t>The Bombay Stock Exchange Sensitive Index, popularly called the Sensex reflects the movement of 30 sensitive shares from specified and non-specified groups. The index for any trading day reflects the aggregate market value of the sample of 30 shares on that day in relation to the average market value of these shares in the base year 1978-79. This means that this is a value-weighted index. The base value is 100.</a:t>
            </a:r>
          </a:p>
          <a:p>
            <a:pPr marL="0" lvl="0" indent="0" fontAlgn="base">
              <a:spcBef>
                <a:spcPct val="50000"/>
              </a:spcBef>
              <a:spcAft>
                <a:spcPct val="0"/>
              </a:spcAft>
              <a:buNone/>
            </a:pPr>
            <a:r>
              <a:rPr lang="en-US" altLang="en-US" sz="2800" b="1" dirty="0">
                <a:solidFill>
                  <a:prstClr val="white"/>
                </a:solidFill>
                <a:cs typeface="Arial" charset="0"/>
              </a:rPr>
              <a:t>From September 1, 2003, Sensex is being constructed on the basis of free float market cap rather than full market cap.</a:t>
            </a:r>
          </a:p>
        </p:txBody>
      </p:sp>
    </p:spTree>
    <p:extLst>
      <p:ext uri="{BB962C8B-B14F-4D97-AF65-F5344CB8AC3E}">
        <p14:creationId xmlns:p14="http://schemas.microsoft.com/office/powerpoint/2010/main" val="1896867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THRUST OF SEBI’S</a:t>
            </a:r>
            <a:endParaRPr lang="en-US" dirty="0"/>
          </a:p>
        </p:txBody>
      </p:sp>
      <p:sp>
        <p:nvSpPr>
          <p:cNvPr id="3" name="Content Placeholder 2"/>
          <p:cNvSpPr>
            <a:spLocks noGrp="1"/>
          </p:cNvSpPr>
          <p:nvPr>
            <p:ph idx="1"/>
          </p:nvPr>
        </p:nvSpPr>
        <p:spPr>
          <a:xfrm>
            <a:off x="457200" y="990600"/>
            <a:ext cx="8229600" cy="5867400"/>
          </a:xfrm>
        </p:spPr>
        <p:txBody>
          <a:bodyPr>
            <a:normAutofit lnSpcReduction="10000"/>
          </a:bodyPr>
          <a:lstStyle/>
          <a:p>
            <a:pPr marL="0" lvl="0" indent="0" algn="just" fontAlgn="base">
              <a:spcBef>
                <a:spcPts val="1800"/>
              </a:spcBef>
              <a:spcAft>
                <a:spcPct val="0"/>
              </a:spcAft>
              <a:buNone/>
            </a:pPr>
            <a:r>
              <a:rPr lang="en-US" altLang="en-US" sz="2800" b="1" dirty="0" smtClean="0">
                <a:solidFill>
                  <a:prstClr val="white"/>
                </a:solidFill>
                <a:cs typeface="Arial" charset="0"/>
              </a:rPr>
              <a:t>REGULATION OF EQUITY MARKET</a:t>
            </a:r>
          </a:p>
          <a:p>
            <a:pPr marL="0" lvl="0" indent="0" algn="just" fontAlgn="base">
              <a:lnSpc>
                <a:spcPct val="110000"/>
              </a:lnSpc>
              <a:spcBef>
                <a:spcPts val="600"/>
              </a:spcBef>
              <a:spcAft>
                <a:spcPct val="0"/>
              </a:spcAft>
              <a:buNone/>
              <a:tabLst>
                <a:tab pos="2222500" algn="l"/>
              </a:tabLst>
            </a:pPr>
            <a:r>
              <a:rPr lang="en-US" altLang="en-US" sz="2800" b="1" dirty="0">
                <a:solidFill>
                  <a:prstClr val="white"/>
                </a:solidFill>
                <a:latin typeface="Corbel" pitchFamily="34" charset="0"/>
                <a:cs typeface="Arial" charset="0"/>
              </a:rPr>
              <a:t>	</a:t>
            </a:r>
            <a:r>
              <a:rPr lang="en-US" altLang="en-US" sz="1400" b="1" u="sng" dirty="0" smtClean="0">
                <a:solidFill>
                  <a:prstClr val="white"/>
                </a:solidFill>
                <a:latin typeface="Corbel" pitchFamily="34" charset="0"/>
                <a:cs typeface="Arial" charset="0"/>
              </a:rPr>
              <a:t>PRIMARY </a:t>
            </a:r>
            <a:r>
              <a:rPr lang="en-US" altLang="en-US" sz="1400" b="1" u="sng" dirty="0">
                <a:solidFill>
                  <a:prstClr val="white"/>
                </a:solidFill>
                <a:latin typeface="Corbel" pitchFamily="34" charset="0"/>
                <a:cs typeface="Arial" charset="0"/>
              </a:rPr>
              <a:t>MARKET</a:t>
            </a:r>
            <a:endParaRPr lang="en-US" altLang="en-US" sz="1400" b="1" dirty="0">
              <a:solidFill>
                <a:prstClr val="white"/>
              </a:solidFill>
              <a:latin typeface="Corbel" pitchFamily="34" charset="0"/>
              <a:cs typeface="Arial" charset="0"/>
            </a:endParaRPr>
          </a:p>
          <a:p>
            <a:pPr marL="0" lvl="0" indent="0" fontAlgn="base">
              <a:spcBef>
                <a:spcPct val="50000"/>
              </a:spcBef>
              <a:spcAft>
                <a:spcPct val="0"/>
              </a:spcAft>
              <a:buNone/>
            </a:pPr>
            <a:r>
              <a:rPr lang="en-US" altLang="en-US" sz="1400" dirty="0">
                <a:solidFill>
                  <a:prstClr val="white"/>
                </a:solidFill>
                <a:latin typeface="Corbel" pitchFamily="34" charset="0"/>
                <a:cs typeface="Arial" charset="0"/>
              </a:rPr>
              <a:t>ACCESS					:  RESTRICTED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INSTRUMENTS				:  MULTIPLIED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PRICING					:  RELAXED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DISCLOSURE NORMS			</a:t>
            </a:r>
            <a:r>
              <a:rPr lang="en-US" altLang="en-US" sz="1400" dirty="0" smtClean="0">
                <a:solidFill>
                  <a:prstClr val="white"/>
                </a:solidFill>
                <a:latin typeface="Corbel" pitchFamily="34" charset="0"/>
                <a:cs typeface="Arial" charset="0"/>
              </a:rPr>
              <a:t>	:  </a:t>
            </a:r>
            <a:r>
              <a:rPr lang="en-US" altLang="en-US" sz="1400" dirty="0">
                <a:solidFill>
                  <a:prstClr val="white"/>
                </a:solidFill>
                <a:latin typeface="Corbel" pitchFamily="34" charset="0"/>
                <a:cs typeface="Arial" charset="0"/>
              </a:rPr>
              <a:t>TIGHTENED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RESPONSIBILITY OF MERCHANT </a:t>
            </a:r>
            <a:br>
              <a:rPr lang="en-US" altLang="en-US" sz="1400" dirty="0">
                <a:solidFill>
                  <a:prstClr val="white"/>
                </a:solidFill>
                <a:latin typeface="Corbel" pitchFamily="34" charset="0"/>
                <a:cs typeface="Arial" charset="0"/>
              </a:rPr>
            </a:br>
            <a:r>
              <a:rPr lang="en-US" altLang="en-US" sz="1400" dirty="0">
                <a:solidFill>
                  <a:prstClr val="white"/>
                </a:solidFill>
                <a:latin typeface="Corbel" pitchFamily="34" charset="0"/>
                <a:cs typeface="Arial" charset="0"/>
              </a:rPr>
              <a:t>BANKERS					:  ENHANCED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FOCUS INVESTORS				:  SHIFTED … INST’NAL</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METHOD					:  BOOK BUILDING	</a:t>
            </a:r>
          </a:p>
          <a:p>
            <a:pPr marL="0" lvl="0" indent="0" fontAlgn="base">
              <a:lnSpc>
                <a:spcPct val="90000"/>
              </a:lnSpc>
              <a:spcBef>
                <a:spcPct val="50000"/>
              </a:spcBef>
              <a:spcAft>
                <a:spcPct val="0"/>
              </a:spcAft>
              <a:buNone/>
              <a:tabLst>
                <a:tab pos="2222500" algn="l"/>
              </a:tabLst>
            </a:pPr>
            <a:r>
              <a:rPr lang="en-US" altLang="en-US" sz="1400" b="1" dirty="0" smtClean="0">
                <a:solidFill>
                  <a:prstClr val="white"/>
                </a:solidFill>
                <a:latin typeface="Corbel" pitchFamily="34" charset="0"/>
                <a:cs typeface="Arial" charset="0"/>
              </a:rPr>
              <a:t>	</a:t>
            </a:r>
            <a:r>
              <a:rPr lang="en-US" altLang="en-US" sz="1400" b="1" u="sng" dirty="0" smtClean="0">
                <a:solidFill>
                  <a:prstClr val="white"/>
                </a:solidFill>
                <a:latin typeface="Corbel" pitchFamily="34" charset="0"/>
                <a:cs typeface="Arial" charset="0"/>
              </a:rPr>
              <a:t>SECONDARY MARKET</a:t>
            </a:r>
            <a:endParaRPr lang="en-US" altLang="en-US" sz="1400" b="1" dirty="0" smtClean="0">
              <a:solidFill>
                <a:prstClr val="white"/>
              </a:solidFill>
              <a:latin typeface="Corbel" pitchFamily="34" charset="0"/>
              <a:cs typeface="Arial" charset="0"/>
            </a:endParaRPr>
          </a:p>
          <a:p>
            <a:pPr marL="0" lvl="0" indent="0" fontAlgn="base">
              <a:spcBef>
                <a:spcPct val="50000"/>
              </a:spcBef>
              <a:spcAft>
                <a:spcPct val="0"/>
              </a:spcAft>
              <a:buNone/>
            </a:pPr>
            <a:r>
              <a:rPr lang="en-US" altLang="en-US" sz="1400" dirty="0" smtClean="0">
                <a:solidFill>
                  <a:prstClr val="white"/>
                </a:solidFill>
                <a:latin typeface="Corbel" pitchFamily="34" charset="0"/>
                <a:cs typeface="Arial" charset="0"/>
              </a:rPr>
              <a:t>TRADING </a:t>
            </a:r>
            <a:r>
              <a:rPr lang="en-US" altLang="en-US" sz="1400" dirty="0">
                <a:solidFill>
                  <a:prstClr val="white"/>
                </a:solidFill>
                <a:latin typeface="Corbel" pitchFamily="34" charset="0"/>
                <a:cs typeface="Arial" charset="0"/>
              </a:rPr>
              <a:t>					:  COMPUTERISED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TRADING COSTS				:  LOWERED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TRANSPARENCY				:  ENHANCED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MARKETS					:  INTEGRATED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GLOBALISATION				:  ENCOURAGED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MANAGEMENT				:  STRENGTHENED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SPECULATION				:  HEIGHTENED</a:t>
            </a:r>
          </a:p>
          <a:p>
            <a:pPr marL="0" lvl="0" indent="0" fontAlgn="base">
              <a:lnSpc>
                <a:spcPct val="90000"/>
              </a:lnSpc>
              <a:spcBef>
                <a:spcPct val="50000"/>
              </a:spcBef>
              <a:spcAft>
                <a:spcPct val="0"/>
              </a:spcAft>
              <a:buNone/>
            </a:pPr>
            <a:r>
              <a:rPr lang="en-US" altLang="en-US" sz="1400" dirty="0">
                <a:solidFill>
                  <a:prstClr val="white"/>
                </a:solidFill>
                <a:latin typeface="Corbel" pitchFamily="34" charset="0"/>
                <a:cs typeface="Arial" charset="0"/>
              </a:rPr>
              <a:t>SETTLEMENT				:  SHIFTED TO ELECTRONIC </a:t>
            </a:r>
            <a:r>
              <a:rPr lang="en-US" altLang="en-US" sz="1400" dirty="0" smtClean="0">
                <a:solidFill>
                  <a:prstClr val="white"/>
                </a:solidFill>
                <a:latin typeface="Corbel" pitchFamily="34" charset="0"/>
                <a:cs typeface="Arial" charset="0"/>
              </a:rPr>
              <a:t>MODE</a:t>
            </a:r>
            <a:endParaRPr lang="en-US" altLang="en-US" sz="1400" dirty="0">
              <a:solidFill>
                <a:prstClr val="white"/>
              </a:solidFill>
              <a:latin typeface="Corbel" pitchFamily="34" charset="0"/>
              <a:cs typeface="Arial" charset="0"/>
            </a:endParaRPr>
          </a:p>
        </p:txBody>
      </p:sp>
    </p:spTree>
    <p:extLst>
      <p:ext uri="{BB962C8B-B14F-4D97-AF65-F5344CB8AC3E}">
        <p14:creationId xmlns:p14="http://schemas.microsoft.com/office/powerpoint/2010/main" val="2669361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Autofit/>
          </a:bodyPr>
          <a:lstStyle/>
          <a:p>
            <a:r>
              <a:rPr lang="en-US" sz="3600" dirty="0" smtClean="0"/>
              <a:t>GOVERNMENT SECURITIES MARKET</a:t>
            </a:r>
            <a:endParaRPr lang="en-US" sz="3600" dirty="0"/>
          </a:p>
        </p:txBody>
      </p:sp>
      <p:sp>
        <p:nvSpPr>
          <p:cNvPr id="3" name="Content Placeholder 2"/>
          <p:cNvSpPr>
            <a:spLocks noGrp="1"/>
          </p:cNvSpPr>
          <p:nvPr>
            <p:ph idx="1"/>
          </p:nvPr>
        </p:nvSpPr>
        <p:spPr>
          <a:xfrm>
            <a:off x="228600" y="1143000"/>
            <a:ext cx="8534400" cy="5638800"/>
          </a:xfrm>
        </p:spPr>
        <p:txBody>
          <a:bodyPr>
            <a:noAutofit/>
          </a:bodyPr>
          <a:lstStyle/>
          <a:p>
            <a:pPr marL="225425" indent="-225425">
              <a:spcBef>
                <a:spcPts val="600"/>
              </a:spcBef>
            </a:pPr>
            <a:r>
              <a:rPr lang="en-US" sz="2000" dirty="0" smtClean="0"/>
              <a:t>Introduction of auction-based price determination.</a:t>
            </a:r>
          </a:p>
          <a:p>
            <a:pPr marL="225425" indent="-225425">
              <a:spcBef>
                <a:spcPts val="600"/>
              </a:spcBef>
            </a:pPr>
            <a:r>
              <a:rPr lang="en-US" sz="2000" dirty="0" smtClean="0"/>
              <a:t>Development of the RBI’s yield curve for marking to market the G-</a:t>
            </a:r>
            <a:r>
              <a:rPr lang="en-US" sz="2000" dirty="0" err="1" smtClean="0"/>
              <a:t>secs</a:t>
            </a:r>
            <a:r>
              <a:rPr lang="en-US" sz="2000" dirty="0" smtClean="0"/>
              <a:t> portfolios of the banks.</a:t>
            </a:r>
          </a:p>
          <a:p>
            <a:pPr marL="225425" indent="-225425">
              <a:spcBef>
                <a:spcPts val="600"/>
              </a:spcBef>
            </a:pPr>
            <a:r>
              <a:rPr lang="en-US" sz="2000" dirty="0" smtClean="0"/>
              <a:t>Introduction of the system of primary dealers.</a:t>
            </a:r>
          </a:p>
          <a:p>
            <a:pPr marL="225425" indent="-225425">
              <a:spcBef>
                <a:spcPts val="600"/>
              </a:spcBef>
            </a:pPr>
            <a:r>
              <a:rPr lang="en-US" sz="2000" dirty="0" smtClean="0"/>
              <a:t>Creation of wholesale debt market segment on the National Stock Exchange, the first formal mechanism for the trading of G-</a:t>
            </a:r>
            <a:r>
              <a:rPr lang="en-US" sz="2000" dirty="0" err="1" smtClean="0"/>
              <a:t>secs</a:t>
            </a:r>
            <a:r>
              <a:rPr lang="en-US" sz="2000" dirty="0" smtClean="0"/>
              <a:t>.</a:t>
            </a:r>
          </a:p>
          <a:p>
            <a:pPr marL="225425" indent="-225425">
              <a:spcBef>
                <a:spcPts val="600"/>
              </a:spcBef>
            </a:pPr>
            <a:r>
              <a:rPr lang="en-US" sz="2000" dirty="0" smtClean="0"/>
              <a:t>Introduction of DVP (Delivery Versus Payment) for settlement.</a:t>
            </a:r>
          </a:p>
          <a:p>
            <a:pPr marL="225425" indent="-225425">
              <a:spcBef>
                <a:spcPts val="600"/>
              </a:spcBef>
            </a:pPr>
            <a:r>
              <a:rPr lang="en-US" sz="2000" dirty="0" smtClean="0"/>
              <a:t>Increase in the number of players in the G-</a:t>
            </a:r>
            <a:r>
              <a:rPr lang="en-US" sz="2000" dirty="0" err="1" smtClean="0"/>
              <a:t>secs</a:t>
            </a:r>
            <a:r>
              <a:rPr lang="en-US" sz="2000" dirty="0" smtClean="0"/>
              <a:t> market with the facility for non-competitive bidding in auctions.</a:t>
            </a:r>
          </a:p>
          <a:p>
            <a:pPr marL="225425" indent="-225425">
              <a:spcBef>
                <a:spcPts val="600"/>
              </a:spcBef>
            </a:pPr>
            <a:r>
              <a:rPr lang="en-US" sz="2000" dirty="0" smtClean="0"/>
              <a:t>Establishments of gilt-oriented mutual funds.</a:t>
            </a:r>
          </a:p>
          <a:p>
            <a:pPr marL="225425" indent="-225425">
              <a:spcBef>
                <a:spcPts val="600"/>
              </a:spcBef>
            </a:pPr>
            <a:r>
              <a:rPr lang="en-US" sz="2000" dirty="0" smtClean="0"/>
              <a:t>Re-emergence of repos as an instrument of short-term liquidity  management.</a:t>
            </a:r>
          </a:p>
          <a:p>
            <a:pPr marL="225425" indent="-225425">
              <a:spcBef>
                <a:spcPts val="600"/>
              </a:spcBef>
            </a:pPr>
            <a:r>
              <a:rPr lang="en-US" sz="2000" dirty="0" smtClean="0"/>
              <a:t>Phenomenal growth in the volume of secondary market transactions in G-</a:t>
            </a:r>
            <a:r>
              <a:rPr lang="en-US" sz="2000" dirty="0" err="1" smtClean="0"/>
              <a:t>secs</a:t>
            </a:r>
            <a:r>
              <a:rPr lang="en-US" sz="2000" dirty="0" smtClean="0"/>
              <a:t>.</a:t>
            </a:r>
          </a:p>
          <a:p>
            <a:pPr marL="225425" indent="-225425">
              <a:spcBef>
                <a:spcPts val="600"/>
              </a:spcBef>
            </a:pPr>
            <a:r>
              <a:rPr lang="en-US" sz="2000" dirty="0" smtClean="0"/>
              <a:t>Emergence of self-regulating bodies such as the primary dealers association of India (PDAI) and fixed income and money market dealers association (FIMMDA)</a:t>
            </a:r>
            <a:endParaRPr lang="en-US" sz="2000" dirty="0"/>
          </a:p>
        </p:txBody>
      </p:sp>
    </p:spTree>
    <p:extLst>
      <p:ext uri="{BB962C8B-B14F-4D97-AF65-F5344CB8AC3E}">
        <p14:creationId xmlns:p14="http://schemas.microsoft.com/office/powerpoint/2010/main" val="1484238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smtClean="0"/>
              <a:t>PRIMARY MARKET FOR</a:t>
            </a:r>
            <a:br>
              <a:rPr lang="en-US" sz="3800" dirty="0" smtClean="0"/>
            </a:br>
            <a:r>
              <a:rPr lang="en-US" sz="3800" dirty="0" smtClean="0"/>
              <a:t>GOVERNMENT SECURITIES (G-SECS)</a:t>
            </a:r>
            <a:endParaRPr lang="en-US" sz="3800" dirty="0"/>
          </a:p>
        </p:txBody>
      </p:sp>
      <p:sp>
        <p:nvSpPr>
          <p:cNvPr id="3" name="Content Placeholder 2"/>
          <p:cNvSpPr>
            <a:spLocks noGrp="1"/>
          </p:cNvSpPr>
          <p:nvPr>
            <p:ph idx="1"/>
          </p:nvPr>
        </p:nvSpPr>
        <p:spPr>
          <a:xfrm>
            <a:off x="457200" y="1905000"/>
            <a:ext cx="8229600" cy="4800600"/>
          </a:xfrm>
        </p:spPr>
        <p:txBody>
          <a:bodyPr>
            <a:noAutofit/>
          </a:bodyPr>
          <a:lstStyle/>
          <a:p>
            <a:pPr fontAlgn="base">
              <a:spcBef>
                <a:spcPts val="1200"/>
              </a:spcBef>
              <a:spcAft>
                <a:spcPct val="0"/>
              </a:spcAft>
            </a:pPr>
            <a:r>
              <a:rPr lang="en-US" altLang="en-US" sz="2400" b="1" dirty="0" smtClean="0">
                <a:solidFill>
                  <a:prstClr val="white"/>
                </a:solidFill>
                <a:cs typeface="Arial" charset="0"/>
              </a:rPr>
              <a:t>The </a:t>
            </a:r>
            <a:r>
              <a:rPr lang="en-US" altLang="en-US" sz="2400" b="1" dirty="0">
                <a:solidFill>
                  <a:prstClr val="white"/>
                </a:solidFill>
                <a:cs typeface="Arial" charset="0"/>
              </a:rPr>
              <a:t>issue of </a:t>
            </a:r>
            <a:r>
              <a:rPr lang="en-US" altLang="en-US" sz="2400" b="1" dirty="0" smtClean="0">
                <a:solidFill>
                  <a:prstClr val="white"/>
                </a:solidFill>
                <a:cs typeface="Arial" charset="0"/>
              </a:rPr>
              <a:t>G-</a:t>
            </a:r>
            <a:r>
              <a:rPr lang="en-US" altLang="en-US" sz="2400" b="1" dirty="0" err="1" smtClean="0">
                <a:solidFill>
                  <a:prstClr val="white"/>
                </a:solidFill>
                <a:cs typeface="Arial" charset="0"/>
              </a:rPr>
              <a:t>secs</a:t>
            </a:r>
            <a:r>
              <a:rPr lang="en-US" altLang="en-US" sz="2400" b="1" dirty="0" smtClean="0">
                <a:solidFill>
                  <a:prstClr val="white"/>
                </a:solidFill>
                <a:cs typeface="Arial" charset="0"/>
              </a:rPr>
              <a:t> or </a:t>
            </a:r>
            <a:r>
              <a:rPr lang="en-US" altLang="en-US" sz="2400" b="1" dirty="0">
                <a:solidFill>
                  <a:prstClr val="white"/>
                </a:solidFill>
                <a:cs typeface="Arial" charset="0"/>
              </a:rPr>
              <a:t>Treasury securities is done by the Reserve </a:t>
            </a:r>
            <a:r>
              <a:rPr lang="en-US" altLang="en-US" sz="2400" b="1" dirty="0" smtClean="0">
                <a:solidFill>
                  <a:prstClr val="white"/>
                </a:solidFill>
                <a:cs typeface="Arial" charset="0"/>
              </a:rPr>
              <a:t>Bank </a:t>
            </a:r>
            <a:r>
              <a:rPr lang="en-US" altLang="en-US" sz="2400" b="1" dirty="0">
                <a:solidFill>
                  <a:prstClr val="white"/>
                </a:solidFill>
                <a:cs typeface="Arial" charset="0"/>
              </a:rPr>
              <a:t>of India (RBI) which serves as the merchant banker to the </a:t>
            </a:r>
            <a:r>
              <a:rPr lang="en-US" altLang="en-US" sz="2400" b="1" dirty="0" smtClean="0">
                <a:solidFill>
                  <a:prstClr val="white"/>
                </a:solidFill>
                <a:cs typeface="Arial" charset="0"/>
              </a:rPr>
              <a:t>central </a:t>
            </a:r>
            <a:r>
              <a:rPr lang="en-US" altLang="en-US" sz="2400" b="1" dirty="0">
                <a:solidFill>
                  <a:prstClr val="white"/>
                </a:solidFill>
                <a:cs typeface="Arial" charset="0"/>
              </a:rPr>
              <a:t>and state governments.</a:t>
            </a:r>
          </a:p>
          <a:p>
            <a:pPr fontAlgn="base">
              <a:spcBef>
                <a:spcPts val="1200"/>
              </a:spcBef>
              <a:spcAft>
                <a:spcPct val="0"/>
              </a:spcAft>
            </a:pPr>
            <a:r>
              <a:rPr lang="en-US" altLang="en-US" sz="2400" b="1" dirty="0" smtClean="0">
                <a:solidFill>
                  <a:prstClr val="white"/>
                </a:solidFill>
                <a:cs typeface="Arial" charset="0"/>
              </a:rPr>
              <a:t>The </a:t>
            </a:r>
            <a:r>
              <a:rPr lang="en-US" altLang="en-US" sz="2400" b="1" dirty="0">
                <a:solidFill>
                  <a:prstClr val="white"/>
                </a:solidFill>
                <a:cs typeface="Arial" charset="0"/>
              </a:rPr>
              <a:t>RBI announces the auction of </a:t>
            </a:r>
            <a:r>
              <a:rPr lang="en-US" altLang="en-US" sz="2400" b="1" dirty="0" smtClean="0">
                <a:solidFill>
                  <a:prstClr val="white"/>
                </a:solidFill>
                <a:cs typeface="Arial" charset="0"/>
              </a:rPr>
              <a:t>G-</a:t>
            </a:r>
            <a:r>
              <a:rPr lang="en-US" altLang="en-US" sz="2400" b="1" dirty="0" err="1" smtClean="0">
                <a:solidFill>
                  <a:prstClr val="white"/>
                </a:solidFill>
                <a:cs typeface="Arial" charset="0"/>
              </a:rPr>
              <a:t>secs</a:t>
            </a:r>
            <a:r>
              <a:rPr lang="en-US" altLang="en-US" sz="2400" b="1" dirty="0" smtClean="0">
                <a:solidFill>
                  <a:prstClr val="white"/>
                </a:solidFill>
                <a:cs typeface="Arial" charset="0"/>
              </a:rPr>
              <a:t> through </a:t>
            </a:r>
            <a:r>
              <a:rPr lang="en-US" altLang="en-US" sz="2400" b="1" dirty="0">
                <a:solidFill>
                  <a:prstClr val="white"/>
                </a:solidFill>
                <a:cs typeface="Arial" charset="0"/>
              </a:rPr>
              <a:t>a </a:t>
            </a:r>
            <a:r>
              <a:rPr lang="en-US" altLang="en-US" sz="2400" b="1" dirty="0" smtClean="0">
                <a:solidFill>
                  <a:prstClr val="white"/>
                </a:solidFill>
                <a:cs typeface="Arial" charset="0"/>
              </a:rPr>
              <a:t>press notification </a:t>
            </a:r>
            <a:r>
              <a:rPr lang="en-US" altLang="en-US" sz="2400" b="1" dirty="0">
                <a:solidFill>
                  <a:prstClr val="white"/>
                </a:solidFill>
                <a:cs typeface="Arial" charset="0"/>
              </a:rPr>
              <a:t>and invites bids from prospective investors.</a:t>
            </a:r>
          </a:p>
          <a:p>
            <a:pPr fontAlgn="base">
              <a:spcBef>
                <a:spcPts val="1200"/>
              </a:spcBef>
              <a:spcAft>
                <a:spcPct val="0"/>
              </a:spcAft>
            </a:pPr>
            <a:r>
              <a:rPr lang="en-US" altLang="en-US" sz="2400" b="1" dirty="0" smtClean="0">
                <a:solidFill>
                  <a:prstClr val="white"/>
                </a:solidFill>
                <a:cs typeface="Arial" charset="0"/>
              </a:rPr>
              <a:t>Two </a:t>
            </a:r>
            <a:r>
              <a:rPr lang="en-US" altLang="en-US" sz="2400" b="1" dirty="0">
                <a:solidFill>
                  <a:prstClr val="white"/>
                </a:solidFill>
                <a:cs typeface="Arial" charset="0"/>
              </a:rPr>
              <a:t>systems of treasury auctions are widely used all over the </a:t>
            </a:r>
            <a:r>
              <a:rPr lang="en-US" altLang="en-US" sz="2400" b="1" dirty="0" smtClean="0">
                <a:solidFill>
                  <a:prstClr val="white"/>
                </a:solidFill>
                <a:cs typeface="Arial" charset="0"/>
              </a:rPr>
              <a:t>world</a:t>
            </a:r>
            <a:r>
              <a:rPr lang="en-US" altLang="en-US" sz="2400" b="1" dirty="0">
                <a:solidFill>
                  <a:prstClr val="white"/>
                </a:solidFill>
                <a:cs typeface="Arial" charset="0"/>
              </a:rPr>
              <a:t>: (a) French </a:t>
            </a:r>
            <a:r>
              <a:rPr lang="en-US" altLang="en-US" sz="2400" b="1" dirty="0" smtClean="0">
                <a:solidFill>
                  <a:prstClr val="white"/>
                </a:solidFill>
                <a:cs typeface="Arial" charset="0"/>
              </a:rPr>
              <a:t>auction </a:t>
            </a:r>
            <a:r>
              <a:rPr lang="en-US" altLang="en-US" sz="2400" b="1" dirty="0">
                <a:solidFill>
                  <a:prstClr val="white"/>
                </a:solidFill>
                <a:cs typeface="Arial" charset="0"/>
              </a:rPr>
              <a:t>(b) Dutch </a:t>
            </a:r>
            <a:r>
              <a:rPr lang="en-US" altLang="en-US" sz="2400" b="1" dirty="0" smtClean="0">
                <a:solidFill>
                  <a:prstClr val="white"/>
                </a:solidFill>
                <a:cs typeface="Arial" charset="0"/>
              </a:rPr>
              <a:t>auction.</a:t>
            </a:r>
          </a:p>
          <a:p>
            <a:pPr fontAlgn="base">
              <a:spcBef>
                <a:spcPts val="1200"/>
              </a:spcBef>
              <a:spcAft>
                <a:spcPct val="0"/>
              </a:spcAft>
            </a:pPr>
            <a:r>
              <a:rPr lang="en-US" altLang="en-US" sz="2400" b="1" dirty="0" smtClean="0">
                <a:solidFill>
                  <a:prstClr val="white"/>
                </a:solidFill>
                <a:cs typeface="Arial" charset="0"/>
              </a:rPr>
              <a:t>In </a:t>
            </a:r>
            <a:r>
              <a:rPr lang="en-US" altLang="en-US" sz="2400" b="1" dirty="0">
                <a:solidFill>
                  <a:prstClr val="white"/>
                </a:solidFill>
                <a:cs typeface="Arial" charset="0"/>
              </a:rPr>
              <a:t>a French auction (or discriminatory price auction), successful </a:t>
            </a:r>
            <a:r>
              <a:rPr lang="en-US" altLang="en-US" sz="2400" b="1" dirty="0" smtClean="0">
                <a:solidFill>
                  <a:prstClr val="white"/>
                </a:solidFill>
                <a:cs typeface="Arial" charset="0"/>
              </a:rPr>
              <a:t>bidders </a:t>
            </a:r>
            <a:r>
              <a:rPr lang="en-US" altLang="en-US" sz="2400" b="1" dirty="0">
                <a:solidFill>
                  <a:prstClr val="white"/>
                </a:solidFill>
                <a:cs typeface="Arial" charset="0"/>
              </a:rPr>
              <a:t>pay the actual price (yield) they bid  </a:t>
            </a:r>
            <a:r>
              <a:rPr lang="en-US" altLang="en-US" sz="2400" b="1" dirty="0" smtClean="0">
                <a:solidFill>
                  <a:prstClr val="white"/>
                </a:solidFill>
                <a:cs typeface="Arial" charset="0"/>
              </a:rPr>
              <a:t>for.</a:t>
            </a:r>
          </a:p>
          <a:p>
            <a:pPr fontAlgn="base">
              <a:spcBef>
                <a:spcPts val="1200"/>
              </a:spcBef>
              <a:spcAft>
                <a:spcPct val="0"/>
              </a:spcAft>
            </a:pPr>
            <a:r>
              <a:rPr lang="en-US" altLang="en-US" sz="2400" b="1" dirty="0" smtClean="0">
                <a:solidFill>
                  <a:prstClr val="white"/>
                </a:solidFill>
                <a:cs typeface="Arial" charset="0"/>
              </a:rPr>
              <a:t>In a Dutch auction successful bidders pay a uniform price which is usually </a:t>
            </a:r>
            <a:r>
              <a:rPr lang="en-US" altLang="en-US" sz="2400" b="1" dirty="0">
                <a:solidFill>
                  <a:prstClr val="white"/>
                </a:solidFill>
                <a:cs typeface="Arial" charset="0"/>
              </a:rPr>
              <a:t>the cut off price (yield</a:t>
            </a:r>
            <a:r>
              <a:rPr lang="en-US" altLang="en-US" sz="2400" b="1" dirty="0" smtClean="0">
                <a:solidFill>
                  <a:prstClr val="white"/>
                </a:solidFill>
                <a:cs typeface="Arial" charset="0"/>
              </a:rPr>
              <a:t>).</a:t>
            </a:r>
            <a:endParaRPr lang="en-US" altLang="en-US" sz="2400" b="1" dirty="0">
              <a:solidFill>
                <a:prstClr val="white"/>
              </a:solidFill>
              <a:cs typeface="Arial" charset="0"/>
            </a:endParaRPr>
          </a:p>
        </p:txBody>
      </p:sp>
    </p:spTree>
    <p:extLst>
      <p:ext uri="{BB962C8B-B14F-4D97-AF65-F5344CB8AC3E}">
        <p14:creationId xmlns:p14="http://schemas.microsoft.com/office/powerpoint/2010/main" val="3303991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PARTICIPANTS IN</a:t>
            </a:r>
            <a:br>
              <a:rPr lang="en-US" dirty="0" smtClean="0"/>
            </a:br>
            <a:r>
              <a:rPr lang="en-US" dirty="0" smtClean="0"/>
              <a:t>THE G-SECS MARKET</a:t>
            </a:r>
            <a:endParaRPr lang="en-US" dirty="0"/>
          </a:p>
        </p:txBody>
      </p:sp>
      <p:sp>
        <p:nvSpPr>
          <p:cNvPr id="3" name="Content Placeholder 2"/>
          <p:cNvSpPr>
            <a:spLocks noGrp="1"/>
          </p:cNvSpPr>
          <p:nvPr>
            <p:ph idx="1"/>
          </p:nvPr>
        </p:nvSpPr>
        <p:spPr>
          <a:xfrm>
            <a:off x="228600" y="1676400"/>
            <a:ext cx="8534400" cy="5181600"/>
          </a:xfrm>
        </p:spPr>
        <p:txBody>
          <a:bodyPr>
            <a:noAutofit/>
          </a:bodyPr>
          <a:lstStyle/>
          <a:p>
            <a:pPr fontAlgn="base">
              <a:spcBef>
                <a:spcPts val="1200"/>
              </a:spcBef>
              <a:spcAft>
                <a:spcPct val="0"/>
              </a:spcAft>
            </a:pPr>
            <a:r>
              <a:rPr lang="en-US" altLang="en-US" sz="2400" b="1" dirty="0">
                <a:solidFill>
                  <a:prstClr val="white"/>
                </a:solidFill>
                <a:cs typeface="Arial" charset="0"/>
              </a:rPr>
              <a:t>Banks are the largest holders of G-</a:t>
            </a:r>
            <a:r>
              <a:rPr lang="en-US" altLang="en-US" sz="2400" b="1" dirty="0" err="1">
                <a:solidFill>
                  <a:prstClr val="white"/>
                </a:solidFill>
                <a:cs typeface="Arial" charset="0"/>
              </a:rPr>
              <a:t>secs</a:t>
            </a:r>
            <a:r>
              <a:rPr lang="en-US" altLang="en-US" sz="2400" b="1" dirty="0">
                <a:solidFill>
                  <a:prstClr val="white"/>
                </a:solidFill>
                <a:cs typeface="Arial" charset="0"/>
              </a:rPr>
              <a:t>. Other investors are   </a:t>
            </a:r>
            <a:r>
              <a:rPr lang="en-US" altLang="en-US" sz="2400" b="1" dirty="0" smtClean="0">
                <a:solidFill>
                  <a:prstClr val="white"/>
                </a:solidFill>
                <a:cs typeface="Arial" charset="0"/>
              </a:rPr>
              <a:t>insurance </a:t>
            </a:r>
            <a:r>
              <a:rPr lang="en-US" altLang="en-US" sz="2400" b="1" dirty="0">
                <a:solidFill>
                  <a:prstClr val="white"/>
                </a:solidFill>
                <a:cs typeface="Arial" charset="0"/>
              </a:rPr>
              <a:t>companies, provident funds, mutual funds, trusts, </a:t>
            </a:r>
            <a:r>
              <a:rPr lang="en-US" altLang="en-US" sz="2400" b="1" dirty="0" smtClean="0">
                <a:solidFill>
                  <a:prstClr val="white"/>
                </a:solidFill>
                <a:cs typeface="Arial" charset="0"/>
              </a:rPr>
              <a:t>primary </a:t>
            </a:r>
            <a:r>
              <a:rPr lang="en-US" altLang="en-US" sz="2400" b="1" dirty="0">
                <a:solidFill>
                  <a:prstClr val="white"/>
                </a:solidFill>
                <a:cs typeface="Arial" charset="0"/>
              </a:rPr>
              <a:t>and satellite dealers.</a:t>
            </a:r>
          </a:p>
          <a:p>
            <a:pPr fontAlgn="base">
              <a:spcBef>
                <a:spcPts val="1200"/>
              </a:spcBef>
              <a:spcAft>
                <a:spcPct val="0"/>
              </a:spcAft>
            </a:pPr>
            <a:r>
              <a:rPr lang="en-US" altLang="en-US" sz="2400" b="1" dirty="0" smtClean="0">
                <a:solidFill>
                  <a:prstClr val="white"/>
                </a:solidFill>
                <a:cs typeface="Arial" charset="0"/>
              </a:rPr>
              <a:t>The </a:t>
            </a:r>
            <a:r>
              <a:rPr lang="en-US" altLang="en-US" sz="2400" b="1" dirty="0">
                <a:solidFill>
                  <a:prstClr val="white"/>
                </a:solidFill>
                <a:cs typeface="Arial" charset="0"/>
              </a:rPr>
              <a:t>RBI provides the facility of Subsidiary General Ledger </a:t>
            </a:r>
            <a:r>
              <a:rPr lang="en-US" altLang="en-US" sz="2400" b="1" dirty="0" smtClean="0">
                <a:solidFill>
                  <a:prstClr val="white"/>
                </a:solidFill>
                <a:cs typeface="Arial" charset="0"/>
              </a:rPr>
              <a:t>(</a:t>
            </a:r>
            <a:r>
              <a:rPr lang="en-US" altLang="en-US" sz="2400" b="1" dirty="0">
                <a:solidFill>
                  <a:prstClr val="white"/>
                </a:solidFill>
                <a:cs typeface="Arial" charset="0"/>
              </a:rPr>
              <a:t>SGL) account to large banks and financial institutions so that </a:t>
            </a:r>
            <a:r>
              <a:rPr lang="en-US" altLang="en-US" sz="2400" b="1" dirty="0" smtClean="0">
                <a:solidFill>
                  <a:prstClr val="white"/>
                </a:solidFill>
                <a:cs typeface="Arial" charset="0"/>
              </a:rPr>
              <a:t>they </a:t>
            </a:r>
            <a:r>
              <a:rPr lang="en-US" altLang="en-US" sz="2400" b="1" dirty="0">
                <a:solidFill>
                  <a:prstClr val="white"/>
                </a:solidFill>
                <a:cs typeface="Arial" charset="0"/>
              </a:rPr>
              <a:t>can hold their investment in G-</a:t>
            </a:r>
            <a:r>
              <a:rPr lang="en-US" altLang="en-US" sz="2400" b="1" dirty="0" err="1">
                <a:solidFill>
                  <a:prstClr val="white"/>
                </a:solidFill>
                <a:cs typeface="Arial" charset="0"/>
              </a:rPr>
              <a:t>secs</a:t>
            </a:r>
            <a:r>
              <a:rPr lang="en-US" altLang="en-US" sz="2400" b="1" dirty="0">
                <a:solidFill>
                  <a:prstClr val="white"/>
                </a:solidFill>
                <a:cs typeface="Arial" charset="0"/>
              </a:rPr>
              <a:t> and treasury bills in </a:t>
            </a:r>
            <a:r>
              <a:rPr lang="en-US" altLang="en-US" sz="2400" b="1" dirty="0" smtClean="0">
                <a:solidFill>
                  <a:prstClr val="white"/>
                </a:solidFill>
                <a:cs typeface="Arial" charset="0"/>
              </a:rPr>
              <a:t>the </a:t>
            </a:r>
            <a:r>
              <a:rPr lang="en-US" altLang="en-US" sz="2400" b="1" dirty="0">
                <a:solidFill>
                  <a:prstClr val="white"/>
                </a:solidFill>
                <a:cs typeface="Arial" charset="0"/>
              </a:rPr>
              <a:t>electronic book entry form. These institutions can settle </a:t>
            </a:r>
            <a:r>
              <a:rPr lang="en-US" altLang="en-US" sz="2400" b="1" dirty="0" smtClean="0">
                <a:solidFill>
                  <a:prstClr val="white"/>
                </a:solidFill>
                <a:cs typeface="Arial" charset="0"/>
              </a:rPr>
              <a:t> </a:t>
            </a:r>
            <a:r>
              <a:rPr lang="en-US" altLang="en-US" sz="2400" b="1" dirty="0">
                <a:solidFill>
                  <a:prstClr val="white"/>
                </a:solidFill>
                <a:cs typeface="Arial" charset="0"/>
              </a:rPr>
              <a:t>their trades in securities through DVP (delivery versus </a:t>
            </a:r>
            <a:r>
              <a:rPr lang="en-US" altLang="en-US" sz="2400" b="1" dirty="0" smtClean="0">
                <a:solidFill>
                  <a:prstClr val="white"/>
                </a:solidFill>
                <a:cs typeface="Arial" charset="0"/>
              </a:rPr>
              <a:t>payment</a:t>
            </a:r>
            <a:r>
              <a:rPr lang="en-US" altLang="en-US" sz="2400" b="1" dirty="0">
                <a:solidFill>
                  <a:prstClr val="white"/>
                </a:solidFill>
                <a:cs typeface="Arial" charset="0"/>
              </a:rPr>
              <a:t>) mechanism</a:t>
            </a:r>
            <a:r>
              <a:rPr lang="en-US" altLang="en-US" sz="2400" b="1" dirty="0" smtClean="0">
                <a:solidFill>
                  <a:prstClr val="white"/>
                </a:solidFill>
                <a:cs typeface="Arial" charset="0"/>
              </a:rPr>
              <a:t>.</a:t>
            </a:r>
            <a:endParaRPr lang="en-US" altLang="en-US" sz="2400" b="1" dirty="0">
              <a:solidFill>
                <a:prstClr val="white"/>
              </a:solidFill>
              <a:cs typeface="Arial" charset="0"/>
            </a:endParaRPr>
          </a:p>
          <a:p>
            <a:pPr fontAlgn="base">
              <a:spcBef>
                <a:spcPts val="1200"/>
              </a:spcBef>
              <a:spcAft>
                <a:spcPct val="0"/>
              </a:spcAft>
            </a:pPr>
            <a:r>
              <a:rPr lang="en-US" altLang="en-US" sz="2400" b="1" dirty="0" smtClean="0">
                <a:solidFill>
                  <a:prstClr val="white"/>
                </a:solidFill>
                <a:cs typeface="Arial" charset="0"/>
              </a:rPr>
              <a:t>Primary </a:t>
            </a:r>
            <a:r>
              <a:rPr lang="en-US" altLang="en-US" sz="2400" b="1" dirty="0">
                <a:solidFill>
                  <a:prstClr val="white"/>
                </a:solidFill>
                <a:cs typeface="Arial" charset="0"/>
              </a:rPr>
              <a:t>dealers are important intermediaries in the G-</a:t>
            </a:r>
            <a:r>
              <a:rPr lang="en-US" altLang="en-US" sz="2400" b="1" dirty="0" err="1">
                <a:solidFill>
                  <a:prstClr val="white"/>
                </a:solidFill>
                <a:cs typeface="Arial" charset="0"/>
              </a:rPr>
              <a:t>secs</a:t>
            </a:r>
            <a:r>
              <a:rPr lang="en-US" altLang="en-US" sz="2400" b="1" dirty="0">
                <a:solidFill>
                  <a:prstClr val="white"/>
                </a:solidFill>
                <a:cs typeface="Arial" charset="0"/>
              </a:rPr>
              <a:t> </a:t>
            </a:r>
            <a:r>
              <a:rPr lang="en-US" altLang="en-US" sz="2400" b="1" dirty="0" smtClean="0">
                <a:solidFill>
                  <a:prstClr val="white"/>
                </a:solidFill>
                <a:cs typeface="Arial" charset="0"/>
              </a:rPr>
              <a:t>market</a:t>
            </a:r>
            <a:r>
              <a:rPr lang="en-US" altLang="en-US" sz="2400" b="1" dirty="0">
                <a:solidFill>
                  <a:prstClr val="white"/>
                </a:solidFill>
                <a:cs typeface="Arial" charset="0"/>
              </a:rPr>
              <a:t>. They serve as underwriters in the primary market, act </a:t>
            </a:r>
            <a:r>
              <a:rPr lang="en-US" altLang="en-US" sz="2400" b="1" dirty="0" smtClean="0">
                <a:solidFill>
                  <a:prstClr val="white"/>
                </a:solidFill>
                <a:cs typeface="Arial" charset="0"/>
              </a:rPr>
              <a:t>as </a:t>
            </a:r>
            <a:r>
              <a:rPr lang="en-US" altLang="en-US" sz="2400" b="1" dirty="0">
                <a:solidFill>
                  <a:prstClr val="white"/>
                </a:solidFill>
                <a:cs typeface="Arial" charset="0"/>
              </a:rPr>
              <a:t>market makers in the secondary market, and enable </a:t>
            </a:r>
            <a:r>
              <a:rPr lang="en-US" altLang="en-US" sz="2400" b="1" dirty="0" smtClean="0">
                <a:solidFill>
                  <a:prstClr val="white"/>
                </a:solidFill>
                <a:cs typeface="Arial" charset="0"/>
              </a:rPr>
              <a:t>investors </a:t>
            </a:r>
            <a:r>
              <a:rPr lang="en-US" altLang="en-US" sz="2400" b="1" dirty="0">
                <a:solidFill>
                  <a:prstClr val="white"/>
                </a:solidFill>
                <a:cs typeface="Arial" charset="0"/>
              </a:rPr>
              <a:t>to access the SGL account.</a:t>
            </a:r>
          </a:p>
        </p:txBody>
      </p:sp>
    </p:spTree>
    <p:extLst>
      <p:ext uri="{BB962C8B-B14F-4D97-AF65-F5344CB8AC3E}">
        <p14:creationId xmlns:p14="http://schemas.microsoft.com/office/powerpoint/2010/main" val="4088386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SECONDARY MARKET</a:t>
            </a:r>
            <a:br>
              <a:rPr lang="en-US" dirty="0" smtClean="0"/>
            </a:br>
            <a:r>
              <a:rPr lang="en-US" dirty="0" smtClean="0"/>
              <a:t>FOR G-SECS</a:t>
            </a:r>
            <a:endParaRPr lang="en-US" dirty="0"/>
          </a:p>
        </p:txBody>
      </p:sp>
      <p:sp>
        <p:nvSpPr>
          <p:cNvPr id="3" name="Content Placeholder 2"/>
          <p:cNvSpPr>
            <a:spLocks noGrp="1"/>
          </p:cNvSpPr>
          <p:nvPr>
            <p:ph idx="1"/>
          </p:nvPr>
        </p:nvSpPr>
        <p:spPr>
          <a:xfrm>
            <a:off x="457200" y="1828800"/>
            <a:ext cx="8153400" cy="4953000"/>
          </a:xfrm>
        </p:spPr>
        <p:txBody>
          <a:bodyPr>
            <a:noAutofit/>
          </a:bodyPr>
          <a:lstStyle/>
          <a:p>
            <a:pPr fontAlgn="base">
              <a:spcBef>
                <a:spcPts val="1200"/>
              </a:spcBef>
              <a:spcAft>
                <a:spcPct val="0"/>
              </a:spcAft>
            </a:pPr>
            <a:r>
              <a:rPr lang="en-US" altLang="en-US" sz="2800" b="1" dirty="0">
                <a:solidFill>
                  <a:prstClr val="white"/>
                </a:solidFill>
                <a:cs typeface="Arial" charset="0"/>
              </a:rPr>
              <a:t>As soon as they are issued G-</a:t>
            </a:r>
            <a:r>
              <a:rPr lang="en-US" altLang="en-US" sz="2800" b="1" dirty="0" err="1">
                <a:solidFill>
                  <a:prstClr val="white"/>
                </a:solidFill>
                <a:cs typeface="Arial" charset="0"/>
              </a:rPr>
              <a:t>secs</a:t>
            </a:r>
            <a:r>
              <a:rPr lang="en-US" altLang="en-US" sz="2800" b="1" dirty="0">
                <a:solidFill>
                  <a:prstClr val="white"/>
                </a:solidFill>
                <a:cs typeface="Arial" charset="0"/>
              </a:rPr>
              <a:t> are deemed to be listed </a:t>
            </a:r>
            <a:r>
              <a:rPr lang="en-US" altLang="en-US" sz="2800" b="1" dirty="0" smtClean="0">
                <a:solidFill>
                  <a:prstClr val="white"/>
                </a:solidFill>
                <a:cs typeface="Arial" charset="0"/>
              </a:rPr>
              <a:t>and </a:t>
            </a:r>
            <a:r>
              <a:rPr lang="en-US" altLang="en-US" sz="2800" b="1" dirty="0">
                <a:solidFill>
                  <a:prstClr val="white"/>
                </a:solidFill>
                <a:cs typeface="Arial" charset="0"/>
              </a:rPr>
              <a:t>eligible for trading.</a:t>
            </a:r>
          </a:p>
          <a:p>
            <a:pPr fontAlgn="base">
              <a:spcBef>
                <a:spcPts val="1200"/>
              </a:spcBef>
              <a:spcAft>
                <a:spcPct val="0"/>
              </a:spcAft>
            </a:pPr>
            <a:r>
              <a:rPr lang="en-US" altLang="en-US" sz="2800" b="1" dirty="0" smtClean="0">
                <a:solidFill>
                  <a:prstClr val="white"/>
                </a:solidFill>
                <a:cs typeface="Arial" charset="0"/>
              </a:rPr>
              <a:t>The </a:t>
            </a:r>
            <a:r>
              <a:rPr lang="en-US" altLang="en-US" sz="2800" b="1" dirty="0">
                <a:solidFill>
                  <a:prstClr val="white"/>
                </a:solidFill>
                <a:cs typeface="Arial" charset="0"/>
              </a:rPr>
              <a:t>NSE has a wholesale Debt Market (WDM) for high </a:t>
            </a:r>
            <a:r>
              <a:rPr lang="en-US" altLang="en-US" sz="2800" b="1" dirty="0" smtClean="0">
                <a:solidFill>
                  <a:prstClr val="white"/>
                </a:solidFill>
                <a:cs typeface="Arial" charset="0"/>
              </a:rPr>
              <a:t>value </a:t>
            </a:r>
            <a:r>
              <a:rPr lang="en-US" altLang="en-US" sz="2800" b="1" dirty="0">
                <a:solidFill>
                  <a:prstClr val="white"/>
                </a:solidFill>
                <a:cs typeface="Arial" charset="0"/>
              </a:rPr>
              <a:t>debt transactions.</a:t>
            </a:r>
          </a:p>
          <a:p>
            <a:pPr fontAlgn="base">
              <a:spcBef>
                <a:spcPts val="1200"/>
              </a:spcBef>
              <a:spcAft>
                <a:spcPct val="0"/>
              </a:spcAft>
            </a:pPr>
            <a:r>
              <a:rPr lang="en-US" altLang="en-US" sz="2800" b="1" dirty="0" smtClean="0">
                <a:solidFill>
                  <a:prstClr val="white"/>
                </a:solidFill>
                <a:cs typeface="Arial" charset="0"/>
              </a:rPr>
              <a:t>Two </a:t>
            </a:r>
            <a:r>
              <a:rPr lang="en-US" altLang="en-US" sz="2800" b="1" dirty="0">
                <a:solidFill>
                  <a:prstClr val="white"/>
                </a:solidFill>
                <a:cs typeface="Arial" charset="0"/>
              </a:rPr>
              <a:t>kinds of trades occur on the WDM : Repo trades and </a:t>
            </a:r>
            <a:r>
              <a:rPr lang="en-US" altLang="en-US" sz="2800" b="1" dirty="0" smtClean="0">
                <a:solidFill>
                  <a:prstClr val="white"/>
                </a:solidFill>
                <a:cs typeface="Arial" charset="0"/>
              </a:rPr>
              <a:t>Non-repos </a:t>
            </a:r>
            <a:r>
              <a:rPr lang="en-US" altLang="en-US" sz="2800" b="1" dirty="0">
                <a:solidFill>
                  <a:prstClr val="white"/>
                </a:solidFill>
                <a:cs typeface="Arial" charset="0"/>
              </a:rPr>
              <a:t>trades.</a:t>
            </a:r>
          </a:p>
          <a:p>
            <a:pPr fontAlgn="base">
              <a:spcBef>
                <a:spcPts val="1200"/>
              </a:spcBef>
              <a:spcAft>
                <a:spcPct val="0"/>
              </a:spcAft>
            </a:pPr>
            <a:r>
              <a:rPr lang="en-US" altLang="en-US" sz="2800" b="1" dirty="0" smtClean="0">
                <a:solidFill>
                  <a:prstClr val="white"/>
                </a:solidFill>
                <a:cs typeface="Arial" charset="0"/>
              </a:rPr>
              <a:t>Despite </a:t>
            </a:r>
            <a:r>
              <a:rPr lang="en-US" altLang="en-US" sz="2800" b="1" dirty="0">
                <a:solidFill>
                  <a:prstClr val="white"/>
                </a:solidFill>
                <a:cs typeface="Arial" charset="0"/>
              </a:rPr>
              <a:t>the WDM, the wholesale market in G-</a:t>
            </a:r>
            <a:r>
              <a:rPr lang="en-US" altLang="en-US" sz="2800" b="1" dirty="0" err="1">
                <a:solidFill>
                  <a:prstClr val="white"/>
                </a:solidFill>
                <a:cs typeface="Arial" charset="0"/>
              </a:rPr>
              <a:t>secs</a:t>
            </a:r>
            <a:r>
              <a:rPr lang="en-US" altLang="en-US" sz="2800" b="1" dirty="0">
                <a:solidFill>
                  <a:prstClr val="white"/>
                </a:solidFill>
                <a:cs typeface="Arial" charset="0"/>
              </a:rPr>
              <a:t> is by </a:t>
            </a:r>
            <a:r>
              <a:rPr lang="en-US" altLang="en-US" sz="2800" b="1" dirty="0" smtClean="0">
                <a:solidFill>
                  <a:prstClr val="white"/>
                </a:solidFill>
                <a:cs typeface="Arial" charset="0"/>
              </a:rPr>
              <a:t>and </a:t>
            </a:r>
            <a:r>
              <a:rPr lang="en-US" altLang="en-US" sz="2800" b="1" dirty="0">
                <a:solidFill>
                  <a:prstClr val="white"/>
                </a:solidFill>
                <a:cs typeface="Arial" charset="0"/>
              </a:rPr>
              <a:t>large a telephone market. After a deal is done, it is </a:t>
            </a:r>
            <a:r>
              <a:rPr lang="en-US" altLang="en-US" sz="2800" b="1" dirty="0" smtClean="0">
                <a:solidFill>
                  <a:prstClr val="white"/>
                </a:solidFill>
                <a:cs typeface="Arial" charset="0"/>
              </a:rPr>
              <a:t>reported </a:t>
            </a:r>
            <a:r>
              <a:rPr lang="en-US" altLang="en-US" sz="2800" b="1" dirty="0">
                <a:solidFill>
                  <a:prstClr val="white"/>
                </a:solidFill>
                <a:cs typeface="Arial" charset="0"/>
              </a:rPr>
              <a:t>on the Negotiated Dealing System (NDS) of </a:t>
            </a:r>
            <a:r>
              <a:rPr lang="en-US" altLang="en-US" sz="2800" b="1" dirty="0" smtClean="0">
                <a:solidFill>
                  <a:prstClr val="white"/>
                </a:solidFill>
                <a:cs typeface="Arial" charset="0"/>
              </a:rPr>
              <a:t>NSE.</a:t>
            </a:r>
            <a:endParaRPr lang="en-US" altLang="en-US" sz="2800" b="1" dirty="0">
              <a:solidFill>
                <a:prstClr val="white"/>
              </a:solidFill>
              <a:cs typeface="Arial" charset="0"/>
            </a:endParaRPr>
          </a:p>
        </p:txBody>
      </p:sp>
    </p:spTree>
    <p:extLst>
      <p:ext uri="{BB962C8B-B14F-4D97-AF65-F5344CB8AC3E}">
        <p14:creationId xmlns:p14="http://schemas.microsoft.com/office/powerpoint/2010/main" val="732362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CORPORATE DEBT MARKET PRIMARY MARKET</a:t>
            </a:r>
            <a:endParaRPr lang="en-US" dirty="0"/>
          </a:p>
        </p:txBody>
      </p:sp>
      <p:sp>
        <p:nvSpPr>
          <p:cNvPr id="3" name="Content Placeholder 2"/>
          <p:cNvSpPr>
            <a:spLocks noGrp="1"/>
          </p:cNvSpPr>
          <p:nvPr>
            <p:ph idx="1"/>
          </p:nvPr>
        </p:nvSpPr>
        <p:spPr>
          <a:xfrm>
            <a:off x="457200" y="1676400"/>
            <a:ext cx="8229600" cy="5105400"/>
          </a:xfrm>
        </p:spPr>
        <p:txBody>
          <a:bodyPr>
            <a:noAutofit/>
          </a:bodyPr>
          <a:lstStyle/>
          <a:p>
            <a:pPr marL="0" indent="0" fontAlgn="base">
              <a:spcBef>
                <a:spcPts val="0"/>
              </a:spcBef>
              <a:spcAft>
                <a:spcPct val="0"/>
              </a:spcAft>
              <a:buNone/>
            </a:pPr>
            <a:r>
              <a:rPr lang="en-US" altLang="en-US" sz="2600" b="1" dirty="0" smtClean="0">
                <a:solidFill>
                  <a:prstClr val="white"/>
                </a:solidFill>
                <a:cs typeface="Arial" charset="0"/>
              </a:rPr>
              <a:t>The process of issue of corporate securities issuance involves the following steps :</a:t>
            </a:r>
          </a:p>
          <a:p>
            <a:pPr fontAlgn="base">
              <a:spcBef>
                <a:spcPts val="300"/>
              </a:spcBef>
              <a:spcAft>
                <a:spcPct val="0"/>
              </a:spcAft>
            </a:pPr>
            <a:r>
              <a:rPr lang="en-US" altLang="en-US" sz="2600" b="1" dirty="0" smtClean="0">
                <a:solidFill>
                  <a:prstClr val="white"/>
                </a:solidFill>
                <a:cs typeface="Arial" charset="0"/>
              </a:rPr>
              <a:t>Board meeting and approval for issue at the AGM</a:t>
            </a:r>
          </a:p>
          <a:p>
            <a:pPr fontAlgn="base">
              <a:spcBef>
                <a:spcPts val="300"/>
              </a:spcBef>
              <a:spcAft>
                <a:spcPct val="0"/>
              </a:spcAft>
            </a:pPr>
            <a:r>
              <a:rPr lang="en-US" altLang="en-US" sz="2600" b="1" dirty="0" smtClean="0">
                <a:solidFill>
                  <a:prstClr val="white"/>
                </a:solidFill>
                <a:cs typeface="Arial" charset="0"/>
              </a:rPr>
              <a:t>Credit rating of the issue</a:t>
            </a:r>
          </a:p>
          <a:p>
            <a:pPr fontAlgn="base">
              <a:spcBef>
                <a:spcPts val="300"/>
              </a:spcBef>
              <a:spcAft>
                <a:spcPct val="0"/>
              </a:spcAft>
            </a:pPr>
            <a:r>
              <a:rPr lang="en-US" altLang="en-US" sz="2600" b="1" dirty="0" smtClean="0">
                <a:solidFill>
                  <a:prstClr val="white"/>
                </a:solidFill>
                <a:cs typeface="Arial" charset="0"/>
              </a:rPr>
              <a:t>Creation of security for the said bonds/debentures through   </a:t>
            </a:r>
          </a:p>
          <a:p>
            <a:pPr fontAlgn="base">
              <a:spcBef>
                <a:spcPts val="300"/>
              </a:spcBef>
              <a:spcAft>
                <a:spcPct val="0"/>
              </a:spcAft>
            </a:pPr>
            <a:r>
              <a:rPr lang="en-US" altLang="en-US" sz="2600" b="1" dirty="0" smtClean="0">
                <a:solidFill>
                  <a:prstClr val="white"/>
                </a:solidFill>
                <a:cs typeface="Arial" charset="0"/>
              </a:rPr>
              <a:t>Appointment of debenture trustees</a:t>
            </a:r>
          </a:p>
          <a:p>
            <a:pPr fontAlgn="base">
              <a:spcBef>
                <a:spcPts val="300"/>
              </a:spcBef>
              <a:spcAft>
                <a:spcPct val="0"/>
              </a:spcAft>
            </a:pPr>
            <a:r>
              <a:rPr lang="en-US" altLang="en-US" sz="2600" b="1" dirty="0" smtClean="0">
                <a:solidFill>
                  <a:prstClr val="white"/>
                </a:solidFill>
                <a:cs typeface="Arial" charset="0"/>
              </a:rPr>
              <a:t>Appointment of advisors and investment bankers for issue management</a:t>
            </a:r>
          </a:p>
          <a:p>
            <a:pPr fontAlgn="base">
              <a:spcBef>
                <a:spcPts val="300"/>
              </a:spcBef>
              <a:spcAft>
                <a:spcPct val="0"/>
              </a:spcAft>
            </a:pPr>
            <a:r>
              <a:rPr lang="en-US" altLang="en-US" sz="2600" b="1" dirty="0" err="1" smtClean="0">
                <a:solidFill>
                  <a:prstClr val="white"/>
                </a:solidFill>
                <a:cs typeface="Arial" charset="0"/>
              </a:rPr>
              <a:t>Finalisation</a:t>
            </a:r>
            <a:r>
              <a:rPr lang="en-US" altLang="en-US" sz="2600" b="1" dirty="0" smtClean="0">
                <a:solidFill>
                  <a:prstClr val="white"/>
                </a:solidFill>
                <a:cs typeface="Arial" charset="0"/>
              </a:rPr>
              <a:t> of the initial terms of issue</a:t>
            </a:r>
          </a:p>
          <a:p>
            <a:pPr fontAlgn="base">
              <a:spcBef>
                <a:spcPts val="300"/>
              </a:spcBef>
              <a:spcAft>
                <a:spcPct val="0"/>
              </a:spcAft>
            </a:pPr>
            <a:r>
              <a:rPr lang="en-US" altLang="en-US" sz="2600" b="1" dirty="0">
                <a:solidFill>
                  <a:prstClr val="white"/>
                </a:solidFill>
                <a:cs typeface="Arial" charset="0"/>
              </a:rPr>
              <a:t>Preparation of the offer document (for public issue) and information memorandum (for private placement</a:t>
            </a:r>
            <a:r>
              <a:rPr lang="en-US" altLang="en-US" sz="2600" b="1" dirty="0" smtClean="0">
                <a:solidFill>
                  <a:prstClr val="white"/>
                </a:solidFill>
                <a:cs typeface="Arial" charset="0"/>
              </a:rPr>
              <a:t>)</a:t>
            </a:r>
            <a:endParaRPr lang="en-US" altLang="en-US" sz="2600" b="1" dirty="0">
              <a:solidFill>
                <a:prstClr val="white"/>
              </a:solidFill>
              <a:cs typeface="Arial" charset="0"/>
            </a:endParaRPr>
          </a:p>
        </p:txBody>
      </p:sp>
    </p:spTree>
    <p:extLst>
      <p:ext uri="{BB962C8B-B14F-4D97-AF65-F5344CB8AC3E}">
        <p14:creationId xmlns:p14="http://schemas.microsoft.com/office/powerpoint/2010/main" val="314551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CORPORATE DEBT MARKET PRIMARY MARKET</a:t>
            </a:r>
            <a:endParaRPr lang="en-US" dirty="0"/>
          </a:p>
        </p:txBody>
      </p:sp>
      <p:sp>
        <p:nvSpPr>
          <p:cNvPr id="3" name="Content Placeholder 2"/>
          <p:cNvSpPr>
            <a:spLocks noGrp="1"/>
          </p:cNvSpPr>
          <p:nvPr>
            <p:ph idx="1"/>
          </p:nvPr>
        </p:nvSpPr>
        <p:spPr>
          <a:xfrm>
            <a:off x="457200" y="1752600"/>
            <a:ext cx="8305800" cy="5105400"/>
          </a:xfrm>
        </p:spPr>
        <p:txBody>
          <a:bodyPr>
            <a:noAutofit/>
          </a:bodyPr>
          <a:lstStyle/>
          <a:p>
            <a:pPr fontAlgn="base">
              <a:spcBef>
                <a:spcPts val="300"/>
              </a:spcBef>
              <a:spcAft>
                <a:spcPct val="0"/>
              </a:spcAft>
            </a:pPr>
            <a:r>
              <a:rPr lang="en-US" altLang="en-US" sz="2600" b="1" dirty="0" smtClean="0">
                <a:solidFill>
                  <a:prstClr val="white"/>
                </a:solidFill>
                <a:cs typeface="Arial" charset="0"/>
              </a:rPr>
              <a:t>SEBI approval of offer document for public issue</a:t>
            </a:r>
          </a:p>
          <a:p>
            <a:pPr fontAlgn="base">
              <a:spcBef>
                <a:spcPts val="300"/>
              </a:spcBef>
              <a:spcAft>
                <a:spcPct val="0"/>
              </a:spcAft>
            </a:pPr>
            <a:r>
              <a:rPr lang="en-US" altLang="en-US" sz="2600" b="1" dirty="0" smtClean="0">
                <a:solidFill>
                  <a:prstClr val="white"/>
                </a:solidFill>
                <a:cs typeface="Arial" charset="0"/>
              </a:rPr>
              <a:t>Listing agreement with stock exchanges</a:t>
            </a:r>
          </a:p>
          <a:p>
            <a:pPr fontAlgn="base">
              <a:spcBef>
                <a:spcPts val="300"/>
              </a:spcBef>
              <a:spcAft>
                <a:spcPct val="0"/>
              </a:spcAft>
            </a:pPr>
            <a:r>
              <a:rPr lang="en-US" altLang="en-US" sz="2600" b="1" dirty="0" smtClean="0">
                <a:solidFill>
                  <a:prstClr val="white"/>
                </a:solidFill>
                <a:cs typeface="Arial" charset="0"/>
              </a:rPr>
              <a:t>Offer the issue to prospective investors and/or book building</a:t>
            </a:r>
          </a:p>
          <a:p>
            <a:pPr fontAlgn="base">
              <a:spcBef>
                <a:spcPts val="300"/>
              </a:spcBef>
              <a:spcAft>
                <a:spcPct val="0"/>
              </a:spcAft>
            </a:pPr>
            <a:r>
              <a:rPr lang="en-US" altLang="en-US" sz="2600" b="1" dirty="0" smtClean="0">
                <a:solidFill>
                  <a:prstClr val="white"/>
                </a:solidFill>
                <a:cs typeface="Arial" charset="0"/>
              </a:rPr>
              <a:t>Acceptance of application money/advance deposits for the issue</a:t>
            </a:r>
          </a:p>
          <a:p>
            <a:pPr fontAlgn="base">
              <a:spcBef>
                <a:spcPts val="300"/>
              </a:spcBef>
              <a:spcAft>
                <a:spcPct val="0"/>
              </a:spcAft>
            </a:pPr>
            <a:r>
              <a:rPr lang="en-US" altLang="en-US" sz="2600" b="1" dirty="0" smtClean="0">
                <a:solidFill>
                  <a:prstClr val="white"/>
                </a:solidFill>
                <a:cs typeface="Arial" charset="0"/>
              </a:rPr>
              <a:t>Allotment of the issue</a:t>
            </a:r>
          </a:p>
          <a:p>
            <a:pPr fontAlgn="base">
              <a:spcBef>
                <a:spcPts val="300"/>
              </a:spcBef>
              <a:spcAft>
                <a:spcPct val="0"/>
              </a:spcAft>
            </a:pPr>
            <a:r>
              <a:rPr lang="en-US" altLang="en-US" sz="2600" b="1" dirty="0" smtClean="0">
                <a:solidFill>
                  <a:prstClr val="white"/>
                </a:solidFill>
                <a:cs typeface="Arial" charset="0"/>
              </a:rPr>
              <a:t>Issue of letters of allotment and certificates/depository confirmation</a:t>
            </a:r>
          </a:p>
          <a:p>
            <a:pPr fontAlgn="base">
              <a:spcBef>
                <a:spcPts val="300"/>
              </a:spcBef>
              <a:spcAft>
                <a:spcPct val="0"/>
              </a:spcAft>
            </a:pPr>
            <a:r>
              <a:rPr lang="en-US" altLang="en-US" sz="2600" b="1" dirty="0" smtClean="0">
                <a:solidFill>
                  <a:prstClr val="white"/>
                </a:solidFill>
                <a:cs typeface="Arial" charset="0"/>
              </a:rPr>
              <a:t>Collect final amounts from investors</a:t>
            </a:r>
          </a:p>
          <a:p>
            <a:pPr fontAlgn="base">
              <a:spcBef>
                <a:spcPts val="300"/>
              </a:spcBef>
              <a:spcAft>
                <a:spcPct val="0"/>
              </a:spcAft>
            </a:pPr>
            <a:r>
              <a:rPr lang="en-US" altLang="en-US" sz="2600" b="1" dirty="0" smtClean="0">
                <a:solidFill>
                  <a:prstClr val="white"/>
                </a:solidFill>
                <a:cs typeface="Arial" charset="0"/>
              </a:rPr>
              <a:t>Refund excess application money/interest on application money</a:t>
            </a:r>
            <a:endParaRPr lang="en-US" altLang="en-US" sz="2600" b="1" dirty="0">
              <a:solidFill>
                <a:prstClr val="white"/>
              </a:solidFill>
              <a:cs typeface="Arial" charset="0"/>
            </a:endParaRPr>
          </a:p>
        </p:txBody>
      </p:sp>
      <p:sp>
        <p:nvSpPr>
          <p:cNvPr id="4" name="TextBox 3"/>
          <p:cNvSpPr txBox="1"/>
          <p:nvPr/>
        </p:nvSpPr>
        <p:spPr>
          <a:xfrm>
            <a:off x="7691630" y="15356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2637865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269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PRIVATE PLACEMENT</a:t>
            </a:r>
            <a:endParaRPr lang="en-US" dirty="0"/>
          </a:p>
        </p:txBody>
      </p:sp>
      <p:sp>
        <p:nvSpPr>
          <p:cNvPr id="3" name="Content Placeholder 2"/>
          <p:cNvSpPr>
            <a:spLocks noGrp="1"/>
          </p:cNvSpPr>
          <p:nvPr>
            <p:ph idx="1"/>
          </p:nvPr>
        </p:nvSpPr>
        <p:spPr>
          <a:xfrm>
            <a:off x="457200" y="2362200"/>
            <a:ext cx="8305800" cy="3886200"/>
          </a:xfrm>
        </p:spPr>
        <p:txBody>
          <a:bodyPr>
            <a:noAutofit/>
          </a:bodyPr>
          <a:lstStyle/>
          <a:p>
            <a:pPr fontAlgn="base">
              <a:spcBef>
                <a:spcPts val="1800"/>
              </a:spcBef>
              <a:spcAft>
                <a:spcPct val="0"/>
              </a:spcAft>
            </a:pPr>
            <a:r>
              <a:rPr lang="en-US" altLang="en-US" sz="2800" b="1" dirty="0" smtClean="0">
                <a:solidFill>
                  <a:prstClr val="white"/>
                </a:solidFill>
                <a:cs typeface="Arial" charset="0"/>
              </a:rPr>
              <a:t>Presently corporate debentures in India … mostly placed privately</a:t>
            </a:r>
          </a:p>
          <a:p>
            <a:pPr fontAlgn="base">
              <a:spcBef>
                <a:spcPts val="1800"/>
              </a:spcBef>
              <a:spcAft>
                <a:spcPct val="0"/>
              </a:spcAft>
            </a:pPr>
            <a:r>
              <a:rPr lang="en-US" altLang="en-US" sz="2800" b="1" dirty="0" smtClean="0">
                <a:solidFill>
                  <a:prstClr val="white"/>
                </a:solidFill>
                <a:cs typeface="Arial" charset="0"/>
              </a:rPr>
              <a:t>Managed by a lead arranger who is also the advisor and investment banker to the issue</a:t>
            </a:r>
          </a:p>
          <a:p>
            <a:pPr fontAlgn="base">
              <a:spcBef>
                <a:spcPts val="1800"/>
              </a:spcBef>
              <a:spcAft>
                <a:spcPct val="0"/>
              </a:spcAft>
            </a:pPr>
            <a:r>
              <a:rPr lang="en-US" altLang="en-US" sz="2800" b="1" dirty="0" smtClean="0">
                <a:solidFill>
                  <a:prstClr val="white"/>
                </a:solidFill>
                <a:cs typeface="Arial" charset="0"/>
              </a:rPr>
              <a:t>Book building mechanism is commonly employed</a:t>
            </a:r>
            <a:endParaRPr lang="en-US" altLang="en-US" sz="2800" b="1" dirty="0">
              <a:solidFill>
                <a:prstClr val="white"/>
              </a:solidFill>
              <a:cs typeface="Arial" charset="0"/>
            </a:endParaRPr>
          </a:p>
        </p:txBody>
      </p:sp>
    </p:spTree>
    <p:extLst>
      <p:ext uri="{BB962C8B-B14F-4D97-AF65-F5344CB8AC3E}">
        <p14:creationId xmlns:p14="http://schemas.microsoft.com/office/powerpoint/2010/main" val="1875249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MONEY MARKET</a:t>
            </a:r>
            <a:endParaRPr lang="en-US" dirty="0"/>
          </a:p>
        </p:txBody>
      </p:sp>
      <p:sp>
        <p:nvSpPr>
          <p:cNvPr id="3" name="Content Placeholder 2"/>
          <p:cNvSpPr>
            <a:spLocks noGrp="1"/>
          </p:cNvSpPr>
          <p:nvPr>
            <p:ph idx="1"/>
          </p:nvPr>
        </p:nvSpPr>
        <p:spPr>
          <a:xfrm>
            <a:off x="457200" y="1905000"/>
            <a:ext cx="8305800" cy="4800600"/>
          </a:xfrm>
        </p:spPr>
        <p:txBody>
          <a:bodyPr>
            <a:noAutofit/>
          </a:bodyPr>
          <a:lstStyle/>
          <a:p>
            <a:pPr marL="0" indent="0" fontAlgn="base">
              <a:spcBef>
                <a:spcPts val="1800"/>
              </a:spcBef>
              <a:spcAft>
                <a:spcPct val="0"/>
              </a:spcAft>
              <a:buNone/>
            </a:pPr>
            <a:r>
              <a:rPr lang="en-US" altLang="en-US" sz="2800" b="1" dirty="0">
                <a:solidFill>
                  <a:prstClr val="white"/>
                </a:solidFill>
                <a:cs typeface="Arial" charset="0"/>
              </a:rPr>
              <a:t>Money market is the market for short-term debt funds. It comprises of the call and notice money market, repo market, and the market for debt instruments such as treasury bills that have an original maturity of less than one year.</a:t>
            </a:r>
          </a:p>
          <a:p>
            <a:pPr marL="0" indent="0" fontAlgn="base">
              <a:spcBef>
                <a:spcPts val="1800"/>
              </a:spcBef>
              <a:spcAft>
                <a:spcPct val="0"/>
              </a:spcAft>
              <a:buNone/>
            </a:pPr>
            <a:r>
              <a:rPr lang="en-US" altLang="en-US" sz="2800" b="1" dirty="0">
                <a:solidFill>
                  <a:prstClr val="white"/>
                </a:solidFill>
                <a:cs typeface="Arial" charset="0"/>
              </a:rPr>
              <a:t>The money market does not exist in a specific physical location or follow a single set of rules or post a single set of prices. Rather, it represents a web of borrowers and lenders, linked by telephones and computers, dealing with short-term debt funds.</a:t>
            </a:r>
          </a:p>
        </p:txBody>
      </p:sp>
    </p:spTree>
    <p:extLst>
      <p:ext uri="{BB962C8B-B14F-4D97-AF65-F5344CB8AC3E}">
        <p14:creationId xmlns:p14="http://schemas.microsoft.com/office/powerpoint/2010/main" val="979074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REPO MARKET</a:t>
            </a:r>
            <a:endParaRPr lang="en-US" dirty="0"/>
          </a:p>
        </p:txBody>
      </p:sp>
      <p:sp>
        <p:nvSpPr>
          <p:cNvPr id="3" name="Content Placeholder 2"/>
          <p:cNvSpPr>
            <a:spLocks noGrp="1"/>
          </p:cNvSpPr>
          <p:nvPr>
            <p:ph idx="1"/>
          </p:nvPr>
        </p:nvSpPr>
        <p:spPr>
          <a:xfrm>
            <a:off x="685800" y="1905000"/>
            <a:ext cx="7772400" cy="4800600"/>
          </a:xfrm>
        </p:spPr>
        <p:txBody>
          <a:bodyPr>
            <a:noAutofit/>
          </a:bodyPr>
          <a:lstStyle/>
          <a:p>
            <a:pPr marL="0" indent="0" fontAlgn="base">
              <a:spcBef>
                <a:spcPts val="1800"/>
              </a:spcBef>
              <a:spcAft>
                <a:spcPct val="0"/>
              </a:spcAft>
              <a:buNone/>
            </a:pPr>
            <a:r>
              <a:rPr lang="en-US" altLang="en-US" sz="2800" b="1" dirty="0">
                <a:solidFill>
                  <a:prstClr val="white"/>
                </a:solidFill>
                <a:cs typeface="Arial" charset="0"/>
              </a:rPr>
              <a:t>In a repo transaction two parties exchange securities and cash with a simultaneous agreement to reverse the transaction after a given period. Thus a repo represents a </a:t>
            </a:r>
            <a:r>
              <a:rPr lang="en-US" altLang="en-US" sz="2800" b="1" dirty="0" err="1">
                <a:solidFill>
                  <a:prstClr val="white"/>
                </a:solidFill>
                <a:cs typeface="Arial" charset="0"/>
              </a:rPr>
              <a:t>collateralised</a:t>
            </a:r>
            <a:r>
              <a:rPr lang="en-US" altLang="en-US" sz="2800" b="1" dirty="0">
                <a:solidFill>
                  <a:prstClr val="white"/>
                </a:solidFill>
                <a:cs typeface="Arial" charset="0"/>
              </a:rPr>
              <a:t> short-term lending transaction. The party which lends securities (or borrows cash) is said to be doing the repo and the party which lends cash (or borrows securities) is said to be doing a reverse repo.</a:t>
            </a:r>
          </a:p>
        </p:txBody>
      </p:sp>
    </p:spTree>
    <p:extLst>
      <p:ext uri="{BB962C8B-B14F-4D97-AF65-F5344CB8AC3E}">
        <p14:creationId xmlns:p14="http://schemas.microsoft.com/office/powerpoint/2010/main" val="3845531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TREASURY BILL MARKET</a:t>
            </a:r>
            <a:endParaRPr lang="en-US" dirty="0"/>
          </a:p>
        </p:txBody>
      </p:sp>
      <p:sp>
        <p:nvSpPr>
          <p:cNvPr id="3" name="Content Placeholder 2"/>
          <p:cNvSpPr>
            <a:spLocks noGrp="1"/>
          </p:cNvSpPr>
          <p:nvPr>
            <p:ph idx="1"/>
          </p:nvPr>
        </p:nvSpPr>
        <p:spPr>
          <a:xfrm>
            <a:off x="533400" y="1905000"/>
            <a:ext cx="8001000" cy="4800600"/>
          </a:xfrm>
        </p:spPr>
        <p:txBody>
          <a:bodyPr>
            <a:noAutofit/>
          </a:bodyPr>
          <a:lstStyle/>
          <a:p>
            <a:pPr fontAlgn="base">
              <a:spcBef>
                <a:spcPts val="1800"/>
              </a:spcBef>
              <a:spcAft>
                <a:spcPct val="0"/>
              </a:spcAft>
            </a:pPr>
            <a:r>
              <a:rPr lang="en-US" altLang="en-US" sz="2800" b="1" dirty="0">
                <a:solidFill>
                  <a:prstClr val="white"/>
                </a:solidFill>
                <a:cs typeface="Arial" charset="0"/>
              </a:rPr>
              <a:t>Treasury bills are short-term debt instruments of the </a:t>
            </a:r>
            <a:r>
              <a:rPr lang="en-US" altLang="en-US" sz="2800" b="1" dirty="0" smtClean="0">
                <a:solidFill>
                  <a:prstClr val="white"/>
                </a:solidFill>
                <a:cs typeface="Arial" charset="0"/>
              </a:rPr>
              <a:t>central </a:t>
            </a:r>
            <a:r>
              <a:rPr lang="en-US" altLang="en-US" sz="2800" b="1" dirty="0">
                <a:solidFill>
                  <a:prstClr val="white"/>
                </a:solidFill>
                <a:cs typeface="Arial" charset="0"/>
              </a:rPr>
              <a:t>government.</a:t>
            </a:r>
          </a:p>
          <a:p>
            <a:pPr fontAlgn="base">
              <a:spcBef>
                <a:spcPts val="1800"/>
              </a:spcBef>
              <a:spcAft>
                <a:spcPct val="0"/>
              </a:spcAft>
            </a:pPr>
            <a:r>
              <a:rPr lang="en-US" altLang="en-US" sz="2800" b="1" dirty="0" smtClean="0">
                <a:solidFill>
                  <a:prstClr val="white"/>
                </a:solidFill>
                <a:cs typeface="Arial" charset="0"/>
              </a:rPr>
              <a:t>Treasury </a:t>
            </a:r>
            <a:r>
              <a:rPr lang="en-US" altLang="en-US" sz="2800" b="1" dirty="0">
                <a:solidFill>
                  <a:prstClr val="white"/>
                </a:solidFill>
                <a:cs typeface="Arial" charset="0"/>
              </a:rPr>
              <a:t>bills are sold through an auction process </a:t>
            </a:r>
            <a:r>
              <a:rPr lang="en-US" altLang="en-US" sz="2800" b="1" dirty="0" smtClean="0">
                <a:solidFill>
                  <a:prstClr val="white"/>
                </a:solidFill>
                <a:cs typeface="Arial" charset="0"/>
              </a:rPr>
              <a:t>according </a:t>
            </a:r>
            <a:r>
              <a:rPr lang="en-US" altLang="en-US" sz="2800" b="1" dirty="0">
                <a:solidFill>
                  <a:prstClr val="white"/>
                </a:solidFill>
                <a:cs typeface="Arial" charset="0"/>
              </a:rPr>
              <a:t>to a calendar announced by RBI.</a:t>
            </a:r>
          </a:p>
          <a:p>
            <a:pPr fontAlgn="base">
              <a:spcBef>
                <a:spcPts val="1800"/>
              </a:spcBef>
              <a:spcAft>
                <a:spcPct val="0"/>
              </a:spcAft>
            </a:pPr>
            <a:r>
              <a:rPr lang="en-US" altLang="en-US" sz="2800" b="1" dirty="0" smtClean="0">
                <a:solidFill>
                  <a:prstClr val="white"/>
                </a:solidFill>
                <a:cs typeface="Arial" charset="0"/>
              </a:rPr>
              <a:t>Treasury </a:t>
            </a:r>
            <a:r>
              <a:rPr lang="en-US" altLang="en-US" sz="2800" b="1" dirty="0">
                <a:solidFill>
                  <a:prstClr val="white"/>
                </a:solidFill>
                <a:cs typeface="Arial" charset="0"/>
              </a:rPr>
              <a:t>bills are issued at a discount and redeemed at </a:t>
            </a:r>
            <a:r>
              <a:rPr lang="en-US" altLang="en-US" sz="2800" b="1" dirty="0" smtClean="0">
                <a:solidFill>
                  <a:prstClr val="white"/>
                </a:solidFill>
                <a:cs typeface="Arial" charset="0"/>
              </a:rPr>
              <a:t>par</a:t>
            </a:r>
            <a:r>
              <a:rPr lang="en-US" altLang="en-US" sz="2800" b="1" dirty="0">
                <a:solidFill>
                  <a:prstClr val="white"/>
                </a:solidFill>
                <a:cs typeface="Arial" charset="0"/>
              </a:rPr>
              <a:t>.</a:t>
            </a:r>
          </a:p>
          <a:p>
            <a:pPr fontAlgn="base">
              <a:spcBef>
                <a:spcPts val="1800"/>
              </a:spcBef>
              <a:spcAft>
                <a:spcPct val="0"/>
              </a:spcAft>
            </a:pPr>
            <a:r>
              <a:rPr lang="en-US" altLang="en-US" sz="2800" b="1" dirty="0" smtClean="0">
                <a:solidFill>
                  <a:prstClr val="white"/>
                </a:solidFill>
                <a:cs typeface="Arial" charset="0"/>
              </a:rPr>
              <a:t>Most </a:t>
            </a:r>
            <a:r>
              <a:rPr lang="en-US" altLang="en-US" sz="2800" b="1" dirty="0">
                <a:solidFill>
                  <a:prstClr val="white"/>
                </a:solidFill>
                <a:cs typeface="Arial" charset="0"/>
              </a:rPr>
              <a:t>buyers of treasury bills hold them till maturity and </a:t>
            </a:r>
            <a:r>
              <a:rPr lang="en-US" altLang="en-US" sz="2800" b="1" dirty="0" smtClean="0">
                <a:solidFill>
                  <a:prstClr val="white"/>
                </a:solidFill>
                <a:cs typeface="Arial" charset="0"/>
              </a:rPr>
              <a:t>hence </a:t>
            </a:r>
            <a:r>
              <a:rPr lang="en-US" altLang="en-US" sz="2800" b="1" dirty="0">
                <a:solidFill>
                  <a:prstClr val="white"/>
                </a:solidFill>
                <a:cs typeface="Arial" charset="0"/>
              </a:rPr>
              <a:t>the secondary market activity is </a:t>
            </a:r>
            <a:r>
              <a:rPr lang="en-US" altLang="en-US" sz="2800" b="1" dirty="0" smtClean="0">
                <a:solidFill>
                  <a:prstClr val="white"/>
                </a:solidFill>
                <a:cs typeface="Arial" charset="0"/>
              </a:rPr>
              <a:t>limited.</a:t>
            </a:r>
            <a:endParaRPr lang="en-US" altLang="en-US" sz="2800" b="1" dirty="0">
              <a:solidFill>
                <a:prstClr val="white"/>
              </a:solidFill>
              <a:cs typeface="Arial" charset="0"/>
            </a:endParaRPr>
          </a:p>
        </p:txBody>
      </p:sp>
    </p:spTree>
    <p:extLst>
      <p:ext uri="{BB962C8B-B14F-4D97-AF65-F5344CB8AC3E}">
        <p14:creationId xmlns:p14="http://schemas.microsoft.com/office/powerpoint/2010/main" val="4219174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86800" cy="5638800"/>
          </a:xfrm>
        </p:spPr>
        <p:txBody>
          <a:bodyPr>
            <a:noAutofit/>
          </a:bodyPr>
          <a:lstStyle/>
          <a:p>
            <a:pPr fontAlgn="base">
              <a:spcBef>
                <a:spcPts val="600"/>
              </a:spcBef>
              <a:spcAft>
                <a:spcPct val="0"/>
              </a:spcAft>
            </a:pPr>
            <a:r>
              <a:rPr lang="en-US" altLang="en-US" sz="2400" b="1" dirty="0">
                <a:solidFill>
                  <a:prstClr val="white"/>
                </a:solidFill>
                <a:cs typeface="Arial" charset="0"/>
              </a:rPr>
              <a:t>An option is a contract under which the option owner enjoys the right to buy or sell something without the obligation to do so.</a:t>
            </a:r>
          </a:p>
          <a:p>
            <a:pPr fontAlgn="base">
              <a:spcBef>
                <a:spcPts val="600"/>
              </a:spcBef>
              <a:spcAft>
                <a:spcPct val="0"/>
              </a:spcAft>
            </a:pPr>
            <a:r>
              <a:rPr lang="en-US" altLang="en-US" sz="2400" b="1" dirty="0">
                <a:solidFill>
                  <a:prstClr val="white"/>
                </a:solidFill>
                <a:cs typeface="Arial" charset="0"/>
              </a:rPr>
              <a:t>Options have a special terminology associated with them.</a:t>
            </a:r>
          </a:p>
          <a:p>
            <a:pPr fontAlgn="base">
              <a:spcBef>
                <a:spcPts val="600"/>
              </a:spcBef>
              <a:spcAft>
                <a:spcPct val="0"/>
              </a:spcAft>
            </a:pPr>
            <a:r>
              <a:rPr lang="en-US" altLang="en-US" sz="2400" b="1" dirty="0">
                <a:solidFill>
                  <a:prstClr val="white"/>
                </a:solidFill>
                <a:cs typeface="Arial" charset="0"/>
              </a:rPr>
              <a:t>The option to buy is a call option (or just call) and the option to sell is a put option (or just put</a:t>
            </a:r>
            <a:r>
              <a:rPr lang="en-US" altLang="en-US" sz="2400" b="1" dirty="0" smtClean="0">
                <a:solidFill>
                  <a:prstClr val="white"/>
                </a:solidFill>
                <a:cs typeface="Arial" charset="0"/>
              </a:rPr>
              <a:t>).</a:t>
            </a:r>
            <a:endParaRPr lang="en-US" altLang="en-US" sz="2400" b="1" dirty="0">
              <a:solidFill>
                <a:prstClr val="white"/>
              </a:solidFill>
              <a:cs typeface="Arial" charset="0"/>
            </a:endParaRPr>
          </a:p>
          <a:p>
            <a:pPr fontAlgn="base">
              <a:spcBef>
                <a:spcPts val="600"/>
              </a:spcBef>
              <a:spcAft>
                <a:spcPct val="0"/>
              </a:spcAft>
            </a:pPr>
            <a:r>
              <a:rPr lang="en-US" altLang="en-US" sz="2400" b="1" dirty="0">
                <a:solidFill>
                  <a:prstClr val="white"/>
                </a:solidFill>
                <a:cs typeface="Arial" charset="0"/>
              </a:rPr>
              <a:t>The option holder is the buyer of the option and the option writer is the seller of the option.</a:t>
            </a:r>
          </a:p>
          <a:p>
            <a:pPr fontAlgn="base">
              <a:spcBef>
                <a:spcPts val="600"/>
              </a:spcBef>
              <a:spcAft>
                <a:spcPct val="0"/>
              </a:spcAft>
            </a:pPr>
            <a:r>
              <a:rPr lang="en-US" altLang="en-US" sz="2400" b="1" dirty="0">
                <a:solidFill>
                  <a:prstClr val="white"/>
                </a:solidFill>
                <a:cs typeface="Arial" charset="0"/>
              </a:rPr>
              <a:t>The fixed price at which the option holder can buy and/or sell the underlying asset is called the exercise price or striking price</a:t>
            </a:r>
            <a:r>
              <a:rPr lang="en-US" altLang="en-US" sz="2400" b="1" dirty="0" smtClean="0">
                <a:solidFill>
                  <a:prstClr val="white"/>
                </a:solidFill>
                <a:cs typeface="Arial" charset="0"/>
              </a:rPr>
              <a:t>.</a:t>
            </a:r>
          </a:p>
          <a:p>
            <a:pPr fontAlgn="base">
              <a:spcBef>
                <a:spcPts val="600"/>
              </a:spcBef>
              <a:spcAft>
                <a:spcPct val="0"/>
              </a:spcAft>
            </a:pPr>
            <a:r>
              <a:rPr lang="en-US" altLang="en-US" sz="2400" b="1" dirty="0">
                <a:solidFill>
                  <a:prstClr val="white"/>
                </a:solidFill>
                <a:cs typeface="Arial" charset="0"/>
              </a:rPr>
              <a:t>The date when the option expires or matures is referred to as the expiration </a:t>
            </a:r>
            <a:r>
              <a:rPr lang="en-US" altLang="en-US" sz="2400" b="1" dirty="0" smtClean="0">
                <a:solidFill>
                  <a:prstClr val="white"/>
                </a:solidFill>
                <a:cs typeface="Arial" charset="0"/>
              </a:rPr>
              <a:t>date </a:t>
            </a:r>
            <a:r>
              <a:rPr lang="en-US" altLang="en-US" sz="2400" b="1" dirty="0">
                <a:solidFill>
                  <a:prstClr val="white"/>
                </a:solidFill>
                <a:cs typeface="Arial" charset="0"/>
              </a:rPr>
              <a:t>or </a:t>
            </a:r>
            <a:r>
              <a:rPr lang="en-US" altLang="en-US" sz="2400" b="1">
                <a:solidFill>
                  <a:prstClr val="white"/>
                </a:solidFill>
                <a:cs typeface="Arial" charset="0"/>
              </a:rPr>
              <a:t>maturity </a:t>
            </a:r>
            <a:r>
              <a:rPr lang="en-US" altLang="en-US" sz="2400" b="1" smtClean="0">
                <a:solidFill>
                  <a:prstClr val="white"/>
                </a:solidFill>
                <a:cs typeface="Arial" charset="0"/>
              </a:rPr>
              <a:t>date. </a:t>
            </a:r>
            <a:r>
              <a:rPr lang="en-US" altLang="en-US" sz="2400" b="1" dirty="0">
                <a:solidFill>
                  <a:prstClr val="white"/>
                </a:solidFill>
                <a:cs typeface="Arial" charset="0"/>
              </a:rPr>
              <a:t>After the expiration date, the option is worthless</a:t>
            </a:r>
            <a:r>
              <a:rPr lang="en-US" altLang="en-US" sz="2400" b="1" dirty="0" smtClean="0">
                <a:solidFill>
                  <a:prstClr val="white"/>
                </a:solidFill>
                <a:cs typeface="Arial" charset="0"/>
              </a:rPr>
              <a:t>.</a:t>
            </a:r>
          </a:p>
          <a:p>
            <a:pPr fontAlgn="base">
              <a:spcBef>
                <a:spcPts val="600"/>
              </a:spcBef>
              <a:spcAft>
                <a:spcPct val="0"/>
              </a:spcAft>
            </a:pPr>
            <a:r>
              <a:rPr lang="en-US" altLang="en-US" sz="2400" b="1" dirty="0">
                <a:solidFill>
                  <a:prstClr val="white"/>
                </a:solidFill>
                <a:cs typeface="Arial" charset="0"/>
              </a:rPr>
              <a:t>The act of buying or selling the underlying asset as per the option contract is called exercising the option</a:t>
            </a:r>
            <a:r>
              <a:rPr lang="en-US" altLang="en-US" sz="2400" b="1" dirty="0" smtClean="0">
                <a:solidFill>
                  <a:prstClr val="white"/>
                </a:solidFill>
                <a:cs typeface="Arial" charset="0"/>
              </a:rPr>
              <a:t>.</a:t>
            </a:r>
            <a:endParaRPr lang="en-US" altLang="en-US" sz="2400" b="1" dirty="0">
              <a:solidFill>
                <a:prstClr val="white"/>
              </a:solidFill>
              <a:cs typeface="Arial" charset="0"/>
            </a:endParaRPr>
          </a:p>
        </p:txBody>
      </p:sp>
      <p:sp>
        <p:nvSpPr>
          <p:cNvPr id="5" name="Title 1"/>
          <p:cNvSpPr>
            <a:spLocks noGrp="1"/>
          </p:cNvSpPr>
          <p:nvPr>
            <p:ph type="title"/>
          </p:nvPr>
        </p:nvSpPr>
        <p:spPr>
          <a:xfrm>
            <a:off x="457200" y="152400"/>
            <a:ext cx="8229600" cy="762000"/>
          </a:xfrm>
        </p:spPr>
        <p:txBody>
          <a:bodyPr>
            <a:noAutofit/>
          </a:bodyPr>
          <a:lstStyle/>
          <a:p>
            <a:r>
              <a:rPr lang="en-US" dirty="0"/>
              <a:t>OPTIONS MARKET </a:t>
            </a:r>
          </a:p>
        </p:txBody>
      </p:sp>
    </p:spTree>
    <p:extLst>
      <p:ext uri="{BB962C8B-B14F-4D97-AF65-F5344CB8AC3E}">
        <p14:creationId xmlns:p14="http://schemas.microsoft.com/office/powerpoint/2010/main" val="1345119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dirty="0"/>
              <a:t>OPTIONS MARKET </a:t>
            </a:r>
          </a:p>
        </p:txBody>
      </p:sp>
      <p:sp>
        <p:nvSpPr>
          <p:cNvPr id="3" name="Content Placeholder 2"/>
          <p:cNvSpPr>
            <a:spLocks noGrp="1"/>
          </p:cNvSpPr>
          <p:nvPr>
            <p:ph idx="1"/>
          </p:nvPr>
        </p:nvSpPr>
        <p:spPr>
          <a:xfrm>
            <a:off x="228600" y="1219200"/>
            <a:ext cx="8610600" cy="5486400"/>
          </a:xfrm>
        </p:spPr>
        <p:txBody>
          <a:bodyPr>
            <a:noAutofit/>
          </a:bodyPr>
          <a:lstStyle/>
          <a:p>
            <a:pPr fontAlgn="base">
              <a:spcBef>
                <a:spcPts val="600"/>
              </a:spcBef>
              <a:spcAft>
                <a:spcPct val="0"/>
              </a:spcAft>
            </a:pPr>
            <a:r>
              <a:rPr lang="en-US" altLang="en-US" sz="2400" b="1" dirty="0" smtClean="0">
                <a:solidFill>
                  <a:prstClr val="white"/>
                </a:solidFill>
                <a:cs typeface="Arial" charset="0"/>
              </a:rPr>
              <a:t>A </a:t>
            </a:r>
            <a:r>
              <a:rPr lang="en-US" altLang="en-US" sz="2400" b="1" dirty="0">
                <a:solidFill>
                  <a:prstClr val="white"/>
                </a:solidFill>
                <a:cs typeface="Arial" charset="0"/>
              </a:rPr>
              <a:t>European option can be exercised only on the expiration date whereas an American option can be exercised on or before the expiration date.</a:t>
            </a:r>
          </a:p>
          <a:p>
            <a:pPr fontAlgn="base">
              <a:spcBef>
                <a:spcPts val="600"/>
              </a:spcBef>
              <a:spcAft>
                <a:spcPct val="0"/>
              </a:spcAft>
            </a:pPr>
            <a:r>
              <a:rPr lang="en-US" altLang="en-US" sz="2400" b="1" dirty="0">
                <a:solidFill>
                  <a:prstClr val="white"/>
                </a:solidFill>
                <a:cs typeface="Arial" charset="0"/>
              </a:rPr>
              <a:t>Options traded on an exchange are called exchange-traded options and options not traded on an exchange are called over-the-counter options.</a:t>
            </a:r>
          </a:p>
          <a:p>
            <a:pPr marL="0" indent="0" fontAlgn="base">
              <a:spcBef>
                <a:spcPts val="600"/>
              </a:spcBef>
              <a:spcAft>
                <a:spcPct val="0"/>
              </a:spcAft>
              <a:buNone/>
            </a:pPr>
            <a:r>
              <a:rPr lang="en-US" altLang="en-US" sz="2400" b="1" dirty="0" smtClean="0">
                <a:solidFill>
                  <a:prstClr val="white"/>
                </a:solidFill>
                <a:cs typeface="Arial" charset="0"/>
              </a:rPr>
              <a:t>There </a:t>
            </a:r>
            <a:r>
              <a:rPr lang="en-US" altLang="en-US" sz="2400" b="1" dirty="0">
                <a:solidFill>
                  <a:prstClr val="white"/>
                </a:solidFill>
                <a:cs typeface="Arial" charset="0"/>
              </a:rPr>
              <a:t>can be as many different option contracts as the number of items to buy or sell. Equity options, commodity options, foreign exchange options, and interest rate options are traded on and off </a:t>
            </a:r>
            <a:r>
              <a:rPr lang="en-US" altLang="en-US" sz="2400" b="1" dirty="0" err="1">
                <a:solidFill>
                  <a:prstClr val="white"/>
                </a:solidFill>
                <a:cs typeface="Arial" charset="0"/>
              </a:rPr>
              <a:t>organised</a:t>
            </a:r>
            <a:r>
              <a:rPr lang="en-US" altLang="en-US" sz="2400" b="1" dirty="0">
                <a:solidFill>
                  <a:prstClr val="white"/>
                </a:solidFill>
                <a:cs typeface="Arial" charset="0"/>
              </a:rPr>
              <a:t> exchanges across the globe.</a:t>
            </a:r>
          </a:p>
          <a:p>
            <a:pPr marL="0" indent="0" fontAlgn="base">
              <a:spcBef>
                <a:spcPts val="600"/>
              </a:spcBef>
              <a:spcAft>
                <a:spcPct val="0"/>
              </a:spcAft>
              <a:buNone/>
            </a:pPr>
            <a:r>
              <a:rPr lang="en-US" altLang="en-US" sz="2400" b="1" dirty="0" smtClean="0">
                <a:solidFill>
                  <a:prstClr val="white"/>
                </a:solidFill>
                <a:cs typeface="Arial" charset="0"/>
              </a:rPr>
              <a:t>This </a:t>
            </a:r>
            <a:r>
              <a:rPr lang="en-US" altLang="en-US" sz="2400" b="1" dirty="0">
                <a:solidFill>
                  <a:prstClr val="white"/>
                </a:solidFill>
                <a:cs typeface="Arial" charset="0"/>
              </a:rPr>
              <a:t>section discusses two types of equity options: index options and options on individual securities. Both the types of equity options have been introduced in India recently by the National Stock Exchange and the Bombay Stock Exchange</a:t>
            </a:r>
            <a:r>
              <a:rPr lang="en-US" altLang="en-US" sz="2400" b="1" dirty="0" smtClean="0">
                <a:solidFill>
                  <a:prstClr val="white"/>
                </a:solidFill>
                <a:cs typeface="Arial" charset="0"/>
              </a:rPr>
              <a:t>.</a:t>
            </a:r>
            <a:endParaRPr lang="en-US" altLang="en-US" sz="2400" b="1" dirty="0">
              <a:solidFill>
                <a:prstClr val="white"/>
              </a:solidFill>
              <a:cs typeface="Arial" charset="0"/>
            </a:endParaRPr>
          </a:p>
        </p:txBody>
      </p:sp>
      <p:sp>
        <p:nvSpPr>
          <p:cNvPr id="4" name="TextBox 3"/>
          <p:cNvSpPr txBox="1"/>
          <p:nvPr/>
        </p:nvSpPr>
        <p:spPr>
          <a:xfrm>
            <a:off x="7767830" y="8498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17194060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dirty="0"/>
              <a:t>OPTIONS MARKET </a:t>
            </a:r>
          </a:p>
        </p:txBody>
      </p:sp>
      <p:sp>
        <p:nvSpPr>
          <p:cNvPr id="3" name="Content Placeholder 2"/>
          <p:cNvSpPr>
            <a:spLocks noGrp="1"/>
          </p:cNvSpPr>
          <p:nvPr>
            <p:ph idx="1"/>
          </p:nvPr>
        </p:nvSpPr>
        <p:spPr>
          <a:xfrm>
            <a:off x="228600" y="1143000"/>
            <a:ext cx="8610600" cy="5638800"/>
          </a:xfrm>
        </p:spPr>
        <p:txBody>
          <a:bodyPr>
            <a:noAutofit/>
          </a:bodyPr>
          <a:lstStyle/>
          <a:p>
            <a:pPr marL="0" indent="0" fontAlgn="base">
              <a:spcBef>
                <a:spcPts val="600"/>
              </a:spcBef>
              <a:spcAft>
                <a:spcPct val="0"/>
              </a:spcAft>
              <a:buNone/>
            </a:pPr>
            <a:r>
              <a:rPr lang="en-US" altLang="en-US" sz="2400" b="1" dirty="0">
                <a:solidFill>
                  <a:prstClr val="white"/>
                </a:solidFill>
                <a:cs typeface="Arial" charset="0"/>
              </a:rPr>
              <a:t>Index options are options on stock market indices. Currently the most popular index option in India is the option on the S&amp;P CNX Nifty which is traded on the National Stock Exchange. The salient features of this option contract are as follows</a:t>
            </a:r>
            <a:r>
              <a:rPr lang="en-US" altLang="en-US" sz="2400" b="1" dirty="0" smtClean="0">
                <a:solidFill>
                  <a:prstClr val="white"/>
                </a:solidFill>
                <a:cs typeface="Arial" charset="0"/>
              </a:rPr>
              <a:t>:</a:t>
            </a:r>
          </a:p>
          <a:p>
            <a:pPr fontAlgn="base">
              <a:spcBef>
                <a:spcPts val="600"/>
              </a:spcBef>
              <a:spcAft>
                <a:spcPct val="0"/>
              </a:spcAft>
            </a:pPr>
            <a:r>
              <a:rPr lang="en-US" altLang="en-US" sz="2400" b="1" dirty="0">
                <a:solidFill>
                  <a:prstClr val="white"/>
                </a:solidFill>
                <a:cs typeface="Arial" charset="0"/>
              </a:rPr>
              <a:t>The contract size is 200 times (or multiples thereof) the underlying index, viz., S&amp;P CNX Nifty.</a:t>
            </a:r>
          </a:p>
          <a:p>
            <a:pPr fontAlgn="base">
              <a:spcBef>
                <a:spcPts val="600"/>
              </a:spcBef>
              <a:spcAft>
                <a:spcPct val="0"/>
              </a:spcAft>
            </a:pPr>
            <a:r>
              <a:rPr lang="en-US" altLang="en-US" sz="2400" b="1" dirty="0">
                <a:solidFill>
                  <a:prstClr val="white"/>
                </a:solidFill>
                <a:cs typeface="Arial" charset="0"/>
              </a:rPr>
              <a:t>It is a European style option contract.</a:t>
            </a:r>
          </a:p>
          <a:p>
            <a:pPr fontAlgn="base">
              <a:spcBef>
                <a:spcPts val="600"/>
              </a:spcBef>
              <a:spcAft>
                <a:spcPct val="0"/>
              </a:spcAft>
            </a:pPr>
            <a:r>
              <a:rPr lang="en-US" altLang="en-US" sz="2400" b="1" dirty="0">
                <a:solidFill>
                  <a:prstClr val="white"/>
                </a:solidFill>
                <a:cs typeface="Arial" charset="0"/>
              </a:rPr>
              <a:t>The options contracts have a maximum of three month trading cycle—the near month (one), the next month (two), and the far month (three).</a:t>
            </a:r>
          </a:p>
          <a:p>
            <a:pPr fontAlgn="base">
              <a:spcBef>
                <a:spcPts val="600"/>
              </a:spcBef>
              <a:spcAft>
                <a:spcPct val="0"/>
              </a:spcAft>
            </a:pPr>
            <a:r>
              <a:rPr lang="en-US" altLang="en-US" sz="2400" b="1" dirty="0">
                <a:solidFill>
                  <a:prstClr val="white"/>
                </a:solidFill>
                <a:cs typeface="Arial" charset="0"/>
              </a:rPr>
              <a:t>The expiry day is the last Thursday of the expiry month.</a:t>
            </a:r>
          </a:p>
          <a:p>
            <a:pPr fontAlgn="base">
              <a:spcBef>
                <a:spcPts val="600"/>
              </a:spcBef>
              <a:spcAft>
                <a:spcPct val="0"/>
              </a:spcAft>
            </a:pPr>
            <a:r>
              <a:rPr lang="en-US" altLang="en-US" sz="2400" b="1" dirty="0">
                <a:solidFill>
                  <a:prstClr val="white"/>
                </a:solidFill>
                <a:cs typeface="Arial" charset="0"/>
              </a:rPr>
              <a:t>The contract is cash settled. The settlement is done a day after the expiry day based on the expiration price as may be decided by the exchange</a:t>
            </a:r>
            <a:r>
              <a:rPr lang="en-US" altLang="en-US" sz="2400" b="1" dirty="0" smtClean="0">
                <a:solidFill>
                  <a:prstClr val="white"/>
                </a:solidFill>
                <a:cs typeface="Arial" charset="0"/>
              </a:rPr>
              <a:t>.</a:t>
            </a:r>
            <a:endParaRPr lang="en-US" altLang="en-US" sz="2400" b="1" dirty="0">
              <a:solidFill>
                <a:prstClr val="white"/>
              </a:solidFill>
              <a:cs typeface="Arial" charset="0"/>
            </a:endParaRPr>
          </a:p>
        </p:txBody>
      </p:sp>
      <p:sp>
        <p:nvSpPr>
          <p:cNvPr id="4" name="TextBox 3"/>
          <p:cNvSpPr txBox="1"/>
          <p:nvPr/>
        </p:nvSpPr>
        <p:spPr>
          <a:xfrm>
            <a:off x="7767830" y="8498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2796527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dirty="0"/>
              <a:t>OPTIONS MARKET </a:t>
            </a:r>
          </a:p>
        </p:txBody>
      </p:sp>
      <p:sp>
        <p:nvSpPr>
          <p:cNvPr id="3" name="Content Placeholder 2"/>
          <p:cNvSpPr>
            <a:spLocks noGrp="1"/>
          </p:cNvSpPr>
          <p:nvPr>
            <p:ph idx="1"/>
          </p:nvPr>
        </p:nvSpPr>
        <p:spPr>
          <a:xfrm>
            <a:off x="228600" y="1066800"/>
            <a:ext cx="8610600" cy="5715000"/>
          </a:xfrm>
        </p:spPr>
        <p:txBody>
          <a:bodyPr>
            <a:noAutofit/>
          </a:bodyPr>
          <a:lstStyle/>
          <a:p>
            <a:pPr fontAlgn="base">
              <a:spcBef>
                <a:spcPts val="300"/>
              </a:spcBef>
              <a:spcAft>
                <a:spcPct val="0"/>
              </a:spcAft>
            </a:pPr>
            <a:r>
              <a:rPr lang="en-US" altLang="en-US" sz="2400" b="1" dirty="0">
                <a:solidFill>
                  <a:prstClr val="white"/>
                </a:solidFill>
                <a:cs typeface="Arial" charset="0"/>
              </a:rPr>
              <a:t>Options on individual securities have been introduced by the National Stock Exchange and the Bombay Stock Exchange. The features of such option contracts on the National Stock Exchange are as follows:</a:t>
            </a:r>
          </a:p>
          <a:p>
            <a:pPr fontAlgn="base">
              <a:spcBef>
                <a:spcPts val="300"/>
              </a:spcBef>
              <a:spcAft>
                <a:spcPct val="0"/>
              </a:spcAft>
            </a:pPr>
            <a:r>
              <a:rPr lang="en-US" altLang="en-US" sz="2400" b="1" dirty="0">
                <a:solidFill>
                  <a:prstClr val="white"/>
                </a:solidFill>
                <a:cs typeface="Arial" charset="0"/>
              </a:rPr>
              <a:t>Option contracts on individual securities will have a maximum of three-month trading cycle.</a:t>
            </a:r>
          </a:p>
          <a:p>
            <a:pPr fontAlgn="base">
              <a:spcBef>
                <a:spcPts val="300"/>
              </a:spcBef>
              <a:spcAft>
                <a:spcPct val="0"/>
              </a:spcAft>
            </a:pPr>
            <a:r>
              <a:rPr lang="en-US" altLang="en-US" sz="2400" b="1" dirty="0">
                <a:solidFill>
                  <a:prstClr val="white"/>
                </a:solidFill>
                <a:cs typeface="Arial" charset="0"/>
              </a:rPr>
              <a:t>The Exchange shall provide a minimum of five strike prices for every option type (i.e. call and put) during the trading month. There shall be two contracts in-the-money (ITM), two contracts out-of-the-money (OTM), and one contract at-the-money (ATM).</a:t>
            </a:r>
          </a:p>
          <a:p>
            <a:pPr fontAlgn="base">
              <a:spcBef>
                <a:spcPts val="300"/>
              </a:spcBef>
              <a:spcAft>
                <a:spcPct val="0"/>
              </a:spcAft>
            </a:pPr>
            <a:r>
              <a:rPr lang="en-US" altLang="en-US" sz="2400" b="1" dirty="0">
                <a:solidFill>
                  <a:prstClr val="white"/>
                </a:solidFill>
                <a:cs typeface="Arial" charset="0"/>
              </a:rPr>
              <a:t>Option contracts on individual securities shall expire on the last Thursday of the expiry month.</a:t>
            </a:r>
          </a:p>
          <a:p>
            <a:pPr fontAlgn="base">
              <a:spcBef>
                <a:spcPts val="300"/>
              </a:spcBef>
              <a:spcAft>
                <a:spcPct val="0"/>
              </a:spcAft>
            </a:pPr>
            <a:r>
              <a:rPr lang="en-US" altLang="en-US" sz="2400" b="1" dirty="0">
                <a:solidFill>
                  <a:prstClr val="white"/>
                </a:solidFill>
                <a:cs typeface="Arial" charset="0"/>
              </a:rPr>
              <a:t>The value of the option contract on individual securities shall not be less than </a:t>
            </a:r>
            <a:r>
              <a:rPr lang="en-US" altLang="en-US" sz="2400" b="1" dirty="0" err="1">
                <a:solidFill>
                  <a:prstClr val="white"/>
                </a:solidFill>
                <a:cs typeface="Arial" charset="0"/>
              </a:rPr>
              <a:t>Rs</a:t>
            </a:r>
            <a:r>
              <a:rPr lang="en-US" altLang="en-US" sz="2400" b="1" dirty="0">
                <a:solidFill>
                  <a:prstClr val="white"/>
                </a:solidFill>
                <a:cs typeface="Arial" charset="0"/>
              </a:rPr>
              <a:t>. 200,000 at the time of introduction</a:t>
            </a:r>
            <a:r>
              <a:rPr lang="en-US" altLang="en-US" sz="2400" b="1" dirty="0" smtClean="0">
                <a:solidFill>
                  <a:prstClr val="white"/>
                </a:solidFill>
                <a:cs typeface="Arial" charset="0"/>
              </a:rPr>
              <a:t>.</a:t>
            </a:r>
            <a:endParaRPr lang="en-US" altLang="en-US" sz="2400" b="1" dirty="0">
              <a:solidFill>
                <a:prstClr val="white"/>
              </a:solidFill>
              <a:cs typeface="Arial" charset="0"/>
            </a:endParaRPr>
          </a:p>
        </p:txBody>
      </p:sp>
      <p:sp>
        <p:nvSpPr>
          <p:cNvPr id="4" name="TextBox 3"/>
          <p:cNvSpPr txBox="1"/>
          <p:nvPr/>
        </p:nvSpPr>
        <p:spPr>
          <a:xfrm>
            <a:off x="7767830" y="8498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2850595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dirty="0"/>
              <a:t>OPTIONS MARKET </a:t>
            </a:r>
          </a:p>
        </p:txBody>
      </p:sp>
      <p:sp>
        <p:nvSpPr>
          <p:cNvPr id="3" name="Content Placeholder 2"/>
          <p:cNvSpPr>
            <a:spLocks noGrp="1"/>
          </p:cNvSpPr>
          <p:nvPr>
            <p:ph idx="1"/>
          </p:nvPr>
        </p:nvSpPr>
        <p:spPr>
          <a:xfrm>
            <a:off x="228600" y="1600200"/>
            <a:ext cx="8610600" cy="5181600"/>
          </a:xfrm>
        </p:spPr>
        <p:txBody>
          <a:bodyPr>
            <a:noAutofit/>
          </a:bodyPr>
          <a:lstStyle/>
          <a:p>
            <a:pPr fontAlgn="base">
              <a:spcBef>
                <a:spcPts val="1200"/>
              </a:spcBef>
              <a:spcAft>
                <a:spcPct val="0"/>
              </a:spcAft>
            </a:pPr>
            <a:r>
              <a:rPr lang="en-US" altLang="en-US" sz="2400" b="1" dirty="0">
                <a:solidFill>
                  <a:prstClr val="white"/>
                </a:solidFill>
                <a:cs typeface="Arial" charset="0"/>
              </a:rPr>
              <a:t>Options on individual securities are American style. In Ameri­can style option contracts, the exercise is automatic on the expiration day, and the exercise is voluntary prior to the expi­ration date of the option contract.</a:t>
            </a:r>
          </a:p>
          <a:p>
            <a:pPr fontAlgn="base">
              <a:spcBef>
                <a:spcPts val="1200"/>
              </a:spcBef>
              <a:spcAft>
                <a:spcPct val="0"/>
              </a:spcAft>
            </a:pPr>
            <a:r>
              <a:rPr lang="en-US" altLang="en-US" sz="2400" b="1" dirty="0">
                <a:solidFill>
                  <a:prstClr val="white"/>
                </a:solidFill>
                <a:cs typeface="Arial" charset="0"/>
              </a:rPr>
              <a:t>Settlement of exercise of options on securities will be by payment in cash and not by delivery of securities at least ini­tially, in accordance with SEBI guidelines</a:t>
            </a:r>
            <a:r>
              <a:rPr lang="en-US" altLang="en-US" sz="2400" b="1" dirty="0" smtClean="0">
                <a:solidFill>
                  <a:prstClr val="white"/>
                </a:solidFill>
                <a:cs typeface="Arial" charset="0"/>
              </a:rPr>
              <a:t>.</a:t>
            </a:r>
            <a:endParaRPr lang="en-US" altLang="en-US" sz="2400" b="1" dirty="0">
              <a:solidFill>
                <a:prstClr val="white"/>
              </a:solidFill>
              <a:cs typeface="Arial" charset="0"/>
            </a:endParaRPr>
          </a:p>
        </p:txBody>
      </p:sp>
      <p:sp>
        <p:nvSpPr>
          <p:cNvPr id="4" name="TextBox 3"/>
          <p:cNvSpPr txBox="1"/>
          <p:nvPr/>
        </p:nvSpPr>
        <p:spPr>
          <a:xfrm>
            <a:off x="7767830" y="8498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3656264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FUTURES </a:t>
            </a:r>
            <a:r>
              <a:rPr lang="en-US" dirty="0" smtClean="0"/>
              <a:t>MARKET</a:t>
            </a:r>
            <a:endParaRPr lang="en-US" dirty="0"/>
          </a:p>
        </p:txBody>
      </p:sp>
      <p:sp>
        <p:nvSpPr>
          <p:cNvPr id="3" name="Content Placeholder 2"/>
          <p:cNvSpPr>
            <a:spLocks noGrp="1"/>
          </p:cNvSpPr>
          <p:nvPr>
            <p:ph idx="1"/>
          </p:nvPr>
        </p:nvSpPr>
        <p:spPr>
          <a:xfrm>
            <a:off x="304800" y="1143000"/>
            <a:ext cx="8458200" cy="5715000"/>
          </a:xfrm>
        </p:spPr>
        <p:txBody>
          <a:bodyPr>
            <a:noAutofit/>
          </a:bodyPr>
          <a:lstStyle/>
          <a:p>
            <a:pPr marL="0" indent="0">
              <a:spcBef>
                <a:spcPts val="600"/>
              </a:spcBef>
              <a:buNone/>
            </a:pPr>
            <a:r>
              <a:rPr lang="en-US" sz="2800" dirty="0" smtClean="0"/>
              <a:t>A </a:t>
            </a:r>
            <a:r>
              <a:rPr lang="en-US" sz="2800" dirty="0"/>
              <a:t>futures contract is a </a:t>
            </a:r>
            <a:r>
              <a:rPr lang="en-US" sz="2800" dirty="0" err="1"/>
              <a:t>standardised</a:t>
            </a:r>
            <a:r>
              <a:rPr lang="en-US" sz="2800" dirty="0"/>
              <a:t> forward contract. So, let us first understand what a forward contract is. An agreement between two parties to exchange an asset for cash at a predetermined future date for a price that is specified today represents a forward contract. For example, if you agree on January 1 to buy 100 bales of cotton on July 1 at a price of </a:t>
            </a:r>
            <a:r>
              <a:rPr lang="en-US" sz="2800" dirty="0" err="1"/>
              <a:t>Rs</a:t>
            </a:r>
            <a:r>
              <a:rPr lang="en-US" sz="2800" dirty="0"/>
              <a:t>. 800 per bale from a cotton dealer, you have bought forward cotton or you are long forward cotton, whereas the cotton dealer has sold forward cotton or is short forward cotton. No money or cotton changes hand when the deal is signed. The forward contract only specifies the terms of a transaction that will occur in the future.</a:t>
            </a:r>
          </a:p>
        </p:txBody>
      </p:sp>
    </p:spTree>
    <p:extLst>
      <p:ext uri="{BB962C8B-B14F-4D97-AF65-F5344CB8AC3E}">
        <p14:creationId xmlns:p14="http://schemas.microsoft.com/office/powerpoint/2010/main" val="52371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a:xfrm>
            <a:off x="457200" y="1371600"/>
            <a:ext cx="8305800" cy="5486400"/>
          </a:xfrm>
        </p:spPr>
        <p:txBody>
          <a:bodyPr>
            <a:normAutofit fontScale="92500" lnSpcReduction="20000"/>
          </a:bodyPr>
          <a:lstStyle/>
          <a:p>
            <a:pPr>
              <a:lnSpc>
                <a:spcPct val="120000"/>
              </a:lnSpc>
              <a:spcBef>
                <a:spcPts val="600"/>
              </a:spcBef>
            </a:pPr>
            <a:r>
              <a:rPr lang="en-US" sz="2800" dirty="0"/>
              <a:t>Participants in the Securities Market</a:t>
            </a:r>
          </a:p>
          <a:p>
            <a:pPr>
              <a:lnSpc>
                <a:spcPct val="120000"/>
              </a:lnSpc>
              <a:spcBef>
                <a:spcPts val="600"/>
              </a:spcBef>
            </a:pPr>
            <a:r>
              <a:rPr lang="en-US" sz="2800" dirty="0"/>
              <a:t>Primary Equity Market</a:t>
            </a:r>
          </a:p>
          <a:p>
            <a:pPr>
              <a:lnSpc>
                <a:spcPct val="120000"/>
              </a:lnSpc>
              <a:spcBef>
                <a:spcPts val="600"/>
              </a:spcBef>
            </a:pPr>
            <a:r>
              <a:rPr lang="en-US" sz="2800" dirty="0"/>
              <a:t>Secondary Equity Market (Stock Market)</a:t>
            </a:r>
          </a:p>
          <a:p>
            <a:pPr>
              <a:lnSpc>
                <a:spcPct val="120000"/>
              </a:lnSpc>
              <a:spcBef>
                <a:spcPts val="600"/>
              </a:spcBef>
            </a:pPr>
            <a:r>
              <a:rPr lang="en-US" sz="2800" dirty="0"/>
              <a:t>Trading and Settlement</a:t>
            </a:r>
          </a:p>
          <a:p>
            <a:pPr>
              <a:lnSpc>
                <a:spcPct val="120000"/>
              </a:lnSpc>
              <a:spcBef>
                <a:spcPts val="600"/>
              </a:spcBef>
            </a:pPr>
            <a:r>
              <a:rPr lang="en-US" sz="2800" dirty="0"/>
              <a:t>Stock Market Quotations and Stock Market Indices</a:t>
            </a:r>
          </a:p>
          <a:p>
            <a:pPr>
              <a:lnSpc>
                <a:spcPct val="120000"/>
              </a:lnSpc>
              <a:spcBef>
                <a:spcPts val="600"/>
              </a:spcBef>
            </a:pPr>
            <a:r>
              <a:rPr lang="en-US" sz="2800" dirty="0"/>
              <a:t>SEBI and Future Challenges</a:t>
            </a:r>
          </a:p>
          <a:p>
            <a:pPr>
              <a:lnSpc>
                <a:spcPct val="120000"/>
              </a:lnSpc>
              <a:spcBef>
                <a:spcPts val="600"/>
              </a:spcBef>
            </a:pPr>
            <a:r>
              <a:rPr lang="en-US" sz="2800" dirty="0"/>
              <a:t>Government Securities Market</a:t>
            </a:r>
          </a:p>
          <a:p>
            <a:pPr>
              <a:lnSpc>
                <a:spcPct val="120000"/>
              </a:lnSpc>
              <a:spcBef>
                <a:spcPts val="600"/>
              </a:spcBef>
            </a:pPr>
            <a:r>
              <a:rPr lang="en-US" sz="2800" dirty="0"/>
              <a:t>Corporate Debt Market</a:t>
            </a:r>
          </a:p>
          <a:p>
            <a:pPr>
              <a:lnSpc>
                <a:spcPct val="120000"/>
              </a:lnSpc>
              <a:spcBef>
                <a:spcPts val="600"/>
              </a:spcBef>
            </a:pPr>
            <a:r>
              <a:rPr lang="en-US" sz="2800" dirty="0"/>
              <a:t>Money Market</a:t>
            </a:r>
          </a:p>
          <a:p>
            <a:pPr>
              <a:lnSpc>
                <a:spcPct val="120000"/>
              </a:lnSpc>
              <a:spcBef>
                <a:spcPts val="600"/>
              </a:spcBef>
            </a:pPr>
            <a:r>
              <a:rPr lang="en-US" sz="2800" dirty="0"/>
              <a:t>Options Market</a:t>
            </a:r>
          </a:p>
          <a:p>
            <a:pPr>
              <a:lnSpc>
                <a:spcPct val="120000"/>
              </a:lnSpc>
              <a:spcBef>
                <a:spcPts val="600"/>
              </a:spcBef>
            </a:pPr>
            <a:r>
              <a:rPr lang="en-US" sz="2800" dirty="0"/>
              <a:t>Futures </a:t>
            </a:r>
            <a:r>
              <a:rPr lang="en-US" sz="2800" dirty="0" smtClean="0"/>
              <a:t>Market</a:t>
            </a:r>
            <a:endParaRPr lang="en-US" sz="2800" dirty="0"/>
          </a:p>
        </p:txBody>
      </p:sp>
    </p:spTree>
    <p:extLst>
      <p:ext uri="{BB962C8B-B14F-4D97-AF65-F5344CB8AC3E}">
        <p14:creationId xmlns:p14="http://schemas.microsoft.com/office/powerpoint/2010/main" val="1761010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FUTURES </a:t>
            </a:r>
            <a:r>
              <a:rPr lang="en-US" dirty="0" smtClean="0"/>
              <a:t>MARKET</a:t>
            </a:r>
            <a:endParaRPr lang="en-US" dirty="0"/>
          </a:p>
        </p:txBody>
      </p:sp>
      <p:sp>
        <p:nvSpPr>
          <p:cNvPr id="3" name="Content Placeholder 2"/>
          <p:cNvSpPr>
            <a:spLocks noGrp="1"/>
          </p:cNvSpPr>
          <p:nvPr>
            <p:ph idx="1"/>
          </p:nvPr>
        </p:nvSpPr>
        <p:spPr>
          <a:xfrm>
            <a:off x="304800" y="1295400"/>
            <a:ext cx="8458200" cy="5486400"/>
          </a:xfrm>
        </p:spPr>
        <p:txBody>
          <a:bodyPr>
            <a:noAutofit/>
          </a:bodyPr>
          <a:lstStyle/>
          <a:p>
            <a:pPr marL="0" indent="0">
              <a:spcBef>
                <a:spcPts val="600"/>
              </a:spcBef>
              <a:buNone/>
            </a:pPr>
            <a:r>
              <a:rPr lang="en-US" sz="2800" dirty="0"/>
              <a:t>Note that the terms buy and sell have a somewhat different mean­ing here. It is helpful to think in terms of:</a:t>
            </a:r>
          </a:p>
          <a:p>
            <a:pPr>
              <a:spcBef>
                <a:spcPts val="1800"/>
              </a:spcBef>
            </a:pPr>
            <a:r>
              <a:rPr lang="en-US" sz="2800" dirty="0" smtClean="0"/>
              <a:t>Short </a:t>
            </a:r>
            <a:r>
              <a:rPr lang="en-US" sz="2800" dirty="0"/>
              <a:t>position which commits the seller to deliver an item at the contracted price on maturity; and</a:t>
            </a:r>
          </a:p>
          <a:p>
            <a:pPr>
              <a:spcBef>
                <a:spcPts val="1800"/>
              </a:spcBef>
            </a:pPr>
            <a:r>
              <a:rPr lang="en-US" sz="2800" dirty="0"/>
              <a:t>Long position which commits the buyer to purchase an item at the contracted price on maturity.</a:t>
            </a:r>
          </a:p>
          <a:p>
            <a:pPr marL="0" indent="0">
              <a:spcBef>
                <a:spcPts val="600"/>
              </a:spcBef>
              <a:buNone/>
            </a:pPr>
            <a:endParaRPr lang="en-US" sz="800" dirty="0" smtClean="0"/>
          </a:p>
          <a:p>
            <a:pPr marL="0" indent="0">
              <a:spcBef>
                <a:spcPts val="600"/>
              </a:spcBef>
              <a:buNone/>
            </a:pPr>
            <a:r>
              <a:rPr lang="en-US" sz="2800" dirty="0" smtClean="0"/>
              <a:t>The </a:t>
            </a:r>
            <a:r>
              <a:rPr lang="en-US" sz="2800" dirty="0"/>
              <a:t>forward buyer is obliged to purchase the underlying asset at the contract price or enter into an offsetting transaction. Likewise, the forward seller is obliged to deliver the underlying asset at the contract price or enter into an offsetting transac­tion.</a:t>
            </a:r>
          </a:p>
        </p:txBody>
      </p:sp>
      <p:sp>
        <p:nvSpPr>
          <p:cNvPr id="4" name="TextBox 3"/>
          <p:cNvSpPr txBox="1"/>
          <p:nvPr/>
        </p:nvSpPr>
        <p:spPr>
          <a:xfrm>
            <a:off x="7767830" y="10022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134531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FUTURES </a:t>
            </a:r>
            <a:r>
              <a:rPr lang="en-US" dirty="0" smtClean="0"/>
              <a:t>MARKET</a:t>
            </a:r>
            <a:endParaRPr lang="en-US" dirty="0"/>
          </a:p>
        </p:txBody>
      </p:sp>
      <p:sp>
        <p:nvSpPr>
          <p:cNvPr id="3" name="Content Placeholder 2"/>
          <p:cNvSpPr>
            <a:spLocks noGrp="1"/>
          </p:cNvSpPr>
          <p:nvPr>
            <p:ph idx="1"/>
          </p:nvPr>
        </p:nvSpPr>
        <p:spPr>
          <a:xfrm>
            <a:off x="76200" y="1295400"/>
            <a:ext cx="8991600" cy="5486400"/>
          </a:xfrm>
        </p:spPr>
        <p:txBody>
          <a:bodyPr>
            <a:noAutofit/>
          </a:bodyPr>
          <a:lstStyle/>
          <a:p>
            <a:pPr marL="0" indent="0">
              <a:spcBef>
                <a:spcPts val="0"/>
              </a:spcBef>
              <a:buNone/>
            </a:pPr>
            <a:r>
              <a:rPr lang="en-US" sz="2400" dirty="0" smtClean="0"/>
              <a:t>A </a:t>
            </a:r>
            <a:r>
              <a:rPr lang="en-US" sz="2400" dirty="0" err="1"/>
              <a:t>standardised</a:t>
            </a:r>
            <a:r>
              <a:rPr lang="en-US" sz="2400" dirty="0"/>
              <a:t> forward contract is a futures contract. The key differences between forwards and futures are as follows:</a:t>
            </a:r>
          </a:p>
          <a:p>
            <a:pPr marL="468313">
              <a:spcBef>
                <a:spcPts val="0"/>
              </a:spcBef>
            </a:pPr>
            <a:r>
              <a:rPr lang="en-US" sz="2400" dirty="0"/>
              <a:t>A forward contract is a tailor-made contract (the terms are negotiated between the buyer and seller), whereas a futures contract is a </a:t>
            </a:r>
            <a:r>
              <a:rPr lang="en-US" sz="2400" dirty="0" err="1"/>
              <a:t>standardised</a:t>
            </a:r>
            <a:r>
              <a:rPr lang="en-US" sz="2400" dirty="0"/>
              <a:t> contract (quantity, date, and delivery conditions are </a:t>
            </a:r>
            <a:r>
              <a:rPr lang="en-US" sz="2400" dirty="0" err="1"/>
              <a:t>standardised</a:t>
            </a:r>
            <a:r>
              <a:rPr lang="en-US" sz="2400" dirty="0"/>
              <a:t>).</a:t>
            </a:r>
          </a:p>
          <a:p>
            <a:pPr marL="468313">
              <a:spcBef>
                <a:spcPts val="0"/>
              </a:spcBef>
            </a:pPr>
            <a:r>
              <a:rPr lang="en-US" sz="2400" dirty="0"/>
              <a:t>While there is no secondary market for a forward contracts, the futures contracts are traded on </a:t>
            </a:r>
            <a:r>
              <a:rPr lang="en-US" sz="2400" dirty="0" err="1"/>
              <a:t>organised</a:t>
            </a:r>
            <a:r>
              <a:rPr lang="en-US" sz="2400" dirty="0"/>
              <a:t> exchanges.</a:t>
            </a:r>
          </a:p>
          <a:p>
            <a:pPr marL="468313">
              <a:spcBef>
                <a:spcPts val="0"/>
              </a:spcBef>
            </a:pPr>
            <a:r>
              <a:rPr lang="en-US" sz="2400" dirty="0"/>
              <a:t>Forward contracts usually end with deliveries, whereas futures contracts are settled with the differences.</a:t>
            </a:r>
          </a:p>
          <a:p>
            <a:pPr marL="468313">
              <a:spcBef>
                <a:spcPts val="0"/>
              </a:spcBef>
            </a:pPr>
            <a:r>
              <a:rPr lang="en-US" sz="2400" dirty="0"/>
              <a:t>Usually no collateral is required for a forward contract. In a futures contract, however, a margin is required.</a:t>
            </a:r>
          </a:p>
          <a:p>
            <a:pPr marL="468313">
              <a:spcBef>
                <a:spcPts val="0"/>
              </a:spcBef>
            </a:pPr>
            <a:r>
              <a:rPr lang="en-US" sz="2400" dirty="0"/>
              <a:t>Forward contracts are settled on the maturity date, whereas futures contracts are ‘marked to market’ on a daily basis. This means that profits and losses on futures contracts are settled daily.</a:t>
            </a:r>
          </a:p>
        </p:txBody>
      </p:sp>
      <p:sp>
        <p:nvSpPr>
          <p:cNvPr id="4" name="TextBox 3"/>
          <p:cNvSpPr txBox="1"/>
          <p:nvPr/>
        </p:nvSpPr>
        <p:spPr>
          <a:xfrm>
            <a:off x="7767830" y="10022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25707971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FUTURES </a:t>
            </a:r>
            <a:r>
              <a:rPr lang="en-US" dirty="0" smtClean="0"/>
              <a:t>MARKET</a:t>
            </a:r>
            <a:endParaRPr lang="en-US" dirty="0"/>
          </a:p>
        </p:txBody>
      </p:sp>
      <p:sp>
        <p:nvSpPr>
          <p:cNvPr id="3" name="Content Placeholder 2"/>
          <p:cNvSpPr>
            <a:spLocks noGrp="1"/>
          </p:cNvSpPr>
          <p:nvPr>
            <p:ph idx="1"/>
          </p:nvPr>
        </p:nvSpPr>
        <p:spPr>
          <a:xfrm>
            <a:off x="152400" y="1295400"/>
            <a:ext cx="8839200" cy="5486400"/>
          </a:xfrm>
        </p:spPr>
        <p:txBody>
          <a:bodyPr>
            <a:noAutofit/>
          </a:bodyPr>
          <a:lstStyle/>
          <a:p>
            <a:pPr marL="0" indent="0">
              <a:spcBef>
                <a:spcPts val="0"/>
              </a:spcBef>
              <a:buNone/>
            </a:pPr>
            <a:r>
              <a:rPr lang="en-US" sz="2400" dirty="0"/>
              <a:t>The National Stock Exchange and the Bombay Stock Exchange have introduced stock index futures. The National Stock Exchange has a stock index futures contract based on S&amp;P CNX Nifty Index; the Bombay Stock Exchange has a stock futures contract based on Sen­sex.</a:t>
            </a:r>
          </a:p>
          <a:p>
            <a:pPr marL="0" indent="0">
              <a:spcBef>
                <a:spcPts val="600"/>
              </a:spcBef>
              <a:buNone/>
            </a:pPr>
            <a:r>
              <a:rPr lang="en-US" sz="2400" dirty="0" smtClean="0"/>
              <a:t>The </a:t>
            </a:r>
            <a:r>
              <a:rPr lang="en-US" sz="2400" dirty="0"/>
              <a:t>features of the S&amp;P CNX Nifty futures contracts are as fol­lows:</a:t>
            </a:r>
          </a:p>
          <a:p>
            <a:pPr>
              <a:spcBef>
                <a:spcPts val="600"/>
              </a:spcBef>
            </a:pPr>
            <a:r>
              <a:rPr lang="en-US" sz="2400" dirty="0"/>
              <a:t>S&amp;P CNX Nifty futures contracts have a maximum of 3-month  trading cycle—the near month (one), the next month (two), and the far month (three). A new contract will be introduced on the trading day following the expiry of the near month contract.</a:t>
            </a:r>
          </a:p>
          <a:p>
            <a:pPr>
              <a:spcBef>
                <a:spcPts val="600"/>
              </a:spcBef>
            </a:pPr>
            <a:r>
              <a:rPr lang="en-US" sz="2400" dirty="0"/>
              <a:t>S&amp;P CNX Nifty futures contracts expire on the last Thursday of the expiry month. If the last Thursday is a trading holiday, the contracts shall expire on the previous trading day.</a:t>
            </a:r>
          </a:p>
          <a:p>
            <a:pPr>
              <a:spcBef>
                <a:spcPts val="600"/>
              </a:spcBef>
            </a:pPr>
            <a:r>
              <a:rPr lang="en-US" sz="2400" dirty="0"/>
              <a:t>The permitted lot size of S&amp;P CNX NIFTY contracts is 200 and multiples thereof.</a:t>
            </a:r>
          </a:p>
        </p:txBody>
      </p:sp>
      <p:sp>
        <p:nvSpPr>
          <p:cNvPr id="4" name="TextBox 3"/>
          <p:cNvSpPr txBox="1"/>
          <p:nvPr/>
        </p:nvSpPr>
        <p:spPr>
          <a:xfrm>
            <a:off x="7767830" y="10022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791989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FUTURES </a:t>
            </a:r>
            <a:r>
              <a:rPr lang="en-US" dirty="0" smtClean="0"/>
              <a:t>MARKET</a:t>
            </a:r>
            <a:endParaRPr lang="en-US" dirty="0"/>
          </a:p>
        </p:txBody>
      </p:sp>
      <p:sp>
        <p:nvSpPr>
          <p:cNvPr id="3" name="Content Placeholder 2"/>
          <p:cNvSpPr>
            <a:spLocks noGrp="1"/>
          </p:cNvSpPr>
          <p:nvPr>
            <p:ph idx="1"/>
          </p:nvPr>
        </p:nvSpPr>
        <p:spPr>
          <a:xfrm>
            <a:off x="381000" y="1447800"/>
            <a:ext cx="8305800" cy="5334000"/>
          </a:xfrm>
        </p:spPr>
        <p:txBody>
          <a:bodyPr>
            <a:noAutofit/>
          </a:bodyPr>
          <a:lstStyle/>
          <a:p>
            <a:pPr marL="0" indent="0">
              <a:spcBef>
                <a:spcPts val="0"/>
              </a:spcBef>
              <a:buNone/>
            </a:pPr>
            <a:r>
              <a:rPr lang="en-US" sz="2400" dirty="0"/>
              <a:t>Futures on individual securities were introduced in India in 2001. The list of securities in which futures contracts are permitted is specified by the Securities Exchange Board of India. The National Stock Exchange and the Bombay Stock Exchange have introduced futures on individual securities.</a:t>
            </a:r>
          </a:p>
          <a:p>
            <a:pPr marL="0" indent="0">
              <a:spcBef>
                <a:spcPts val="600"/>
              </a:spcBef>
              <a:buNone/>
            </a:pPr>
            <a:r>
              <a:rPr lang="en-US" sz="2400" dirty="0" smtClean="0"/>
              <a:t>The </a:t>
            </a:r>
            <a:r>
              <a:rPr lang="en-US" sz="2400" dirty="0"/>
              <a:t>salient features of futures on individual securities on the National Stock Exchange are as follows:</a:t>
            </a:r>
          </a:p>
          <a:p>
            <a:pPr>
              <a:spcBef>
                <a:spcPts val="600"/>
              </a:spcBef>
            </a:pPr>
            <a:r>
              <a:rPr lang="en-US" sz="2400" dirty="0"/>
              <a:t>The underlying for the futures on individual securities contracts shall be the underlying security available for trading in the capital market segment of the Exchange.</a:t>
            </a:r>
          </a:p>
          <a:p>
            <a:pPr>
              <a:spcBef>
                <a:spcPts val="600"/>
              </a:spcBef>
            </a:pPr>
            <a:r>
              <a:rPr lang="en-US" sz="2400" dirty="0"/>
              <a:t>Futures contracts on individual securities will have a maximum of three-month trading cycle. New contracts will be introduced on the trading day following the expiry of the near month contract</a:t>
            </a:r>
            <a:r>
              <a:rPr lang="en-US" sz="2400" dirty="0" smtClean="0"/>
              <a:t>.</a:t>
            </a:r>
            <a:endParaRPr lang="en-US" sz="2400" dirty="0"/>
          </a:p>
        </p:txBody>
      </p:sp>
      <p:sp>
        <p:nvSpPr>
          <p:cNvPr id="4" name="TextBox 3"/>
          <p:cNvSpPr txBox="1"/>
          <p:nvPr/>
        </p:nvSpPr>
        <p:spPr>
          <a:xfrm>
            <a:off x="7767830" y="10022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4020035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FUTURES </a:t>
            </a:r>
            <a:r>
              <a:rPr lang="en-US" dirty="0" smtClean="0"/>
              <a:t>MARKET</a:t>
            </a:r>
            <a:endParaRPr lang="en-US" dirty="0"/>
          </a:p>
        </p:txBody>
      </p:sp>
      <p:sp>
        <p:nvSpPr>
          <p:cNvPr id="3" name="Content Placeholder 2"/>
          <p:cNvSpPr>
            <a:spLocks noGrp="1"/>
          </p:cNvSpPr>
          <p:nvPr>
            <p:ph idx="1"/>
          </p:nvPr>
        </p:nvSpPr>
        <p:spPr>
          <a:xfrm>
            <a:off x="228600" y="1524000"/>
            <a:ext cx="8610600" cy="5334000"/>
          </a:xfrm>
        </p:spPr>
        <p:txBody>
          <a:bodyPr>
            <a:noAutofit/>
          </a:bodyPr>
          <a:lstStyle/>
          <a:p>
            <a:pPr>
              <a:spcBef>
                <a:spcPts val="0"/>
              </a:spcBef>
            </a:pPr>
            <a:r>
              <a:rPr lang="en-US" sz="2000" dirty="0"/>
              <a:t>Futures contracts on individual securities shall expire on the last Thursday of the expiry month. If the last Thursday is a trading holiday, the contracts shall expire on the previous day.</a:t>
            </a:r>
          </a:p>
          <a:p>
            <a:pPr>
              <a:spcBef>
                <a:spcPts val="0"/>
              </a:spcBef>
            </a:pPr>
            <a:r>
              <a:rPr lang="en-US" sz="2000" dirty="0"/>
              <a:t>The permitted size of the futures contracts on individual securities shall be the same as that of options contract for a given underlying security or such lot size as may be stipulated by the Exchange from time to time.</a:t>
            </a:r>
          </a:p>
          <a:p>
            <a:pPr>
              <a:spcBef>
                <a:spcPts val="0"/>
              </a:spcBef>
            </a:pPr>
            <a:r>
              <a:rPr lang="en-US" sz="2000" dirty="0"/>
              <a:t>The price steps in respect of all futures contracts admitted to the dealings of the Exchange shall be </a:t>
            </a:r>
            <a:r>
              <a:rPr lang="en-US" sz="2000" dirty="0" err="1"/>
              <a:t>Rs</a:t>
            </a:r>
            <a:r>
              <a:rPr lang="en-US" sz="2000" dirty="0"/>
              <a:t>. 0.05.</a:t>
            </a:r>
          </a:p>
          <a:p>
            <a:pPr>
              <a:spcBef>
                <a:spcPts val="0"/>
              </a:spcBef>
            </a:pPr>
            <a:r>
              <a:rPr lang="en-US" sz="2000" dirty="0"/>
              <a:t>The base price of the futures contracts on introduction of new contracts shall be the previous days’ closing price of the under­lying security. The base price of the contracts on subsequent trading days will be the daily settlement price of the futures contracts.</a:t>
            </a:r>
          </a:p>
          <a:p>
            <a:pPr>
              <a:spcBef>
                <a:spcPts val="0"/>
              </a:spcBef>
            </a:pPr>
            <a:r>
              <a:rPr lang="en-US" sz="2000" dirty="0"/>
              <a:t>Futures contracts on individual securities shall be initially cash settled and would be settled in the following manner; (</a:t>
            </a:r>
            <a:r>
              <a:rPr lang="en-US" sz="2000" dirty="0" err="1"/>
              <a:t>i</a:t>
            </a:r>
            <a:r>
              <a:rPr lang="en-US" sz="2000" dirty="0"/>
              <a:t>) Daily mark-to-market settlement and (ii) Final mark-to-market settlement on expiry of the contract.</a:t>
            </a:r>
          </a:p>
          <a:p>
            <a:pPr>
              <a:spcBef>
                <a:spcPts val="0"/>
              </a:spcBef>
            </a:pPr>
            <a:r>
              <a:rPr lang="en-US" sz="2000" dirty="0"/>
              <a:t>The pay-in and pay-out of the mark-to-market settlement is on T + 1 </a:t>
            </a:r>
            <a:r>
              <a:rPr lang="en-US" sz="2000" dirty="0" smtClean="0"/>
              <a:t>day           </a:t>
            </a:r>
            <a:r>
              <a:rPr lang="en-US" sz="2000" dirty="0"/>
              <a:t>(T =   Trade day</a:t>
            </a:r>
            <a:r>
              <a:rPr lang="en-US" sz="2000" dirty="0" smtClean="0"/>
              <a:t>).</a:t>
            </a:r>
            <a:endParaRPr lang="en-US" sz="2000" dirty="0"/>
          </a:p>
        </p:txBody>
      </p:sp>
      <p:sp>
        <p:nvSpPr>
          <p:cNvPr id="4" name="TextBox 3"/>
          <p:cNvSpPr txBox="1"/>
          <p:nvPr/>
        </p:nvSpPr>
        <p:spPr>
          <a:xfrm>
            <a:off x="7767830" y="1002268"/>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2873247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a:t>SUMMING UP</a:t>
            </a:r>
          </a:p>
        </p:txBody>
      </p:sp>
      <p:sp>
        <p:nvSpPr>
          <p:cNvPr id="3" name="Content Placeholder 2"/>
          <p:cNvSpPr>
            <a:spLocks noGrp="1"/>
          </p:cNvSpPr>
          <p:nvPr>
            <p:ph idx="1"/>
          </p:nvPr>
        </p:nvSpPr>
        <p:spPr>
          <a:xfrm>
            <a:off x="304800" y="1143000"/>
            <a:ext cx="8610600" cy="5715000"/>
          </a:xfrm>
        </p:spPr>
        <p:txBody>
          <a:bodyPr>
            <a:noAutofit/>
          </a:bodyPr>
          <a:lstStyle/>
          <a:p>
            <a:pPr>
              <a:spcBef>
                <a:spcPts val="600"/>
              </a:spcBef>
            </a:pPr>
            <a:r>
              <a:rPr lang="en-US" sz="2200" dirty="0"/>
              <a:t>The securities market is market for equity, debt, and derivatives.</a:t>
            </a:r>
          </a:p>
          <a:p>
            <a:pPr>
              <a:spcBef>
                <a:spcPts val="600"/>
              </a:spcBef>
            </a:pPr>
            <a:r>
              <a:rPr lang="en-US" sz="2200" dirty="0"/>
              <a:t>There are four ways in which a company may raise equity capital in the primary market: public issue, rights issue, private placement, and preferential allotment.</a:t>
            </a:r>
          </a:p>
          <a:p>
            <a:pPr>
              <a:spcBef>
                <a:spcPts val="600"/>
              </a:spcBef>
            </a:pPr>
            <a:r>
              <a:rPr lang="en-US" sz="2200" dirty="0"/>
              <a:t>The National Stock Exchange (NSE), and the Bombay Stock Exchange (BSE) are the leading stock exchanges in the country.</a:t>
            </a:r>
          </a:p>
          <a:p>
            <a:pPr>
              <a:spcBef>
                <a:spcPts val="600"/>
              </a:spcBef>
            </a:pPr>
            <a:r>
              <a:rPr lang="en-US" sz="2200" dirty="0"/>
              <a:t>In 1994, NSE introduced screen-based trading.  In 1995, electronic delivery facilitated by depositories was introduced.  From 2002, rolling settlement was introduced in a phased manner.  These three major developments transformed the character of the Indian stock market.</a:t>
            </a:r>
          </a:p>
          <a:p>
            <a:pPr>
              <a:spcBef>
                <a:spcPts val="600"/>
              </a:spcBef>
            </a:pPr>
            <a:r>
              <a:rPr lang="en-US" sz="2200" dirty="0"/>
              <a:t>Most of the stock market indices used in practice are of three types: price-weighted index, equal-weighted index, and value-weighted index.</a:t>
            </a:r>
          </a:p>
          <a:p>
            <a:pPr>
              <a:spcBef>
                <a:spcPts val="600"/>
              </a:spcBef>
            </a:pPr>
            <a:r>
              <a:rPr lang="en-US" sz="2200" dirty="0"/>
              <a:t>Sensex and Nifty are the two most popular stock market indices in India.</a:t>
            </a:r>
          </a:p>
          <a:p>
            <a:pPr>
              <a:spcBef>
                <a:spcPts val="600"/>
              </a:spcBef>
            </a:pPr>
            <a:r>
              <a:rPr lang="en-US" sz="2200" dirty="0" err="1"/>
              <a:t>i</a:t>
            </a:r>
            <a:r>
              <a:rPr lang="en-US" sz="2200" dirty="0"/>
              <a:t>-BEX is the most popular bond market index in India</a:t>
            </a:r>
            <a:r>
              <a:rPr lang="en-US" sz="2200" dirty="0" smtClean="0"/>
              <a:t>.</a:t>
            </a:r>
            <a:endParaRPr lang="en-US" sz="2200" dirty="0"/>
          </a:p>
        </p:txBody>
      </p:sp>
    </p:spTree>
    <p:extLst>
      <p:ext uri="{BB962C8B-B14F-4D97-AF65-F5344CB8AC3E}">
        <p14:creationId xmlns:p14="http://schemas.microsoft.com/office/powerpoint/2010/main" val="4260681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a:t>SUMMING UP</a:t>
            </a:r>
          </a:p>
        </p:txBody>
      </p:sp>
      <p:sp>
        <p:nvSpPr>
          <p:cNvPr id="3" name="Content Placeholder 2"/>
          <p:cNvSpPr>
            <a:spLocks noGrp="1"/>
          </p:cNvSpPr>
          <p:nvPr>
            <p:ph idx="1"/>
          </p:nvPr>
        </p:nvSpPr>
        <p:spPr>
          <a:xfrm>
            <a:off x="304800" y="1143000"/>
            <a:ext cx="8458200" cy="5562600"/>
          </a:xfrm>
        </p:spPr>
        <p:txBody>
          <a:bodyPr>
            <a:noAutofit/>
          </a:bodyPr>
          <a:lstStyle/>
          <a:p>
            <a:pPr>
              <a:spcBef>
                <a:spcPts val="1200"/>
              </a:spcBef>
            </a:pPr>
            <a:r>
              <a:rPr lang="en-US" sz="2200" dirty="0"/>
              <a:t>The Securities and Exchange Board of India (SEBI), the regulatory body for the capital market, has taken a number of steps in the last 15 years to reform the capital market in India.</a:t>
            </a:r>
          </a:p>
          <a:p>
            <a:pPr>
              <a:spcBef>
                <a:spcPts val="1200"/>
              </a:spcBef>
            </a:pPr>
            <a:r>
              <a:rPr lang="en-US" sz="2200" dirty="0"/>
              <a:t>NYSE and NASDAQ are the world’s biggest exchanges respectively in terms of market </a:t>
            </a:r>
            <a:r>
              <a:rPr lang="en-US" sz="2200" dirty="0" err="1"/>
              <a:t>capitalisation</a:t>
            </a:r>
            <a:r>
              <a:rPr lang="en-US" sz="2200" dirty="0"/>
              <a:t> and market turnover.</a:t>
            </a:r>
          </a:p>
          <a:p>
            <a:pPr>
              <a:spcBef>
                <a:spcPts val="1200"/>
              </a:spcBef>
            </a:pPr>
            <a:r>
              <a:rPr lang="en-US" sz="2200" dirty="0"/>
              <a:t>The stock market in the UK underwent a radical reform in 1986, referred to as the ‘big bang,’ which led to the emergence of a single electronic national market and the closure of regional exchanges.</a:t>
            </a:r>
          </a:p>
          <a:p>
            <a:pPr>
              <a:spcBef>
                <a:spcPts val="1200"/>
              </a:spcBef>
            </a:pPr>
            <a:r>
              <a:rPr lang="en-US" sz="2200" dirty="0"/>
              <a:t>Tokyo Stock Exchange is the largest exchange in Japan.</a:t>
            </a:r>
          </a:p>
          <a:p>
            <a:pPr>
              <a:spcBef>
                <a:spcPts val="1200"/>
              </a:spcBef>
            </a:pPr>
            <a:r>
              <a:rPr lang="en-US" sz="2200" dirty="0"/>
              <a:t>While many informed observers of the capital market have argued for regulating the volume of trading, the idea has not been found practical.</a:t>
            </a:r>
          </a:p>
          <a:p>
            <a:pPr>
              <a:spcBef>
                <a:spcPts val="1200"/>
              </a:spcBef>
            </a:pPr>
            <a:r>
              <a:rPr lang="en-US" sz="2200" dirty="0"/>
              <a:t>The government securities (G-</a:t>
            </a:r>
            <a:r>
              <a:rPr lang="en-US" sz="2200" dirty="0" err="1"/>
              <a:t>secs</a:t>
            </a:r>
            <a:r>
              <a:rPr lang="en-US" sz="2200" dirty="0"/>
              <a:t>) market is the largest segment of the long-term debt market in India.</a:t>
            </a:r>
          </a:p>
        </p:txBody>
      </p:sp>
      <p:sp>
        <p:nvSpPr>
          <p:cNvPr id="4" name="TextBox 3"/>
          <p:cNvSpPr txBox="1"/>
          <p:nvPr/>
        </p:nvSpPr>
        <p:spPr>
          <a:xfrm>
            <a:off x="7767830" y="838200"/>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2628986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a:t>SUMMING UP</a:t>
            </a:r>
          </a:p>
        </p:txBody>
      </p:sp>
      <p:sp>
        <p:nvSpPr>
          <p:cNvPr id="3" name="Content Placeholder 2"/>
          <p:cNvSpPr>
            <a:spLocks noGrp="1"/>
          </p:cNvSpPr>
          <p:nvPr>
            <p:ph idx="1"/>
          </p:nvPr>
        </p:nvSpPr>
        <p:spPr>
          <a:xfrm>
            <a:off x="304800" y="1219200"/>
            <a:ext cx="8534400" cy="5638800"/>
          </a:xfrm>
        </p:spPr>
        <p:txBody>
          <a:bodyPr>
            <a:noAutofit/>
          </a:bodyPr>
          <a:lstStyle/>
          <a:p>
            <a:pPr>
              <a:spcBef>
                <a:spcPts val="1200"/>
              </a:spcBef>
            </a:pPr>
            <a:r>
              <a:rPr lang="en-US" sz="2200" dirty="0"/>
              <a:t>G-</a:t>
            </a:r>
            <a:r>
              <a:rPr lang="en-US" sz="2200" dirty="0" err="1"/>
              <a:t>secs</a:t>
            </a:r>
            <a:r>
              <a:rPr lang="en-US" sz="2200" dirty="0"/>
              <a:t> are issued through an auction mechanism and transactions in G-</a:t>
            </a:r>
            <a:r>
              <a:rPr lang="en-US" sz="2200" dirty="0" err="1"/>
              <a:t>secs</a:t>
            </a:r>
            <a:r>
              <a:rPr lang="en-US" sz="2200" dirty="0"/>
              <a:t> are settled through delivery versus payment mode.</a:t>
            </a:r>
          </a:p>
          <a:p>
            <a:pPr>
              <a:spcBef>
                <a:spcPts val="1200"/>
              </a:spcBef>
            </a:pPr>
            <a:r>
              <a:rPr lang="en-US" sz="2200" dirty="0"/>
              <a:t>Presently, corporate debentures in India are mostly privately placed and the secondary market for them is very dull.</a:t>
            </a:r>
          </a:p>
          <a:p>
            <a:pPr>
              <a:spcBef>
                <a:spcPts val="1200"/>
              </a:spcBef>
            </a:pPr>
            <a:r>
              <a:rPr lang="en-US" sz="2200" dirty="0"/>
              <a:t>The money market is the market for short-term funds.  It comprises of call and notice money, Treasury bills, commercial paper, and certificates of deposits.</a:t>
            </a:r>
          </a:p>
        </p:txBody>
      </p:sp>
      <p:sp>
        <p:nvSpPr>
          <p:cNvPr id="4" name="TextBox 3"/>
          <p:cNvSpPr txBox="1"/>
          <p:nvPr/>
        </p:nvSpPr>
        <p:spPr>
          <a:xfrm>
            <a:off x="7767830" y="838200"/>
            <a:ext cx="918970" cy="369332"/>
          </a:xfrm>
          <a:prstGeom prst="rect">
            <a:avLst/>
          </a:prstGeom>
          <a:noFill/>
        </p:spPr>
        <p:txBody>
          <a:bodyPr wrap="none" rtlCol="0">
            <a:spAutoFit/>
          </a:bodyPr>
          <a:lstStyle/>
          <a:p>
            <a:r>
              <a:rPr lang="en-US" b="1" dirty="0" err="1" smtClean="0">
                <a:solidFill>
                  <a:srgbClr val="FFC000"/>
                </a:solidFill>
              </a:rPr>
              <a:t>Contd</a:t>
            </a:r>
            <a:r>
              <a:rPr lang="en-US" b="1" dirty="0" smtClean="0">
                <a:solidFill>
                  <a:srgbClr val="FFC000"/>
                </a:solidFill>
              </a:rPr>
              <a:t>…</a:t>
            </a:r>
            <a:endParaRPr lang="en-US" b="1" dirty="0">
              <a:solidFill>
                <a:srgbClr val="FFC000"/>
              </a:solidFill>
            </a:endParaRPr>
          </a:p>
        </p:txBody>
      </p:sp>
    </p:spTree>
    <p:extLst>
      <p:ext uri="{BB962C8B-B14F-4D97-AF65-F5344CB8AC3E}">
        <p14:creationId xmlns:p14="http://schemas.microsoft.com/office/powerpoint/2010/main" val="51711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EQUITY MARKET </a:t>
            </a:r>
          </a:p>
        </p:txBody>
      </p:sp>
      <p:sp>
        <p:nvSpPr>
          <p:cNvPr id="3" name="Content Placeholder 2"/>
          <p:cNvSpPr>
            <a:spLocks noGrp="1"/>
          </p:cNvSpPr>
          <p:nvPr>
            <p:ph idx="1"/>
          </p:nvPr>
        </p:nvSpPr>
        <p:spPr>
          <a:xfrm>
            <a:off x="457200" y="2057400"/>
            <a:ext cx="8229600" cy="4648199"/>
          </a:xfrm>
        </p:spPr>
        <p:txBody>
          <a:bodyPr>
            <a:normAutofit/>
          </a:bodyPr>
          <a:lstStyle/>
          <a:p>
            <a:pPr>
              <a:spcBef>
                <a:spcPts val="3000"/>
              </a:spcBef>
            </a:pPr>
            <a:r>
              <a:rPr lang="en-US" sz="2800" b="1" dirty="0"/>
              <a:t>Public Issue</a:t>
            </a:r>
          </a:p>
          <a:p>
            <a:pPr>
              <a:spcBef>
                <a:spcPts val="3000"/>
              </a:spcBef>
            </a:pPr>
            <a:r>
              <a:rPr lang="en-US" sz="2800" b="1" dirty="0"/>
              <a:t>Rights Issue</a:t>
            </a:r>
          </a:p>
          <a:p>
            <a:pPr>
              <a:spcBef>
                <a:spcPts val="3000"/>
              </a:spcBef>
            </a:pPr>
            <a:r>
              <a:rPr lang="en-US" sz="2800" b="1" dirty="0"/>
              <a:t>Private Placement </a:t>
            </a:r>
          </a:p>
        </p:txBody>
      </p:sp>
    </p:spTree>
    <p:extLst>
      <p:ext uri="{BB962C8B-B14F-4D97-AF65-F5344CB8AC3E}">
        <p14:creationId xmlns:p14="http://schemas.microsoft.com/office/powerpoint/2010/main" val="2173124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STOCK MARKET IN INDIA</a:t>
            </a:r>
            <a:endParaRPr lang="en-US" dirty="0"/>
          </a:p>
        </p:txBody>
      </p:sp>
      <p:sp>
        <p:nvSpPr>
          <p:cNvPr id="3" name="Content Placeholder 2"/>
          <p:cNvSpPr>
            <a:spLocks noGrp="1"/>
          </p:cNvSpPr>
          <p:nvPr>
            <p:ph idx="1"/>
          </p:nvPr>
        </p:nvSpPr>
        <p:spPr>
          <a:xfrm>
            <a:off x="457200" y="1828800"/>
            <a:ext cx="8229600" cy="4800600"/>
          </a:xfrm>
        </p:spPr>
        <p:txBody>
          <a:bodyPr>
            <a:normAutofit lnSpcReduction="10000"/>
          </a:bodyPr>
          <a:lstStyle/>
          <a:p>
            <a:pPr>
              <a:spcBef>
                <a:spcPts val="1800"/>
              </a:spcBef>
            </a:pPr>
            <a:r>
              <a:rPr lang="en-US" sz="2800" dirty="0"/>
              <a:t>As of January 2014 there were about 20 stock exchanges </a:t>
            </a:r>
            <a:r>
              <a:rPr lang="en-US" sz="2800" dirty="0" err="1" smtClean="0"/>
              <a:t>recognised</a:t>
            </a:r>
            <a:r>
              <a:rPr lang="en-US" sz="2800" dirty="0" smtClean="0"/>
              <a:t> </a:t>
            </a:r>
            <a:r>
              <a:rPr lang="en-US" sz="2800" dirty="0"/>
              <a:t>by the central </a:t>
            </a:r>
            <a:r>
              <a:rPr lang="en-US" sz="2800" dirty="0" smtClean="0"/>
              <a:t>government.</a:t>
            </a:r>
            <a:endParaRPr lang="en-US" sz="2800" dirty="0"/>
          </a:p>
          <a:p>
            <a:pPr>
              <a:spcBef>
                <a:spcPts val="1800"/>
              </a:spcBef>
            </a:pPr>
            <a:r>
              <a:rPr lang="en-US" sz="2800" dirty="0" smtClean="0"/>
              <a:t>As </a:t>
            </a:r>
            <a:r>
              <a:rPr lang="en-US" sz="2800" dirty="0"/>
              <a:t>of January 2005 there were 23 stock exchanges </a:t>
            </a:r>
            <a:r>
              <a:rPr lang="en-US" sz="2800" dirty="0" smtClean="0"/>
              <a:t> </a:t>
            </a:r>
            <a:r>
              <a:rPr lang="en-US" sz="2800" dirty="0" err="1"/>
              <a:t>recognised</a:t>
            </a:r>
            <a:r>
              <a:rPr lang="en-US" sz="2800" dirty="0"/>
              <a:t>  by the central government.</a:t>
            </a:r>
          </a:p>
          <a:p>
            <a:pPr>
              <a:spcBef>
                <a:spcPts val="1800"/>
              </a:spcBef>
            </a:pPr>
            <a:r>
              <a:rPr lang="en-US" sz="2800" dirty="0" smtClean="0"/>
              <a:t>The </a:t>
            </a:r>
            <a:r>
              <a:rPr lang="en-US" sz="2800" dirty="0"/>
              <a:t>most important development in the Indian stock </a:t>
            </a:r>
            <a:r>
              <a:rPr lang="en-US" sz="2800" dirty="0" smtClean="0"/>
              <a:t>market </a:t>
            </a:r>
            <a:r>
              <a:rPr lang="en-US" sz="2800" dirty="0"/>
              <a:t>was the establishment of the National Stock </a:t>
            </a:r>
            <a:r>
              <a:rPr lang="en-US" sz="2800" dirty="0" smtClean="0"/>
              <a:t>Exchange </a:t>
            </a:r>
            <a:r>
              <a:rPr lang="en-US" sz="2800" dirty="0"/>
              <a:t>(</a:t>
            </a:r>
            <a:r>
              <a:rPr lang="en-US" sz="2800" dirty="0" smtClean="0"/>
              <a:t>NSE) </a:t>
            </a:r>
            <a:r>
              <a:rPr lang="en-US" sz="2800" dirty="0"/>
              <a:t>in </a:t>
            </a:r>
            <a:r>
              <a:rPr lang="en-US" sz="2800" dirty="0" smtClean="0"/>
              <a:t>1994.</a:t>
            </a:r>
          </a:p>
          <a:p>
            <a:pPr>
              <a:spcBef>
                <a:spcPts val="1800"/>
              </a:spcBef>
            </a:pPr>
            <a:r>
              <a:rPr lang="en-US" sz="2800" dirty="0" smtClean="0"/>
              <a:t>Within </a:t>
            </a:r>
            <a:r>
              <a:rPr lang="en-US" sz="2800" dirty="0"/>
              <a:t>a short period it emerged as the largest stock </a:t>
            </a:r>
            <a:r>
              <a:rPr lang="en-US" sz="2800" dirty="0" smtClean="0"/>
              <a:t>exchange </a:t>
            </a:r>
            <a:r>
              <a:rPr lang="en-US" sz="2800" dirty="0"/>
              <a:t>surging  ahead of the Bombay Stock </a:t>
            </a:r>
            <a:r>
              <a:rPr lang="en-US" sz="2800" dirty="0" smtClean="0"/>
              <a:t>Exchange </a:t>
            </a:r>
            <a:r>
              <a:rPr lang="en-US" sz="2800" dirty="0"/>
              <a:t>(BSE</a:t>
            </a:r>
            <a:r>
              <a:rPr lang="en-US" sz="2800" dirty="0" smtClean="0"/>
              <a:t>).</a:t>
            </a:r>
            <a:endParaRPr lang="en-US" sz="2800" dirty="0"/>
          </a:p>
        </p:txBody>
      </p:sp>
    </p:spTree>
    <p:extLst>
      <p:ext uri="{BB962C8B-B14F-4D97-AF65-F5344CB8AC3E}">
        <p14:creationId xmlns:p14="http://schemas.microsoft.com/office/powerpoint/2010/main" val="4253615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NATIONAL STOCK EXCHANGE (NSE)</a:t>
            </a:r>
            <a:endParaRPr lang="en-US" dirty="0"/>
          </a:p>
        </p:txBody>
      </p:sp>
      <p:sp>
        <p:nvSpPr>
          <p:cNvPr id="3" name="Content Placeholder 2"/>
          <p:cNvSpPr>
            <a:spLocks noGrp="1"/>
          </p:cNvSpPr>
          <p:nvPr>
            <p:ph idx="1"/>
          </p:nvPr>
        </p:nvSpPr>
        <p:spPr>
          <a:xfrm>
            <a:off x="457200" y="1676400"/>
            <a:ext cx="8229600" cy="5105400"/>
          </a:xfrm>
        </p:spPr>
        <p:txBody>
          <a:bodyPr>
            <a:normAutofit lnSpcReduction="10000"/>
          </a:bodyPr>
          <a:lstStyle/>
          <a:p>
            <a:pPr>
              <a:lnSpc>
                <a:spcPct val="110000"/>
              </a:lnSpc>
              <a:spcBef>
                <a:spcPts val="1200"/>
              </a:spcBef>
            </a:pPr>
            <a:r>
              <a:rPr lang="en-US" sz="2800" dirty="0"/>
              <a:t>The NSE is a </a:t>
            </a:r>
            <a:r>
              <a:rPr lang="en-US" sz="2800" dirty="0" err="1"/>
              <a:t>ringless</a:t>
            </a:r>
            <a:r>
              <a:rPr lang="en-US" sz="2800" dirty="0"/>
              <a:t>, national, </a:t>
            </a:r>
            <a:r>
              <a:rPr lang="en-US" sz="2800" dirty="0" err="1"/>
              <a:t>computerised</a:t>
            </a:r>
            <a:r>
              <a:rPr lang="en-US" sz="2800" dirty="0"/>
              <a:t> </a:t>
            </a:r>
            <a:r>
              <a:rPr lang="en-US" sz="2800" dirty="0" smtClean="0"/>
              <a:t>exchange</a:t>
            </a:r>
            <a:r>
              <a:rPr lang="en-US" sz="2800" dirty="0"/>
              <a:t>.</a:t>
            </a:r>
          </a:p>
          <a:p>
            <a:pPr>
              <a:lnSpc>
                <a:spcPct val="110000"/>
              </a:lnSpc>
              <a:spcBef>
                <a:spcPts val="1200"/>
              </a:spcBef>
            </a:pPr>
            <a:r>
              <a:rPr lang="en-US" sz="2800" dirty="0" smtClean="0"/>
              <a:t>The </a:t>
            </a:r>
            <a:r>
              <a:rPr lang="en-US" sz="2800" dirty="0"/>
              <a:t>NSE has two segments: The Capital Market </a:t>
            </a:r>
            <a:r>
              <a:rPr lang="en-US" sz="2800" dirty="0" smtClean="0"/>
              <a:t>Segment </a:t>
            </a:r>
            <a:r>
              <a:rPr lang="en-US" sz="2800" dirty="0"/>
              <a:t>and the Wholesale Debt Market Segment</a:t>
            </a:r>
            <a:r>
              <a:rPr lang="en-US" sz="2800" dirty="0" smtClean="0"/>
              <a:t>.</a:t>
            </a:r>
            <a:endParaRPr lang="en-US" sz="2800" dirty="0"/>
          </a:p>
          <a:p>
            <a:pPr>
              <a:lnSpc>
                <a:spcPct val="110000"/>
              </a:lnSpc>
              <a:spcBef>
                <a:spcPts val="1200"/>
              </a:spcBef>
            </a:pPr>
            <a:r>
              <a:rPr lang="en-US" sz="2800" dirty="0" smtClean="0"/>
              <a:t>Trading </a:t>
            </a:r>
            <a:r>
              <a:rPr lang="en-US" sz="2800" dirty="0"/>
              <a:t>members in the Capital Market Segment are </a:t>
            </a:r>
            <a:r>
              <a:rPr lang="en-US" sz="2800" dirty="0" smtClean="0"/>
              <a:t>through </a:t>
            </a:r>
            <a:r>
              <a:rPr lang="en-US" sz="2800" dirty="0"/>
              <a:t>VSATs. The trading members in the </a:t>
            </a:r>
            <a:r>
              <a:rPr lang="en-US" sz="2800" dirty="0" smtClean="0"/>
              <a:t>Whole-sale </a:t>
            </a:r>
            <a:r>
              <a:rPr lang="en-US" sz="2800" dirty="0"/>
              <a:t>Debt Market are linked through leased lines</a:t>
            </a:r>
            <a:r>
              <a:rPr lang="en-US" sz="2800" dirty="0" smtClean="0"/>
              <a:t>.</a:t>
            </a:r>
            <a:endParaRPr lang="en-US" sz="2800" dirty="0"/>
          </a:p>
          <a:p>
            <a:pPr>
              <a:lnSpc>
                <a:spcPct val="110000"/>
              </a:lnSpc>
              <a:spcBef>
                <a:spcPts val="1200"/>
              </a:spcBef>
            </a:pPr>
            <a:r>
              <a:rPr lang="en-US" sz="2800" dirty="0" smtClean="0"/>
              <a:t>The </a:t>
            </a:r>
            <a:r>
              <a:rPr lang="en-US" sz="2800" dirty="0"/>
              <a:t>NSE has opted for an order-driven system.</a:t>
            </a:r>
          </a:p>
          <a:p>
            <a:pPr>
              <a:lnSpc>
                <a:spcPct val="110000"/>
              </a:lnSpc>
              <a:spcBef>
                <a:spcPts val="1200"/>
              </a:spcBef>
            </a:pPr>
            <a:r>
              <a:rPr lang="en-US" sz="2800" dirty="0" smtClean="0"/>
              <a:t>All </a:t>
            </a:r>
            <a:r>
              <a:rPr lang="en-US" sz="2800" dirty="0"/>
              <a:t>trades on NSE are guaranteed by the National </a:t>
            </a:r>
            <a:r>
              <a:rPr lang="en-US" sz="2800" dirty="0" smtClean="0"/>
              <a:t>Securities </a:t>
            </a:r>
            <a:r>
              <a:rPr lang="en-US" sz="2800" dirty="0"/>
              <a:t>Clearing Corporation.</a:t>
            </a:r>
          </a:p>
        </p:txBody>
      </p:sp>
    </p:spTree>
    <p:extLst>
      <p:ext uri="{BB962C8B-B14F-4D97-AF65-F5344CB8AC3E}">
        <p14:creationId xmlns:p14="http://schemas.microsoft.com/office/powerpoint/2010/main" val="772050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BOMBAY STOCK EXCHANGE (BSE)</a:t>
            </a:r>
            <a:endParaRPr lang="en-US" dirty="0"/>
          </a:p>
        </p:txBody>
      </p:sp>
      <p:sp>
        <p:nvSpPr>
          <p:cNvPr id="3" name="Content Placeholder 2"/>
          <p:cNvSpPr>
            <a:spLocks noGrp="1"/>
          </p:cNvSpPr>
          <p:nvPr>
            <p:ph idx="1"/>
          </p:nvPr>
        </p:nvSpPr>
        <p:spPr>
          <a:xfrm>
            <a:off x="457200" y="2286000"/>
            <a:ext cx="8229600" cy="3429000"/>
          </a:xfrm>
        </p:spPr>
        <p:txBody>
          <a:bodyPr>
            <a:noAutofit/>
          </a:bodyPr>
          <a:lstStyle/>
          <a:p>
            <a:pPr>
              <a:spcBef>
                <a:spcPts val="2400"/>
              </a:spcBef>
            </a:pPr>
            <a:r>
              <a:rPr lang="en-US" sz="2800" dirty="0"/>
              <a:t>The BSE switched from the open outcry system to </a:t>
            </a:r>
            <a:r>
              <a:rPr lang="en-US" sz="2800" dirty="0" smtClean="0"/>
              <a:t>the screen- </a:t>
            </a:r>
            <a:r>
              <a:rPr lang="en-US" sz="2800" dirty="0"/>
              <a:t>based system in 1995.</a:t>
            </a:r>
          </a:p>
          <a:p>
            <a:pPr>
              <a:spcBef>
                <a:spcPts val="2400"/>
              </a:spcBef>
            </a:pPr>
            <a:r>
              <a:rPr lang="en-US" sz="2800" dirty="0" smtClean="0"/>
              <a:t>BSE </a:t>
            </a:r>
            <a:r>
              <a:rPr lang="en-US" sz="2800" dirty="0"/>
              <a:t>follows an ‘order – driven’ system.</a:t>
            </a:r>
          </a:p>
        </p:txBody>
      </p:sp>
    </p:spTree>
    <p:extLst>
      <p:ext uri="{BB962C8B-B14F-4D97-AF65-F5344CB8AC3E}">
        <p14:creationId xmlns:p14="http://schemas.microsoft.com/office/powerpoint/2010/main" val="566898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TRADING </a:t>
            </a:r>
          </a:p>
        </p:txBody>
      </p:sp>
      <p:sp>
        <p:nvSpPr>
          <p:cNvPr id="3" name="Content Placeholder 2"/>
          <p:cNvSpPr>
            <a:spLocks noGrp="1"/>
          </p:cNvSpPr>
          <p:nvPr>
            <p:ph idx="1"/>
          </p:nvPr>
        </p:nvSpPr>
        <p:spPr>
          <a:xfrm>
            <a:off x="609600" y="1981200"/>
            <a:ext cx="8077200" cy="4724400"/>
          </a:xfrm>
        </p:spPr>
        <p:txBody>
          <a:bodyPr>
            <a:normAutofit/>
          </a:bodyPr>
          <a:lstStyle/>
          <a:p>
            <a:pPr marL="463550" indent="-463550">
              <a:spcBef>
                <a:spcPts val="2400"/>
              </a:spcBef>
            </a:pPr>
            <a:r>
              <a:rPr lang="en-US" sz="2800" dirty="0"/>
              <a:t>Open Outcry System</a:t>
            </a:r>
          </a:p>
          <a:p>
            <a:pPr marL="463550" indent="-463550">
              <a:spcBef>
                <a:spcPts val="2400"/>
              </a:spcBef>
            </a:pPr>
            <a:r>
              <a:rPr lang="en-US" sz="2800" dirty="0"/>
              <a:t>Screen-Based System</a:t>
            </a:r>
          </a:p>
        </p:txBody>
      </p:sp>
    </p:spTree>
    <p:extLst>
      <p:ext uri="{BB962C8B-B14F-4D97-AF65-F5344CB8AC3E}">
        <p14:creationId xmlns:p14="http://schemas.microsoft.com/office/powerpoint/2010/main" val="1203249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SETTLEMENT</a:t>
            </a:r>
            <a:endParaRPr lang="en-US" dirty="0"/>
          </a:p>
        </p:txBody>
      </p:sp>
      <p:sp>
        <p:nvSpPr>
          <p:cNvPr id="3" name="Content Placeholder 2"/>
          <p:cNvSpPr>
            <a:spLocks noGrp="1"/>
          </p:cNvSpPr>
          <p:nvPr>
            <p:ph idx="1"/>
          </p:nvPr>
        </p:nvSpPr>
        <p:spPr>
          <a:xfrm>
            <a:off x="457200" y="2209800"/>
            <a:ext cx="8229600" cy="4419600"/>
          </a:xfrm>
        </p:spPr>
        <p:txBody>
          <a:bodyPr>
            <a:normAutofit/>
          </a:bodyPr>
          <a:lstStyle/>
          <a:p>
            <a:pPr fontAlgn="base">
              <a:spcBef>
                <a:spcPts val="2400"/>
              </a:spcBef>
              <a:spcAft>
                <a:spcPct val="0"/>
              </a:spcAft>
            </a:pPr>
            <a:r>
              <a:rPr lang="en-US" altLang="en-US" sz="2800" b="1" dirty="0">
                <a:solidFill>
                  <a:prstClr val="white"/>
                </a:solidFill>
                <a:cs typeface="Arial" charset="0"/>
              </a:rPr>
              <a:t>Security transactions are settled through electronic </a:t>
            </a:r>
            <a:r>
              <a:rPr lang="en-US" altLang="en-US" sz="2800" b="1" dirty="0" smtClean="0">
                <a:solidFill>
                  <a:prstClr val="white"/>
                </a:solidFill>
                <a:cs typeface="Arial" charset="0"/>
              </a:rPr>
              <a:t>delivery </a:t>
            </a:r>
            <a:r>
              <a:rPr lang="en-US" altLang="en-US" sz="2800" b="1" dirty="0">
                <a:solidFill>
                  <a:prstClr val="white"/>
                </a:solidFill>
                <a:cs typeface="Arial" charset="0"/>
              </a:rPr>
              <a:t>facilitated by depositories</a:t>
            </a:r>
          </a:p>
          <a:p>
            <a:pPr fontAlgn="base">
              <a:spcBef>
                <a:spcPts val="2400"/>
              </a:spcBef>
              <a:spcAft>
                <a:spcPct val="0"/>
              </a:spcAft>
            </a:pPr>
            <a:r>
              <a:rPr lang="en-US" altLang="en-US" sz="2800" b="1" dirty="0" smtClean="0">
                <a:solidFill>
                  <a:prstClr val="white"/>
                </a:solidFill>
                <a:cs typeface="Arial" charset="0"/>
              </a:rPr>
              <a:t>Presently</a:t>
            </a:r>
            <a:r>
              <a:rPr lang="en-US" altLang="en-US" sz="2800" b="1" dirty="0">
                <a:solidFill>
                  <a:prstClr val="white"/>
                </a:solidFill>
                <a:cs typeface="Arial" charset="0"/>
              </a:rPr>
              <a:t>, the settlement of all trades is a rolling </a:t>
            </a:r>
            <a:r>
              <a:rPr lang="en-US" altLang="en-US" sz="2800" b="1" dirty="0" smtClean="0">
                <a:solidFill>
                  <a:prstClr val="white"/>
                </a:solidFill>
                <a:cs typeface="Arial" charset="0"/>
              </a:rPr>
              <a:t>      </a:t>
            </a:r>
            <a:r>
              <a:rPr lang="en-US" altLang="en-US" sz="2800" b="1" dirty="0">
                <a:solidFill>
                  <a:prstClr val="white"/>
                </a:solidFill>
                <a:cs typeface="Arial" charset="0"/>
              </a:rPr>
              <a:t>settlement on a T+2 basis</a:t>
            </a:r>
          </a:p>
        </p:txBody>
      </p:sp>
    </p:spTree>
    <p:extLst>
      <p:ext uri="{BB962C8B-B14F-4D97-AF65-F5344CB8AC3E}">
        <p14:creationId xmlns:p14="http://schemas.microsoft.com/office/powerpoint/2010/main" val="2523446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4562</TotalTime>
  <Words>3217</Words>
  <Application>Microsoft Office PowerPoint</Application>
  <PresentationFormat>On-screen Show (4:3)</PresentationFormat>
  <Paragraphs>258</Paragraphs>
  <Slides>37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ＭＳ Ｐゴシック</vt:lpstr>
      <vt:lpstr>Adobe Kaiti Std R</vt:lpstr>
      <vt:lpstr>Arial</vt:lpstr>
      <vt:lpstr>Calibri</vt:lpstr>
      <vt:lpstr>Cambria</vt:lpstr>
      <vt:lpstr>Corbel</vt:lpstr>
      <vt:lpstr>Times New Roman</vt:lpstr>
      <vt:lpstr>Tunga</vt:lpstr>
      <vt:lpstr>Wingdings</vt:lpstr>
      <vt:lpstr>Office Theme</vt:lpstr>
      <vt:lpstr>PowerPoint Presentation</vt:lpstr>
      <vt:lpstr>PowerPoint Presentation</vt:lpstr>
      <vt:lpstr>OUTLINE</vt:lpstr>
      <vt:lpstr>PRIMARY EQUITY MARKET </vt:lpstr>
      <vt:lpstr>STOCK MARKET IN INDIA</vt:lpstr>
      <vt:lpstr>NATIONAL STOCK EXCHANGE (NSE)</vt:lpstr>
      <vt:lpstr>BOMBAY STOCK EXCHANGE (BSE)</vt:lpstr>
      <vt:lpstr>TRADING </vt:lpstr>
      <vt:lpstr>SETTLEMENT</vt:lpstr>
      <vt:lpstr>INDIVIDUAL STOCK QUOTATIONS</vt:lpstr>
      <vt:lpstr>STOCK MARKET INDICES</vt:lpstr>
      <vt:lpstr>SENSEX</vt:lpstr>
      <vt:lpstr>THRUST OF SEBI’S</vt:lpstr>
      <vt:lpstr>GOVERNMENT SECURITIES MARKET</vt:lpstr>
      <vt:lpstr>PRIMARY MARKET FOR GOVERNMENT SECURITIES (G-SECS)</vt:lpstr>
      <vt:lpstr>PARTICIPANTS IN THE G-SECS MARKET</vt:lpstr>
      <vt:lpstr>SECONDARY MARKET FOR G-SECS</vt:lpstr>
      <vt:lpstr>CORPORATE DEBT MARKET PRIMARY MARKET</vt:lpstr>
      <vt:lpstr>CORPORATE DEBT MARKET PRIMARY MARKET</vt:lpstr>
      <vt:lpstr>PRIVATE PLACEMENT</vt:lpstr>
      <vt:lpstr>MONEY MARKET</vt:lpstr>
      <vt:lpstr>REPO MARKET</vt:lpstr>
      <vt:lpstr>TREASURY BILL MARKET</vt:lpstr>
      <vt:lpstr>OPTIONS MARKET </vt:lpstr>
      <vt:lpstr>OPTIONS MARKET </vt:lpstr>
      <vt:lpstr>OPTIONS MARKET </vt:lpstr>
      <vt:lpstr>OPTIONS MARKET </vt:lpstr>
      <vt:lpstr>OPTIONS MARKET </vt:lpstr>
      <vt:lpstr>FUTURES MARKET</vt:lpstr>
      <vt:lpstr>FUTURES MARKET</vt:lpstr>
      <vt:lpstr>FUTURES MARKET</vt:lpstr>
      <vt:lpstr>FUTURES MARKET</vt:lpstr>
      <vt:lpstr>FUTURES MARKET</vt:lpstr>
      <vt:lpstr>FUTURES MARKET</vt:lpstr>
      <vt:lpstr>SUMMING UP</vt:lpstr>
      <vt:lpstr>SUMMING UP</vt:lpstr>
      <vt:lpstr>SUMMING UP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cp:revision>
  <dcterms:created xsi:type="dcterms:W3CDTF">2014-05-27T14:34:12Z</dcterms:created>
  <dcterms:modified xsi:type="dcterms:W3CDTF">2024-08-02T10:54:58Z</dcterms:modified>
</cp:coreProperties>
</file>