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3" r:id="rId3"/>
    <p:sldId id="433" r:id="rId4"/>
    <p:sldId id="482" r:id="rId5"/>
    <p:sldId id="486" r:id="rId6"/>
    <p:sldId id="484" r:id="rId7"/>
    <p:sldId id="492" r:id="rId8"/>
    <p:sldId id="529" r:id="rId9"/>
    <p:sldId id="530" r:id="rId10"/>
    <p:sldId id="536" r:id="rId11"/>
    <p:sldId id="531" r:id="rId12"/>
    <p:sldId id="534" r:id="rId13"/>
    <p:sldId id="535" r:id="rId14"/>
    <p:sldId id="533" r:id="rId15"/>
    <p:sldId id="52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00CCFF"/>
    <a:srgbClr val="CC9B00"/>
    <a:srgbClr val="E6AF00"/>
    <a:srgbClr val="FFCC00"/>
    <a:srgbClr val="DE5A00"/>
    <a:srgbClr val="D73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44" autoAdjust="0"/>
  </p:normalViewPr>
  <p:slideViewPr>
    <p:cSldViewPr>
      <p:cViewPr varScale="1">
        <p:scale>
          <a:sx n="68" d="100"/>
          <a:sy n="68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D442-40B2-4CE6-BC5A-4F7D802B2C74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4CFC-0E01-4908-9C9F-370F7BFF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C4E93-B570-4056-B31C-CC4661BE97D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5FAC-0BC4-4EAA-81C8-CD7DE043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45FAC-0BC4-4EAA-81C8-CD7DE0430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FD0E91-944E-49C5-87BF-CFEBC6C78CAF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14" name="Rectangle 13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UNDAMENTALS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ANAGEMENT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6200" y="157774"/>
            <a:ext cx="3258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Prasanna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Chandra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16223" r="11294" b="10196"/>
          <a:stretch/>
        </p:blipFill>
        <p:spPr bwMode="auto">
          <a:xfrm>
            <a:off x="5524500" y="450161"/>
            <a:ext cx="2971800" cy="39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73482" y="1981200"/>
            <a:ext cx="1117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477748-F318-4021-89B6-689F16C8A09B}" type="datetimeFigureOut">
              <a:rPr lang="en-US">
                <a:solidFill>
                  <a:srgbClr val="D6ECFF"/>
                </a:solidFill>
              </a:rPr>
              <a:pPr/>
              <a:t>6/29/2014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FA86-A194-4C3B-8403-3FE4B76043F7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4275913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hapter</a:t>
            </a: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 22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W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ORKING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C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APITAL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ANAGEMENT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</p:spTree>
    <p:extLst>
      <p:ext uri="{BB962C8B-B14F-4D97-AF65-F5344CB8AC3E}">
        <p14:creationId xmlns:p14="http://schemas.microsoft.com/office/powerpoint/2010/main" val="288747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591889" y="3305891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© Centre for Financial Management , Bangalore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CCFF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 CRITERION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WORKING 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dirty="0"/>
              <a:t>Investment in current assets is easily reversible.</a:t>
            </a:r>
          </a:p>
          <a:p>
            <a:endParaRPr lang="en-US" sz="1400" dirty="0"/>
          </a:p>
          <a:p>
            <a:r>
              <a:rPr lang="en-US" dirty="0" smtClean="0"/>
              <a:t>For </a:t>
            </a:r>
            <a:r>
              <a:rPr lang="en-US" dirty="0"/>
              <a:t>reversible investments, the criterion of net profit per </a:t>
            </a:r>
            <a:r>
              <a:rPr lang="en-US" dirty="0" smtClean="0"/>
              <a:t>period </a:t>
            </a:r>
            <a:r>
              <a:rPr lang="en-US" dirty="0"/>
              <a:t>(which here means residual income) is equivalent </a:t>
            </a:r>
            <a:r>
              <a:rPr lang="en-US" dirty="0" smtClean="0"/>
              <a:t>to </a:t>
            </a:r>
            <a:r>
              <a:rPr lang="en-US" dirty="0"/>
              <a:t>the criterion of net present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OPERATING CYCLE </a:t>
            </a:r>
            <a:r>
              <a:rPr lang="en-US" sz="3600" dirty="0" smtClean="0"/>
              <a:t>AND CASH CYCLE</a:t>
            </a:r>
            <a:endParaRPr lang="en-US" sz="3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990600"/>
            <a:ext cx="9144000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Order placed        Stock arrives                                     Goods sold	           Cash received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/>
            </a:r>
            <a:b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   		                        Inventory period	                              Accounts 	 					                                          receivable period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/>
            </a:r>
            <a:b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                      Accounts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                  payable period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                 Firm receives	        Cash paid for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    invoice                                materials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/>
            </a:r>
            <a:br>
              <a:rPr kumimoji="0" lang="en-US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</a:b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	            Operating  cycle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			Cash cycle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Average inventory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Inventory period  =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Average COGS / 365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Average accounts receivable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Accounts receivable period =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         Annual sales / 365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Average accounts payable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      Average payable period =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   Average COGS / 365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762250" y="4999037"/>
            <a:ext cx="2286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2800350" y="5741987"/>
            <a:ext cx="2762250" cy="1588"/>
          </a:xfrm>
          <a:custGeom>
            <a:avLst/>
            <a:gdLst>
              <a:gd name="T0" fmla="*/ 0 w 1740"/>
              <a:gd name="T1" fmla="*/ 0 h 1"/>
              <a:gd name="T2" fmla="*/ 2147483647 w 1740"/>
              <a:gd name="T3" fmla="*/ 0 h 1"/>
              <a:gd name="T4" fmla="*/ 0 60000 65536"/>
              <a:gd name="T5" fmla="*/ 0 60000 65536"/>
              <a:gd name="T6" fmla="*/ 0 w 1740"/>
              <a:gd name="T7" fmla="*/ 0 h 1"/>
              <a:gd name="T8" fmla="*/ 1740 w 17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40" h="1">
                <a:moveTo>
                  <a:pt x="0" y="0"/>
                </a:moveTo>
                <a:lnTo>
                  <a:pt x="1740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781300" y="6483350"/>
            <a:ext cx="2762250" cy="1587"/>
          </a:xfrm>
          <a:custGeom>
            <a:avLst/>
            <a:gdLst>
              <a:gd name="T0" fmla="*/ 0 w 1740"/>
              <a:gd name="T1" fmla="*/ 0 h 1"/>
              <a:gd name="T2" fmla="*/ 2147483647 w 1740"/>
              <a:gd name="T3" fmla="*/ 0 h 1"/>
              <a:gd name="T4" fmla="*/ 0 60000 65536"/>
              <a:gd name="T5" fmla="*/ 0 60000 65536"/>
              <a:gd name="T6" fmla="*/ 0 w 1740"/>
              <a:gd name="T7" fmla="*/ 0 h 1"/>
              <a:gd name="T8" fmla="*/ 1740 w 174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40" h="1">
                <a:moveTo>
                  <a:pt x="0" y="0"/>
                </a:moveTo>
                <a:lnTo>
                  <a:pt x="1740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85800" y="1436687"/>
            <a:ext cx="1588" cy="914400"/>
          </a:xfrm>
          <a:custGeom>
            <a:avLst/>
            <a:gdLst>
              <a:gd name="T0" fmla="*/ 0 w 1"/>
              <a:gd name="T1" fmla="*/ 0 h 576"/>
              <a:gd name="T2" fmla="*/ 0 w 1"/>
              <a:gd name="T3" fmla="*/ 2147483647 h 576"/>
              <a:gd name="T4" fmla="*/ 0 60000 65536"/>
              <a:gd name="T5" fmla="*/ 0 60000 65536"/>
              <a:gd name="T6" fmla="*/ 0 w 1"/>
              <a:gd name="T7" fmla="*/ 0 h 576"/>
              <a:gd name="T8" fmla="*/ 1 w 1"/>
              <a:gd name="T9" fmla="*/ 576 h 5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6">
                <a:moveTo>
                  <a:pt x="0" y="0"/>
                </a:moveTo>
                <a:lnTo>
                  <a:pt x="0" y="576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685800" y="2351087"/>
            <a:ext cx="7086600" cy="1588"/>
          </a:xfrm>
          <a:custGeom>
            <a:avLst/>
            <a:gdLst>
              <a:gd name="T0" fmla="*/ 0 w 4464"/>
              <a:gd name="T1" fmla="*/ 0 h 1"/>
              <a:gd name="T2" fmla="*/ 2147483647 w 4464"/>
              <a:gd name="T3" fmla="*/ 0 h 1"/>
              <a:gd name="T4" fmla="*/ 0 60000 65536"/>
              <a:gd name="T5" fmla="*/ 0 60000 65536"/>
              <a:gd name="T6" fmla="*/ 0 w 4464"/>
              <a:gd name="T7" fmla="*/ 0 h 1"/>
              <a:gd name="T8" fmla="*/ 4464 w 44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64" h="1">
                <a:moveTo>
                  <a:pt x="0" y="0"/>
                </a:moveTo>
                <a:lnTo>
                  <a:pt x="4464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 flipV="1">
            <a:off x="7772400" y="1570037"/>
            <a:ext cx="19050" cy="78105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1455737"/>
            <a:ext cx="0" cy="167640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381250" y="1817687"/>
            <a:ext cx="742950" cy="1588"/>
          </a:xfrm>
          <a:custGeom>
            <a:avLst/>
            <a:gdLst>
              <a:gd name="T0" fmla="*/ 0 w 468"/>
              <a:gd name="T1" fmla="*/ 0 h 1"/>
              <a:gd name="T2" fmla="*/ 2147483647 w 468"/>
              <a:gd name="T3" fmla="*/ 0 h 1"/>
              <a:gd name="T4" fmla="*/ 0 60000 65536"/>
              <a:gd name="T5" fmla="*/ 0 60000 65536"/>
              <a:gd name="T6" fmla="*/ 0 w 468"/>
              <a:gd name="T7" fmla="*/ 0 h 1"/>
              <a:gd name="T8" fmla="*/ 468 w 46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8" h="1">
                <a:moveTo>
                  <a:pt x="0" y="0"/>
                </a:moveTo>
                <a:lnTo>
                  <a:pt x="468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314950" y="1493837"/>
            <a:ext cx="0" cy="83820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4648200" y="1798637"/>
            <a:ext cx="6858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314950" y="1798637"/>
            <a:ext cx="381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rot="10800000">
            <a:off x="7391400" y="1874837"/>
            <a:ext cx="381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2362200" y="2636837"/>
            <a:ext cx="381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4667250" y="2370137"/>
            <a:ext cx="1588" cy="762000"/>
          </a:xfrm>
          <a:custGeom>
            <a:avLst/>
            <a:gdLst>
              <a:gd name="T0" fmla="*/ 0 w 1"/>
              <a:gd name="T1" fmla="*/ 0 h 480"/>
              <a:gd name="T2" fmla="*/ 0 w 1"/>
              <a:gd name="T3" fmla="*/ 2147483647 h 480"/>
              <a:gd name="T4" fmla="*/ 0 60000 65536"/>
              <a:gd name="T5" fmla="*/ 0 60000 65536"/>
              <a:gd name="T6" fmla="*/ 0 w 1"/>
              <a:gd name="T7" fmla="*/ 0 h 480"/>
              <a:gd name="T8" fmla="*/ 1 w 1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80">
                <a:moveTo>
                  <a:pt x="0" y="0"/>
                </a:moveTo>
                <a:lnTo>
                  <a:pt x="0" y="48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rot="10800000">
            <a:off x="4114800" y="2636837"/>
            <a:ext cx="5334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2514600" y="3760787"/>
            <a:ext cx="46482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4400550" y="4237037"/>
            <a:ext cx="2800350" cy="1588"/>
          </a:xfrm>
          <a:custGeom>
            <a:avLst/>
            <a:gdLst>
              <a:gd name="T0" fmla="*/ 0 w 1764"/>
              <a:gd name="T1" fmla="*/ 0 h 1"/>
              <a:gd name="T2" fmla="*/ 2147483647 w 1764"/>
              <a:gd name="T3" fmla="*/ 0 h 1"/>
              <a:gd name="T4" fmla="*/ 0 60000 65536"/>
              <a:gd name="T5" fmla="*/ 0 60000 65536"/>
              <a:gd name="T6" fmla="*/ 0 w 1764"/>
              <a:gd name="T7" fmla="*/ 0 h 1"/>
              <a:gd name="T8" fmla="*/ 1764 w 17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64" h="1">
                <a:moveTo>
                  <a:pt x="0" y="0"/>
                </a:moveTo>
                <a:lnTo>
                  <a:pt x="1764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1600200"/>
            <a:ext cx="914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Financial Information for Horizon Limited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			            </a:t>
            </a: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Balance Sheet Data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Profit and Loss	                                    Beginning of        End of</a:t>
            </a:r>
          </a:p>
          <a:p>
            <a:pPr marL="0" marR="0" lvl="0" indent="0" defTabSz="91440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Account Data			             </a:t>
            </a: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20X0	        20X0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 Sales		       800	              Inventory                            96	          102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 Cost of goods          720               Account receivable            86                      90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 Sold                                              Accounts payable               56                      60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 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(96 + 102) / 2 </a:t>
            </a:r>
          </a:p>
          <a:p>
            <a:pPr marL="0" marR="0" lvl="0" indent="0" defTabSz="91440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    Inventory period =                            = 50.1 days </a:t>
            </a:r>
          </a:p>
          <a:p>
            <a:pPr marL="0" marR="0" lvl="0" indent="0" defTabSz="914400" eaLnBrk="1" fontAlgn="base" latinLnBrk="0" hangingPunct="1">
              <a:lnSpc>
                <a:spcPct val="7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			      720 / 365</a:t>
            </a: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895600" y="6040596"/>
            <a:ext cx="19812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0" y="2135346"/>
            <a:ext cx="9144000" cy="0"/>
          </a:xfrm>
          <a:prstGeom prst="line">
            <a:avLst/>
          </a:prstGeom>
          <a:noFill/>
          <a:ln w="34925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0" y="4935696"/>
            <a:ext cx="9144000" cy="0"/>
          </a:xfrm>
          <a:prstGeom prst="line">
            <a:avLst/>
          </a:prstGeom>
          <a:noFill/>
          <a:ln w="34925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3411696"/>
            <a:ext cx="9144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486400" y="2649696"/>
            <a:ext cx="36576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7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360362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0" y="360362"/>
            <a:ext cx="9144000" cy="642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3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(86 + 90) / 2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Accounts receivable period	=			     = 40.2 days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  800 / 365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(56 + 60) / 2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Accounts payable period	=			     = 29.4 days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  720 / 365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Operating cycle		=	50.1        +       40.2	  = 90.3 days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       Inventory         Accounts	 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           period	        receivable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		          period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Cash cycle			= 	90.3        -       29.4	  = 60.9 days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	      Operating        Accounts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                     cycle	    payable period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>
            <a:off x="4572000" y="1046162"/>
            <a:ext cx="167640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4495800" y="2532062"/>
            <a:ext cx="182880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3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CASH REQUIREMENT FOR                                       WORKING </a:t>
            </a:r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Step 1 : Estimate the cash cost of various current assets </a:t>
            </a:r>
            <a:r>
              <a:rPr lang="en-US" dirty="0" smtClean="0"/>
              <a:t>required </a:t>
            </a:r>
            <a:r>
              <a:rPr lang="en-US" dirty="0"/>
              <a:t>by the firm.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Step </a:t>
            </a:r>
            <a:r>
              <a:rPr lang="en-US" dirty="0"/>
              <a:t>2 : Deduct the spontaneous current liabilities from </a:t>
            </a:r>
            <a:r>
              <a:rPr lang="en-US" dirty="0" smtClean="0"/>
              <a:t>the </a:t>
            </a:r>
            <a:r>
              <a:rPr lang="en-US" dirty="0"/>
              <a:t>cash cost of current assets</a:t>
            </a:r>
          </a:p>
          <a:p>
            <a:pPr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SUMMING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56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 smtClean="0"/>
              <a:t>Current </a:t>
            </a:r>
            <a:r>
              <a:rPr lang="en-US" sz="2200" dirty="0"/>
              <a:t>assets have a short life span and are swiftly </a:t>
            </a:r>
            <a:r>
              <a:rPr lang="en-US" sz="2200" dirty="0" smtClean="0"/>
              <a:t>transformed </a:t>
            </a:r>
            <a:r>
              <a:rPr lang="en-US" sz="2200" dirty="0"/>
              <a:t>into other asset forms.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working capital needs of a firm are influenced by </a:t>
            </a:r>
            <a:r>
              <a:rPr lang="en-US" sz="2200" dirty="0" smtClean="0"/>
              <a:t>numerous  </a:t>
            </a:r>
            <a:r>
              <a:rPr lang="en-US" sz="2200" dirty="0"/>
              <a:t>factors : nature of business, seasonality of </a:t>
            </a:r>
            <a:r>
              <a:rPr lang="en-US" sz="2200" dirty="0" smtClean="0"/>
              <a:t>operations</a:t>
            </a:r>
            <a:r>
              <a:rPr lang="en-US" sz="2200" dirty="0"/>
              <a:t>, production policy, market conditions, and </a:t>
            </a:r>
            <a:r>
              <a:rPr lang="en-US" sz="2200" dirty="0" smtClean="0"/>
              <a:t>supply </a:t>
            </a:r>
            <a:r>
              <a:rPr lang="en-US" sz="2200" dirty="0"/>
              <a:t>conditions</a:t>
            </a:r>
            <a:r>
              <a:rPr lang="en-US" sz="2200" dirty="0" smtClean="0"/>
              <a:t>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en-US" sz="2200" dirty="0" smtClean="0"/>
              <a:t>Determining </a:t>
            </a:r>
            <a:r>
              <a:rPr lang="en-US" sz="2200" dirty="0"/>
              <a:t>the optimal level of current assets involves </a:t>
            </a:r>
            <a:r>
              <a:rPr lang="en-US" sz="2200" dirty="0" smtClean="0"/>
              <a:t>a </a:t>
            </a:r>
            <a:r>
              <a:rPr lang="en-US" sz="2200" dirty="0"/>
              <a:t>tradeoff between carrying costs and shortage costs. 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According </a:t>
            </a:r>
            <a:r>
              <a:rPr lang="en-US" sz="2200" dirty="0"/>
              <a:t>to the matching, the maturity of the </a:t>
            </a:r>
            <a:r>
              <a:rPr lang="en-US" sz="2200" dirty="0" smtClean="0"/>
              <a:t>sources </a:t>
            </a:r>
            <a:r>
              <a:rPr lang="en-US" sz="2200" dirty="0"/>
              <a:t>of finance should match the </a:t>
            </a:r>
            <a:r>
              <a:rPr lang="en-US" sz="2200" dirty="0" smtClean="0"/>
              <a:t>maturity </a:t>
            </a:r>
            <a:r>
              <a:rPr lang="en-US" sz="2200" dirty="0"/>
              <a:t>of assets </a:t>
            </a:r>
            <a:r>
              <a:rPr lang="en-US" sz="2200" dirty="0" smtClean="0"/>
              <a:t>being </a:t>
            </a:r>
            <a:r>
              <a:rPr lang="en-US" sz="2200" dirty="0"/>
              <a:t>financed</a:t>
            </a:r>
            <a:r>
              <a:rPr lang="en-US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200" dirty="0"/>
              <a:t>The operating cycle of a firm begins with the acquisition </a:t>
            </a:r>
            <a:r>
              <a:rPr lang="en-US" sz="2200" dirty="0" smtClean="0"/>
              <a:t> </a:t>
            </a:r>
            <a:r>
              <a:rPr lang="en-US" sz="2200" dirty="0"/>
              <a:t>of raw materials and ends with the collection of </a:t>
            </a:r>
            <a:r>
              <a:rPr lang="en-US" sz="2200" dirty="0" smtClean="0"/>
              <a:t>receivables</a:t>
            </a:r>
            <a:r>
              <a:rPr lang="en-US" sz="22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The </a:t>
            </a:r>
            <a:r>
              <a:rPr lang="en-US" sz="2200" dirty="0"/>
              <a:t>cash requirement of working capital is calculated by </a:t>
            </a:r>
            <a:r>
              <a:rPr lang="en-US" sz="2200" dirty="0" smtClean="0"/>
              <a:t>estimating </a:t>
            </a:r>
            <a:r>
              <a:rPr lang="en-US" sz="2200" dirty="0"/>
              <a:t>the cash cost of various current </a:t>
            </a:r>
            <a:r>
              <a:rPr lang="en-US" sz="2200" dirty="0" smtClean="0"/>
              <a:t>assets required </a:t>
            </a:r>
            <a:r>
              <a:rPr lang="en-US" sz="2200" dirty="0"/>
              <a:t>by the firm and deducting the spontaneous </a:t>
            </a:r>
            <a:r>
              <a:rPr lang="en-US" sz="2200" dirty="0" smtClean="0"/>
              <a:t>current </a:t>
            </a:r>
            <a:r>
              <a:rPr lang="en-US" sz="2200" dirty="0"/>
              <a:t>liabilities from the cash cost of current assets.</a:t>
            </a:r>
          </a:p>
          <a:p>
            <a:pPr>
              <a:spcBef>
                <a:spcPts val="120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898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Characteristics of Current Assets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Factors </a:t>
            </a:r>
            <a:r>
              <a:rPr lang="en-US" sz="2800" dirty="0"/>
              <a:t>Influencing Working Capital Requirements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Level </a:t>
            </a:r>
            <a:r>
              <a:rPr lang="en-US" sz="2800" dirty="0"/>
              <a:t>of Current Assets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Current </a:t>
            </a:r>
            <a:r>
              <a:rPr lang="en-US" sz="2800" dirty="0"/>
              <a:t>Assets Financing Policy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Profit </a:t>
            </a:r>
            <a:r>
              <a:rPr lang="en-US" sz="2800" dirty="0"/>
              <a:t>Criterion for Current Assets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Operating </a:t>
            </a:r>
            <a:r>
              <a:rPr lang="en-US" sz="2800" dirty="0"/>
              <a:t>Cycle Analysis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Cash </a:t>
            </a:r>
            <a:r>
              <a:rPr lang="en-US" sz="2800" dirty="0"/>
              <a:t>Requirement for Working Capital</a:t>
            </a:r>
          </a:p>
        </p:txBody>
      </p:sp>
    </p:spTree>
    <p:extLst>
      <p:ext uri="{BB962C8B-B14F-4D97-AF65-F5344CB8AC3E}">
        <p14:creationId xmlns:p14="http://schemas.microsoft.com/office/powerpoint/2010/main" val="17610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CURRENT </a:t>
            </a:r>
            <a:r>
              <a:rPr lang="en-US" dirty="0"/>
              <a:t>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Short life span</a:t>
            </a:r>
          </a:p>
          <a:p>
            <a:pPr>
              <a:spcBef>
                <a:spcPts val="600"/>
              </a:spcBef>
            </a:pPr>
            <a:r>
              <a:rPr lang="en-US" sz="2400" b="1" dirty="0" smtClean="0"/>
              <a:t>Swift </a:t>
            </a:r>
            <a:r>
              <a:rPr lang="en-US" sz="2400" b="1" dirty="0"/>
              <a:t>transformation into other asset forms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CURRENT ASSETS CYCLE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28750" y="3962400"/>
            <a:ext cx="1371600" cy="581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Accounts receivable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7600" y="2895600"/>
            <a:ext cx="1447800" cy="581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Finished  goods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24250" y="4572000"/>
            <a:ext cx="1676400" cy="83099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Wages, salaries, factory overheads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172200" y="3962400"/>
            <a:ext cx="1447800" cy="581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Work-in-  process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172200" y="5181600"/>
            <a:ext cx="1447800" cy="58102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Raw   materials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810000" y="6400800"/>
            <a:ext cx="1181100" cy="3365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Cash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57950" y="6400800"/>
            <a:ext cx="1143000" cy="33655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</a:rPr>
              <a:t>Suppliers</a:t>
            </a:r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2133600" y="4533900"/>
            <a:ext cx="1588" cy="2000250"/>
          </a:xfrm>
          <a:custGeom>
            <a:avLst/>
            <a:gdLst>
              <a:gd name="T0" fmla="*/ 0 w 1"/>
              <a:gd name="T1" fmla="*/ 0 h 1260"/>
              <a:gd name="T2" fmla="*/ 0 w 1"/>
              <a:gd name="T3" fmla="*/ 2147483647 h 1260"/>
              <a:gd name="T4" fmla="*/ 0 60000 65536"/>
              <a:gd name="T5" fmla="*/ 0 60000 65536"/>
              <a:gd name="T6" fmla="*/ 0 w 1"/>
              <a:gd name="T7" fmla="*/ 0 h 1260"/>
              <a:gd name="T8" fmla="*/ 1 w 1"/>
              <a:gd name="T9" fmla="*/ 1260 h 126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60">
                <a:moveTo>
                  <a:pt x="0" y="0"/>
                </a:moveTo>
                <a:lnTo>
                  <a:pt x="0" y="126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2133600" y="6553200"/>
            <a:ext cx="1673225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2095500" y="3162300"/>
            <a:ext cx="2057400" cy="1588"/>
          </a:xfrm>
          <a:custGeom>
            <a:avLst/>
            <a:gdLst>
              <a:gd name="T0" fmla="*/ 0 w 1332"/>
              <a:gd name="T1" fmla="*/ 0 h 1"/>
              <a:gd name="T2" fmla="*/ 2147483647 w 1332"/>
              <a:gd name="T3" fmla="*/ 0 h 1"/>
              <a:gd name="T4" fmla="*/ 0 60000 65536"/>
              <a:gd name="T5" fmla="*/ 0 60000 65536"/>
              <a:gd name="T6" fmla="*/ 0 w 1332"/>
              <a:gd name="T7" fmla="*/ 0 h 1"/>
              <a:gd name="T8" fmla="*/ 1332 w 133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2" h="1">
                <a:moveTo>
                  <a:pt x="0" y="0"/>
                </a:moveTo>
                <a:lnTo>
                  <a:pt x="1332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2095500" y="3162300"/>
            <a:ext cx="1588" cy="781050"/>
          </a:xfrm>
          <a:custGeom>
            <a:avLst/>
            <a:gdLst>
              <a:gd name="T0" fmla="*/ 0 w 1"/>
              <a:gd name="T1" fmla="*/ 0 h 492"/>
              <a:gd name="T2" fmla="*/ 0 w 1"/>
              <a:gd name="T3" fmla="*/ 2147483647 h 492"/>
              <a:gd name="T4" fmla="*/ 0 60000 65536"/>
              <a:gd name="T5" fmla="*/ 0 60000 65536"/>
              <a:gd name="T6" fmla="*/ 0 w 1"/>
              <a:gd name="T7" fmla="*/ 0 h 492"/>
              <a:gd name="T8" fmla="*/ 1 w 1"/>
              <a:gd name="T9" fmla="*/ 492 h 4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92">
                <a:moveTo>
                  <a:pt x="0" y="0"/>
                </a:moveTo>
                <a:lnTo>
                  <a:pt x="0" y="492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343400" y="3657600"/>
            <a:ext cx="1588" cy="914400"/>
          </a:xfrm>
          <a:custGeom>
            <a:avLst/>
            <a:gdLst>
              <a:gd name="T0" fmla="*/ 0 w 1"/>
              <a:gd name="T1" fmla="*/ 2147483647 h 576"/>
              <a:gd name="T2" fmla="*/ 0 w 1"/>
              <a:gd name="T3" fmla="*/ 0 h 576"/>
              <a:gd name="T4" fmla="*/ 0 60000 65536"/>
              <a:gd name="T5" fmla="*/ 0 60000 65536"/>
              <a:gd name="T6" fmla="*/ 0 w 1"/>
              <a:gd name="T7" fmla="*/ 0 h 576"/>
              <a:gd name="T8" fmla="*/ 1 w 1"/>
              <a:gd name="T9" fmla="*/ 576 h 5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6">
                <a:moveTo>
                  <a:pt x="0" y="576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4343400" y="3657600"/>
            <a:ext cx="19812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6324600" y="3105150"/>
            <a:ext cx="1588" cy="552450"/>
          </a:xfrm>
          <a:custGeom>
            <a:avLst/>
            <a:gdLst>
              <a:gd name="T0" fmla="*/ 0 w 1"/>
              <a:gd name="T1" fmla="*/ 2147483647 h 348"/>
              <a:gd name="T2" fmla="*/ 0 w 1"/>
              <a:gd name="T3" fmla="*/ 0 h 348"/>
              <a:gd name="T4" fmla="*/ 0 60000 65536"/>
              <a:gd name="T5" fmla="*/ 0 60000 65536"/>
              <a:gd name="T6" fmla="*/ 0 w 1"/>
              <a:gd name="T7" fmla="*/ 0 h 348"/>
              <a:gd name="T8" fmla="*/ 1 w 1"/>
              <a:gd name="T9" fmla="*/ 348 h 3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8">
                <a:moveTo>
                  <a:pt x="0" y="348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5105400" y="3124200"/>
            <a:ext cx="1790700" cy="1588"/>
          </a:xfrm>
          <a:custGeom>
            <a:avLst/>
            <a:gdLst>
              <a:gd name="T0" fmla="*/ 0 w 1128"/>
              <a:gd name="T1" fmla="*/ 0 h 1"/>
              <a:gd name="T2" fmla="*/ 2147483647 w 1128"/>
              <a:gd name="T3" fmla="*/ 0 h 1"/>
              <a:gd name="T4" fmla="*/ 0 60000 65536"/>
              <a:gd name="T5" fmla="*/ 0 60000 65536"/>
              <a:gd name="T6" fmla="*/ 0 w 1128"/>
              <a:gd name="T7" fmla="*/ 0 h 1"/>
              <a:gd name="T8" fmla="*/ 1128 w 112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28" h="1">
                <a:moveTo>
                  <a:pt x="0" y="0"/>
                </a:moveTo>
                <a:lnTo>
                  <a:pt x="1128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6896100" y="3124200"/>
            <a:ext cx="0" cy="83820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4343400" y="5124450"/>
            <a:ext cx="1588" cy="1257300"/>
          </a:xfrm>
          <a:custGeom>
            <a:avLst/>
            <a:gdLst>
              <a:gd name="T0" fmla="*/ 0 w 1"/>
              <a:gd name="T1" fmla="*/ 2147483647 h 792"/>
              <a:gd name="T2" fmla="*/ 0 w 1"/>
              <a:gd name="T3" fmla="*/ 0 h 792"/>
              <a:gd name="T4" fmla="*/ 0 60000 65536"/>
              <a:gd name="T5" fmla="*/ 0 60000 65536"/>
              <a:gd name="T6" fmla="*/ 0 w 1"/>
              <a:gd name="T7" fmla="*/ 0 h 792"/>
              <a:gd name="T8" fmla="*/ 1 w 1"/>
              <a:gd name="T9" fmla="*/ 792 h 7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92">
                <a:moveTo>
                  <a:pt x="0" y="792"/>
                </a:moveTo>
                <a:lnTo>
                  <a:pt x="0" y="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6858000" y="4514850"/>
            <a:ext cx="1588" cy="666750"/>
          </a:xfrm>
          <a:custGeom>
            <a:avLst/>
            <a:gdLst>
              <a:gd name="T0" fmla="*/ 0 w 1"/>
              <a:gd name="T1" fmla="*/ 0 h 420"/>
              <a:gd name="T2" fmla="*/ 0 w 1"/>
              <a:gd name="T3" fmla="*/ 2147483647 h 420"/>
              <a:gd name="T4" fmla="*/ 0 60000 65536"/>
              <a:gd name="T5" fmla="*/ 0 60000 65536"/>
              <a:gd name="T6" fmla="*/ 0 w 1"/>
              <a:gd name="T7" fmla="*/ 0 h 420"/>
              <a:gd name="T8" fmla="*/ 1 w 1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0">
                <a:moveTo>
                  <a:pt x="0" y="0"/>
                </a:moveTo>
                <a:lnTo>
                  <a:pt x="0" y="42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7294563" y="5734050"/>
            <a:ext cx="1587" cy="666750"/>
          </a:xfrm>
          <a:custGeom>
            <a:avLst/>
            <a:gdLst>
              <a:gd name="T0" fmla="*/ 0 w 1"/>
              <a:gd name="T1" fmla="*/ 0 h 420"/>
              <a:gd name="T2" fmla="*/ 0 w 1"/>
              <a:gd name="T3" fmla="*/ 2147483647 h 420"/>
              <a:gd name="T4" fmla="*/ 0 60000 65536"/>
              <a:gd name="T5" fmla="*/ 0 60000 65536"/>
              <a:gd name="T6" fmla="*/ 0 w 1"/>
              <a:gd name="T7" fmla="*/ 0 h 420"/>
              <a:gd name="T8" fmla="*/ 1 w 1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20">
                <a:moveTo>
                  <a:pt x="0" y="0"/>
                </a:moveTo>
                <a:lnTo>
                  <a:pt x="0" y="420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6324600" y="5734050"/>
            <a:ext cx="1588" cy="723900"/>
          </a:xfrm>
          <a:custGeom>
            <a:avLst/>
            <a:gdLst>
              <a:gd name="T0" fmla="*/ 0 w 1"/>
              <a:gd name="T1" fmla="*/ 0 h 456"/>
              <a:gd name="T2" fmla="*/ 0 w 1"/>
              <a:gd name="T3" fmla="*/ 2147483647 h 456"/>
              <a:gd name="T4" fmla="*/ 0 60000 65536"/>
              <a:gd name="T5" fmla="*/ 0 60000 65536"/>
              <a:gd name="T6" fmla="*/ 0 w 1"/>
              <a:gd name="T7" fmla="*/ 0 h 456"/>
              <a:gd name="T8" fmla="*/ 1 w 1"/>
              <a:gd name="T9" fmla="*/ 456 h 45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56">
                <a:moveTo>
                  <a:pt x="0" y="0"/>
                </a:moveTo>
                <a:lnTo>
                  <a:pt x="0" y="456"/>
                </a:lnTo>
              </a:path>
            </a:pathLst>
          </a:custGeom>
          <a:noFill/>
          <a:ln w="12700" cap="sq">
            <a:solidFill>
              <a:sysClr val="window" lastClr="FFFFFF"/>
            </a:solidFill>
            <a:round/>
            <a:headEnd type="stealth" w="lg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953000" y="6477000"/>
            <a:ext cx="13716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953000" y="6629400"/>
            <a:ext cx="15240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181600" y="4876800"/>
            <a:ext cx="1676400" cy="0"/>
          </a:xfrm>
          <a:prstGeom prst="line">
            <a:avLst/>
          </a:prstGeom>
          <a:noFill/>
          <a:ln w="12700" cap="sq">
            <a:solidFill>
              <a:sysClr val="window" lastClr="FFFFFF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INFLUENCING WORKING CAPITAL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Nature of Business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Seasonality </a:t>
            </a:r>
            <a:r>
              <a:rPr lang="en-US" sz="2800" dirty="0"/>
              <a:t>of Operations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Production </a:t>
            </a:r>
            <a:r>
              <a:rPr lang="en-US" sz="2800" dirty="0"/>
              <a:t>Policy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Market </a:t>
            </a:r>
            <a:r>
              <a:rPr lang="en-US" sz="2800" dirty="0"/>
              <a:t>Conditions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Conditions </a:t>
            </a:r>
            <a:r>
              <a:rPr lang="en-US" sz="2800" dirty="0"/>
              <a:t>of Supply</a:t>
            </a:r>
          </a:p>
        </p:txBody>
      </p:sp>
    </p:spTree>
    <p:extLst>
      <p:ext uri="{BB962C8B-B14F-4D97-AF65-F5344CB8AC3E}">
        <p14:creationId xmlns:p14="http://schemas.microsoft.com/office/powerpoint/2010/main" val="425361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WORKING CAPITAL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2800" dirty="0"/>
              <a:t>Two important issues in working capital policy are: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sz="1050" dirty="0"/>
          </a:p>
          <a:p>
            <a:pPr marL="581025">
              <a:spcBef>
                <a:spcPts val="1200"/>
              </a:spcBef>
            </a:pPr>
            <a:r>
              <a:rPr lang="en-US" sz="2800" dirty="0" smtClean="0"/>
              <a:t>What </a:t>
            </a:r>
            <a:r>
              <a:rPr lang="en-US" sz="2800" dirty="0"/>
              <a:t>should be the level of investment in current    </a:t>
            </a:r>
            <a:r>
              <a:rPr lang="en-US" sz="2800" dirty="0" smtClean="0"/>
              <a:t>assets</a:t>
            </a:r>
            <a:r>
              <a:rPr lang="en-US" sz="2800" dirty="0"/>
              <a:t>?</a:t>
            </a:r>
          </a:p>
          <a:p>
            <a:pPr marL="581025">
              <a:spcBef>
                <a:spcPts val="1200"/>
              </a:spcBef>
            </a:pPr>
            <a:r>
              <a:rPr lang="en-US" sz="2800" dirty="0" smtClean="0"/>
              <a:t>What </a:t>
            </a:r>
            <a:r>
              <a:rPr lang="en-US" sz="2800" dirty="0"/>
              <a:t>mix of long-term and short-term financing should </a:t>
            </a:r>
            <a:r>
              <a:rPr lang="en-US" sz="2800" dirty="0" smtClean="0"/>
              <a:t>the </a:t>
            </a:r>
            <a:r>
              <a:rPr lang="en-US" sz="2800" dirty="0"/>
              <a:t>firm employ to support current assets?</a:t>
            </a:r>
          </a:p>
        </p:txBody>
      </p:sp>
    </p:spTree>
    <p:extLst>
      <p:ext uri="{BB962C8B-B14F-4D97-AF65-F5344CB8AC3E}">
        <p14:creationId xmlns:p14="http://schemas.microsoft.com/office/powerpoint/2010/main" val="7720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LEVEL OF CURRENT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Autofit/>
          </a:bodyPr>
          <a:lstStyle/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solidFill>
                  <a:prstClr val="white"/>
                </a:solidFill>
                <a:latin typeface="Times New Roman" pitchFamily="18" charset="0"/>
              </a:rPr>
              <a:t>				</a:t>
            </a:r>
            <a:r>
              <a:rPr lang="en-US" altLang="en-US" sz="2400" b="1" u="sng" dirty="0" smtClean="0">
                <a:solidFill>
                  <a:prstClr val="white"/>
                </a:solidFill>
                <a:latin typeface="Times New Roman" pitchFamily="18" charset="0"/>
              </a:rPr>
              <a:t>Flexible</a:t>
            </a:r>
            <a:r>
              <a:rPr lang="en-US" altLang="en-US" sz="2400" b="1" dirty="0" smtClean="0">
                <a:solidFill>
                  <a:prstClr val="white"/>
                </a:solidFill>
                <a:latin typeface="Times New Roman" pitchFamily="18" charset="0"/>
              </a:rPr>
              <a:t> 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		</a:t>
            </a:r>
            <a:r>
              <a:rPr lang="en-US" altLang="en-US" sz="2400" b="1" u="sng" dirty="0">
                <a:solidFill>
                  <a:prstClr val="white"/>
                </a:solidFill>
                <a:latin typeface="Times New Roman" pitchFamily="18" charset="0"/>
              </a:rPr>
              <a:t>Restrictive</a:t>
            </a:r>
          </a:p>
          <a:p>
            <a:pPr marL="0" lvl="0" indent="0"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			       </a:t>
            </a:r>
            <a:r>
              <a:rPr lang="en-US" altLang="en-US" sz="2400" b="1" u="sng" dirty="0">
                <a:solidFill>
                  <a:prstClr val="white"/>
                </a:solidFill>
                <a:latin typeface="Times New Roman" pitchFamily="18" charset="0"/>
              </a:rPr>
              <a:t>(Conservative)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               </a:t>
            </a:r>
            <a:r>
              <a:rPr lang="en-US" altLang="en-US" sz="2400" b="1" u="sng" dirty="0">
                <a:solidFill>
                  <a:prstClr val="white"/>
                </a:solidFill>
                <a:latin typeface="Times New Roman" pitchFamily="18" charset="0"/>
              </a:rPr>
              <a:t>(Aggressive)</a:t>
            </a:r>
          </a:p>
          <a:p>
            <a:pPr marL="0" lvl="0" indent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				 </a:t>
            </a:r>
            <a:r>
              <a:rPr lang="en-US" altLang="en-US" sz="2400" b="1" u="sng" dirty="0">
                <a:solidFill>
                  <a:prstClr val="white"/>
                </a:solidFill>
                <a:latin typeface="Times New Roman" pitchFamily="18" charset="0"/>
              </a:rPr>
              <a:t>Policy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			     </a:t>
            </a:r>
            <a:r>
              <a:rPr lang="en-US" altLang="en-US" sz="2400" b="1" u="sng" dirty="0">
                <a:solidFill>
                  <a:prstClr val="white"/>
                </a:solidFill>
                <a:latin typeface="Times New Roman" pitchFamily="18" charset="0"/>
              </a:rPr>
              <a:t>Policy</a:t>
            </a:r>
            <a:endParaRPr lang="en-US" altLang="en-US" sz="24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           Liquidity		 High			     Low</a:t>
            </a:r>
          </a:p>
          <a:p>
            <a:pPr marL="0" lvl="0" indent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           Inventories		 Large			     Small</a:t>
            </a:r>
          </a:p>
          <a:p>
            <a:pPr marL="0" lvl="0" indent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           Debtors		 High			     Low</a:t>
            </a:r>
          </a:p>
          <a:p>
            <a:pPr marL="0" lvl="0" indent="0" fontAlgn="base">
              <a:spcBef>
                <a:spcPts val="1200"/>
              </a:spcBef>
              <a:spcAft>
                <a:spcPct val="0"/>
              </a:spcAft>
              <a:buNone/>
            </a:pPr>
            <a:endParaRPr lang="en-US" altLang="en-US" sz="1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A flexible policy results in fewer production stoppages, ensures </a:t>
            </a:r>
            <a:r>
              <a:rPr lang="en-US" altLang="en-US" sz="2400" b="1" dirty="0" smtClean="0">
                <a:solidFill>
                  <a:prstClr val="white"/>
                </a:solidFill>
                <a:latin typeface="Times New Roman" pitchFamily="18" charset="0"/>
              </a:rPr>
              <a:t>quicker 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deliveries to customers, and stimulates sales </a:t>
            </a:r>
            <a:r>
              <a:rPr lang="en-US" altLang="en-US" sz="2400" b="1" dirty="0" smtClean="0">
                <a:solidFill>
                  <a:prstClr val="white"/>
                </a:solidFill>
                <a:latin typeface="Times New Roman" pitchFamily="18" charset="0"/>
              </a:rPr>
              <a:t>… 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but </a:t>
            </a: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altLang="en-US" sz="8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HIGHER INVESTMENT IN CURRENT ASSETS</a:t>
            </a:r>
          </a:p>
          <a:p>
            <a:pPr marL="0" lvl="0" indent="0" algn="just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7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A restrictive policy leads to more production stoppages, delayed </a:t>
            </a:r>
            <a:r>
              <a:rPr lang="en-US" altLang="en-US" sz="2400" b="1" dirty="0" smtClean="0">
                <a:solidFill>
                  <a:prstClr val="white"/>
                </a:solidFill>
                <a:latin typeface="Times New Roman" pitchFamily="18" charset="0"/>
              </a:rPr>
              <a:t>deliveries 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to customers, and lost sales … but</a:t>
            </a: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endParaRPr lang="en-US" altLang="en-US" sz="1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LOWER INVESTMENT IN CURRENT ASSETS</a:t>
            </a:r>
          </a:p>
        </p:txBody>
      </p:sp>
    </p:spTree>
    <p:extLst>
      <p:ext uri="{BB962C8B-B14F-4D97-AF65-F5344CB8AC3E}">
        <p14:creationId xmlns:p14="http://schemas.microsoft.com/office/powerpoint/2010/main" val="5668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CAPITAL </a:t>
            </a:r>
            <a:r>
              <a:rPr lang="en-US" dirty="0" smtClean="0"/>
              <a:t>REQUIREMENTS AND </a:t>
            </a:r>
            <a:r>
              <a:rPr lang="en-US" dirty="0"/>
              <a:t>THEIR </a:t>
            </a:r>
            <a:r>
              <a:rPr lang="en-US" dirty="0" smtClean="0"/>
              <a:t>FINANCING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6887"/>
            <a:ext cx="9067800" cy="509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6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</a:t>
            </a:r>
            <a:r>
              <a:rPr lang="en-US" dirty="0" smtClean="0"/>
              <a:t>ASSETS</a:t>
            </a:r>
            <a:br>
              <a:rPr lang="en-US" dirty="0" smtClean="0"/>
            </a:br>
            <a:r>
              <a:rPr lang="en-US" dirty="0" smtClean="0"/>
              <a:t>FINANCING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14496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According to the maturity principle, fixed assets and permanent current assets should be supported by long-term sources of finance whereas fluctuating current assets must be supported by short-term sources of finance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4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4583</TotalTime>
  <Words>399</Words>
  <Application>Microsoft Office PowerPoint</Application>
  <PresentationFormat>On-screen Show (4:3)</PresentationFormat>
  <Paragraphs>115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OUTLINE</vt:lpstr>
      <vt:lpstr>CHARACTERISTICS OF CURRENT ASSETS</vt:lpstr>
      <vt:lpstr>FACTORS INFLUENCING WORKING CAPITAL REQUIREMENTS</vt:lpstr>
      <vt:lpstr>WORKING CAPITAL POLICY</vt:lpstr>
      <vt:lpstr>LEVEL OF CURRENT ASSETS</vt:lpstr>
      <vt:lpstr>CAPITAL REQUIREMENTS AND THEIR FINANCING</vt:lpstr>
      <vt:lpstr>CURRENT ASSETS FINANCING POLICY</vt:lpstr>
      <vt:lpstr>PROFIT CRITERION FOR WORKING CAPITAL</vt:lpstr>
      <vt:lpstr>OPERATING CYCLE AND CASH CYCLE</vt:lpstr>
      <vt:lpstr>ILLUSTRATION</vt:lpstr>
      <vt:lpstr>PowerPoint Presentation</vt:lpstr>
      <vt:lpstr>CASH REQUIREMENT FOR                                       WORKING CAPITAL</vt:lpstr>
      <vt:lpstr>SUMMING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2014-05-27T14:34:12Z</dcterms:created>
  <dcterms:modified xsi:type="dcterms:W3CDTF">2014-06-29T17:30:06Z</dcterms:modified>
</cp:coreProperties>
</file>