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3" r:id="rId3"/>
    <p:sldId id="433" r:id="rId4"/>
    <p:sldId id="570" r:id="rId5"/>
    <p:sldId id="572" r:id="rId6"/>
    <p:sldId id="573" r:id="rId7"/>
    <p:sldId id="578" r:id="rId8"/>
    <p:sldId id="579" r:id="rId9"/>
    <p:sldId id="580" r:id="rId10"/>
    <p:sldId id="581" r:id="rId11"/>
    <p:sldId id="582" r:id="rId12"/>
    <p:sldId id="584" r:id="rId13"/>
    <p:sldId id="583" r:id="rId14"/>
    <p:sldId id="57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703"/>
    <a:srgbClr val="00CCFF"/>
    <a:srgbClr val="CC9B00"/>
    <a:srgbClr val="E6AF00"/>
    <a:srgbClr val="FFCC00"/>
    <a:srgbClr val="DE5A00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44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076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9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7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96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7FD0E91-944E-49C5-87BF-CFEBC6C78CAF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3" name="Rectangle 12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/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106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  <a:pPr/>
              <a:t>6/29/2014</a:t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  <a:pPr/>
              <a:t>‹#›</a:t>
            </a:fld>
            <a:endParaRPr lang="en-US">
              <a:solidFill>
                <a:srgbClr val="D6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33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125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4275913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itchFamily="18" charset="0"/>
                <a:ea typeface="Adobe Kaiti Std R" pitchFamily="18" charset="-128"/>
                <a:cs typeface="+mn-cs"/>
              </a:rPr>
              <a:t> 26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W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ORKING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C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APITAL</a:t>
            </a:r>
            <a:r>
              <a:rPr lang="en-US" sz="60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CC9B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  <a:ea typeface="Adobe Kaiti Std R" pitchFamily="18" charset="-128"/>
              </a:rPr>
              <a:t>INANCING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  <p:extLst>
      <p:ext uri="{BB962C8B-B14F-4D97-AF65-F5344CB8AC3E}">
        <p14:creationId xmlns:p14="http://schemas.microsoft.com/office/powerpoint/2010/main" val="288747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5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0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1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  <a:t>6/29/2014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Management, </a:t>
            </a:r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3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55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SHORT-TERM </a:t>
            </a:r>
            <a:r>
              <a:rPr lang="en-US" dirty="0" smtClean="0"/>
              <a:t>LOANS FROM </a:t>
            </a:r>
            <a:r>
              <a:rPr lang="en-US" dirty="0"/>
              <a:t>FINANCIAL </a:t>
            </a:r>
            <a:r>
              <a:rPr lang="en-US" dirty="0" smtClean="0"/>
              <a:t>INSTITUTIONS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Insurance companies provide short-term loans to </a:t>
            </a:r>
            <a:r>
              <a:rPr lang="en-US" sz="2800" dirty="0" smtClean="0"/>
              <a:t>manufacturing </a:t>
            </a:r>
            <a:r>
              <a:rPr lang="en-US" sz="2800" dirty="0"/>
              <a:t>companies with an excellent track record.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Such </a:t>
            </a:r>
            <a:r>
              <a:rPr lang="en-US" sz="2800" dirty="0"/>
              <a:t>loans are unsecured and given for a period of 1 </a:t>
            </a:r>
            <a:r>
              <a:rPr lang="en-US" sz="2800" dirty="0" smtClean="0"/>
              <a:t>year</a:t>
            </a:r>
            <a:r>
              <a:rPr lang="en-US" sz="2800" dirty="0"/>
              <a:t>, renewable for two consecutive years.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A </a:t>
            </a:r>
            <a:r>
              <a:rPr lang="en-US" sz="2800" dirty="0"/>
              <a:t>company, to be eligible for such loans, should satisfy </a:t>
            </a:r>
            <a:r>
              <a:rPr lang="en-US" sz="2800" dirty="0" smtClean="0"/>
              <a:t>certain </a:t>
            </a:r>
            <a:r>
              <a:rPr lang="en-US" sz="2800" dirty="0"/>
              <a:t>conditions relating to dividend payment, </a:t>
            </a:r>
            <a:r>
              <a:rPr lang="en-US" sz="2800" dirty="0" smtClean="0"/>
              <a:t>debt-equity </a:t>
            </a:r>
            <a:r>
              <a:rPr lang="en-US" sz="2800" dirty="0"/>
              <a:t>ratio, current ratio, and interest cover ratio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78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RIGHTS </a:t>
            </a:r>
            <a:r>
              <a:rPr lang="en-US" dirty="0" smtClean="0"/>
              <a:t>DEBENTURES FOR </a:t>
            </a:r>
            <a:r>
              <a:rPr lang="en-US" dirty="0"/>
              <a:t>WORKING </a:t>
            </a:r>
            <a:r>
              <a:rPr lang="en-US" dirty="0" smtClean="0"/>
              <a:t>CAPITAL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A company can issue “rights” debentures to its  shareholders </a:t>
            </a:r>
            <a:r>
              <a:rPr lang="en-US" sz="2800" dirty="0" smtClean="0"/>
              <a:t>to </a:t>
            </a:r>
            <a:r>
              <a:rPr lang="en-US" sz="2800" dirty="0"/>
              <a:t>augment the long-term source for working capital </a:t>
            </a:r>
            <a:r>
              <a:rPr lang="en-US" sz="2800" dirty="0" smtClean="0"/>
              <a:t>requirements</a:t>
            </a:r>
            <a:endParaRPr lang="en-US" sz="2800" dirty="0"/>
          </a:p>
          <a:p>
            <a:pPr>
              <a:spcBef>
                <a:spcPts val="18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key guidelines applicable to “rights” debentures relate to </a:t>
            </a:r>
            <a:r>
              <a:rPr lang="en-US" sz="2800" dirty="0" smtClean="0"/>
              <a:t>the </a:t>
            </a:r>
            <a:r>
              <a:rPr lang="en-US" sz="2800" dirty="0"/>
              <a:t>quantum of such issues and the debt : equity ratio</a:t>
            </a:r>
          </a:p>
          <a:p>
            <a:pPr>
              <a:spcBef>
                <a:spcPts val="180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5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COMMERCIAL </a:t>
            </a:r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prstClr val="white"/>
                </a:solidFill>
              </a:rPr>
              <a:t>Commercial paper represents short-term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unsecured promissory </a:t>
            </a:r>
            <a:r>
              <a:rPr lang="en-US" altLang="en-US" sz="2800" b="1" dirty="0">
                <a:solidFill>
                  <a:prstClr val="white"/>
                </a:solidFill>
              </a:rPr>
              <a:t>notes issued by firms which enjoy a fairly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high </a:t>
            </a:r>
            <a:r>
              <a:rPr lang="en-US" altLang="en-US" sz="2800" b="1" dirty="0">
                <a:solidFill>
                  <a:prstClr val="white"/>
                </a:solidFill>
              </a:rPr>
              <a:t>credit rating.</a:t>
            </a:r>
          </a:p>
          <a:p>
            <a:pPr marL="0" lvl="0" indent="0" algn="just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800" b="1" dirty="0">
              <a:solidFill>
                <a:prstClr val="white"/>
              </a:solidFill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prstClr val="white"/>
                </a:solidFill>
              </a:rPr>
              <a:t>Commercial </a:t>
            </a:r>
            <a:r>
              <a:rPr lang="en-US" altLang="en-US" sz="2800" b="1" dirty="0">
                <a:solidFill>
                  <a:prstClr val="white"/>
                </a:solidFill>
              </a:rPr>
              <a:t>paper is either directly placed with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investors </a:t>
            </a:r>
            <a:r>
              <a:rPr lang="en-US" altLang="en-US" sz="2800" b="1" dirty="0">
                <a:solidFill>
                  <a:prstClr val="white"/>
                </a:solidFill>
              </a:rPr>
              <a:t>or sold through dealers</a:t>
            </a:r>
          </a:p>
          <a:p>
            <a:pPr marL="0" lvl="0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800" b="1" dirty="0">
              <a:solidFill>
                <a:prstClr val="white"/>
              </a:solidFill>
            </a:endParaRPr>
          </a:p>
          <a:p>
            <a:pPr lvl="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prstClr val="white"/>
                </a:solidFill>
              </a:rPr>
              <a:t>The </a:t>
            </a:r>
            <a:r>
              <a:rPr lang="en-US" altLang="en-US" sz="2800" b="1" dirty="0">
                <a:solidFill>
                  <a:prstClr val="white"/>
                </a:solidFill>
              </a:rPr>
              <a:t>effective pre-tax cost of commercial paper is: 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 smtClean="0">
                <a:solidFill>
                  <a:prstClr val="white"/>
                </a:solidFill>
                <a:latin typeface="Times New Roman" pitchFamily="18" charset="0"/>
              </a:rPr>
              <a:t>Face 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value – Net amount </a:t>
            </a:r>
            <a:r>
              <a:rPr lang="en-US" altLang="en-US" sz="2800" b="1" dirty="0" err="1">
                <a:solidFill>
                  <a:prstClr val="white"/>
                </a:solidFill>
                <a:latin typeface="Times New Roman" pitchFamily="18" charset="0"/>
              </a:rPr>
              <a:t>realised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		</a:t>
            </a:r>
            <a:r>
              <a:rPr lang="en-US" altLang="en-US" sz="2800" b="1" dirty="0" smtClean="0">
                <a:solidFill>
                  <a:prstClr val="white"/>
                </a:solidFill>
                <a:latin typeface="Times New Roman" pitchFamily="18" charset="0"/>
              </a:rPr>
              <a:t>360</a:t>
            </a:r>
            <a:endParaRPr lang="en-US" altLang="en-US" sz="28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              Net amount </a:t>
            </a:r>
            <a:r>
              <a:rPr lang="en-US" altLang="en-US" sz="2800" b="1" dirty="0" err="1">
                <a:solidFill>
                  <a:prstClr val="white"/>
                </a:solidFill>
                <a:latin typeface="Times New Roman" pitchFamily="18" charset="0"/>
              </a:rPr>
              <a:t>realised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		</a:t>
            </a:r>
            <a:r>
              <a:rPr lang="en-US" altLang="en-US" sz="2800" b="1" dirty="0" smtClean="0">
                <a:solidFill>
                  <a:prstClr val="white"/>
                </a:solidFill>
                <a:latin typeface="Times New Roman" pitchFamily="18" charset="0"/>
              </a:rPr>
              <a:t>Maturity 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period</a:t>
            </a:r>
          </a:p>
          <a:p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438150" y="5314950"/>
            <a:ext cx="5257800" cy="1066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5924550" y="5334000"/>
            <a:ext cx="2609850" cy="1066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76250" y="5867400"/>
            <a:ext cx="51816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943600" y="5848350"/>
            <a:ext cx="25908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factor is a financial institution which offers services relating to management and financing of debt arising from credit sales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25958"/>
              </p:ext>
            </p:extLst>
          </p:nvPr>
        </p:nvGraphicFramePr>
        <p:xfrm>
          <a:off x="647700" y="1524000"/>
          <a:ext cx="78486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5715000" imgH="4556520" progId="Word.Document.8">
                  <p:embed/>
                </p:oleObj>
              </mc:Choice>
              <mc:Fallback>
                <p:oleObj name="Document" r:id="rId3" imgW="5715000" imgH="455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24000"/>
                        <a:ext cx="78486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0050" y="50292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</a:rPr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3837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534400" cy="4724400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Typically, the current assets of the firm are supported by </a:t>
            </a:r>
            <a:r>
              <a:rPr lang="en-US" sz="2800" dirty="0" smtClean="0"/>
              <a:t>a </a:t>
            </a:r>
            <a:r>
              <a:rPr lang="en-US" sz="2800" dirty="0"/>
              <a:t>combination of long-term and short-term sources of </a:t>
            </a:r>
            <a:r>
              <a:rPr lang="en-US" sz="2800" dirty="0" smtClean="0"/>
              <a:t>financing</a:t>
            </a:r>
            <a:r>
              <a:rPr 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following sources of finance more or less exclusively </a:t>
            </a:r>
            <a:r>
              <a:rPr lang="en-US" sz="2800" dirty="0" smtClean="0"/>
              <a:t>support </a:t>
            </a:r>
            <a:r>
              <a:rPr lang="en-US" sz="2800" dirty="0"/>
              <a:t>current assets: accruals, trade credit, working </a:t>
            </a:r>
            <a:r>
              <a:rPr lang="en-US" sz="2800" dirty="0" smtClean="0"/>
              <a:t> </a:t>
            </a:r>
            <a:r>
              <a:rPr lang="en-US" sz="2800" dirty="0"/>
              <a:t>capital advance by commercial banks, public deposits </a:t>
            </a:r>
            <a:r>
              <a:rPr lang="en-US" sz="2800" dirty="0" smtClean="0"/>
              <a:t>inter-corporate </a:t>
            </a:r>
            <a:r>
              <a:rPr lang="en-US" sz="2800" dirty="0"/>
              <a:t>deposits, shot-term loans from financial </a:t>
            </a:r>
            <a:r>
              <a:rPr lang="en-US" sz="2800" dirty="0" smtClean="0"/>
              <a:t>institutions</a:t>
            </a:r>
            <a:r>
              <a:rPr lang="en-US" sz="2800" dirty="0"/>
              <a:t>, rights debentures for working capital, </a:t>
            </a:r>
            <a:r>
              <a:rPr lang="en-US" sz="2800" dirty="0" smtClean="0"/>
              <a:t>commercial </a:t>
            </a:r>
            <a:r>
              <a:rPr lang="en-US" sz="2800" dirty="0"/>
              <a:t>paper, and factoring.</a:t>
            </a:r>
          </a:p>
        </p:txBody>
      </p:sp>
    </p:spTree>
    <p:extLst>
      <p:ext uri="{BB962C8B-B14F-4D97-AF65-F5344CB8AC3E}">
        <p14:creationId xmlns:p14="http://schemas.microsoft.com/office/powerpoint/2010/main" val="13051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2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5334000"/>
          </a:xfrm>
        </p:spPr>
        <p:txBody>
          <a:bodyPr>
            <a:normAutofit fontScale="92500" lnSpcReduction="10000"/>
          </a:bodyPr>
          <a:lstStyle/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/>
              <a:t>Accruals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Trade </a:t>
            </a:r>
            <a:r>
              <a:rPr lang="en-US" sz="2800" dirty="0"/>
              <a:t>credit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Working </a:t>
            </a:r>
            <a:r>
              <a:rPr lang="en-US" sz="2800" dirty="0"/>
              <a:t>capital advance by commercial banks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Regulation </a:t>
            </a:r>
            <a:r>
              <a:rPr lang="en-US" sz="2800" dirty="0"/>
              <a:t>of bank finance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Public </a:t>
            </a:r>
            <a:r>
              <a:rPr lang="en-US" sz="2800" dirty="0"/>
              <a:t>deposits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Inter-corporate </a:t>
            </a:r>
            <a:r>
              <a:rPr lang="en-US" sz="2800" dirty="0"/>
              <a:t>deposits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Short-term </a:t>
            </a:r>
            <a:r>
              <a:rPr lang="en-US" sz="2800" dirty="0"/>
              <a:t>loans from financial institutions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Rights </a:t>
            </a:r>
            <a:r>
              <a:rPr lang="en-US" sz="2800" dirty="0"/>
              <a:t>debentures for working capital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Commercial </a:t>
            </a:r>
            <a:r>
              <a:rPr lang="en-US" sz="2800" dirty="0"/>
              <a:t>paper</a:t>
            </a:r>
          </a:p>
          <a:p>
            <a:pPr marL="463550" indent="-463550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/>
              <a:t>Factoring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0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ACCRUALS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72000"/>
          </a:xfrm>
        </p:spPr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sz="2800" dirty="0"/>
              <a:t>The major accrual items are wages and provisions.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Accruals </a:t>
            </a:r>
            <a:r>
              <a:rPr lang="en-US" sz="2800" dirty="0"/>
              <a:t>vary with the level of activity of the firm.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While </a:t>
            </a:r>
            <a:r>
              <a:rPr lang="en-US" sz="2800" dirty="0"/>
              <a:t>accruals are a welcome source of financing, they </a:t>
            </a:r>
            <a:r>
              <a:rPr lang="en-US" sz="2800" dirty="0" smtClean="0"/>
              <a:t>are </a:t>
            </a:r>
            <a:r>
              <a:rPr lang="en-US" sz="2800" dirty="0"/>
              <a:t>typically not amenable to control by management.</a:t>
            </a:r>
          </a:p>
        </p:txBody>
      </p:sp>
    </p:spTree>
    <p:extLst>
      <p:ext uri="{BB962C8B-B14F-4D97-AF65-F5344CB8AC3E}">
        <p14:creationId xmlns:p14="http://schemas.microsoft.com/office/powerpoint/2010/main" val="39032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TRADE CREDIT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1874837"/>
            <a:ext cx="8591550" cy="4525963"/>
          </a:xfrm>
        </p:spPr>
        <p:txBody>
          <a:bodyPr>
            <a:normAutofit fontScale="92500"/>
          </a:bodyPr>
          <a:lstStyle/>
          <a:p>
            <a:pPr marL="0" lvl="0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prstClr val="white"/>
                </a:solidFill>
              </a:rPr>
              <a:t>Trade credit represents the credit extended by the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suppliers </a:t>
            </a:r>
            <a:r>
              <a:rPr lang="en-US" altLang="en-US" sz="2800" b="1" dirty="0">
                <a:solidFill>
                  <a:prstClr val="white"/>
                </a:solidFill>
              </a:rPr>
              <a:t>of goods and services. It is a spontaneous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source </a:t>
            </a:r>
            <a:r>
              <a:rPr lang="en-US" altLang="en-US" sz="2800" b="1" dirty="0">
                <a:solidFill>
                  <a:prstClr val="white"/>
                </a:solidFill>
              </a:rPr>
              <a:t>of finance.</a:t>
            </a:r>
          </a:p>
          <a:p>
            <a:pPr marL="0" lvl="0" indent="0" algn="just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00" b="1" dirty="0">
              <a:solidFill>
                <a:prstClr val="white"/>
              </a:solidFill>
            </a:endParaRPr>
          </a:p>
          <a:p>
            <a:pPr marL="0" lvl="0" indent="0" algn="just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00" b="1" dirty="0">
              <a:solidFill>
                <a:prstClr val="white"/>
              </a:solidFill>
            </a:endParaRPr>
          </a:p>
          <a:p>
            <a:pPr marL="0" lvl="0" indent="0" algn="just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 smtClean="0">
                <a:solidFill>
                  <a:prstClr val="white"/>
                </a:solidFill>
              </a:rPr>
              <a:t>The </a:t>
            </a:r>
            <a:r>
              <a:rPr lang="en-US" altLang="en-US" sz="2800" b="1" dirty="0">
                <a:solidFill>
                  <a:prstClr val="white"/>
                </a:solidFill>
              </a:rPr>
              <a:t>confidence of suppliers is the key to securing trade </a:t>
            </a:r>
            <a:r>
              <a:rPr lang="en-US" altLang="en-US" sz="2800" b="1" dirty="0" smtClean="0">
                <a:solidFill>
                  <a:prstClr val="white"/>
                </a:solidFill>
              </a:rPr>
              <a:t>credit</a:t>
            </a:r>
            <a:r>
              <a:rPr lang="en-US" altLang="en-US" sz="2800" b="1" dirty="0">
                <a:solidFill>
                  <a:prstClr val="white"/>
                </a:solidFill>
              </a:rPr>
              <a:t>.</a:t>
            </a:r>
          </a:p>
          <a:p>
            <a:pPr marL="0" lvl="0" indent="0" algn="just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00" b="1" dirty="0">
              <a:solidFill>
                <a:prstClr val="white"/>
              </a:solidFill>
            </a:endParaRPr>
          </a:p>
          <a:p>
            <a:pPr marL="0" lvl="0" indent="0" algn="just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300" b="1" dirty="0">
              <a:solidFill>
                <a:prstClr val="white"/>
              </a:solidFill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 smtClean="0">
                <a:solidFill>
                  <a:prstClr val="white"/>
                </a:solidFill>
              </a:rPr>
              <a:t>The </a:t>
            </a:r>
            <a:r>
              <a:rPr lang="en-US" altLang="en-US" sz="2800" b="1" dirty="0">
                <a:solidFill>
                  <a:prstClr val="white"/>
                </a:solidFill>
              </a:rPr>
              <a:t>cost of trade credit is:</a:t>
            </a: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endParaRPr lang="en-US" altLang="en-US" sz="500" b="1" dirty="0">
              <a:solidFill>
                <a:prstClr val="white"/>
              </a:solidFill>
              <a:latin typeface="Times New Roman" pitchFamily="18" charset="0"/>
            </a:endParaRPr>
          </a:p>
          <a:p>
            <a:pPr marL="0" lvl="0" indent="0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 smtClean="0">
                <a:solidFill>
                  <a:prstClr val="white"/>
                </a:solidFill>
                <a:latin typeface="Times New Roman" pitchFamily="18" charset="0"/>
              </a:rPr>
              <a:t>       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Discount %		                360</a:t>
            </a: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			       x</a:t>
            </a:r>
          </a:p>
          <a:p>
            <a:pPr marL="0" lvl="0" indent="0"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   100 – Discount %	  </a:t>
            </a:r>
            <a:r>
              <a:rPr lang="en-US" altLang="en-US" sz="2800" b="1" dirty="0" smtClean="0">
                <a:solidFill>
                  <a:prstClr val="white"/>
                </a:solidFill>
                <a:latin typeface="Times New Roman" pitchFamily="18" charset="0"/>
              </a:rPr>
              <a:t>	Credit </a:t>
            </a:r>
            <a:r>
              <a:rPr lang="en-US" altLang="en-US" sz="2800" b="1" dirty="0">
                <a:solidFill>
                  <a:prstClr val="white"/>
                </a:solidFill>
                <a:latin typeface="Times New Roman" pitchFamily="18" charset="0"/>
              </a:rPr>
              <a:t>period – Discount period</a:t>
            </a:r>
            <a:r>
              <a:rPr lang="en-US" altLang="en-US" sz="2400" b="1" dirty="0">
                <a:solidFill>
                  <a:prstClr val="white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323850" y="5486400"/>
            <a:ext cx="32004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962400" y="5486400"/>
            <a:ext cx="4724400" cy="0"/>
          </a:xfrm>
          <a:prstGeom prst="line">
            <a:avLst/>
          </a:prstGeom>
          <a:noFill/>
          <a:ln w="9525">
            <a:solidFill>
              <a:sysClr val="window" lastClr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0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CAPITAL ADVANCE </a:t>
            </a:r>
            <a:r>
              <a:rPr lang="en-US" dirty="0" smtClean="0"/>
              <a:t>BY COMMERCIAL </a:t>
            </a:r>
            <a:r>
              <a:rPr lang="en-US" dirty="0"/>
              <a:t>BANKS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81000" y="1598741"/>
            <a:ext cx="83058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  <a:cs typeface="Arial" charset="0"/>
              </a:defRPr>
            </a:lvl9pPr>
          </a:lstStyle>
          <a:p>
            <a:pPr marL="463550" lvl="0" indent="-4635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Application and processing </a:t>
            </a:r>
          </a:p>
          <a:p>
            <a:pPr marL="463550" lvl="0" indent="-4635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Sanction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, terms and conditions</a:t>
            </a:r>
          </a:p>
          <a:p>
            <a:pPr marL="463550" lvl="0" indent="-4635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Forms 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of bank finance</a:t>
            </a: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Cash 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credits/Overdrafts</a:t>
            </a: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Loans</a:t>
            </a:r>
            <a:endParaRPr lang="en-US" altLang="en-US" sz="2600" b="1" kern="0" dirty="0">
              <a:solidFill>
                <a:prstClr val="white"/>
              </a:solidFill>
              <a:latin typeface="+mn-lt"/>
            </a:endParaRP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Purchase/Discount 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of loans</a:t>
            </a: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Letter 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of credit</a:t>
            </a:r>
          </a:p>
          <a:p>
            <a:pPr marL="463550" lvl="0" indent="-4635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Security</a:t>
            </a:r>
            <a:endParaRPr lang="en-US" altLang="en-US" sz="2600" b="1" kern="0" dirty="0">
              <a:solidFill>
                <a:prstClr val="white"/>
              </a:solidFill>
              <a:latin typeface="+mn-lt"/>
            </a:endParaRP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Hypothecation</a:t>
            </a:r>
            <a:endParaRPr lang="en-US" altLang="en-US" sz="2600" b="1" kern="0" dirty="0">
              <a:solidFill>
                <a:prstClr val="white"/>
              </a:solidFill>
              <a:latin typeface="+mn-lt"/>
            </a:endParaRPr>
          </a:p>
          <a:p>
            <a:pPr marL="1206500" lvl="1" indent="-4635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Pledge</a:t>
            </a:r>
            <a:endParaRPr lang="en-US" altLang="en-US" sz="2600" b="1" kern="0" dirty="0">
              <a:solidFill>
                <a:prstClr val="white"/>
              </a:solidFill>
              <a:latin typeface="+mn-lt"/>
            </a:endParaRPr>
          </a:p>
          <a:p>
            <a:pPr marL="463550" lvl="0" indent="-46355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600" b="1" kern="0" dirty="0" smtClean="0">
                <a:solidFill>
                  <a:prstClr val="white"/>
                </a:solidFill>
                <a:latin typeface="+mn-lt"/>
              </a:rPr>
              <a:t>Margin </a:t>
            </a:r>
            <a:r>
              <a:rPr lang="en-US" altLang="en-US" sz="2600" b="1" kern="0" dirty="0">
                <a:solidFill>
                  <a:prstClr val="white"/>
                </a:solidFill>
                <a:latin typeface="+mn-lt"/>
              </a:rPr>
              <a:t>amount</a:t>
            </a:r>
          </a:p>
        </p:txBody>
      </p:sp>
    </p:spTree>
    <p:extLst>
      <p:ext uri="{BB962C8B-B14F-4D97-AF65-F5344CB8AC3E}">
        <p14:creationId xmlns:p14="http://schemas.microsoft.com/office/powerpoint/2010/main" val="116101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PERMISSIBLE                                                   BANK FINANCE (MPBF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Tandon</a:t>
            </a:r>
            <a:r>
              <a:rPr lang="en-US" sz="2800" dirty="0"/>
              <a:t> Committee had suggested three methods for determining the MPBF</a:t>
            </a:r>
          </a:p>
          <a:p>
            <a:pPr marL="0" indent="0">
              <a:buNone/>
            </a:pPr>
            <a:r>
              <a:rPr lang="en-US" sz="2800" dirty="0"/>
              <a:t>Method 1 : MPBF = 0.75 (CA – CL)</a:t>
            </a:r>
          </a:p>
          <a:p>
            <a:pPr marL="0" indent="0">
              <a:buNone/>
            </a:pPr>
            <a:r>
              <a:rPr lang="en-US" sz="2800" dirty="0"/>
              <a:t>Method 2 : MPBF = 0.75 (CA) – CL</a:t>
            </a:r>
          </a:p>
          <a:p>
            <a:pPr marL="0" indent="0">
              <a:buNone/>
            </a:pPr>
            <a:r>
              <a:rPr lang="en-US" sz="2800" dirty="0"/>
              <a:t>Method 3 : MPBF = 0.75 (CA – CCA) – CL</a:t>
            </a:r>
          </a:p>
          <a:p>
            <a:pPr marL="800100" lvl="2" indent="0">
              <a:buNone/>
            </a:pPr>
            <a:r>
              <a:rPr lang="en-US" sz="2800" dirty="0"/>
              <a:t>CA = current assets</a:t>
            </a:r>
          </a:p>
          <a:p>
            <a:pPr marL="800100" lvl="2" indent="0">
              <a:buNone/>
            </a:pPr>
            <a:r>
              <a:rPr lang="en-US" sz="2800" dirty="0"/>
              <a:t>CL = non-banking current liabilities</a:t>
            </a:r>
          </a:p>
          <a:p>
            <a:pPr marL="800100" lvl="2" indent="0">
              <a:buNone/>
            </a:pPr>
            <a:r>
              <a:rPr lang="en-US" sz="2800" dirty="0"/>
              <a:t>CCA = core current </a:t>
            </a:r>
            <a:r>
              <a:rPr lang="en-US" sz="2800" dirty="0" smtClean="0"/>
              <a:t>assets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0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</a:t>
            </a:r>
            <a:r>
              <a:rPr lang="en-US" dirty="0" smtClean="0"/>
              <a:t>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 marL="463550" indent="-463550">
              <a:spcBef>
                <a:spcPts val="3000"/>
              </a:spcBef>
            </a:pPr>
            <a:r>
              <a:rPr lang="en-US" sz="2800" dirty="0"/>
              <a:t>These are unsecured deposits from the public.</a:t>
            </a:r>
          </a:p>
          <a:p>
            <a:pPr marL="463550" indent="-463550">
              <a:spcBef>
                <a:spcPts val="3000"/>
              </a:spcBef>
            </a:pPr>
            <a:r>
              <a:rPr lang="en-US" sz="2800" dirty="0" smtClean="0"/>
              <a:t>Public </a:t>
            </a:r>
            <a:r>
              <a:rPr lang="en-US" sz="2800" dirty="0"/>
              <a:t>deposits cannot exceed 25 percent of share capital </a:t>
            </a:r>
            <a:r>
              <a:rPr lang="en-US" sz="2800" dirty="0" smtClean="0"/>
              <a:t>and </a:t>
            </a:r>
            <a:r>
              <a:rPr lang="en-US" sz="2800" dirty="0"/>
              <a:t>free reserves.</a:t>
            </a:r>
          </a:p>
          <a:p>
            <a:pPr marL="463550" indent="-463550">
              <a:spcBef>
                <a:spcPts val="30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maximum maturity period allowed for public </a:t>
            </a:r>
            <a:r>
              <a:rPr lang="en-US" sz="2800" dirty="0" smtClean="0"/>
              <a:t>deposits </a:t>
            </a:r>
            <a:r>
              <a:rPr lang="en-US" sz="2800" dirty="0"/>
              <a:t>is 3 years. However, for NBFCs it is 5 years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12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INTER-CORPORATE </a:t>
            </a:r>
            <a:r>
              <a:rPr lang="en-US" dirty="0" smtClean="0"/>
              <a:t>DEPOSITS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463550" indent="-463550"/>
            <a:r>
              <a:rPr lang="en-US" sz="2800" dirty="0"/>
              <a:t>A deposit made by one company with another, normally </a:t>
            </a:r>
            <a:r>
              <a:rPr lang="en-US" sz="2800" dirty="0" smtClean="0"/>
              <a:t>for </a:t>
            </a:r>
            <a:r>
              <a:rPr lang="en-US" sz="2800" dirty="0"/>
              <a:t>a period up to six months is referred to as an </a:t>
            </a:r>
            <a:r>
              <a:rPr lang="en-US" sz="2800" dirty="0" smtClean="0"/>
              <a:t>inter-    </a:t>
            </a:r>
            <a:r>
              <a:rPr lang="en-US" sz="2800" dirty="0"/>
              <a:t>corporate deposit.</a:t>
            </a:r>
          </a:p>
          <a:p>
            <a:pPr marL="463550" indent="-463550"/>
            <a:r>
              <a:rPr lang="en-US" sz="2800" dirty="0" smtClean="0"/>
              <a:t>Inter-corporate </a:t>
            </a:r>
            <a:r>
              <a:rPr lang="en-US" sz="2800" dirty="0"/>
              <a:t>deposits are typically unsecured.</a:t>
            </a:r>
          </a:p>
          <a:p>
            <a:pPr marL="463550" indent="-463550"/>
            <a:r>
              <a:rPr lang="en-US" sz="2800" dirty="0" smtClean="0"/>
              <a:t>Inter-corporate </a:t>
            </a:r>
            <a:r>
              <a:rPr lang="en-US" sz="2800" dirty="0"/>
              <a:t>deposits are usually of three types: call </a:t>
            </a:r>
            <a:r>
              <a:rPr lang="en-US" sz="2800" dirty="0" smtClean="0"/>
              <a:t>deposits</a:t>
            </a:r>
            <a:r>
              <a:rPr lang="en-US" sz="2800" dirty="0"/>
              <a:t>, three-month deposits, and six-month deposits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7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</TotalTime>
  <Words>569</Words>
  <Application>Microsoft Office PowerPoint</Application>
  <PresentationFormat>On-screen Show (4:3)</PresentationFormat>
  <Paragraphs>79</Paragraphs>
  <Slides>14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PowerPoint Presentation</vt:lpstr>
      <vt:lpstr>PowerPoint Presentation</vt:lpstr>
      <vt:lpstr>OUTLINE</vt:lpstr>
      <vt:lpstr>ACCRUALS</vt:lpstr>
      <vt:lpstr>TRADE CREDIT</vt:lpstr>
      <vt:lpstr>WORKING CAPITAL ADVANCE BY COMMERCIAL BANKS</vt:lpstr>
      <vt:lpstr>MAXIMUM PERMISSIBLE                                                   BANK FINANCE (MPBF)</vt:lpstr>
      <vt:lpstr>PUBLIC DEPOSITS</vt:lpstr>
      <vt:lpstr>INTER-CORPORATE DEPOSITS</vt:lpstr>
      <vt:lpstr>SHORT-TERM LOANS FROM FINANCIAL INSTITUTIONS</vt:lpstr>
      <vt:lpstr>RIGHTS DEBENTURES FOR WORKING CAPITAL</vt:lpstr>
      <vt:lpstr>COMMERCIAL PAPER</vt:lpstr>
      <vt:lpstr>FACTORING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2014-05-27T14:34:12Z</dcterms:created>
  <dcterms:modified xsi:type="dcterms:W3CDTF">2014-06-29T17:31:38Z</dcterms:modified>
</cp:coreProperties>
</file>