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type="screen16x9" cy="5143500" cx="9144000"/>
  <p:notesSz cx="6858000" cy="9144000"/>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89" d="100"/>
          <a:sy n="89" d="100"/>
        </p:scale>
        <p:origin x="75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tableStyles" Target="tableStyles.xml"/><Relationship Id="rId31" Type="http://schemas.openxmlformats.org/officeDocument/2006/relationships/presProps" Target="presProps.xml"/><Relationship Id="rId32" Type="http://schemas.openxmlformats.org/officeDocument/2006/relationships/viewProps" Target="viewProps.xml"/><Relationship Id="rId3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81" name="Shape 2"/>
        <p:cNvGrpSpPr/>
        <p:nvPr/>
      </p:nvGrpSpPr>
      <p:grpSpPr>
        <a:xfrm>
          <a:off x="0" y="0"/>
          <a:ext cx="0" cy="0"/>
          <a:chOff x="0" y="0"/>
          <a:chExt cx="0" cy="0"/>
        </a:xfrm>
      </p:grpSpPr>
      <p:sp>
        <p:nvSpPr>
          <p:cNvPr id="1048656"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57"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0"/>
        <p:cNvGrpSpPr/>
        <p:nvPr/>
      </p:nvGrpSpPr>
      <p:grpSpPr>
        <a:xfrm>
          <a:off x="0" y="0"/>
          <a:ext cx="0" cy="0"/>
          <a:chOff x="0" y="0"/>
          <a:chExt cx="0" cy="0"/>
        </a:xfrm>
      </p:grpSpPr>
      <p:sp>
        <p:nvSpPr>
          <p:cNvPr id="1048597" name="Google Shape;51;p: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598" name="Google Shape;52;p: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54"/>
        <p:cNvGrpSpPr/>
        <p:nvPr/>
      </p:nvGrpSpPr>
      <p:grpSpPr>
        <a:xfrm>
          <a:off x="0" y="0"/>
          <a:ext cx="0" cy="0"/>
          <a:chOff x="0" y="0"/>
          <a:chExt cx="0" cy="0"/>
        </a:xfrm>
      </p:grpSpPr>
      <p:sp>
        <p:nvSpPr>
          <p:cNvPr id="1048600" name="Google Shape;55;g23d66680d41_0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p:spPr>
      </p:sp>
      <p:sp>
        <p:nvSpPr>
          <p:cNvPr id="1048601" name="Google Shape;56;g23d66680d41_0_0:notes"/>
          <p:cNvSpPr txBox="1">
            <a:spLocks noGrp="1"/>
          </p:cNvSpPr>
          <p:nvPr>
            <p:ph type="body" idx="1"/>
          </p:nvPr>
        </p:nvSpPr>
        <p:spPr>
          <a:xfrm>
            <a:off x="685800" y="4343400"/>
            <a:ext cx="5486400" cy="4114800"/>
          </a:xfrm>
          <a:prstGeom prst="rect"/>
        </p:spPr>
        <p:txBody>
          <a:bodyPr anchor="t" anchorCtr="0" bIns="91425" lIns="91425" rIns="91425" spcFirstLastPara="1" tIns="91425" wrap="square">
            <a:noAutofit/>
          </a:bodyPr>
          <a:p>
            <a:pPr algn="l" indent="0" lvl="0" marL="0"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48" name="Shape 10"/>
        <p:cNvGrpSpPr/>
        <p:nvPr/>
      </p:nvGrpSpPr>
      <p:grpSpPr>
        <a:xfrm>
          <a:off x="0" y="0"/>
          <a:ext cx="0" cy="0"/>
          <a:chOff x="0" y="0"/>
          <a:chExt cx="0" cy="0"/>
        </a:xfrm>
      </p:grpSpPr>
      <p:sp>
        <p:nvSpPr>
          <p:cNvPr id="1048592" name="Google Shape;11;p2"/>
          <p:cNvSpPr txBox="1">
            <a:spLocks noGrp="1"/>
          </p:cNvSpPr>
          <p:nvPr>
            <p:ph type="ctrTitle"/>
          </p:nvPr>
        </p:nvSpPr>
        <p:spPr>
          <a:xfrm>
            <a:off x="311708" y="744575"/>
            <a:ext cx="8520600" cy="2052600"/>
          </a:xfrm>
          <a:prstGeom prst="rect"/>
        </p:spPr>
        <p:txBody>
          <a:bodyPr anchor="b" anchorCtr="0" bIns="91425" lIns="91425" rIns="91425" spcFirstLastPara="1" tIns="91425" wrap="square">
            <a:normAutofit/>
          </a:bodyPr>
          <a:lstStyle>
            <a:lvl1pPr algn="ctr" lvl="0">
              <a:spcBef>
                <a:spcPts val="0"/>
              </a:spcBef>
              <a:spcAft>
                <a:spcPts val="0"/>
              </a:spcAft>
              <a:buSzPts val="5200"/>
              <a:buNone/>
              <a:defRPr sz="5200"/>
            </a:lvl1pPr>
            <a:lvl2pPr algn="ctr" lvl="1">
              <a:spcBef>
                <a:spcPts val="0"/>
              </a:spcBef>
              <a:spcAft>
                <a:spcPts val="0"/>
              </a:spcAft>
              <a:buSzPts val="5200"/>
              <a:buNone/>
              <a:defRPr sz="5200"/>
            </a:lvl2pPr>
            <a:lvl3pPr algn="ctr" lvl="2">
              <a:spcBef>
                <a:spcPts val="0"/>
              </a:spcBef>
              <a:spcAft>
                <a:spcPts val="0"/>
              </a:spcAft>
              <a:buSzPts val="5200"/>
              <a:buNone/>
              <a:defRPr sz="5200"/>
            </a:lvl3pPr>
            <a:lvl4pPr algn="ctr" lvl="3">
              <a:spcBef>
                <a:spcPts val="0"/>
              </a:spcBef>
              <a:spcAft>
                <a:spcPts val="0"/>
              </a:spcAft>
              <a:buSzPts val="5200"/>
              <a:buNone/>
              <a:defRPr sz="5200"/>
            </a:lvl4pPr>
            <a:lvl5pPr algn="ctr" lvl="4">
              <a:spcBef>
                <a:spcPts val="0"/>
              </a:spcBef>
              <a:spcAft>
                <a:spcPts val="0"/>
              </a:spcAft>
              <a:buSzPts val="5200"/>
              <a:buNone/>
              <a:defRPr sz="5200"/>
            </a:lvl5pPr>
            <a:lvl6pPr algn="ctr" lvl="5">
              <a:spcBef>
                <a:spcPts val="0"/>
              </a:spcBef>
              <a:spcAft>
                <a:spcPts val="0"/>
              </a:spcAft>
              <a:buSzPts val="5200"/>
              <a:buNone/>
              <a:defRPr sz="5200"/>
            </a:lvl6pPr>
            <a:lvl7pPr algn="ctr" lvl="6">
              <a:spcBef>
                <a:spcPts val="0"/>
              </a:spcBef>
              <a:spcAft>
                <a:spcPts val="0"/>
              </a:spcAft>
              <a:buSzPts val="5200"/>
              <a:buNone/>
              <a:defRPr sz="5200"/>
            </a:lvl7pPr>
            <a:lvl8pPr algn="ctr" lvl="7">
              <a:spcBef>
                <a:spcPts val="0"/>
              </a:spcBef>
              <a:spcAft>
                <a:spcPts val="0"/>
              </a:spcAft>
              <a:buSzPts val="5200"/>
              <a:buNone/>
              <a:defRPr sz="5200"/>
            </a:lvl8pPr>
            <a:lvl9pPr algn="ctr" lvl="8">
              <a:spcBef>
                <a:spcPts val="0"/>
              </a:spcBef>
              <a:spcAft>
                <a:spcPts val="0"/>
              </a:spcAft>
              <a:buSzPts val="5200"/>
              <a:buNone/>
              <a:defRPr sz="5200"/>
            </a:lvl9pPr>
          </a:lstStyle>
          <a:p/>
        </p:txBody>
      </p:sp>
      <p:sp>
        <p:nvSpPr>
          <p:cNvPr id="1048593" name="Google Shape;12;p2"/>
          <p:cNvSpPr txBox="1">
            <a:spLocks noGrp="1"/>
          </p:cNvSpPr>
          <p:nvPr>
            <p:ph type="subTitle" idx="1"/>
          </p:nvPr>
        </p:nvSpPr>
        <p:spPr>
          <a:xfrm>
            <a:off x="311700" y="2834125"/>
            <a:ext cx="8520600" cy="792600"/>
          </a:xfrm>
          <a:prstGeom prst="rect"/>
        </p:spPr>
        <p:txBody>
          <a:bodyPr anchor="t" anchorCtr="0" bIns="91425" lIns="91425" rIns="91425" spcFirstLastPara="1" tIns="91425" wrap="square">
            <a:normAutofit/>
          </a:bodyPr>
          <a:lstStyle>
            <a:lvl1pPr algn="ctr" lvl="0">
              <a:lnSpc>
                <a:spcPct val="100000"/>
              </a:lnSpc>
              <a:spcBef>
                <a:spcPts val="0"/>
              </a:spcBef>
              <a:spcAft>
                <a:spcPts val="0"/>
              </a:spcAft>
              <a:buSzPts val="2800"/>
              <a:buNone/>
              <a:defRPr sz="2800"/>
            </a:lvl1pPr>
            <a:lvl2pPr algn="ctr" lvl="1">
              <a:lnSpc>
                <a:spcPct val="100000"/>
              </a:lnSpc>
              <a:spcBef>
                <a:spcPts val="0"/>
              </a:spcBef>
              <a:spcAft>
                <a:spcPts val="0"/>
              </a:spcAft>
              <a:buSzPts val="2800"/>
              <a:buNone/>
              <a:defRPr sz="2800"/>
            </a:lvl2pPr>
            <a:lvl3pPr algn="ctr" lvl="2">
              <a:lnSpc>
                <a:spcPct val="100000"/>
              </a:lnSpc>
              <a:spcBef>
                <a:spcPts val="0"/>
              </a:spcBef>
              <a:spcAft>
                <a:spcPts val="0"/>
              </a:spcAft>
              <a:buSzPts val="2800"/>
              <a:buNone/>
              <a:defRPr sz="2800"/>
            </a:lvl3pPr>
            <a:lvl4pPr algn="ctr" lvl="3">
              <a:lnSpc>
                <a:spcPct val="100000"/>
              </a:lnSpc>
              <a:spcBef>
                <a:spcPts val="0"/>
              </a:spcBef>
              <a:spcAft>
                <a:spcPts val="0"/>
              </a:spcAft>
              <a:buSzPts val="2800"/>
              <a:buNone/>
              <a:defRPr sz="2800"/>
            </a:lvl4pPr>
            <a:lvl5pPr algn="ctr" lvl="4">
              <a:lnSpc>
                <a:spcPct val="100000"/>
              </a:lnSpc>
              <a:spcBef>
                <a:spcPts val="0"/>
              </a:spcBef>
              <a:spcAft>
                <a:spcPts val="0"/>
              </a:spcAft>
              <a:buSzPts val="2800"/>
              <a:buNone/>
              <a:defRPr sz="2800"/>
            </a:lvl5pPr>
            <a:lvl6pPr algn="ctr" lvl="5">
              <a:lnSpc>
                <a:spcPct val="100000"/>
              </a:lnSpc>
              <a:spcBef>
                <a:spcPts val="0"/>
              </a:spcBef>
              <a:spcAft>
                <a:spcPts val="0"/>
              </a:spcAft>
              <a:buSzPts val="2800"/>
              <a:buNone/>
              <a:defRPr sz="2800"/>
            </a:lvl6pPr>
            <a:lvl7pPr algn="ctr" lvl="6">
              <a:lnSpc>
                <a:spcPct val="100000"/>
              </a:lnSpc>
              <a:spcBef>
                <a:spcPts val="0"/>
              </a:spcBef>
              <a:spcAft>
                <a:spcPts val="0"/>
              </a:spcAft>
              <a:buSzPts val="2800"/>
              <a:buNone/>
              <a:defRPr sz="2800"/>
            </a:lvl7pPr>
            <a:lvl8pPr algn="ctr" lvl="7">
              <a:lnSpc>
                <a:spcPct val="100000"/>
              </a:lnSpc>
              <a:spcBef>
                <a:spcPts val="0"/>
              </a:spcBef>
              <a:spcAft>
                <a:spcPts val="0"/>
              </a:spcAft>
              <a:buSzPts val="2800"/>
              <a:buNone/>
              <a:defRPr sz="2800"/>
            </a:lvl8pPr>
            <a:lvl9pPr algn="ctr" lvl="8">
              <a:lnSpc>
                <a:spcPct val="100000"/>
              </a:lnSpc>
              <a:spcBef>
                <a:spcPts val="0"/>
              </a:spcBef>
              <a:spcAft>
                <a:spcPts val="0"/>
              </a:spcAft>
              <a:buSzPts val="2800"/>
              <a:buNone/>
              <a:defRPr sz="2800"/>
            </a:lvl9pPr>
          </a:lstStyle>
          <a:p/>
        </p:txBody>
      </p:sp>
      <p:sp>
        <p:nvSpPr>
          <p:cNvPr id="1048594" name="Google Shape;13;p2"/>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GB"/>
              <a:t>‹#›</a:t>
            </a:fld>
          </a:p>
        </p:txBody>
      </p:sp>
      <p:pic>
        <p:nvPicPr>
          <p:cNvPr id="2097155" name="Google Shape;14;p2"/>
          <p:cNvPicPr preferRelativeResize="0">
            <a:picLocks/>
          </p:cNvPicPr>
          <p:nvPr/>
        </p:nvPicPr>
        <p:blipFill>
          <a:blip xmlns:r="http://schemas.openxmlformats.org/officeDocument/2006/relationships" r:embed="rId1">
            <a:alphaModFix/>
          </a:blip>
          <a:stretch>
            <a:fillRect/>
          </a:stretch>
        </p:blipFill>
        <p:spPr>
          <a:xfrm>
            <a:off x="3463213" y="4730051"/>
            <a:ext cx="2217574" cy="337250"/>
          </a:xfrm>
          <a:prstGeom prst="rect"/>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5" name="Shape 48"/>
        <p:cNvGrpSpPr/>
        <p:nvPr/>
      </p:nvGrpSpPr>
      <p:grpSpPr>
        <a:xfrm>
          <a:off x="0" y="0"/>
          <a:ext cx="0" cy="0"/>
          <a:chOff x="0" y="0"/>
          <a:chExt cx="0" cy="0"/>
        </a:xfrm>
      </p:grpSpPr>
      <p:sp>
        <p:nvSpPr>
          <p:cNvPr id="1048639" name="Google Shape;49;p11"/>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39" name="Shape 15"/>
        <p:cNvGrpSpPr/>
        <p:nvPr/>
      </p:nvGrpSpPr>
      <p:grpSpPr>
        <a:xfrm>
          <a:off x="0" y="0"/>
          <a:ext cx="0" cy="0"/>
          <a:chOff x="0" y="0"/>
          <a:chExt cx="0" cy="0"/>
        </a:xfrm>
      </p:grpSpPr>
      <p:sp>
        <p:nvSpPr>
          <p:cNvPr id="1048579" name="Google Shape;16;p3"/>
          <p:cNvSpPr txBox="1">
            <a:spLocks noGrp="1"/>
          </p:cNvSpPr>
          <p:nvPr>
            <p:ph type="title"/>
          </p:nvPr>
        </p:nvSpPr>
        <p:spPr>
          <a:xfrm>
            <a:off x="391725" y="934100"/>
            <a:ext cx="8520600" cy="572700"/>
          </a:xfrm>
          <a:prstGeom prst="rect"/>
        </p:spPr>
        <p:txBody>
          <a:bodyPr anchor="t" anchorCtr="0" bIns="91425" lIns="91425" rIns="91425" spcFirstLastPara="1" tIns="91425" wrap="square">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048580" name="Google Shape;17;p3"/>
          <p:cNvSpPr txBox="1">
            <a:spLocks noGrp="1"/>
          </p:cNvSpPr>
          <p:nvPr>
            <p:ph type="body" idx="1"/>
          </p:nvPr>
        </p:nvSpPr>
        <p:spPr>
          <a:xfrm>
            <a:off x="253250" y="1857500"/>
            <a:ext cx="8520600" cy="3416400"/>
          </a:xfrm>
          <a:prstGeom prst="rect"/>
        </p:spPr>
        <p:txBody>
          <a:bodyPr anchor="t" anchorCtr="0" bIns="91425" lIns="91425" rIns="91425" spcFirstLastPara="1" tIns="91425" wrap="square">
            <a:normAutofit/>
          </a:bodyPr>
          <a:lstStyle>
            <a:lvl1pPr indent="-342900" lvl="0" marL="457200">
              <a:spcBef>
                <a:spcPts val="0"/>
              </a:spcBef>
              <a:spcAft>
                <a:spcPts val="0"/>
              </a:spcAft>
              <a:buSzPts val="1800"/>
              <a:buChar char="●"/>
            </a:lvl1pPr>
            <a:lvl2pPr indent="-317500" lvl="1" marL="914400">
              <a:spcBef>
                <a:spcPts val="0"/>
              </a:spcBef>
              <a:spcAft>
                <a:spcPts val="0"/>
              </a:spcAft>
              <a:buSzPts val="1400"/>
              <a:buChar char="○"/>
            </a:lvl2pPr>
            <a:lvl3pPr indent="-317500" lvl="2" marL="1371600">
              <a:spcBef>
                <a:spcPts val="0"/>
              </a:spcBef>
              <a:spcAft>
                <a:spcPts val="0"/>
              </a:spcAft>
              <a:buSzPts val="1400"/>
              <a:buChar char="■"/>
            </a:lvl3pPr>
            <a:lvl4pPr indent="-317500" lvl="3" marL="1828800">
              <a:spcBef>
                <a:spcPts val="0"/>
              </a:spcBef>
              <a:spcAft>
                <a:spcPts val="0"/>
              </a:spcAft>
              <a:buSzPts val="1400"/>
              <a:buChar char="●"/>
            </a:lvl4pPr>
            <a:lvl5pPr indent="-317500" lvl="4" marL="2286000">
              <a:spcBef>
                <a:spcPts val="0"/>
              </a:spcBef>
              <a:spcAft>
                <a:spcPts val="0"/>
              </a:spcAft>
              <a:buSzPts val="1400"/>
              <a:buChar char="○"/>
            </a:lvl5pPr>
            <a:lvl6pPr indent="-317500" lvl="5" marL="2743200">
              <a:spcBef>
                <a:spcPts val="0"/>
              </a:spcBef>
              <a:spcAft>
                <a:spcPts val="0"/>
              </a:spcAft>
              <a:buSzPts val="1400"/>
              <a:buChar char="■"/>
            </a:lvl6pPr>
            <a:lvl7pPr indent="-317500" lvl="6" marL="3200400">
              <a:spcBef>
                <a:spcPts val="0"/>
              </a:spcBef>
              <a:spcAft>
                <a:spcPts val="0"/>
              </a:spcAft>
              <a:buSzPts val="1400"/>
              <a:buChar char="●"/>
            </a:lvl7pPr>
            <a:lvl8pPr indent="-317500" lvl="7" marL="3657600">
              <a:spcBef>
                <a:spcPts val="0"/>
              </a:spcBef>
              <a:spcAft>
                <a:spcPts val="0"/>
              </a:spcAft>
              <a:buSzPts val="1400"/>
              <a:buChar char="○"/>
            </a:lvl8pPr>
            <a:lvl9pPr indent="-317500" lvl="8" marL="4114800">
              <a:spcBef>
                <a:spcPts val="0"/>
              </a:spcBef>
              <a:spcAft>
                <a:spcPts val="0"/>
              </a:spcAft>
              <a:buSzPts val="1400"/>
              <a:buChar char="■"/>
            </a:lvl9pPr>
          </a:lstStyle>
          <a:p/>
        </p:txBody>
      </p:sp>
      <p:sp>
        <p:nvSpPr>
          <p:cNvPr id="1048581" name="Google Shape;18;p3"/>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GB"/>
              <a:t>‹#›</a:t>
            </a:fld>
          </a:p>
        </p:txBody>
      </p:sp>
      <p:pic>
        <p:nvPicPr>
          <p:cNvPr id="2097153" name="Google Shape;19;p3"/>
          <p:cNvPicPr preferRelativeResize="0">
            <a:picLocks/>
          </p:cNvPicPr>
          <p:nvPr/>
        </p:nvPicPr>
        <p:blipFill>
          <a:blip xmlns:r="http://schemas.openxmlformats.org/officeDocument/2006/relationships" r:embed="rId1">
            <a:alphaModFix/>
          </a:blip>
          <a:stretch>
            <a:fillRect/>
          </a:stretch>
        </p:blipFill>
        <p:spPr>
          <a:xfrm>
            <a:off x="6983600" y="415175"/>
            <a:ext cx="1974051" cy="300175"/>
          </a:xfrm>
          <a:prstGeom prst="rect"/>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6" name="Shape 20"/>
        <p:cNvGrpSpPr/>
        <p:nvPr/>
      </p:nvGrpSpPr>
      <p:grpSpPr>
        <a:xfrm>
          <a:off x="0" y="0"/>
          <a:ext cx="0" cy="0"/>
          <a:chOff x="0" y="0"/>
          <a:chExt cx="0" cy="0"/>
        </a:xfrm>
      </p:grpSpPr>
      <p:sp>
        <p:nvSpPr>
          <p:cNvPr id="1048640" name="Google Shape;21;p4"/>
          <p:cNvSpPr txBox="1">
            <a:spLocks noGrp="1"/>
          </p:cNvSpPr>
          <p:nvPr>
            <p:ph type="title"/>
          </p:nvPr>
        </p:nvSpPr>
        <p:spPr>
          <a:xfrm>
            <a:off x="391725" y="776500"/>
            <a:ext cx="8520600" cy="572700"/>
          </a:xfrm>
          <a:prstGeom prst="rect"/>
        </p:spPr>
        <p:txBody>
          <a:bodyPr anchor="t" anchorCtr="0" bIns="91425" lIns="91425" rIns="91425" spcFirstLastPara="1" tIns="91425" wrap="square">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048641" name="Google Shape;22;p4"/>
          <p:cNvSpPr txBox="1">
            <a:spLocks noGrp="1"/>
          </p:cNvSpPr>
          <p:nvPr>
            <p:ph type="body" idx="1"/>
          </p:nvPr>
        </p:nvSpPr>
        <p:spPr>
          <a:xfrm>
            <a:off x="311700" y="1152475"/>
            <a:ext cx="3999900" cy="3416400"/>
          </a:xfrm>
          <a:prstGeom prst="rect"/>
        </p:spPr>
        <p:txBody>
          <a:bodyPr anchor="t" anchorCtr="0" bIns="91425" lIns="91425" rIns="91425" spcFirstLastPara="1" tIns="91425" wrap="square">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48642" name="Google Shape;23;p4"/>
          <p:cNvSpPr txBox="1">
            <a:spLocks noGrp="1"/>
          </p:cNvSpPr>
          <p:nvPr>
            <p:ph type="body" idx="2"/>
          </p:nvPr>
        </p:nvSpPr>
        <p:spPr>
          <a:xfrm>
            <a:off x="4832400" y="1152475"/>
            <a:ext cx="3999900" cy="3416400"/>
          </a:xfrm>
          <a:prstGeom prst="rect"/>
        </p:spPr>
        <p:txBody>
          <a:bodyPr anchor="t" anchorCtr="0" bIns="91425" lIns="91425" rIns="91425" spcFirstLastPara="1" tIns="91425" wrap="square">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48643" name="Google Shape;24;p4"/>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77" name="Shape 25"/>
        <p:cNvGrpSpPr/>
        <p:nvPr/>
      </p:nvGrpSpPr>
      <p:grpSpPr>
        <a:xfrm>
          <a:off x="0" y="0"/>
          <a:ext cx="0" cy="0"/>
          <a:chOff x="0" y="0"/>
          <a:chExt cx="0" cy="0"/>
        </a:xfrm>
      </p:grpSpPr>
      <p:sp>
        <p:nvSpPr>
          <p:cNvPr id="1048644" name="Google Shape;26;p5"/>
          <p:cNvSpPr txBox="1">
            <a:spLocks noGrp="1"/>
          </p:cNvSpPr>
          <p:nvPr>
            <p:ph type="title"/>
          </p:nvPr>
        </p:nvSpPr>
        <p:spPr>
          <a:xfrm>
            <a:off x="391725" y="776500"/>
            <a:ext cx="8520600" cy="572700"/>
          </a:xfrm>
          <a:prstGeom prst="rect"/>
        </p:spPr>
        <p:txBody>
          <a:bodyPr anchor="t" anchorCtr="0" bIns="91425" lIns="91425" rIns="91425" spcFirstLastPara="1" tIns="91425" wrap="square">
            <a:normAutofit/>
          </a:bodyPr>
          <a:lstStyle>
            <a:lvl1pPr lvl="0">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048645" name="Google Shape;27;p5"/>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8" name="Shape 28"/>
        <p:cNvGrpSpPr/>
        <p:nvPr/>
      </p:nvGrpSpPr>
      <p:grpSpPr>
        <a:xfrm>
          <a:off x="0" y="0"/>
          <a:ext cx="0" cy="0"/>
          <a:chOff x="0" y="0"/>
          <a:chExt cx="0" cy="0"/>
        </a:xfrm>
      </p:grpSpPr>
      <p:sp>
        <p:nvSpPr>
          <p:cNvPr id="1048646" name="Google Shape;29;p6"/>
          <p:cNvSpPr txBox="1">
            <a:spLocks noGrp="1"/>
          </p:cNvSpPr>
          <p:nvPr>
            <p:ph type="title"/>
          </p:nvPr>
        </p:nvSpPr>
        <p:spPr>
          <a:xfrm>
            <a:off x="311700" y="555600"/>
            <a:ext cx="2808000" cy="755700"/>
          </a:xfrm>
          <a:prstGeom prst="rect"/>
        </p:spPr>
        <p:txBody>
          <a:bodyPr anchor="b" anchorCtr="0" bIns="91425" lIns="91425" rIns="91425" spcFirstLastPara="1" tIns="91425" wrap="square">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48647" name="Google Shape;30;p6"/>
          <p:cNvSpPr txBox="1">
            <a:spLocks noGrp="1"/>
          </p:cNvSpPr>
          <p:nvPr>
            <p:ph type="body" idx="1"/>
          </p:nvPr>
        </p:nvSpPr>
        <p:spPr>
          <a:xfrm>
            <a:off x="311700" y="1389600"/>
            <a:ext cx="2808000" cy="3179400"/>
          </a:xfrm>
          <a:prstGeom prst="rect"/>
        </p:spPr>
        <p:txBody>
          <a:bodyPr anchor="t" anchorCtr="0" bIns="91425" lIns="91425" rIns="91425" spcFirstLastPara="1" tIns="91425" wrap="square">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48648" name="Google Shape;31;p6"/>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3" name="Shape 32"/>
        <p:cNvGrpSpPr/>
        <p:nvPr/>
      </p:nvGrpSpPr>
      <p:grpSpPr>
        <a:xfrm>
          <a:off x="0" y="0"/>
          <a:ext cx="0" cy="0"/>
          <a:chOff x="0" y="0"/>
          <a:chExt cx="0" cy="0"/>
        </a:xfrm>
      </p:grpSpPr>
      <p:sp>
        <p:nvSpPr>
          <p:cNvPr id="1048634" name="Google Shape;33;p7"/>
          <p:cNvSpPr txBox="1">
            <a:spLocks noGrp="1"/>
          </p:cNvSpPr>
          <p:nvPr>
            <p:ph type="title"/>
          </p:nvPr>
        </p:nvSpPr>
        <p:spPr>
          <a:xfrm>
            <a:off x="490250" y="450150"/>
            <a:ext cx="6367800" cy="4090800"/>
          </a:xfrm>
          <a:prstGeom prst="rect"/>
        </p:spPr>
        <p:txBody>
          <a:bodyPr anchor="ctr" anchorCtr="0" bIns="91425" lIns="91425" rIns="91425" spcFirstLastPara="1" tIns="91425" wrap="square">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048635" name="Google Shape;34;p7"/>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9" name="Shape 35"/>
        <p:cNvGrpSpPr/>
        <p:nvPr/>
      </p:nvGrpSpPr>
      <p:grpSpPr>
        <a:xfrm>
          <a:off x="0" y="0"/>
          <a:ext cx="0" cy="0"/>
          <a:chOff x="0" y="0"/>
          <a:chExt cx="0" cy="0"/>
        </a:xfrm>
      </p:grpSpPr>
      <p:sp>
        <p:nvSpPr>
          <p:cNvPr id="1048649" name="Google Shape;36;p8"/>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rtl="0">
              <a:spcBef>
                <a:spcPts val="0"/>
              </a:spcBef>
              <a:spcAft>
                <a:spcPts val="0"/>
              </a:spcAft>
              <a:buNone/>
            </a:pPr>
          </a:p>
        </p:txBody>
      </p:sp>
      <p:sp>
        <p:nvSpPr>
          <p:cNvPr id="1048650" name="Google Shape;37;p8"/>
          <p:cNvSpPr txBox="1">
            <a:spLocks noGrp="1"/>
          </p:cNvSpPr>
          <p:nvPr>
            <p:ph type="title"/>
          </p:nvPr>
        </p:nvSpPr>
        <p:spPr>
          <a:xfrm>
            <a:off x="265500" y="1233175"/>
            <a:ext cx="4045200" cy="1482300"/>
          </a:xfrm>
          <a:prstGeom prst="rect"/>
        </p:spPr>
        <p:txBody>
          <a:bodyPr anchor="b" anchorCtr="0" bIns="91425" lIns="91425" rIns="91425" spcFirstLastPara="1" tIns="91425" wrap="square">
            <a:normAutofit/>
          </a:bodyPr>
          <a:lstStyle>
            <a:lvl1pPr algn="ctr" lvl="0">
              <a:spcBef>
                <a:spcPts val="0"/>
              </a:spcBef>
              <a:spcAft>
                <a:spcPts val="0"/>
              </a:spcAft>
              <a:buSzPts val="4200"/>
              <a:buNone/>
              <a:defRPr sz="4200"/>
            </a:lvl1pPr>
            <a:lvl2pPr algn="ctr" lvl="1">
              <a:spcBef>
                <a:spcPts val="0"/>
              </a:spcBef>
              <a:spcAft>
                <a:spcPts val="0"/>
              </a:spcAft>
              <a:buSzPts val="4200"/>
              <a:buNone/>
              <a:defRPr sz="4200"/>
            </a:lvl2pPr>
            <a:lvl3pPr algn="ctr" lvl="2">
              <a:spcBef>
                <a:spcPts val="0"/>
              </a:spcBef>
              <a:spcAft>
                <a:spcPts val="0"/>
              </a:spcAft>
              <a:buSzPts val="4200"/>
              <a:buNone/>
              <a:defRPr sz="4200"/>
            </a:lvl3pPr>
            <a:lvl4pPr algn="ctr" lvl="3">
              <a:spcBef>
                <a:spcPts val="0"/>
              </a:spcBef>
              <a:spcAft>
                <a:spcPts val="0"/>
              </a:spcAft>
              <a:buSzPts val="4200"/>
              <a:buNone/>
              <a:defRPr sz="4200"/>
            </a:lvl4pPr>
            <a:lvl5pPr algn="ctr" lvl="4">
              <a:spcBef>
                <a:spcPts val="0"/>
              </a:spcBef>
              <a:spcAft>
                <a:spcPts val="0"/>
              </a:spcAft>
              <a:buSzPts val="4200"/>
              <a:buNone/>
              <a:defRPr sz="4200"/>
            </a:lvl5pPr>
            <a:lvl6pPr algn="ctr" lvl="5">
              <a:spcBef>
                <a:spcPts val="0"/>
              </a:spcBef>
              <a:spcAft>
                <a:spcPts val="0"/>
              </a:spcAft>
              <a:buSzPts val="4200"/>
              <a:buNone/>
              <a:defRPr sz="4200"/>
            </a:lvl6pPr>
            <a:lvl7pPr algn="ctr" lvl="6">
              <a:spcBef>
                <a:spcPts val="0"/>
              </a:spcBef>
              <a:spcAft>
                <a:spcPts val="0"/>
              </a:spcAft>
              <a:buSzPts val="4200"/>
              <a:buNone/>
              <a:defRPr sz="4200"/>
            </a:lvl7pPr>
            <a:lvl8pPr algn="ctr" lvl="7">
              <a:spcBef>
                <a:spcPts val="0"/>
              </a:spcBef>
              <a:spcAft>
                <a:spcPts val="0"/>
              </a:spcAft>
              <a:buSzPts val="4200"/>
              <a:buNone/>
              <a:defRPr sz="4200"/>
            </a:lvl8pPr>
            <a:lvl9pPr algn="ctr" lvl="8">
              <a:spcBef>
                <a:spcPts val="0"/>
              </a:spcBef>
              <a:spcAft>
                <a:spcPts val="0"/>
              </a:spcAft>
              <a:buSzPts val="4200"/>
              <a:buNone/>
              <a:defRPr sz="4200"/>
            </a:lvl9pPr>
          </a:lstStyle>
          <a:p/>
        </p:txBody>
      </p:sp>
      <p:sp>
        <p:nvSpPr>
          <p:cNvPr id="1048651" name="Google Shape;38;p8"/>
          <p:cNvSpPr txBox="1">
            <a:spLocks noGrp="1"/>
          </p:cNvSpPr>
          <p:nvPr>
            <p:ph type="subTitle" idx="1"/>
          </p:nvPr>
        </p:nvSpPr>
        <p:spPr>
          <a:xfrm>
            <a:off x="265500" y="2803075"/>
            <a:ext cx="4045200" cy="1235100"/>
          </a:xfrm>
          <a:prstGeom prst="rect"/>
        </p:spPr>
        <p:txBody>
          <a:bodyPr anchor="t" anchorCtr="0" bIns="91425" lIns="91425" rIns="91425" spcFirstLastPara="1" tIns="91425" wrap="square">
            <a:norm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52" name="Google Shape;39;p8"/>
          <p:cNvSpPr txBox="1">
            <a:spLocks noGrp="1"/>
          </p:cNvSpPr>
          <p:nvPr>
            <p:ph type="body" idx="2"/>
          </p:nvPr>
        </p:nvSpPr>
        <p:spPr>
          <a:xfrm>
            <a:off x="4939500" y="724075"/>
            <a:ext cx="3837000" cy="3695100"/>
          </a:xfrm>
          <a:prstGeom prst="rect"/>
        </p:spPr>
        <p:txBody>
          <a:bodyPr anchor="ctr" anchorCtr="0" bIns="91425" lIns="91425" rIns="91425" spcFirstLastPara="1" tIns="91425" wrap="square">
            <a:normAutofit/>
          </a:bodyPr>
          <a:lstStyle>
            <a:lvl1pPr indent="-342900" lvl="0" marL="457200">
              <a:spcBef>
                <a:spcPts val="0"/>
              </a:spcBef>
              <a:spcAft>
                <a:spcPts val="0"/>
              </a:spcAft>
              <a:buSzPts val="1800"/>
              <a:buChar char="●"/>
            </a:lvl1pPr>
            <a:lvl2pPr indent="-317500" lvl="1" marL="914400">
              <a:spcBef>
                <a:spcPts val="0"/>
              </a:spcBef>
              <a:spcAft>
                <a:spcPts val="0"/>
              </a:spcAft>
              <a:buSzPts val="1400"/>
              <a:buChar char="○"/>
            </a:lvl2pPr>
            <a:lvl3pPr indent="-317500" lvl="2" marL="1371600">
              <a:spcBef>
                <a:spcPts val="0"/>
              </a:spcBef>
              <a:spcAft>
                <a:spcPts val="0"/>
              </a:spcAft>
              <a:buSzPts val="1400"/>
              <a:buChar char="■"/>
            </a:lvl3pPr>
            <a:lvl4pPr indent="-317500" lvl="3" marL="1828800">
              <a:spcBef>
                <a:spcPts val="0"/>
              </a:spcBef>
              <a:spcAft>
                <a:spcPts val="0"/>
              </a:spcAft>
              <a:buSzPts val="1400"/>
              <a:buChar char="●"/>
            </a:lvl4pPr>
            <a:lvl5pPr indent="-317500" lvl="4" marL="2286000">
              <a:spcBef>
                <a:spcPts val="0"/>
              </a:spcBef>
              <a:spcAft>
                <a:spcPts val="0"/>
              </a:spcAft>
              <a:buSzPts val="1400"/>
              <a:buChar char="○"/>
            </a:lvl5pPr>
            <a:lvl6pPr indent="-317500" lvl="5" marL="2743200">
              <a:spcBef>
                <a:spcPts val="0"/>
              </a:spcBef>
              <a:spcAft>
                <a:spcPts val="0"/>
              </a:spcAft>
              <a:buSzPts val="1400"/>
              <a:buChar char="■"/>
            </a:lvl6pPr>
            <a:lvl7pPr indent="-317500" lvl="6" marL="3200400">
              <a:spcBef>
                <a:spcPts val="0"/>
              </a:spcBef>
              <a:spcAft>
                <a:spcPts val="0"/>
              </a:spcAft>
              <a:buSzPts val="1400"/>
              <a:buChar char="●"/>
            </a:lvl7pPr>
            <a:lvl8pPr indent="-317500" lvl="7" marL="3657600">
              <a:spcBef>
                <a:spcPts val="0"/>
              </a:spcBef>
              <a:spcAft>
                <a:spcPts val="0"/>
              </a:spcAft>
              <a:buSzPts val="1400"/>
              <a:buChar char="○"/>
            </a:lvl8pPr>
            <a:lvl9pPr indent="-317500" lvl="8" marL="4114800">
              <a:spcBef>
                <a:spcPts val="0"/>
              </a:spcBef>
              <a:spcAft>
                <a:spcPts val="0"/>
              </a:spcAft>
              <a:buSzPts val="1400"/>
              <a:buChar char="■"/>
            </a:lvl9pPr>
          </a:lstStyle>
          <a:p/>
        </p:txBody>
      </p:sp>
      <p:sp>
        <p:nvSpPr>
          <p:cNvPr id="1048653" name="Google Shape;40;p8"/>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80" name="Shape 41"/>
        <p:cNvGrpSpPr/>
        <p:nvPr/>
      </p:nvGrpSpPr>
      <p:grpSpPr>
        <a:xfrm>
          <a:off x="0" y="0"/>
          <a:ext cx="0" cy="0"/>
          <a:chOff x="0" y="0"/>
          <a:chExt cx="0" cy="0"/>
        </a:xfrm>
      </p:grpSpPr>
      <p:sp>
        <p:nvSpPr>
          <p:cNvPr id="1048654" name="Google Shape;42;p9"/>
          <p:cNvSpPr txBox="1">
            <a:spLocks noGrp="1"/>
          </p:cNvSpPr>
          <p:nvPr>
            <p:ph type="body" idx="1"/>
          </p:nvPr>
        </p:nvSpPr>
        <p:spPr>
          <a:xfrm>
            <a:off x="311700" y="4230575"/>
            <a:ext cx="5998800" cy="605100"/>
          </a:xfrm>
          <a:prstGeom prst="rect"/>
        </p:spPr>
        <p:txBody>
          <a:bodyPr anchor="ctr" anchorCtr="0" bIns="91425" lIns="91425" rIns="91425" spcFirstLastPara="1" tIns="91425" wrap="square">
            <a:normAutofit/>
          </a:bodyPr>
          <a:lstStyle>
            <a:lvl1pPr indent="-228600" lvl="0" marL="457200">
              <a:lnSpc>
                <a:spcPct val="100000"/>
              </a:lnSpc>
              <a:spcBef>
                <a:spcPts val="0"/>
              </a:spcBef>
              <a:spcAft>
                <a:spcPts val="0"/>
              </a:spcAft>
              <a:buSzPts val="1800"/>
              <a:buNone/>
            </a:lvl1pPr>
          </a:lstStyle>
          <a:p/>
        </p:txBody>
      </p:sp>
      <p:sp>
        <p:nvSpPr>
          <p:cNvPr id="1048655" name="Google Shape;43;p9"/>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74" name="Shape 44"/>
        <p:cNvGrpSpPr/>
        <p:nvPr/>
      </p:nvGrpSpPr>
      <p:grpSpPr>
        <a:xfrm>
          <a:off x="0" y="0"/>
          <a:ext cx="0" cy="0"/>
          <a:chOff x="0" y="0"/>
          <a:chExt cx="0" cy="0"/>
        </a:xfrm>
      </p:grpSpPr>
      <p:sp>
        <p:nvSpPr>
          <p:cNvPr id="1048636" name="Google Shape;45;p10"/>
          <p:cNvSpPr txBox="1">
            <a:spLocks noGrp="1"/>
          </p:cNvSpPr>
          <p:nvPr>
            <p:ph type="title" hasCustomPrompt="1"/>
          </p:nvPr>
        </p:nvSpPr>
        <p:spPr>
          <a:xfrm>
            <a:off x="311700" y="1106125"/>
            <a:ext cx="8520600" cy="1963500"/>
          </a:xfrm>
          <a:prstGeom prst="rect"/>
        </p:spPr>
        <p:txBody>
          <a:bodyPr anchor="b" anchorCtr="0" bIns="91425" lIns="91425" rIns="91425" spcFirstLastPara="1" tIns="91425" wrap="square">
            <a:normAutofit/>
          </a:bodyPr>
          <a:lstStyle>
            <a:lvl1pPr algn="ctr" lvl="0">
              <a:spcBef>
                <a:spcPts val="0"/>
              </a:spcBef>
              <a:spcAft>
                <a:spcPts val="0"/>
              </a:spcAft>
              <a:buSzPts val="12000"/>
              <a:buNone/>
              <a:defRPr sz="12000"/>
            </a:lvl1pPr>
            <a:lvl2pPr algn="ctr" lvl="1">
              <a:spcBef>
                <a:spcPts val="0"/>
              </a:spcBef>
              <a:spcAft>
                <a:spcPts val="0"/>
              </a:spcAft>
              <a:buSzPts val="12000"/>
              <a:buNone/>
              <a:defRPr sz="12000"/>
            </a:lvl2pPr>
            <a:lvl3pPr algn="ctr" lvl="2">
              <a:spcBef>
                <a:spcPts val="0"/>
              </a:spcBef>
              <a:spcAft>
                <a:spcPts val="0"/>
              </a:spcAft>
              <a:buSzPts val="12000"/>
              <a:buNone/>
              <a:defRPr sz="12000"/>
            </a:lvl3pPr>
            <a:lvl4pPr algn="ctr" lvl="3">
              <a:spcBef>
                <a:spcPts val="0"/>
              </a:spcBef>
              <a:spcAft>
                <a:spcPts val="0"/>
              </a:spcAft>
              <a:buSzPts val="12000"/>
              <a:buNone/>
              <a:defRPr sz="12000"/>
            </a:lvl4pPr>
            <a:lvl5pPr algn="ctr" lvl="4">
              <a:spcBef>
                <a:spcPts val="0"/>
              </a:spcBef>
              <a:spcAft>
                <a:spcPts val="0"/>
              </a:spcAft>
              <a:buSzPts val="12000"/>
              <a:buNone/>
              <a:defRPr sz="12000"/>
            </a:lvl5pPr>
            <a:lvl6pPr algn="ctr" lvl="5">
              <a:spcBef>
                <a:spcPts val="0"/>
              </a:spcBef>
              <a:spcAft>
                <a:spcPts val="0"/>
              </a:spcAft>
              <a:buSzPts val="12000"/>
              <a:buNone/>
              <a:defRPr sz="12000"/>
            </a:lvl6pPr>
            <a:lvl7pPr algn="ctr" lvl="6">
              <a:spcBef>
                <a:spcPts val="0"/>
              </a:spcBef>
              <a:spcAft>
                <a:spcPts val="0"/>
              </a:spcAft>
              <a:buSzPts val="12000"/>
              <a:buNone/>
              <a:defRPr sz="12000"/>
            </a:lvl7pPr>
            <a:lvl8pPr algn="ctr" lvl="7">
              <a:spcBef>
                <a:spcPts val="0"/>
              </a:spcBef>
              <a:spcAft>
                <a:spcPts val="0"/>
              </a:spcAft>
              <a:buSzPts val="12000"/>
              <a:buNone/>
              <a:defRPr sz="12000"/>
            </a:lvl8pPr>
            <a:lvl9pPr algn="ctr" lvl="8">
              <a:spcBef>
                <a:spcPts val="0"/>
              </a:spcBef>
              <a:spcAft>
                <a:spcPts val="0"/>
              </a:spcAft>
              <a:buSzPts val="12000"/>
              <a:buNone/>
              <a:defRPr sz="12000"/>
            </a:lvl9pPr>
          </a:lstStyle>
          <a:p>
            <a:r>
              <a:t>xx%</a:t>
            </a:r>
          </a:p>
        </p:txBody>
      </p:sp>
      <p:sp>
        <p:nvSpPr>
          <p:cNvPr id="1048637" name="Google Shape;46;p10"/>
          <p:cNvSpPr txBox="1">
            <a:spLocks noGrp="1"/>
          </p:cNvSpPr>
          <p:nvPr>
            <p:ph type="body" idx="1"/>
          </p:nvPr>
        </p:nvSpPr>
        <p:spPr>
          <a:xfrm>
            <a:off x="311700" y="3152225"/>
            <a:ext cx="8520600" cy="1300800"/>
          </a:xfrm>
          <a:prstGeom prst="rect"/>
        </p:spPr>
        <p:txBody>
          <a:bodyPr anchor="t" anchorCtr="0" bIns="91425" lIns="91425" rIns="91425" spcFirstLastPara="1" tIns="91425" wrap="square">
            <a:normAutofit/>
          </a:bodyPr>
          <a:lstStyle>
            <a:lvl1pPr algn="ctr" indent="-342900" lvl="0" marL="457200">
              <a:spcBef>
                <a:spcPts val="0"/>
              </a:spcBef>
              <a:spcAft>
                <a:spcPts val="0"/>
              </a:spcAft>
              <a:buSzPts val="1800"/>
              <a:buChar char="●"/>
            </a:lvl1pPr>
            <a:lvl2pPr algn="ctr" indent="-317500" lvl="1" marL="914400">
              <a:spcBef>
                <a:spcPts val="0"/>
              </a:spcBef>
              <a:spcAft>
                <a:spcPts val="0"/>
              </a:spcAft>
              <a:buSzPts val="1400"/>
              <a:buChar char="○"/>
            </a:lvl2pPr>
            <a:lvl3pPr algn="ctr" indent="-317500" lvl="2" marL="1371600">
              <a:spcBef>
                <a:spcPts val="0"/>
              </a:spcBef>
              <a:spcAft>
                <a:spcPts val="0"/>
              </a:spcAft>
              <a:buSzPts val="1400"/>
              <a:buChar char="■"/>
            </a:lvl3pPr>
            <a:lvl4pPr algn="ctr" indent="-317500" lvl="3" marL="1828800">
              <a:spcBef>
                <a:spcPts val="0"/>
              </a:spcBef>
              <a:spcAft>
                <a:spcPts val="0"/>
              </a:spcAft>
              <a:buSzPts val="1400"/>
              <a:buChar char="●"/>
            </a:lvl4pPr>
            <a:lvl5pPr algn="ctr" indent="-317500" lvl="4" marL="2286000">
              <a:spcBef>
                <a:spcPts val="0"/>
              </a:spcBef>
              <a:spcAft>
                <a:spcPts val="0"/>
              </a:spcAft>
              <a:buSzPts val="1400"/>
              <a:buChar char="○"/>
            </a:lvl5pPr>
            <a:lvl6pPr algn="ctr" indent="-317500" lvl="5" marL="2743200">
              <a:spcBef>
                <a:spcPts val="0"/>
              </a:spcBef>
              <a:spcAft>
                <a:spcPts val="0"/>
              </a:spcAft>
              <a:buSzPts val="1400"/>
              <a:buChar char="■"/>
            </a:lvl6pPr>
            <a:lvl7pPr algn="ctr" indent="-317500" lvl="6" marL="3200400">
              <a:spcBef>
                <a:spcPts val="0"/>
              </a:spcBef>
              <a:spcAft>
                <a:spcPts val="0"/>
              </a:spcAft>
              <a:buSzPts val="1400"/>
              <a:buChar char="●"/>
            </a:lvl7pPr>
            <a:lvl8pPr algn="ctr" indent="-317500" lvl="7" marL="3657600">
              <a:spcBef>
                <a:spcPts val="0"/>
              </a:spcBef>
              <a:spcAft>
                <a:spcPts val="0"/>
              </a:spcAft>
              <a:buSzPts val="1400"/>
              <a:buChar char="○"/>
            </a:lvl8pPr>
            <a:lvl9pPr algn="ctr" indent="-317500" lvl="8" marL="4114800">
              <a:spcBef>
                <a:spcPts val="0"/>
              </a:spcBef>
              <a:spcAft>
                <a:spcPts val="0"/>
              </a:spcAft>
              <a:buSzPts val="1400"/>
              <a:buChar char="■"/>
            </a:lvl9pPr>
          </a:lstStyle>
          <a:p/>
        </p:txBody>
      </p:sp>
      <p:sp>
        <p:nvSpPr>
          <p:cNvPr id="1048638" name="Google Shape;47;p10"/>
          <p:cNvSpPr txBox="1">
            <a:spLocks noGrp="1"/>
          </p:cNvSpPr>
          <p:nvPr>
            <p:ph type="sldNum" idx="12"/>
          </p:nvPr>
        </p:nvSpPr>
        <p:spPr>
          <a:xfrm>
            <a:off x="8472458" y="4663217"/>
            <a:ext cx="548700" cy="393600"/>
          </a:xfrm>
          <a:prstGeom prst="rect"/>
        </p:spPr>
        <p:txBody>
          <a:bodyPr anchor="ctr" anchorCtr="0" bIns="91425" lIns="91425" rIns="91425" spcFirstLastPara="1" tIns="91425" wrap="square">
            <a:normAutofit/>
          </a:bodyPr>
          <a:lstStyle>
            <a:lvl1pPr lvl="0">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algn="r" indent="0" lvl="0" marL="0" rtl="0">
              <a:spcBef>
                <a:spcPts val="0"/>
              </a:spcBef>
              <a:spcAft>
                <a:spcPts val="0"/>
              </a:spcAft>
              <a:buNone/>
            </a:pPr>
            <a:fld id="{00000000-1234-1234-1234-123412341234}" type="slidenum">
              <a:rPr lang="en-GB"/>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image" Target="../media/image2.png"/><Relationship Id="rId12" Type="http://schemas.openxmlformats.org/officeDocument/2006/relationships/image" Target="../media/image3.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xmlns:r="http://schemas.openxmlformats.org/officeDocument/2006/relationships" r:embed="rId11">
            <a:alphaModFix/>
          </a:blip>
          <a:stretch>
            <a:fillRect/>
          </a:stretch>
        </a:blipFill>
      </p:bgPr>
    </p:bg>
    <p:spTree>
      <p:nvGrpSpPr>
        <p:cNvPr id="28" name="Shape 5"/>
        <p:cNvGrpSpPr/>
        <p:nvPr/>
      </p:nvGrpSpPr>
      <p:grpSpPr>
        <a:xfrm>
          <a:off x="0" y="0"/>
          <a:ext cx="0" cy="0"/>
          <a:chOff x="0" y="0"/>
          <a:chExt cx="0" cy="0"/>
        </a:xfrm>
      </p:grpSpPr>
      <p:sp>
        <p:nvSpPr>
          <p:cNvPr id="1048576" name="Google Shape;6;p1"/>
          <p:cNvSpPr txBox="1">
            <a:spLocks noGrp="1"/>
          </p:cNvSpPr>
          <p:nvPr>
            <p:ph type="title"/>
          </p:nvPr>
        </p:nvSpPr>
        <p:spPr>
          <a:xfrm>
            <a:off x="391725" y="776500"/>
            <a:ext cx="8520600" cy="572700"/>
          </a:xfrm>
          <a:prstGeom prst="rect"/>
          <a:noFill/>
          <a:ln>
            <a:noFill/>
          </a:ln>
        </p:spPr>
        <p:txBody>
          <a:bodyPr anchor="t" anchorCtr="0" bIns="91425" lIns="91425" rIns="91425" spcFirstLastPara="1" tIns="91425" wrap="square">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048577" name="Google Shape;7;p1"/>
          <p:cNvSpPr txBox="1">
            <a:spLocks noGrp="1"/>
          </p:cNvSpPr>
          <p:nvPr>
            <p:ph type="body" idx="1"/>
          </p:nvPr>
        </p:nvSpPr>
        <p:spPr>
          <a:xfrm>
            <a:off x="311700" y="1506800"/>
            <a:ext cx="8520600" cy="3416400"/>
          </a:xfrm>
          <a:prstGeom prst="rect"/>
          <a:noFill/>
          <a:ln>
            <a:noFill/>
          </a:ln>
        </p:spPr>
        <p:txBody>
          <a:bodyPr anchor="t" anchorCtr="0" bIns="91425" lIns="91425" rIns="91425" spcFirstLastPara="1" tIns="91425" wrap="square">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048578" name="Google Shape;8;p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rmAutofit/>
          </a:bodyPr>
          <a:lstStyle>
            <a:lvl1pPr algn="r" lvl="0">
              <a:buNone/>
              <a:defRPr sz="1000">
                <a:solidFill>
                  <a:schemeClr val="dk2"/>
                </a:solidFill>
              </a:defRPr>
            </a:lvl1pPr>
            <a:lvl2pPr algn="r" lvl="1">
              <a:buNone/>
              <a:defRPr sz="1000">
                <a:solidFill>
                  <a:schemeClr val="dk2"/>
                </a:solidFill>
              </a:defRPr>
            </a:lvl2pPr>
            <a:lvl3pPr algn="r" lvl="2">
              <a:buNone/>
              <a:defRPr sz="1000">
                <a:solidFill>
                  <a:schemeClr val="dk2"/>
                </a:solidFill>
              </a:defRPr>
            </a:lvl3pPr>
            <a:lvl4pPr algn="r" lvl="3">
              <a:buNone/>
              <a:defRPr sz="1000">
                <a:solidFill>
                  <a:schemeClr val="dk2"/>
                </a:solidFill>
              </a:defRPr>
            </a:lvl4pPr>
            <a:lvl5pPr algn="r" lvl="4">
              <a:buNone/>
              <a:defRPr sz="1000">
                <a:solidFill>
                  <a:schemeClr val="dk2"/>
                </a:solidFill>
              </a:defRPr>
            </a:lvl5pPr>
            <a:lvl6pPr algn="r" lvl="5">
              <a:buNone/>
              <a:defRPr sz="1000">
                <a:solidFill>
                  <a:schemeClr val="dk2"/>
                </a:solidFill>
              </a:defRPr>
            </a:lvl6pPr>
            <a:lvl7pPr algn="r" lvl="6">
              <a:buNone/>
              <a:defRPr sz="1000">
                <a:solidFill>
                  <a:schemeClr val="dk2"/>
                </a:solidFill>
              </a:defRPr>
            </a:lvl7pPr>
            <a:lvl8pPr algn="r" lvl="7">
              <a:buNone/>
              <a:defRPr sz="1000">
                <a:solidFill>
                  <a:schemeClr val="dk2"/>
                </a:solidFill>
              </a:defRPr>
            </a:lvl8pPr>
            <a:lvl9pPr algn="r" lvl="8">
              <a:buNone/>
              <a:defRPr sz="1000">
                <a:solidFill>
                  <a:schemeClr val="dk2"/>
                </a:solidFill>
              </a:defRPr>
            </a:lvl9pPr>
          </a:lstStyle>
          <a:p>
            <a:pPr algn="r" indent="0" lvl="0" marL="0" rtl="0">
              <a:spcBef>
                <a:spcPts val="0"/>
              </a:spcBef>
              <a:spcAft>
                <a:spcPts val="0"/>
              </a:spcAft>
              <a:buNone/>
            </a:pPr>
            <a:fld id="{00000000-1234-1234-1234-123412341234}" type="slidenum">
              <a:rPr lang="en-GB"/>
              <a:t>‹#›</a:t>
            </a:fld>
          </a:p>
        </p:txBody>
      </p:sp>
      <p:pic>
        <p:nvPicPr>
          <p:cNvPr id="2097152" name="Google Shape;9;p1"/>
          <p:cNvPicPr preferRelativeResize="0">
            <a:picLocks/>
          </p:cNvPicPr>
          <p:nvPr/>
        </p:nvPicPr>
        <p:blipFill>
          <a:blip xmlns:r="http://schemas.openxmlformats.org/officeDocument/2006/relationships" r:embed="rId12">
            <a:alphaModFix/>
          </a:blip>
          <a:stretch>
            <a:fillRect/>
          </a:stretch>
        </p:blipFill>
        <p:spPr>
          <a:xfrm>
            <a:off x="216000" y="216000"/>
            <a:ext cx="1507681" cy="647999"/>
          </a:xfrm>
          <a:prstGeom prst="rect"/>
          <a:noFill/>
          <a:ln>
            <a:noFill/>
          </a:ln>
        </p:spPr>
      </p:pic>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4.emf"/><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9" name="Shape 53"/>
        <p:cNvGrpSpPr/>
        <p:nvPr/>
      </p:nvGrpSpPr>
      <p:grpSpPr>
        <a:xfrm>
          <a:off x="0" y="0"/>
          <a:ext cx="0" cy="0"/>
          <a:chOff x="0" y="0"/>
          <a:chExt cx="0" cy="0"/>
        </a:xfrm>
      </p:grpSpPr>
      <p:sp>
        <p:nvSpPr>
          <p:cNvPr id="1048595" name="TextBox 1"/>
          <p:cNvSpPr txBox="1"/>
          <p:nvPr/>
        </p:nvSpPr>
        <p:spPr>
          <a:xfrm>
            <a:off x="1108037" y="1097280"/>
            <a:ext cx="6992471" cy="866140"/>
          </a:xfrm>
          <a:prstGeom prst="rect"/>
          <a:noFill/>
        </p:spPr>
        <p:txBody>
          <a:bodyPr rtlCol="0" wrap="square">
            <a:spAutoFit/>
          </a:bodyPr>
          <a:p>
            <a:pPr algn="ctr"/>
            <a:r>
              <a:rPr dirty="0" sz="2800" lang="en-GB" smtClean="0"/>
              <a:t>UNIT 1</a:t>
            </a:r>
          </a:p>
          <a:p>
            <a:pPr algn="ctr"/>
            <a:r>
              <a:rPr dirty="0" sz="2400" lang="en-IN">
                <a:solidFill>
                  <a:srgbClr val="00B0F0"/>
                </a:solidFill>
              </a:rPr>
              <a:t>Introduction to Generative Deep Learning</a:t>
            </a:r>
            <a:endParaRPr b="1" dirty="0" sz="4800" lang="en-IN">
              <a:solidFill>
                <a:srgbClr val="00B0F0"/>
              </a:solidFill>
            </a:endParaRPr>
          </a:p>
        </p:txBody>
      </p:sp>
      <p:sp>
        <p:nvSpPr>
          <p:cNvPr id="1048596" name="TextBox 2"/>
          <p:cNvSpPr txBox="1"/>
          <p:nvPr/>
        </p:nvSpPr>
        <p:spPr>
          <a:xfrm>
            <a:off x="268941" y="3302597"/>
            <a:ext cx="2743200" cy="942340"/>
          </a:xfrm>
          <a:prstGeom prst="rect"/>
          <a:noFill/>
        </p:spPr>
        <p:txBody>
          <a:bodyPr rtlCol="0" wrap="square">
            <a:spAutoFit/>
          </a:bodyPr>
          <a:p>
            <a:r>
              <a:rPr b="1" dirty="0" sz="1600" lang="en-GB" smtClean="0">
                <a:effectLst>
                  <a:outerShdw algn="tl" blurRad="38100" dir="2700000" dist="38100">
                    <a:srgbClr val="000000">
                      <a:alpha val="43137"/>
                    </a:srgbClr>
                  </a:outerShdw>
                </a:effectLst>
              </a:rPr>
              <a:t>By: </a:t>
            </a:r>
            <a:r>
              <a:rPr b="1" dirty="0" sz="1600" lang="en-GB" err="1" smtClean="0">
                <a:effectLst>
                  <a:outerShdw algn="tl" blurRad="38100" dir="2700000" dist="38100">
                    <a:srgbClr val="000000">
                      <a:alpha val="43137"/>
                    </a:srgbClr>
                  </a:outerShdw>
                </a:effectLst>
              </a:rPr>
              <a:t>Prof.</a:t>
            </a:r>
            <a:r>
              <a:rPr b="1" dirty="0" sz="1600" lang="en-GB" smtClean="0">
                <a:effectLst>
                  <a:outerShdw algn="tl" blurRad="38100" dir="2700000" dist="38100">
                    <a:srgbClr val="000000">
                      <a:alpha val="43137"/>
                    </a:srgbClr>
                  </a:outerShdw>
                </a:effectLst>
              </a:rPr>
              <a:t> Rajesh R M</a:t>
            </a:r>
          </a:p>
          <a:p>
            <a:r>
              <a:rPr dirty="0" lang="en-GB" smtClean="0">
                <a:effectLst>
                  <a:outerShdw algn="tl" blurRad="38100" dir="2700000" dist="38100">
                    <a:srgbClr val="000000">
                      <a:alpha val="43137"/>
                    </a:srgbClr>
                  </a:outerShdw>
                </a:effectLst>
              </a:rPr>
              <a:t>Assistant Professor</a:t>
            </a:r>
          </a:p>
          <a:p>
            <a:r>
              <a:rPr dirty="0" lang="en-GB" smtClean="0">
                <a:effectLst>
                  <a:outerShdw algn="tl" blurRad="38100" dir="2700000" dist="38100">
                    <a:srgbClr val="000000">
                      <a:alpha val="43137"/>
                    </a:srgbClr>
                  </a:outerShdw>
                </a:effectLst>
              </a:rPr>
              <a:t>Dept. of AI and ML</a:t>
            </a:r>
          </a:p>
          <a:p>
            <a:r>
              <a:rPr dirty="0" lang="en-GB" smtClean="0">
                <a:effectLst>
                  <a:outerShdw algn="tl" blurRad="38100" dir="2700000" dist="38100">
                    <a:srgbClr val="000000">
                      <a:alpha val="43137"/>
                    </a:srgbClr>
                  </a:outerShdw>
                </a:effectLst>
              </a:rPr>
              <a:t>RVCE, Bangalore</a:t>
            </a:r>
            <a:endParaRPr dirty="0" lang="en-IN">
              <a:effectLst>
                <a:outerShdw algn="tl" blurRad="38100" dir="2700000" dist="38100">
                  <a:srgbClr val="000000">
                    <a:alpha val="43137"/>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14" name="Rectangle 3"/>
          <p:cNvSpPr/>
          <p:nvPr/>
        </p:nvSpPr>
        <p:spPr>
          <a:xfrm>
            <a:off x="2054710" y="395756"/>
            <a:ext cx="5099125" cy="369332"/>
          </a:xfrm>
          <a:prstGeom prst="rect"/>
        </p:spPr>
        <p:txBody>
          <a:bodyPr wrap="square">
            <a:spAutoFit/>
          </a:bodyPr>
          <a:p>
            <a:pPr algn="ctr"/>
            <a:r>
              <a:rPr dirty="0" sz="1800" lang="en-IN">
                <a:latin typeface="Arial Nova" panose="020B0504020202020204" pitchFamily="34" charset="0"/>
              </a:rPr>
              <a:t>Generative Versus Discriminative </a:t>
            </a:r>
            <a:r>
              <a:rPr dirty="0" sz="1800" lang="en-IN" err="1">
                <a:latin typeface="Arial Nova" panose="020B0504020202020204" pitchFamily="34" charset="0"/>
              </a:rPr>
              <a:t>Modeling</a:t>
            </a:r>
            <a:endParaRPr b="1" dirty="0" sz="2400" lang="en-IN">
              <a:latin typeface="Arial Nova" panose="020B0504020202020204" pitchFamily="34" charset="0"/>
            </a:endParaRPr>
          </a:p>
        </p:txBody>
      </p:sp>
      <p:sp>
        <p:nvSpPr>
          <p:cNvPr id="1048615" name="Rectangle 1"/>
          <p:cNvSpPr/>
          <p:nvPr/>
        </p:nvSpPr>
        <p:spPr>
          <a:xfrm>
            <a:off x="586291" y="1100841"/>
            <a:ext cx="8159675" cy="2021841"/>
          </a:xfrm>
          <a:prstGeom prst="rect"/>
        </p:spPr>
        <p:txBody>
          <a:bodyPr wrap="square">
            <a:spAutoFit/>
          </a:bodyPr>
          <a:p>
            <a:pPr>
              <a:lnSpc>
                <a:spcPct val="150000"/>
              </a:lnSpc>
            </a:pPr>
            <a:r>
              <a:rPr b="1" dirty="0" sz="1800" lang="en-IN">
                <a:latin typeface="Arial Nova Cond" panose="020B0506020202020204" pitchFamily="34" charset="0"/>
              </a:rPr>
              <a:t>Conditional Generative Models</a:t>
            </a:r>
          </a:p>
          <a:p>
            <a:pPr>
              <a:lnSpc>
                <a:spcPct val="150000"/>
              </a:lnSpc>
            </a:pPr>
            <a:r>
              <a:rPr dirty="0" lang="en-IN">
                <a:latin typeface="Arial Nova Cond" panose="020B0506020202020204" pitchFamily="34" charset="0"/>
              </a:rPr>
              <a:t>Note that we can also build a generative model to model the </a:t>
            </a:r>
            <a:r>
              <a:rPr dirty="0" lang="en-IN" smtClean="0">
                <a:latin typeface="Arial Nova Cond" panose="020B0506020202020204" pitchFamily="34" charset="0"/>
              </a:rPr>
              <a:t>conditional probability </a:t>
            </a:r>
            <a:r>
              <a:rPr dirty="0" i="1" lang="en-IN">
                <a:latin typeface="Arial Nova Cond" panose="020B0506020202020204" pitchFamily="34" charset="0"/>
              </a:rPr>
              <a:t>p </a:t>
            </a:r>
            <a:r>
              <a:rPr dirty="0" lang="en-IN">
                <a:latin typeface="Arial Nova Cond" panose="020B0506020202020204" pitchFamily="34" charset="0"/>
              </a:rPr>
              <a:t> </a:t>
            </a:r>
            <a:r>
              <a:rPr dirty="0" i="1" lang="en-IN">
                <a:latin typeface="Arial Nova Cond" panose="020B0506020202020204" pitchFamily="34" charset="0"/>
              </a:rPr>
              <a:t>y </a:t>
            </a:r>
            <a:r>
              <a:rPr dirty="0" lang="en-IN">
                <a:latin typeface="Arial Nova Cond" panose="020B0506020202020204" pitchFamily="34" charset="0"/>
              </a:rPr>
              <a:t>—the probability of seeing an </a:t>
            </a:r>
            <a:r>
              <a:rPr dirty="0" lang="en-IN" smtClean="0">
                <a:latin typeface="Arial Nova Cond" panose="020B0506020202020204" pitchFamily="34" charset="0"/>
              </a:rPr>
              <a:t>observation  </a:t>
            </a:r>
            <a:r>
              <a:rPr dirty="0" lang="en-IN">
                <a:latin typeface="Arial Nova Cond" panose="020B0506020202020204" pitchFamily="34" charset="0"/>
              </a:rPr>
              <a:t>with a specific label </a:t>
            </a:r>
            <a:r>
              <a:rPr dirty="0" i="1" lang="en-IN">
                <a:latin typeface="Arial Nova Cond" panose="020B0506020202020204" pitchFamily="34" charset="0"/>
              </a:rPr>
              <a:t>y</a:t>
            </a:r>
            <a:r>
              <a:rPr dirty="0" lang="en-IN">
                <a:latin typeface="Arial Nova Cond" panose="020B0506020202020204" pitchFamily="34" charset="0"/>
              </a:rPr>
              <a:t>.</a:t>
            </a:r>
          </a:p>
          <a:p>
            <a:pPr>
              <a:lnSpc>
                <a:spcPct val="150000"/>
              </a:lnSpc>
            </a:pPr>
            <a:endParaRPr dirty="0" lang="en-IN" smtClean="0">
              <a:latin typeface="Arial Nova Cond" panose="020B0506020202020204" pitchFamily="34" charset="0"/>
            </a:endParaRPr>
          </a:p>
          <a:p>
            <a:pPr>
              <a:lnSpc>
                <a:spcPct val="150000"/>
              </a:lnSpc>
            </a:pPr>
            <a:r>
              <a:rPr dirty="0" lang="en-IN" smtClean="0">
                <a:latin typeface="Arial Nova Cond" panose="020B0506020202020204" pitchFamily="34" charset="0"/>
              </a:rPr>
              <a:t>For </a:t>
            </a:r>
            <a:r>
              <a:rPr dirty="0" lang="en-IN">
                <a:latin typeface="Arial Nova Cond" panose="020B0506020202020204" pitchFamily="34" charset="0"/>
              </a:rPr>
              <a:t>example, if our dataset contains different types of fruit, </a:t>
            </a:r>
            <a:r>
              <a:rPr dirty="0" lang="en-IN" smtClean="0">
                <a:latin typeface="Arial Nova Cond" panose="020B0506020202020204" pitchFamily="34" charset="0"/>
              </a:rPr>
              <a:t>we could </a:t>
            </a:r>
            <a:r>
              <a:rPr dirty="0" lang="en-IN">
                <a:latin typeface="Arial Nova Cond" panose="020B0506020202020204" pitchFamily="34" charset="0"/>
              </a:rPr>
              <a:t>tell our generative model </a:t>
            </a:r>
            <a:r>
              <a:rPr dirty="0" lang="en-IN" smtClean="0">
                <a:latin typeface="Arial Nova Cond" panose="020B0506020202020204" pitchFamily="34" charset="0"/>
              </a:rPr>
              <a:t>to specifically </a:t>
            </a:r>
            <a:r>
              <a:rPr dirty="0" lang="en-IN">
                <a:latin typeface="Arial Nova Cond" panose="020B0506020202020204" pitchFamily="34" charset="0"/>
              </a:rPr>
              <a:t>generate an image </a:t>
            </a:r>
            <a:r>
              <a:rPr dirty="0" lang="en-IN" smtClean="0">
                <a:latin typeface="Arial Nova Cond" panose="020B0506020202020204" pitchFamily="34" charset="0"/>
              </a:rPr>
              <a:t>of an </a:t>
            </a:r>
            <a:r>
              <a:rPr dirty="0" lang="en-IN">
                <a:latin typeface="Arial Nova Cond" panose="020B0506020202020204" pitchFamily="34" charset="0"/>
              </a:rPr>
              <a:t>apple.</a:t>
            </a: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16" name="Rectangle 1"/>
          <p:cNvSpPr/>
          <p:nvPr/>
        </p:nvSpPr>
        <p:spPr>
          <a:xfrm>
            <a:off x="626034" y="344173"/>
            <a:ext cx="8159675" cy="497840"/>
          </a:xfrm>
          <a:prstGeom prst="rect"/>
        </p:spPr>
        <p:txBody>
          <a:bodyPr wrap="square">
            <a:spAutoFit/>
          </a:bodyPr>
          <a:p>
            <a:pPr algn="ctr">
              <a:lnSpc>
                <a:spcPct val="150000"/>
              </a:lnSpc>
            </a:pPr>
            <a:r>
              <a:rPr b="1" dirty="0" sz="1800" lang="en-IN">
                <a:latin typeface="Arial Nova" panose="020B0504020202020204" pitchFamily="34" charset="0"/>
              </a:rPr>
              <a:t>Conditional Generative </a:t>
            </a:r>
            <a:r>
              <a:rPr b="1" dirty="0" sz="1800" lang="en-IN" smtClean="0">
                <a:latin typeface="Arial Nova" panose="020B0504020202020204" pitchFamily="34" charset="0"/>
              </a:rPr>
              <a:t>Models</a:t>
            </a:r>
            <a:endParaRPr dirty="0" lang="en-IN">
              <a:latin typeface="Arial Nova" panose="020B0504020202020204" pitchFamily="34" charset="0"/>
            </a:endParaRPr>
          </a:p>
        </p:txBody>
      </p:sp>
      <p:pic>
        <p:nvPicPr>
          <p:cNvPr id="2097161" name="Picture 2" descr="Refer to caption"/>
          <p:cNvPicPr>
            <a:picLocks noChangeAspect="1" noChangeArrowheads="1"/>
          </p:cNvPicPr>
          <p:nvPr/>
        </p:nvPicPr>
        <p:blipFill>
          <a:blip xmlns:r="http://schemas.openxmlformats.org/officeDocument/2006/relationships" r:embed="rId1"/>
          <a:srcRect/>
          <a:stretch>
            <a:fillRect/>
          </a:stretch>
        </p:blipFill>
        <p:spPr bwMode="auto">
          <a:xfrm>
            <a:off x="1524109" y="1002116"/>
            <a:ext cx="6363524" cy="3957222"/>
          </a:xfrm>
          <a:prstGeom prst="rect"/>
          <a:noFill/>
        </p:spPr>
      </p:pic>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617" name="Rectangle 3"/>
          <p:cNvSpPr/>
          <p:nvPr/>
        </p:nvSpPr>
        <p:spPr>
          <a:xfrm>
            <a:off x="2054710" y="395756"/>
            <a:ext cx="5099125" cy="369332"/>
          </a:xfrm>
          <a:prstGeom prst="rect"/>
        </p:spPr>
        <p:txBody>
          <a:bodyPr wrap="square">
            <a:spAutoFit/>
          </a:bodyPr>
          <a:p>
            <a:pPr algn="ctr"/>
            <a:r>
              <a:rPr dirty="0" sz="1800" lang="en-IN">
                <a:latin typeface="MyriadPro-SemiboldCond"/>
              </a:rPr>
              <a:t>The Rise of Generative </a:t>
            </a:r>
            <a:r>
              <a:rPr dirty="0" sz="1800" lang="en-IN" err="1">
                <a:latin typeface="MyriadPro-SemiboldCond"/>
              </a:rPr>
              <a:t>Modeling</a:t>
            </a:r>
            <a:endParaRPr dirty="0" sz="1800" lang="en-IN"/>
          </a:p>
        </p:txBody>
      </p:sp>
      <p:pic>
        <p:nvPicPr>
          <p:cNvPr id="2097162" name="Picture 2"/>
          <p:cNvPicPr>
            <a:picLocks noChangeAspect="1"/>
          </p:cNvPicPr>
          <p:nvPr/>
        </p:nvPicPr>
        <p:blipFill>
          <a:blip xmlns:r="http://schemas.openxmlformats.org/officeDocument/2006/relationships" r:embed="rId1"/>
          <a:stretch>
            <a:fillRect/>
          </a:stretch>
        </p:blipFill>
        <p:spPr>
          <a:xfrm>
            <a:off x="1196788" y="877085"/>
            <a:ext cx="6610350" cy="3638550"/>
          </a:xfrm>
          <a:prstGeom prst="rect"/>
        </p:spPr>
      </p:pic>
      <p:sp>
        <p:nvSpPr>
          <p:cNvPr id="1048618" name="Rectangle 5"/>
          <p:cNvSpPr/>
          <p:nvPr/>
        </p:nvSpPr>
        <p:spPr>
          <a:xfrm>
            <a:off x="355002" y="4720030"/>
            <a:ext cx="8649149" cy="307777"/>
          </a:xfrm>
          <a:prstGeom prst="rect"/>
        </p:spPr>
        <p:txBody>
          <a:bodyPr wrap="square">
            <a:spAutoFit/>
          </a:bodyPr>
          <a:p>
            <a:pPr algn="ctr"/>
            <a:r>
              <a:rPr dirty="0" i="1" lang="en-IN">
                <a:latin typeface="MinionPro-It"/>
              </a:rPr>
              <a:t>Face generation using generative </a:t>
            </a:r>
            <a:r>
              <a:rPr dirty="0" i="1" lang="en-IN" err="1">
                <a:latin typeface="MinionPro-It"/>
              </a:rPr>
              <a:t>modeling</a:t>
            </a:r>
            <a:r>
              <a:rPr dirty="0" i="1" lang="en-IN">
                <a:latin typeface="MinionPro-It"/>
              </a:rPr>
              <a:t> has improved significantly </a:t>
            </a:r>
            <a:r>
              <a:rPr dirty="0" i="1" lang="en-IN" smtClean="0">
                <a:latin typeface="MinionPro-It"/>
              </a:rPr>
              <a:t>over the </a:t>
            </a:r>
            <a:r>
              <a:rPr dirty="0" i="1" lang="en-IN">
                <a:latin typeface="MinionPro-It"/>
              </a:rPr>
              <a:t>last </a:t>
            </a:r>
            <a:r>
              <a:rPr dirty="0" i="1" lang="en-IN" smtClean="0">
                <a:latin typeface="MinionPro-It"/>
              </a:rPr>
              <a:t>decade</a:t>
            </a:r>
            <a:endParaRPr dirty="0" lang="en-IN"/>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619" name="Rectangle 3"/>
          <p:cNvSpPr/>
          <p:nvPr/>
        </p:nvSpPr>
        <p:spPr>
          <a:xfrm>
            <a:off x="2054710" y="395756"/>
            <a:ext cx="5099125" cy="369332"/>
          </a:xfrm>
          <a:prstGeom prst="rect"/>
        </p:spPr>
        <p:txBody>
          <a:bodyPr wrap="square">
            <a:spAutoFit/>
          </a:bodyPr>
          <a:p>
            <a:pPr algn="ctr"/>
            <a:r>
              <a:rPr dirty="0" sz="1800" lang="en-IN" smtClean="0">
                <a:latin typeface="MyriadPro-SemiboldCond"/>
              </a:rPr>
              <a:t>Difference Between Gen AI and Traditional AI</a:t>
            </a:r>
            <a:endParaRPr dirty="0" sz="1800" lang="en-IN"/>
          </a:p>
        </p:txBody>
      </p:sp>
      <p:pic>
        <p:nvPicPr>
          <p:cNvPr id="2097163" name="Picture 2" descr="What is the difference between AI and Gen AI? | Miquido Blog"/>
          <p:cNvPicPr>
            <a:picLocks noChangeAspect="1" noChangeArrowheads="1"/>
          </p:cNvPicPr>
          <p:nvPr/>
        </p:nvPicPr>
        <p:blipFill rotWithShape="1">
          <a:blip xmlns:r="http://schemas.openxmlformats.org/officeDocument/2006/relationships" r:embed="rId1"/>
          <a:srcRect l="4766" t="-1237" r="4235" b="11734"/>
          <a:stretch>
            <a:fillRect/>
          </a:stretch>
        </p:blipFill>
        <p:spPr bwMode="auto">
          <a:xfrm>
            <a:off x="1998652" y="849854"/>
            <a:ext cx="5211239" cy="4012602"/>
          </a:xfrm>
          <a:prstGeom prst="rect"/>
          <a:noFill/>
        </p:spPr>
      </p:pic>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54" name="Picture 1"/>
          <p:cNvPicPr>
            <a:picLocks noChangeAspect="1"/>
          </p:cNvPicPr>
          <p:nvPr/>
        </p:nvPicPr>
        <p:blipFill>
          <a:blip xmlns:r="http://schemas.openxmlformats.org/officeDocument/2006/relationships" r:embed="rId1"/>
          <a:stretch>
            <a:fillRect/>
          </a:stretch>
        </p:blipFill>
        <p:spPr>
          <a:xfrm>
            <a:off x="1107196" y="1247888"/>
            <a:ext cx="6886575" cy="3314700"/>
          </a:xfrm>
          <a:prstGeom prst="rect"/>
        </p:spPr>
      </p:pic>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589" name="Rectangle 2"/>
          <p:cNvSpPr/>
          <p:nvPr/>
        </p:nvSpPr>
        <p:spPr>
          <a:xfrm>
            <a:off x="570156" y="1033042"/>
            <a:ext cx="8294145" cy="2733040"/>
          </a:xfrm>
          <a:prstGeom prst="rect"/>
        </p:spPr>
        <p:txBody>
          <a:bodyPr wrap="square">
            <a:spAutoFit/>
          </a:bodyPr>
          <a:p>
            <a:r>
              <a:rPr b="1" dirty="0" lang="en-IN">
                <a:solidFill>
                  <a:srgbClr val="212529"/>
                </a:solidFill>
                <a:latin typeface="Arial Nova Cond" panose="020B0506020202020204" pitchFamily="34" charset="0"/>
              </a:rPr>
              <a:t>3 Top Challenges of AI and Gen AI</a:t>
            </a:r>
          </a:p>
          <a:p>
            <a:r>
              <a:rPr b="1" dirty="0" lang="en-IN" smtClean="0">
                <a:solidFill>
                  <a:srgbClr val="212529"/>
                </a:solidFill>
                <a:latin typeface="Arial Nova Cond" panose="020B0506020202020204" pitchFamily="34" charset="0"/>
              </a:rPr>
              <a:t>1</a:t>
            </a:r>
            <a:r>
              <a:rPr b="1" dirty="0" lang="en-IN">
                <a:solidFill>
                  <a:srgbClr val="212529"/>
                </a:solidFill>
                <a:latin typeface="Arial Nova Cond" panose="020B0506020202020204" pitchFamily="34" charset="0"/>
              </a:rPr>
              <a:t>. Data Bias</a:t>
            </a:r>
          </a:p>
          <a:p>
            <a:pPr indent="-285750" marL="285750">
              <a:buFont typeface="Wingdings" panose="05000000000000000000" pitchFamily="2" charset="2"/>
              <a:buChar char="§"/>
            </a:pPr>
            <a:r>
              <a:rPr dirty="0" lang="en-IN" smtClean="0">
                <a:solidFill>
                  <a:srgbClr val="212529"/>
                </a:solidFill>
                <a:latin typeface="Arial Nova Cond" panose="020B0506020202020204" pitchFamily="34" charset="0"/>
              </a:rPr>
              <a:t>We </a:t>
            </a:r>
            <a:r>
              <a:rPr dirty="0" lang="en-IN">
                <a:solidFill>
                  <a:srgbClr val="212529"/>
                </a:solidFill>
                <a:latin typeface="Arial Nova Cond" panose="020B0506020202020204" pitchFamily="34" charset="0"/>
              </a:rPr>
              <a:t>all know that AI and gen AI models are trained on vast amounts of data. The biases in this training data may lead to inaccurate outcomes. </a:t>
            </a:r>
            <a:endParaRPr dirty="0" lang="en-IN" smtClean="0">
              <a:solidFill>
                <a:srgbClr val="212529"/>
              </a:solidFill>
              <a:latin typeface="Arial Nova Cond" panose="020B0506020202020204" pitchFamily="34" charset="0"/>
            </a:endParaRPr>
          </a:p>
          <a:p>
            <a:pPr indent="-285750" marL="285750">
              <a:buFont typeface="Wingdings" panose="05000000000000000000" pitchFamily="2" charset="2"/>
              <a:buChar char="§"/>
            </a:pPr>
            <a:r>
              <a:rPr dirty="0" lang="en-IN" smtClean="0">
                <a:solidFill>
                  <a:srgbClr val="212529"/>
                </a:solidFill>
                <a:latin typeface="Arial Nova Cond" panose="020B0506020202020204" pitchFamily="34" charset="0"/>
              </a:rPr>
              <a:t>Removing </a:t>
            </a:r>
            <a:r>
              <a:rPr dirty="0" lang="en-IN">
                <a:solidFill>
                  <a:srgbClr val="212529"/>
                </a:solidFill>
                <a:latin typeface="Arial Nova Cond" panose="020B0506020202020204" pitchFamily="34" charset="0"/>
              </a:rPr>
              <a:t>any biased data to achieve accurate outcomes from these systems is crucial to avoid discrimination</a:t>
            </a:r>
            <a:r>
              <a:rPr dirty="0" lang="en-IN" smtClean="0">
                <a:solidFill>
                  <a:srgbClr val="212529"/>
                </a:solidFill>
                <a:latin typeface="Arial Nova Cond" panose="020B0506020202020204" pitchFamily="34" charset="0"/>
              </a:rPr>
              <a:t>.</a:t>
            </a:r>
          </a:p>
          <a:p>
            <a:endParaRPr dirty="0" lang="en-IN">
              <a:solidFill>
                <a:srgbClr val="212529"/>
              </a:solidFill>
              <a:latin typeface="Arial Nova Cond" panose="020B0506020202020204" pitchFamily="34" charset="0"/>
            </a:endParaRPr>
          </a:p>
          <a:p>
            <a:r>
              <a:rPr b="1" dirty="0" lang="en-IN">
                <a:solidFill>
                  <a:srgbClr val="212529"/>
                </a:solidFill>
                <a:latin typeface="Arial Nova Cond" panose="020B0506020202020204" pitchFamily="34" charset="0"/>
              </a:rPr>
              <a:t>2. Lack of AI </a:t>
            </a:r>
            <a:r>
              <a:rPr b="1" dirty="0" lang="en-IN" err="1">
                <a:solidFill>
                  <a:srgbClr val="212529"/>
                </a:solidFill>
                <a:latin typeface="Arial Nova Cond" panose="020B0506020202020204" pitchFamily="34" charset="0"/>
              </a:rPr>
              <a:t>Explainability</a:t>
            </a:r>
            <a:endParaRPr b="1" dirty="0" lang="en-IN">
              <a:solidFill>
                <a:srgbClr val="212529"/>
              </a:solidFill>
              <a:latin typeface="Arial Nova Cond" panose="020B0506020202020204" pitchFamily="34" charset="0"/>
            </a:endParaRPr>
          </a:p>
          <a:p>
            <a:pPr indent="-285750" marL="285750">
              <a:buFont typeface="Wingdings" panose="05000000000000000000" pitchFamily="2" charset="2"/>
              <a:buChar char="§"/>
            </a:pPr>
            <a:r>
              <a:rPr dirty="0" lang="en-IN">
                <a:solidFill>
                  <a:srgbClr val="212529"/>
                </a:solidFill>
                <a:latin typeface="Arial Nova Cond" panose="020B0506020202020204" pitchFamily="34" charset="0"/>
              </a:rPr>
              <a:t>You might have used generative AI systems to automate your daily operations. But have you ever wondered how these systems reach a specific conclusion? </a:t>
            </a:r>
            <a:r>
              <a:rPr b="1" dirty="0" lang="en-IN">
                <a:solidFill>
                  <a:srgbClr val="212529"/>
                </a:solidFill>
                <a:latin typeface="Arial Nova Cond" panose="020B0506020202020204" pitchFamily="34" charset="0"/>
              </a:rPr>
              <a:t>Maybe Not</a:t>
            </a:r>
            <a:r>
              <a:rPr dirty="0" lang="en-IN">
                <a:solidFill>
                  <a:srgbClr val="212529"/>
                </a:solidFill>
                <a:latin typeface="Arial Nova Cond" panose="020B0506020202020204" pitchFamily="34" charset="0"/>
              </a:rPr>
              <a:t>. </a:t>
            </a:r>
            <a:endParaRPr dirty="0" lang="en-IN" smtClean="0">
              <a:solidFill>
                <a:srgbClr val="212529"/>
              </a:solidFill>
              <a:latin typeface="Arial Nova Cond" panose="020B0506020202020204" pitchFamily="34" charset="0"/>
            </a:endParaRPr>
          </a:p>
          <a:p>
            <a:endParaRPr dirty="0" lang="en-IN">
              <a:solidFill>
                <a:srgbClr val="212529"/>
              </a:solidFill>
              <a:latin typeface="Arial Nova Cond" panose="020B0506020202020204" pitchFamily="34" charset="0"/>
            </a:endParaRPr>
          </a:p>
          <a:p>
            <a:pPr indent="-285750" marL="285750">
              <a:buFont typeface="Wingdings" panose="05000000000000000000" pitchFamily="2" charset="2"/>
              <a:buChar char="§"/>
            </a:pPr>
            <a:r>
              <a:rPr dirty="0" lang="en-IN" smtClean="0">
                <a:solidFill>
                  <a:srgbClr val="212529"/>
                </a:solidFill>
                <a:latin typeface="Arial Nova Cond" panose="020B0506020202020204" pitchFamily="34" charset="0"/>
              </a:rPr>
              <a:t>There </a:t>
            </a:r>
            <a:r>
              <a:rPr dirty="0" lang="en-IN">
                <a:solidFill>
                  <a:srgbClr val="212529"/>
                </a:solidFill>
                <a:latin typeface="Arial Nova Cond" panose="020B0506020202020204" pitchFamily="34" charset="0"/>
              </a:rPr>
              <a:t>is no proper justification for how AI and gen AI models provide recommendations. This can raise questions about their reliability and break the trust of many</a:t>
            </a:r>
            <a:r>
              <a:rPr dirty="0" lang="en-IN" smtClean="0">
                <a:solidFill>
                  <a:srgbClr val="212529"/>
                </a:solidFill>
                <a:latin typeface="Arial Nova Cond" panose="020B0506020202020204" pitchFamily="34" charset="0"/>
              </a:rPr>
              <a:t>.</a:t>
            </a:r>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586" name="Rectangle 2"/>
          <p:cNvSpPr/>
          <p:nvPr/>
        </p:nvSpPr>
        <p:spPr>
          <a:xfrm>
            <a:off x="333486" y="957739"/>
            <a:ext cx="8670663" cy="2326640"/>
          </a:xfrm>
          <a:prstGeom prst="rect"/>
        </p:spPr>
        <p:txBody>
          <a:bodyPr wrap="square">
            <a:spAutoFit/>
          </a:bodyPr>
          <a:p>
            <a:r>
              <a:rPr b="1" dirty="0" lang="en-IN">
                <a:solidFill>
                  <a:srgbClr val="212529"/>
                </a:solidFill>
                <a:latin typeface="Arial Nova Cond" panose="020B0506020202020204" pitchFamily="34" charset="0"/>
              </a:rPr>
              <a:t>3 Top Challenges of AI and Gen AI</a:t>
            </a:r>
          </a:p>
          <a:p>
            <a:endParaRPr dirty="0" lang="en-IN">
              <a:solidFill>
                <a:srgbClr val="212529"/>
              </a:solidFill>
              <a:latin typeface="Arial Nova Cond" panose="020B0506020202020204" pitchFamily="34" charset="0"/>
            </a:endParaRPr>
          </a:p>
          <a:p>
            <a:r>
              <a:rPr b="1" dirty="0" lang="en-IN">
                <a:solidFill>
                  <a:srgbClr val="212529"/>
                </a:solidFill>
                <a:latin typeface="Arial Nova Cond" panose="020B0506020202020204" pitchFamily="34" charset="0"/>
              </a:rPr>
              <a:t>3. Data Privacy &amp; </a:t>
            </a:r>
            <a:r>
              <a:rPr b="1" dirty="0" lang="en-IN" smtClean="0">
                <a:solidFill>
                  <a:srgbClr val="212529"/>
                </a:solidFill>
                <a:latin typeface="Arial Nova Cond" panose="020B0506020202020204" pitchFamily="34" charset="0"/>
              </a:rPr>
              <a:t>Security</a:t>
            </a:r>
            <a:endParaRPr b="1" dirty="0" lang="en-IN">
              <a:solidFill>
                <a:srgbClr val="212529"/>
              </a:solidFill>
              <a:latin typeface="Arial Nova Cond" panose="020B0506020202020204" pitchFamily="34" charset="0"/>
            </a:endParaRPr>
          </a:p>
          <a:p>
            <a:pPr indent="-285750" marL="285750">
              <a:buFont typeface="Wingdings" panose="05000000000000000000" pitchFamily="2" charset="2"/>
              <a:buChar char="§"/>
            </a:pPr>
            <a:r>
              <a:rPr dirty="0" lang="en-IN">
                <a:solidFill>
                  <a:srgbClr val="212529"/>
                </a:solidFill>
                <a:latin typeface="Arial Nova Cond" panose="020B0506020202020204" pitchFamily="34" charset="0"/>
              </a:rPr>
              <a:t>Data security and privacy are among the major concerns of artificial intelligence. </a:t>
            </a:r>
            <a:endParaRPr dirty="0" lang="en-IN" smtClean="0">
              <a:solidFill>
                <a:srgbClr val="212529"/>
              </a:solidFill>
              <a:latin typeface="Arial Nova Cond" panose="020B0506020202020204" pitchFamily="34" charset="0"/>
            </a:endParaRPr>
          </a:p>
          <a:p>
            <a:pPr indent="-285750" marL="285750">
              <a:buFont typeface="Wingdings" panose="05000000000000000000" pitchFamily="2" charset="2"/>
              <a:buChar char="§"/>
            </a:pPr>
            <a:endParaRPr dirty="0" lang="en-IN">
              <a:solidFill>
                <a:srgbClr val="212529"/>
              </a:solidFill>
              <a:latin typeface="Arial Nova Cond" panose="020B0506020202020204" pitchFamily="34" charset="0"/>
            </a:endParaRPr>
          </a:p>
          <a:p>
            <a:pPr indent="-285750" marL="285750">
              <a:buFont typeface="Wingdings" panose="05000000000000000000" pitchFamily="2" charset="2"/>
              <a:buChar char="§"/>
            </a:pPr>
            <a:r>
              <a:rPr dirty="0" lang="en-IN" smtClean="0">
                <a:solidFill>
                  <a:srgbClr val="212529"/>
                </a:solidFill>
                <a:latin typeface="Arial Nova Cond" panose="020B0506020202020204" pitchFamily="34" charset="0"/>
              </a:rPr>
              <a:t>These </a:t>
            </a:r>
            <a:r>
              <a:rPr dirty="0" lang="en-IN">
                <a:solidFill>
                  <a:srgbClr val="212529"/>
                </a:solidFill>
                <a:latin typeface="Arial Nova Cond" panose="020B0506020202020204" pitchFamily="34" charset="0"/>
              </a:rPr>
              <a:t>gen AI and AI systems are more vulnerable to cyber-attacks. Moreover, will you be okay if your data is unsafe and anyone can access it? </a:t>
            </a:r>
            <a:r>
              <a:rPr b="1" dirty="0" lang="en-IN">
                <a:solidFill>
                  <a:srgbClr val="212529"/>
                </a:solidFill>
                <a:latin typeface="Arial Nova Cond" panose="020B0506020202020204" pitchFamily="34" charset="0"/>
              </a:rPr>
              <a:t>No, Right</a:t>
            </a:r>
            <a:r>
              <a:rPr dirty="0" lang="en-IN">
                <a:solidFill>
                  <a:srgbClr val="212529"/>
                </a:solidFill>
                <a:latin typeface="Arial Nova Cond" panose="020B0506020202020204" pitchFamily="34" charset="0"/>
              </a:rPr>
              <a:t>? The same holds for patients. </a:t>
            </a:r>
            <a:r>
              <a:rPr dirty="0" lang="en-IN" smtClean="0">
                <a:solidFill>
                  <a:srgbClr val="212529"/>
                </a:solidFill>
                <a:latin typeface="Arial Nova Cond" panose="020B0506020202020204" pitchFamily="34" charset="0"/>
              </a:rPr>
              <a:t>They </a:t>
            </a:r>
            <a:r>
              <a:rPr dirty="0" lang="en-IN">
                <a:solidFill>
                  <a:srgbClr val="212529"/>
                </a:solidFill>
                <a:latin typeface="Arial Nova Cond" panose="020B0506020202020204" pitchFamily="34" charset="0"/>
              </a:rPr>
              <a:t>are highly sensitive about their data privacy. </a:t>
            </a:r>
          </a:p>
          <a:p>
            <a:pPr indent="-285750" marL="285750">
              <a:buFont typeface="Wingdings" panose="05000000000000000000" pitchFamily="2" charset="2"/>
              <a:buChar char="§"/>
            </a:pPr>
            <a:endParaRPr dirty="0" lang="en-IN" smtClean="0">
              <a:solidFill>
                <a:srgbClr val="212529"/>
              </a:solidFill>
              <a:latin typeface="Arial Nova Cond" panose="020B0506020202020204" pitchFamily="34" charset="0"/>
            </a:endParaRPr>
          </a:p>
          <a:p>
            <a:pPr indent="-285750" marL="285750">
              <a:buFont typeface="Wingdings" panose="05000000000000000000" pitchFamily="2" charset="2"/>
              <a:buChar char="§"/>
            </a:pPr>
            <a:r>
              <a:rPr dirty="0" lang="en-IN" smtClean="0">
                <a:solidFill>
                  <a:srgbClr val="212529"/>
                </a:solidFill>
                <a:latin typeface="Arial Nova Cond" panose="020B0506020202020204" pitchFamily="34" charset="0"/>
              </a:rPr>
              <a:t>Organizations </a:t>
            </a:r>
            <a:r>
              <a:rPr dirty="0" lang="en-IN">
                <a:solidFill>
                  <a:srgbClr val="212529"/>
                </a:solidFill>
                <a:latin typeface="Arial Nova Cond" panose="020B0506020202020204" pitchFamily="34" charset="0"/>
              </a:rPr>
              <a:t>unable to protect patient data can face legal action. It is crucial to ensure that the AI systems comply with regulatory </a:t>
            </a:r>
            <a:r>
              <a:rPr dirty="0" lang="en-IN" smtClean="0">
                <a:solidFill>
                  <a:srgbClr val="212529"/>
                </a:solidFill>
                <a:latin typeface="Arial Nova Cond" panose="020B0506020202020204" pitchFamily="34" charset="0"/>
              </a:rPr>
              <a:t>authorities</a:t>
            </a:r>
            <a:endParaRPr dirty="0" lang="en-IN">
              <a:solidFill>
                <a:srgbClr val="212529"/>
              </a:solidFill>
              <a:latin typeface="Arial Nova Cond" panose="020B0506020202020204" pitchFamily="34" charset="0"/>
            </a:endParaRPr>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82" name="Rectangle 1"/>
          <p:cNvSpPr/>
          <p:nvPr/>
        </p:nvSpPr>
        <p:spPr>
          <a:xfrm>
            <a:off x="403410" y="942030"/>
            <a:ext cx="8439375" cy="2834640"/>
          </a:xfrm>
          <a:prstGeom prst="rect"/>
        </p:spPr>
        <p:txBody>
          <a:bodyPr wrap="square">
            <a:spAutoFit/>
          </a:bodyPr>
          <a:p>
            <a:pPr algn="just">
              <a:lnSpc>
                <a:spcPct val="150000"/>
              </a:lnSpc>
            </a:pPr>
            <a:r>
              <a:rPr b="1" dirty="0" lang="en-IN">
                <a:latin typeface="Arial Nova Cond" panose="020B0506020202020204" pitchFamily="34" charset="0"/>
              </a:rPr>
              <a:t>Introduction to Large Language Models (LLMs)</a:t>
            </a:r>
          </a:p>
          <a:p>
            <a:pPr algn="just">
              <a:lnSpc>
                <a:spcPct val="150000"/>
              </a:lnSpc>
            </a:pPr>
            <a:r>
              <a:rPr dirty="0" lang="en-IN">
                <a:latin typeface="Arial Nova Cond" panose="020B0506020202020204" pitchFamily="34" charset="0"/>
              </a:rPr>
              <a:t>Large Language Models (LLMs) are advanced artificial intelligence systems designed to process and generate human-like text based on vast amounts of data. They are built using deep learning techniques, particularly transformer architectures, which enable them to </a:t>
            </a:r>
            <a:r>
              <a:rPr dirty="0" lang="en-IN" err="1">
                <a:latin typeface="Arial Nova Cond" panose="020B0506020202020204" pitchFamily="34" charset="0"/>
              </a:rPr>
              <a:t>analyze</a:t>
            </a:r>
            <a:r>
              <a:rPr dirty="0" lang="en-IN">
                <a:latin typeface="Arial Nova Cond" panose="020B0506020202020204" pitchFamily="34" charset="0"/>
              </a:rPr>
              <a:t> and generate language with remarkable fluency and coherence.</a:t>
            </a:r>
          </a:p>
          <a:p>
            <a:pPr algn="just">
              <a:lnSpc>
                <a:spcPct val="150000"/>
              </a:lnSpc>
              <a:buFont typeface="Arial" panose="020B0604020202020204" pitchFamily="34" charset="0"/>
              <a:buChar char="•"/>
            </a:pPr>
            <a:r>
              <a:rPr b="1" dirty="0" lang="en-IN">
                <a:latin typeface="Arial Nova Cond" panose="020B0506020202020204" pitchFamily="34" charset="0"/>
              </a:rPr>
              <a:t>Key Features:</a:t>
            </a:r>
            <a:endParaRPr dirty="0" lang="en-IN">
              <a:latin typeface="Arial Nova Cond" panose="020B0506020202020204" pitchFamily="34" charset="0"/>
            </a:endParaRPr>
          </a:p>
          <a:p>
            <a:pPr algn="just" indent="-285750" lvl="1" marL="742950">
              <a:lnSpc>
                <a:spcPct val="150000"/>
              </a:lnSpc>
              <a:buFont typeface="Arial" panose="020B0604020202020204" pitchFamily="34" charset="0"/>
              <a:buChar char="•"/>
            </a:pPr>
            <a:r>
              <a:rPr dirty="0" lang="en-IN">
                <a:latin typeface="Arial Nova Cond" panose="020B0506020202020204" pitchFamily="34" charset="0"/>
              </a:rPr>
              <a:t>Trained on diverse datasets including books, articles, and online content.</a:t>
            </a:r>
          </a:p>
          <a:p>
            <a:pPr algn="just" indent="-285750" lvl="1" marL="742950">
              <a:lnSpc>
                <a:spcPct val="150000"/>
              </a:lnSpc>
              <a:buFont typeface="Arial" panose="020B0604020202020204" pitchFamily="34" charset="0"/>
              <a:buChar char="•"/>
            </a:pPr>
            <a:r>
              <a:rPr dirty="0" lang="en-IN">
                <a:latin typeface="Arial Nova Cond" panose="020B0506020202020204" pitchFamily="34" charset="0"/>
              </a:rPr>
              <a:t>Can handle tasks like translation, summarization, text generation, and question answering.</a:t>
            </a:r>
          </a:p>
          <a:p>
            <a:pPr algn="just" indent="-285750" lvl="1" marL="742950">
              <a:lnSpc>
                <a:spcPct val="150000"/>
              </a:lnSpc>
              <a:buFont typeface="Arial" panose="020B0604020202020204" pitchFamily="34" charset="0"/>
              <a:buChar char="•"/>
            </a:pPr>
            <a:r>
              <a:rPr dirty="0" lang="en-IN">
                <a:latin typeface="Arial Nova Cond" panose="020B0506020202020204" pitchFamily="34" charset="0"/>
              </a:rPr>
              <a:t>Adaptable to various domains with fine-tuning.</a:t>
            </a:r>
          </a:p>
        </p:txBody>
      </p:sp>
      <p:sp>
        <p:nvSpPr>
          <p:cNvPr id="1048583" name="Rectangle 2"/>
          <p:cNvSpPr/>
          <p:nvPr/>
        </p:nvSpPr>
        <p:spPr>
          <a:xfrm>
            <a:off x="2324630" y="298533"/>
            <a:ext cx="4411980" cy="332740"/>
          </a:xfrm>
          <a:prstGeom prst="rect"/>
        </p:spPr>
        <p:txBody>
          <a:bodyPr wrap="none">
            <a:spAutoFit/>
          </a:bodyPr>
          <a:p>
            <a:pPr algn="just">
              <a:lnSpc>
                <a:spcPct val="150000"/>
              </a:lnSpc>
            </a:pPr>
            <a:r>
              <a:rPr b="1" dirty="0" sz="1600" lang="en-IN">
                <a:latin typeface="Arial Nova Cond" panose="020B0506020202020204" pitchFamily="34" charset="0"/>
              </a:rPr>
              <a:t>Introduction to Large Language Models (LLMs)</a:t>
            </a:r>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584" name="Rectangle 1"/>
          <p:cNvSpPr/>
          <p:nvPr/>
        </p:nvSpPr>
        <p:spPr>
          <a:xfrm>
            <a:off x="403410" y="942030"/>
            <a:ext cx="8439375" cy="3431709"/>
          </a:xfrm>
          <a:prstGeom prst="rect"/>
        </p:spPr>
        <p:txBody>
          <a:bodyPr wrap="square">
            <a:spAutoFit/>
          </a:bodyPr>
          <a:p>
            <a:pPr>
              <a:lnSpc>
                <a:spcPct val="150000"/>
              </a:lnSpc>
            </a:pPr>
            <a:r>
              <a:rPr b="1" dirty="0" lang="en-IN">
                <a:latin typeface="Arial Nova Cond" panose="020B0506020202020204" pitchFamily="34" charset="0"/>
              </a:rPr>
              <a:t>Popular LLMs:</a:t>
            </a:r>
            <a:endParaRPr dirty="0" lang="en-IN">
              <a:latin typeface="Arial Nova Cond" panose="020B0506020202020204" pitchFamily="34" charset="0"/>
            </a:endParaRPr>
          </a:p>
          <a:p>
            <a:pPr lvl="1">
              <a:lnSpc>
                <a:spcPct val="150000"/>
              </a:lnSpc>
            </a:pPr>
            <a:r>
              <a:rPr b="1" dirty="0" lang="en-IN">
                <a:latin typeface="Arial Nova Cond" panose="020B0506020202020204" pitchFamily="34" charset="0"/>
              </a:rPr>
              <a:t>GPT Series (</a:t>
            </a:r>
            <a:r>
              <a:rPr b="1" dirty="0" lang="en-IN" err="1">
                <a:latin typeface="Arial Nova Cond" panose="020B0506020202020204" pitchFamily="34" charset="0"/>
              </a:rPr>
              <a:t>OpenAI</a:t>
            </a:r>
            <a:r>
              <a:rPr b="1" dirty="0" lang="en-IN">
                <a:latin typeface="Arial Nova Cond" panose="020B0506020202020204" pitchFamily="34" charset="0"/>
              </a:rPr>
              <a:t>):</a:t>
            </a:r>
            <a:r>
              <a:rPr dirty="0" lang="en-IN">
                <a:latin typeface="Arial Nova Cond" panose="020B0506020202020204" pitchFamily="34" charset="0"/>
              </a:rPr>
              <a:t> Generative models for text generation and understanding.</a:t>
            </a:r>
          </a:p>
          <a:p>
            <a:pPr lvl="1">
              <a:lnSpc>
                <a:spcPct val="150000"/>
              </a:lnSpc>
            </a:pPr>
            <a:r>
              <a:rPr b="1" dirty="0" lang="en-IN">
                <a:latin typeface="Arial Nova Cond" panose="020B0506020202020204" pitchFamily="34" charset="0"/>
              </a:rPr>
              <a:t>BERT (Google):</a:t>
            </a:r>
            <a:r>
              <a:rPr dirty="0" lang="en-IN">
                <a:latin typeface="Arial Nova Cond" panose="020B0506020202020204" pitchFamily="34" charset="0"/>
              </a:rPr>
              <a:t> Optimized for understanding sentence context and relationships</a:t>
            </a:r>
            <a:r>
              <a:rPr dirty="0" lang="en-IN" smtClean="0">
                <a:latin typeface="Arial Nova Cond" panose="020B0506020202020204" pitchFamily="34" charset="0"/>
              </a:rPr>
              <a:t>.</a:t>
            </a:r>
          </a:p>
          <a:p>
            <a:pPr lvl="1">
              <a:lnSpc>
                <a:spcPct val="150000"/>
              </a:lnSpc>
            </a:pPr>
            <a:r>
              <a:rPr dirty="0" lang="en-IN">
                <a:latin typeface="Arial Nova Cond" panose="020B0506020202020204" pitchFamily="34" charset="0"/>
              </a:rPr>
              <a:t>Bidirectional Encoder Representations from Transformers</a:t>
            </a:r>
          </a:p>
          <a:p>
            <a:pPr lvl="1">
              <a:lnSpc>
                <a:spcPct val="150000"/>
              </a:lnSpc>
            </a:pPr>
            <a:r>
              <a:rPr b="1" dirty="0" lang="en-IN" err="1" smtClean="0">
                <a:latin typeface="Arial Nova Cond" panose="020B0506020202020204" pitchFamily="34" charset="0"/>
              </a:rPr>
              <a:t>PaLM</a:t>
            </a:r>
            <a:r>
              <a:rPr b="1" dirty="0" lang="en-IN" smtClean="0">
                <a:latin typeface="Arial Nova Cond" panose="020B0506020202020204" pitchFamily="34" charset="0"/>
              </a:rPr>
              <a:t> </a:t>
            </a:r>
            <a:r>
              <a:rPr dirty="0" lang="en-IN" smtClean="0">
                <a:latin typeface="Arial Nova Cond" panose="020B0506020202020204" pitchFamily="34" charset="0"/>
              </a:rPr>
              <a:t>(Pathway Language Models)</a:t>
            </a:r>
          </a:p>
          <a:p>
            <a:r>
              <a:rPr dirty="0" lang="en-IN">
                <a:latin typeface="Arial Nova Cond" panose="020B0506020202020204" pitchFamily="34" charset="0"/>
              </a:rPr>
              <a:t>The </a:t>
            </a:r>
            <a:r>
              <a:rPr dirty="0" lang="en-IN">
                <a:latin typeface="Arial Nova Cond" panose="020B0506020202020204" pitchFamily="34" charset="0"/>
              </a:rPr>
              <a:t>Pathways Language Model is the name of a family of AI large language models developed by Google. The effort gets its name from a Google Research initiative to create what researchers dubbed pathways, in an approach designed to build a single powerful model that could serve as a foundation for multiple use cases.</a:t>
            </a:r>
          </a:p>
          <a:p>
            <a:pPr lvl="1">
              <a:lnSpc>
                <a:spcPct val="150000"/>
              </a:lnSpc>
            </a:pPr>
            <a:r>
              <a:rPr b="1" dirty="0" lang="en-IN" err="1" smtClean="0">
                <a:latin typeface="Arial Nova Cond" panose="020B0506020202020204" pitchFamily="34" charset="0"/>
              </a:rPr>
              <a:t>LLaMA</a:t>
            </a:r>
            <a:endParaRPr b="1" dirty="0" lang="en-IN">
              <a:latin typeface="Arial Nova Cond" panose="020B0506020202020204" pitchFamily="34" charset="0"/>
            </a:endParaRPr>
          </a:p>
          <a:p>
            <a:r>
              <a:rPr dirty="0" lang="en-IN">
                <a:latin typeface="Arial Nova Cond" panose="020B0506020202020204" pitchFamily="34" charset="0"/>
              </a:rPr>
              <a:t>Large Language Model Meta AI</a:t>
            </a:r>
          </a:p>
          <a:p>
            <a:r>
              <a:rPr dirty="0" lang="en-IN" err="1" smtClean="0">
                <a:latin typeface="Arial Nova Cond" panose="020B0506020202020204" pitchFamily="34" charset="0"/>
              </a:rPr>
              <a:t>LLaMA</a:t>
            </a:r>
            <a:r>
              <a:rPr dirty="0" lang="en-IN" smtClean="0">
                <a:latin typeface="Arial Nova Cond" panose="020B0506020202020204" pitchFamily="34" charset="0"/>
              </a:rPr>
              <a:t>(Large </a:t>
            </a:r>
            <a:r>
              <a:rPr dirty="0" lang="en-IN">
                <a:latin typeface="Arial Nova Cond" panose="020B0506020202020204" pitchFamily="34" charset="0"/>
              </a:rPr>
              <a:t>Language Model Meta AI) is a collection of state-of-the-art foundation language models</a:t>
            </a:r>
          </a:p>
          <a:p>
            <a:pPr lvl="1">
              <a:lnSpc>
                <a:spcPct val="150000"/>
              </a:lnSpc>
            </a:pPr>
            <a:endParaRPr dirty="0" lang="en-IN">
              <a:latin typeface="Arial Nova Cond" panose="020B0506020202020204" pitchFamily="34" charset="0"/>
            </a:endParaRPr>
          </a:p>
        </p:txBody>
      </p:sp>
      <p:sp>
        <p:nvSpPr>
          <p:cNvPr id="1048585" name="Rectangle 2"/>
          <p:cNvSpPr/>
          <p:nvPr/>
        </p:nvSpPr>
        <p:spPr>
          <a:xfrm>
            <a:off x="2324630" y="298533"/>
            <a:ext cx="4411980" cy="332740"/>
          </a:xfrm>
          <a:prstGeom prst="rect"/>
        </p:spPr>
        <p:txBody>
          <a:bodyPr wrap="none">
            <a:spAutoFit/>
          </a:bodyPr>
          <a:p>
            <a:pPr algn="just">
              <a:lnSpc>
                <a:spcPct val="150000"/>
              </a:lnSpc>
            </a:pPr>
            <a:r>
              <a:rPr b="1" dirty="0" sz="1600" lang="en-IN">
                <a:latin typeface="Arial Nova Cond" panose="020B0506020202020204" pitchFamily="34" charset="0"/>
              </a:rPr>
              <a:t>Introduction to Large Language Models (LLMs)</a:t>
            </a:r>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587" name="Rectangle 1"/>
          <p:cNvSpPr/>
          <p:nvPr/>
        </p:nvSpPr>
        <p:spPr>
          <a:xfrm>
            <a:off x="414168" y="1103395"/>
            <a:ext cx="8439375" cy="2834640"/>
          </a:xfrm>
          <a:prstGeom prst="rect"/>
        </p:spPr>
        <p:txBody>
          <a:bodyPr wrap="square">
            <a:spAutoFit/>
          </a:bodyPr>
          <a:p>
            <a:pPr>
              <a:lnSpc>
                <a:spcPct val="150000"/>
              </a:lnSpc>
            </a:pPr>
            <a:r>
              <a:rPr b="1" dirty="0" lang="en-IN">
                <a:latin typeface="Arial Nova Cond" panose="020B0506020202020204" pitchFamily="34" charset="0"/>
              </a:rPr>
              <a:t>Applications of Large Language Models</a:t>
            </a:r>
          </a:p>
          <a:p>
            <a:pPr>
              <a:lnSpc>
                <a:spcPct val="150000"/>
              </a:lnSpc>
            </a:pPr>
            <a:r>
              <a:rPr dirty="0" lang="en-IN">
                <a:latin typeface="Arial Nova Cond" panose="020B0506020202020204" pitchFamily="34" charset="0"/>
              </a:rPr>
              <a:t>LLMs have revolutionized multiple fields by offering versatile solutions.</a:t>
            </a:r>
          </a:p>
          <a:p>
            <a:pPr>
              <a:lnSpc>
                <a:spcPct val="150000"/>
              </a:lnSpc>
            </a:pPr>
            <a:r>
              <a:rPr b="1" dirty="0" lang="en-IN">
                <a:latin typeface="Arial Nova Cond" panose="020B0506020202020204" pitchFamily="34" charset="0"/>
              </a:rPr>
              <a:t>Natural Language Processing (NLP) Tasks:</a:t>
            </a:r>
            <a:endParaRPr dirty="0" lang="en-IN">
              <a:latin typeface="Arial Nova Cond" panose="020B0506020202020204" pitchFamily="34" charset="0"/>
            </a:endParaRPr>
          </a:p>
          <a:p>
            <a:pPr indent="-285750" lvl="1" marL="285750">
              <a:lnSpc>
                <a:spcPct val="150000"/>
              </a:lnSpc>
              <a:buFont typeface="Wingdings" panose="05000000000000000000" pitchFamily="2" charset="2"/>
              <a:buChar char="§"/>
            </a:pPr>
            <a:r>
              <a:rPr dirty="0" lang="en-IN">
                <a:latin typeface="Arial Nova Cond" panose="020B0506020202020204" pitchFamily="34" charset="0"/>
              </a:rPr>
              <a:t>Text summarization (e.g., extracting key points from articles).</a:t>
            </a:r>
          </a:p>
          <a:p>
            <a:pPr indent="-285750" lvl="1" marL="285750">
              <a:lnSpc>
                <a:spcPct val="150000"/>
              </a:lnSpc>
              <a:buFont typeface="Wingdings" panose="05000000000000000000" pitchFamily="2" charset="2"/>
              <a:buChar char="§"/>
            </a:pPr>
            <a:r>
              <a:rPr dirty="0" lang="en-IN">
                <a:latin typeface="Arial Nova Cond" panose="020B0506020202020204" pitchFamily="34" charset="0"/>
              </a:rPr>
              <a:t>Machine translation (e.g., translating between languages).</a:t>
            </a:r>
          </a:p>
          <a:p>
            <a:pPr indent="-285750" lvl="1" marL="285750">
              <a:lnSpc>
                <a:spcPct val="150000"/>
              </a:lnSpc>
              <a:buFont typeface="Wingdings" panose="05000000000000000000" pitchFamily="2" charset="2"/>
              <a:buChar char="§"/>
            </a:pPr>
            <a:r>
              <a:rPr dirty="0" lang="en-IN">
                <a:latin typeface="Arial Nova Cond" panose="020B0506020202020204" pitchFamily="34" charset="0"/>
              </a:rPr>
              <a:t>Sentiment analysis for reviews, social media, etc.</a:t>
            </a:r>
          </a:p>
          <a:p>
            <a:pPr>
              <a:lnSpc>
                <a:spcPct val="150000"/>
              </a:lnSpc>
            </a:pPr>
            <a:r>
              <a:rPr b="1" dirty="0" lang="en-IN">
                <a:latin typeface="Arial Nova Cond" panose="020B0506020202020204" pitchFamily="34" charset="0"/>
              </a:rPr>
              <a:t>Content Creation:</a:t>
            </a:r>
            <a:endParaRPr dirty="0" lang="en-IN">
              <a:latin typeface="Arial Nova Cond" panose="020B0506020202020204" pitchFamily="34" charset="0"/>
            </a:endParaRPr>
          </a:p>
          <a:p>
            <a:pPr indent="-285750" lvl="1" marL="285750">
              <a:lnSpc>
                <a:spcPct val="150000"/>
              </a:lnSpc>
              <a:buFont typeface="Wingdings" panose="05000000000000000000" pitchFamily="2" charset="2"/>
              <a:buChar char="§"/>
            </a:pPr>
            <a:r>
              <a:rPr dirty="0" lang="en-IN">
                <a:latin typeface="Arial Nova Cond" panose="020B0506020202020204" pitchFamily="34" charset="0"/>
              </a:rPr>
              <a:t>Generating articles, blogs, stories, or code.</a:t>
            </a:r>
          </a:p>
          <a:p>
            <a:pPr indent="-285750" lvl="1" marL="285750">
              <a:lnSpc>
                <a:spcPct val="150000"/>
              </a:lnSpc>
              <a:buFont typeface="Wingdings" panose="05000000000000000000" pitchFamily="2" charset="2"/>
              <a:buChar char="§"/>
            </a:pPr>
            <a:r>
              <a:rPr dirty="0" lang="en-IN">
                <a:latin typeface="Arial Nova Cond" panose="020B0506020202020204" pitchFamily="34" charset="0"/>
              </a:rPr>
              <a:t>Assisting in scriptwriting and creative writing.</a:t>
            </a:r>
          </a:p>
        </p:txBody>
      </p:sp>
      <p:sp>
        <p:nvSpPr>
          <p:cNvPr id="1048588" name="Rectangle 2"/>
          <p:cNvSpPr/>
          <p:nvPr/>
        </p:nvSpPr>
        <p:spPr>
          <a:xfrm>
            <a:off x="2324630" y="298533"/>
            <a:ext cx="4411980" cy="332740"/>
          </a:xfrm>
          <a:prstGeom prst="rect"/>
        </p:spPr>
        <p:txBody>
          <a:bodyPr wrap="none">
            <a:spAutoFit/>
          </a:bodyPr>
          <a:p>
            <a:pPr algn="just">
              <a:lnSpc>
                <a:spcPct val="150000"/>
              </a:lnSpc>
            </a:pPr>
            <a:r>
              <a:rPr b="1" dirty="0" sz="1600" lang="en-IN">
                <a:latin typeface="Arial Nova Cond" panose="020B0506020202020204" pitchFamily="34" charset="0"/>
              </a:rPr>
              <a:t>Introduction to Large Language Models (LLMs)</a:t>
            </a: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2" name="Shape 57"/>
        <p:cNvGrpSpPr/>
        <p:nvPr/>
      </p:nvGrpSpPr>
      <p:grpSpPr>
        <a:xfrm>
          <a:off x="0" y="0"/>
          <a:ext cx="0" cy="0"/>
          <a:chOff x="0" y="0"/>
          <a:chExt cx="0" cy="0"/>
        </a:xfrm>
      </p:grpSpPr>
      <p:sp>
        <p:nvSpPr>
          <p:cNvPr id="1048599" name="TextBox 2"/>
          <p:cNvSpPr txBox="1"/>
          <p:nvPr/>
        </p:nvSpPr>
        <p:spPr>
          <a:xfrm>
            <a:off x="365760" y="914400"/>
            <a:ext cx="8670664" cy="2834640"/>
          </a:xfrm>
          <a:prstGeom prst="rect"/>
          <a:noFill/>
        </p:spPr>
        <p:txBody>
          <a:bodyPr rtlCol="0" wrap="square">
            <a:spAutoFit/>
          </a:bodyPr>
          <a:p>
            <a:r>
              <a:rPr b="1" dirty="0" sz="2000" lang="en-GB" smtClean="0">
                <a:latin typeface="Arial Nova Cond" panose="020B0506020202020204" pitchFamily="34" charset="0"/>
              </a:rPr>
              <a:t>Outline</a:t>
            </a:r>
          </a:p>
          <a:p>
            <a:pPr indent="-285750" marL="285750">
              <a:lnSpc>
                <a:spcPct val="150000"/>
              </a:lnSpc>
              <a:buFont typeface="Wingdings" panose="05000000000000000000" pitchFamily="2" charset="2"/>
              <a:buChar char="§"/>
            </a:pPr>
            <a:r>
              <a:rPr dirty="0" sz="1800" lang="en-IN">
                <a:latin typeface="Arial Nova Cond" panose="020B0506020202020204" pitchFamily="34" charset="0"/>
              </a:rPr>
              <a:t>Generative </a:t>
            </a:r>
            <a:r>
              <a:rPr dirty="0" sz="1800" lang="en-IN" err="1">
                <a:latin typeface="Arial Nova Cond" panose="020B0506020202020204" pitchFamily="34" charset="0"/>
              </a:rPr>
              <a:t>Modeling</a:t>
            </a:r>
            <a:r>
              <a:rPr dirty="0" sz="1800" lang="en-IN">
                <a:latin typeface="Arial Nova Cond" panose="020B0506020202020204" pitchFamily="34" charset="0"/>
              </a:rPr>
              <a:t> What Is Generative </a:t>
            </a:r>
            <a:r>
              <a:rPr dirty="0" sz="1800" lang="en-IN" err="1">
                <a:latin typeface="Arial Nova Cond" panose="020B0506020202020204" pitchFamily="34" charset="0"/>
              </a:rPr>
              <a:t>Modeling</a:t>
            </a:r>
            <a:r>
              <a:rPr dirty="0" sz="1800" lang="en-IN">
                <a:latin typeface="Arial Nova Cond" panose="020B0506020202020204" pitchFamily="34" charset="0"/>
              </a:rPr>
              <a:t>? </a:t>
            </a:r>
            <a:endParaRPr dirty="0" sz="1800" lang="en-IN" smtClean="0">
              <a:latin typeface="Arial Nova Cond" panose="020B0506020202020204" pitchFamily="34" charset="0"/>
            </a:endParaRPr>
          </a:p>
          <a:p>
            <a:pPr indent="-285750" marL="285750">
              <a:lnSpc>
                <a:spcPct val="150000"/>
              </a:lnSpc>
              <a:buFont typeface="Wingdings" panose="05000000000000000000" pitchFamily="2" charset="2"/>
              <a:buChar char="§"/>
            </a:pPr>
            <a:r>
              <a:rPr dirty="0" sz="1800" lang="en-IN" smtClean="0">
                <a:latin typeface="Arial Nova Cond" panose="020B0506020202020204" pitchFamily="34" charset="0"/>
              </a:rPr>
              <a:t>Historical perspective </a:t>
            </a:r>
            <a:r>
              <a:rPr dirty="0" sz="1800" lang="en-IN">
                <a:latin typeface="Arial Nova Cond" panose="020B0506020202020204" pitchFamily="34" charset="0"/>
              </a:rPr>
              <a:t>on Generative </a:t>
            </a:r>
            <a:r>
              <a:rPr dirty="0" sz="1800" lang="en-IN" smtClean="0">
                <a:latin typeface="Arial Nova Cond" panose="020B0506020202020204" pitchFamily="34" charset="0"/>
              </a:rPr>
              <a:t>AI</a:t>
            </a:r>
          </a:p>
          <a:p>
            <a:pPr indent="-285750" marL="285750">
              <a:lnSpc>
                <a:spcPct val="150000"/>
              </a:lnSpc>
              <a:buFont typeface="Wingdings" panose="05000000000000000000" pitchFamily="2" charset="2"/>
              <a:buChar char="§"/>
            </a:pPr>
            <a:r>
              <a:rPr dirty="0" sz="1800" lang="en-IN" smtClean="0">
                <a:latin typeface="Arial Nova Cond" panose="020B0506020202020204" pitchFamily="34" charset="0"/>
              </a:rPr>
              <a:t>Generative </a:t>
            </a:r>
            <a:r>
              <a:rPr dirty="0" sz="1800" lang="en-IN">
                <a:latin typeface="Arial Nova Cond" panose="020B0506020202020204" pitchFamily="34" charset="0"/>
              </a:rPr>
              <a:t>Versus Discriminative </a:t>
            </a:r>
            <a:r>
              <a:rPr dirty="0" sz="1800" lang="en-IN" err="1" smtClean="0">
                <a:latin typeface="Arial Nova Cond" panose="020B0506020202020204" pitchFamily="34" charset="0"/>
              </a:rPr>
              <a:t>Modeling</a:t>
            </a:r>
            <a:endParaRPr dirty="0" sz="1800" lang="en-IN" smtClean="0">
              <a:latin typeface="Arial Nova Cond" panose="020B0506020202020204" pitchFamily="34" charset="0"/>
            </a:endParaRPr>
          </a:p>
          <a:p>
            <a:pPr indent="-285750" marL="285750">
              <a:lnSpc>
                <a:spcPct val="150000"/>
              </a:lnSpc>
              <a:buFont typeface="Wingdings" panose="05000000000000000000" pitchFamily="2" charset="2"/>
              <a:buChar char="§"/>
            </a:pPr>
            <a:r>
              <a:rPr dirty="0" sz="1800" lang="en-IN" smtClean="0">
                <a:latin typeface="Arial Nova Cond" panose="020B0506020202020204" pitchFamily="34" charset="0"/>
              </a:rPr>
              <a:t>Introduction </a:t>
            </a:r>
            <a:r>
              <a:rPr dirty="0" sz="1800" lang="en-IN">
                <a:latin typeface="Arial Nova Cond" panose="020B0506020202020204" pitchFamily="34" charset="0"/>
              </a:rPr>
              <a:t>to Large </a:t>
            </a:r>
            <a:r>
              <a:rPr dirty="0" sz="1800" lang="en-IN" smtClean="0">
                <a:latin typeface="Arial Nova Cond" panose="020B0506020202020204" pitchFamily="34" charset="0"/>
              </a:rPr>
              <a:t>Language Models </a:t>
            </a:r>
            <a:r>
              <a:rPr dirty="0" sz="1800" lang="en-IN">
                <a:latin typeface="Arial Nova Cond" panose="020B0506020202020204" pitchFamily="34" charset="0"/>
              </a:rPr>
              <a:t>(</a:t>
            </a:r>
            <a:r>
              <a:rPr dirty="0" sz="1800" lang="en-IN" smtClean="0">
                <a:latin typeface="Arial Nova Cond" panose="020B0506020202020204" pitchFamily="34" charset="0"/>
              </a:rPr>
              <a:t>LLMs)</a:t>
            </a:r>
          </a:p>
          <a:p>
            <a:pPr indent="-285750" marL="285750">
              <a:lnSpc>
                <a:spcPct val="150000"/>
              </a:lnSpc>
              <a:buFont typeface="Wingdings" panose="05000000000000000000" pitchFamily="2" charset="2"/>
              <a:buChar char="§"/>
            </a:pPr>
            <a:r>
              <a:rPr dirty="0" sz="1800" lang="en-IN" smtClean="0">
                <a:latin typeface="Arial Nova Cond" panose="020B0506020202020204" pitchFamily="34" charset="0"/>
              </a:rPr>
              <a:t>Applications </a:t>
            </a:r>
            <a:r>
              <a:rPr dirty="0" sz="1800" lang="en-IN">
                <a:latin typeface="Arial Nova Cond" panose="020B0506020202020204" pitchFamily="34" charset="0"/>
              </a:rPr>
              <a:t>of Large Language </a:t>
            </a:r>
            <a:r>
              <a:rPr dirty="0" sz="1800" lang="en-IN" smtClean="0">
                <a:latin typeface="Arial Nova Cond" panose="020B0506020202020204" pitchFamily="34" charset="0"/>
              </a:rPr>
              <a:t>Models</a:t>
            </a:r>
          </a:p>
          <a:p>
            <a:pPr indent="-285750" marL="285750">
              <a:lnSpc>
                <a:spcPct val="150000"/>
              </a:lnSpc>
              <a:buFont typeface="Wingdings" panose="05000000000000000000" pitchFamily="2" charset="2"/>
              <a:buChar char="§"/>
            </a:pPr>
            <a:r>
              <a:rPr dirty="0" sz="1800" lang="en-IN" smtClean="0">
                <a:latin typeface="Arial Nova Cond" panose="020B0506020202020204" pitchFamily="34" charset="0"/>
              </a:rPr>
              <a:t>Limitations </a:t>
            </a:r>
            <a:r>
              <a:rPr dirty="0" sz="1800" lang="en-IN">
                <a:latin typeface="Arial Nova Cond" panose="020B0506020202020204" pitchFamily="34" charset="0"/>
              </a:rPr>
              <a:t>and Risks of Large Language Models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590" name="Rectangle 2"/>
          <p:cNvSpPr/>
          <p:nvPr/>
        </p:nvSpPr>
        <p:spPr>
          <a:xfrm>
            <a:off x="2324630" y="298533"/>
            <a:ext cx="4411980" cy="332740"/>
          </a:xfrm>
          <a:prstGeom prst="rect"/>
        </p:spPr>
        <p:txBody>
          <a:bodyPr wrap="none">
            <a:spAutoFit/>
          </a:bodyPr>
          <a:p>
            <a:pPr algn="just">
              <a:lnSpc>
                <a:spcPct val="150000"/>
              </a:lnSpc>
            </a:pPr>
            <a:r>
              <a:rPr b="1" dirty="0" sz="1600" lang="en-IN">
                <a:latin typeface="Arial Nova Cond" panose="020B0506020202020204" pitchFamily="34" charset="0"/>
              </a:rPr>
              <a:t>Introduction to Large Language Models (LLMs)</a:t>
            </a:r>
          </a:p>
        </p:txBody>
      </p:sp>
      <p:sp>
        <p:nvSpPr>
          <p:cNvPr id="1048591" name="Rectangle 5"/>
          <p:cNvSpPr>
            <a:spLocks noChangeArrowheads="1"/>
          </p:cNvSpPr>
          <p:nvPr/>
        </p:nvSpPr>
        <p:spPr bwMode="auto">
          <a:xfrm>
            <a:off x="408790" y="1086471"/>
            <a:ext cx="8132781" cy="28346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50000"/>
              </a:lnSpc>
              <a:spcBef>
                <a:spcPct val="0"/>
              </a:spcBef>
              <a:spcAft>
                <a:spcPct val="0"/>
              </a:spcAft>
              <a:buClrTx/>
              <a:buSzTx/>
            </a:pPr>
            <a:r>
              <a:rPr altLang="en-US" baseline="0" b="1" cap="none" dirty="0" i="0" kumimoji="0" lang="en-US" normalizeH="0" err="1" strike="noStrike" u="none" smtClean="0">
                <a:ln>
                  <a:noFill/>
                </a:ln>
                <a:solidFill>
                  <a:schemeClr val="tx1"/>
                </a:solidFill>
                <a:effectLst/>
                <a:latin typeface="Arial Nova Cond" panose="020B0506020202020204" pitchFamily="34" charset="0"/>
              </a:rPr>
              <a:t>Chatbots</a:t>
            </a:r>
            <a:r>
              <a:rPr altLang="en-US" baseline="0" b="1" cap="none" dirty="0" i="0" kumimoji="0" lang="en-US" normalizeH="0" strike="noStrike" u="none" smtClean="0">
                <a:ln>
                  <a:noFill/>
                </a:ln>
                <a:solidFill>
                  <a:schemeClr val="tx1"/>
                </a:solidFill>
                <a:effectLst/>
                <a:latin typeface="Arial Nova Cond" panose="020B0506020202020204" pitchFamily="34" charset="0"/>
              </a:rPr>
              <a:t> and Virtual Assistants:</a:t>
            </a:r>
            <a:endParaRPr altLang="en-US" baseline="0" b="0" cap="none" dirty="0" i="0" kumimoji="0" lang="en-US" normalizeH="0" strike="noStrike" u="none" smtClean="0">
              <a:ln>
                <a:noFill/>
              </a:ln>
              <a:solidFill>
                <a:schemeClr val="tx1"/>
              </a:solidFill>
              <a:effectLst/>
              <a:latin typeface="Arial Nova Cond" panose="020B0506020202020204" pitchFamily="34" charset="0"/>
            </a:endParaRPr>
          </a:p>
          <a:p>
            <a:pPr eaLnBrk="0" fontAlgn="base" hangingPunct="0" lvl="1" marL="268288">
              <a:lnSpc>
                <a:spcPct val="150000"/>
              </a:lnSpc>
              <a:spcBef>
                <a:spcPct val="0"/>
              </a:spcBef>
              <a:spcAft>
                <a:spcPct val="0"/>
              </a:spcAft>
              <a:buClrTx/>
              <a:buFontTx/>
              <a:buChar char="•"/>
            </a:pPr>
            <a:r>
              <a:rPr altLang="en-US" baseline="0" b="0" cap="none" dirty="0" i="0" kumimoji="0" lang="en-US" normalizeH="0" strike="noStrike" u="none" smtClean="0">
                <a:ln>
                  <a:noFill/>
                </a:ln>
                <a:solidFill>
                  <a:schemeClr val="tx1"/>
                </a:solidFill>
                <a:effectLst/>
                <a:latin typeface="Arial Nova Cond" panose="020B0506020202020204" pitchFamily="34" charset="0"/>
              </a:rPr>
              <a:t>Powering tools like </a:t>
            </a:r>
            <a:r>
              <a:rPr altLang="en-US" baseline="0" b="0" cap="none" dirty="0" i="0" kumimoji="0" lang="en-US" normalizeH="0" err="1" strike="noStrike" u="none" smtClean="0">
                <a:ln>
                  <a:noFill/>
                </a:ln>
                <a:solidFill>
                  <a:schemeClr val="tx1"/>
                </a:solidFill>
                <a:effectLst/>
                <a:latin typeface="Arial Nova Cond" panose="020B0506020202020204" pitchFamily="34" charset="0"/>
              </a:rPr>
              <a:t>ChatGPT</a:t>
            </a:r>
            <a:r>
              <a:rPr altLang="en-US" baseline="0" b="0" cap="none" dirty="0" i="0" kumimoji="0" lang="en-US" normalizeH="0" strike="noStrike" u="none" smtClean="0">
                <a:ln>
                  <a:noFill/>
                </a:ln>
                <a:solidFill>
                  <a:schemeClr val="tx1"/>
                </a:solidFill>
                <a:effectLst/>
                <a:latin typeface="Arial Nova Cond" panose="020B0506020202020204" pitchFamily="34" charset="0"/>
              </a:rPr>
              <a:t> and Alexa for interactive communication.</a:t>
            </a:r>
          </a:p>
          <a:p>
            <a:pPr eaLnBrk="0" fontAlgn="base" hangingPunct="0" lvl="1" marL="268288">
              <a:lnSpc>
                <a:spcPct val="150000"/>
              </a:lnSpc>
              <a:spcBef>
                <a:spcPct val="0"/>
              </a:spcBef>
              <a:spcAft>
                <a:spcPct val="0"/>
              </a:spcAft>
              <a:buClrTx/>
              <a:buFontTx/>
              <a:buChar char="•"/>
            </a:pPr>
            <a:r>
              <a:rPr altLang="en-US" baseline="0" b="0" cap="none" dirty="0" i="0" kumimoji="0" lang="en-US" normalizeH="0" strike="noStrike" u="none" smtClean="0">
                <a:ln>
                  <a:noFill/>
                </a:ln>
                <a:solidFill>
                  <a:schemeClr val="tx1"/>
                </a:solidFill>
                <a:effectLst/>
                <a:latin typeface="Arial Nova Cond" panose="020B0506020202020204" pitchFamily="34" charset="0"/>
              </a:rPr>
              <a:t>Customer support automation.</a:t>
            </a:r>
          </a:p>
          <a:p>
            <a:pPr algn="l" defTabSz="914400" eaLnBrk="0" fontAlgn="base" hangingPunct="0" indent="0" latinLnBrk="0" lvl="0" marL="0" marR="0" rtl="0">
              <a:lnSpc>
                <a:spcPct val="150000"/>
              </a:lnSpc>
              <a:spcBef>
                <a:spcPct val="0"/>
              </a:spcBef>
              <a:spcAft>
                <a:spcPct val="0"/>
              </a:spcAft>
              <a:buClrTx/>
              <a:buSzTx/>
            </a:pPr>
            <a:r>
              <a:rPr altLang="en-US" baseline="0" b="1" cap="none" dirty="0" i="0" kumimoji="0" lang="en-US" normalizeH="0" strike="noStrike" u="none" smtClean="0">
                <a:ln>
                  <a:noFill/>
                </a:ln>
                <a:solidFill>
                  <a:schemeClr val="tx1"/>
                </a:solidFill>
                <a:effectLst/>
                <a:latin typeface="Arial Nova Cond" panose="020B0506020202020204" pitchFamily="34" charset="0"/>
              </a:rPr>
              <a:t>Education and Research:</a:t>
            </a:r>
            <a:endParaRPr altLang="en-US" baseline="0" b="0" cap="none" dirty="0" i="0" kumimoji="0" lang="en-US" normalizeH="0" strike="noStrike" u="none" smtClean="0">
              <a:ln>
                <a:noFill/>
              </a:ln>
              <a:solidFill>
                <a:schemeClr val="tx1"/>
              </a:solidFill>
              <a:effectLst/>
              <a:latin typeface="Arial Nova Cond" panose="020B0506020202020204" pitchFamily="34" charset="0"/>
            </a:endParaRPr>
          </a:p>
          <a:p>
            <a:pPr algn="l" defTabSz="914400" eaLnBrk="0" fontAlgn="base" hangingPunct="0" latinLnBrk="0" lvl="0" marL="268288" marR="0" rtl="0">
              <a:lnSpc>
                <a:spcPct val="150000"/>
              </a:lnSpc>
              <a:spcBef>
                <a:spcPct val="0"/>
              </a:spcBef>
              <a:spcAft>
                <a:spcPct val="0"/>
              </a:spcAft>
              <a:buClrTx/>
              <a:buSzTx/>
              <a:buFontTx/>
              <a:buChar char="•"/>
            </a:pPr>
            <a:r>
              <a:rPr altLang="en-US" baseline="0" b="0" cap="none" dirty="0" i="0" kumimoji="0" lang="en-US" normalizeH="0" strike="noStrike" u="none" smtClean="0">
                <a:ln>
                  <a:noFill/>
                </a:ln>
                <a:solidFill>
                  <a:schemeClr val="tx1"/>
                </a:solidFill>
                <a:effectLst/>
                <a:latin typeface="Arial Nova Cond" panose="020B0506020202020204" pitchFamily="34" charset="0"/>
              </a:rPr>
              <a:t>Personalized tutoring systems.</a:t>
            </a:r>
          </a:p>
          <a:p>
            <a:pPr algn="l" defTabSz="914400" eaLnBrk="0" fontAlgn="base" hangingPunct="0" latinLnBrk="0" lvl="0" marL="268288" marR="0" rtl="0">
              <a:lnSpc>
                <a:spcPct val="150000"/>
              </a:lnSpc>
              <a:spcBef>
                <a:spcPct val="0"/>
              </a:spcBef>
              <a:spcAft>
                <a:spcPct val="0"/>
              </a:spcAft>
              <a:buClrTx/>
              <a:buSzTx/>
              <a:buFontTx/>
              <a:buChar char="•"/>
            </a:pPr>
            <a:r>
              <a:rPr altLang="en-US" baseline="0" b="0" cap="none" dirty="0" i="0" kumimoji="0" lang="en-US" normalizeH="0" strike="noStrike" u="none" smtClean="0">
                <a:ln>
                  <a:noFill/>
                </a:ln>
                <a:solidFill>
                  <a:schemeClr val="tx1"/>
                </a:solidFill>
                <a:effectLst/>
                <a:latin typeface="Arial Nova Cond" panose="020B0506020202020204" pitchFamily="34" charset="0"/>
              </a:rPr>
              <a:t>Generating research summaries or literature reviews.</a:t>
            </a:r>
          </a:p>
          <a:p>
            <a:pPr algn="l" defTabSz="914400" eaLnBrk="0" fontAlgn="base" hangingPunct="0" indent="0" latinLnBrk="0" lvl="0" marL="0" marR="0" rtl="0">
              <a:lnSpc>
                <a:spcPct val="150000"/>
              </a:lnSpc>
              <a:spcBef>
                <a:spcPct val="0"/>
              </a:spcBef>
              <a:spcAft>
                <a:spcPct val="0"/>
              </a:spcAft>
              <a:buClrTx/>
              <a:buSzTx/>
            </a:pPr>
            <a:r>
              <a:rPr altLang="en-US" baseline="0" b="1" cap="none" dirty="0" i="0" kumimoji="0" lang="en-US" normalizeH="0" strike="noStrike" u="none" smtClean="0">
                <a:ln>
                  <a:noFill/>
                </a:ln>
                <a:solidFill>
                  <a:schemeClr val="tx1"/>
                </a:solidFill>
                <a:effectLst/>
                <a:latin typeface="Arial Nova Cond" panose="020B0506020202020204" pitchFamily="34" charset="0"/>
              </a:rPr>
              <a:t>Healthcare:</a:t>
            </a:r>
            <a:endParaRPr altLang="en-US" baseline="0" b="0" cap="none" dirty="0" i="0" kumimoji="0" lang="en-US" normalizeH="0" strike="noStrike" u="none" smtClean="0">
              <a:ln>
                <a:noFill/>
              </a:ln>
              <a:solidFill>
                <a:schemeClr val="tx1"/>
              </a:solidFill>
              <a:effectLst/>
              <a:latin typeface="Arial Nova Cond" panose="020B0506020202020204" pitchFamily="34" charset="0"/>
            </a:endParaRPr>
          </a:p>
          <a:p>
            <a:pPr algn="l" defTabSz="914400" eaLnBrk="0" fontAlgn="base" hangingPunct="0" latinLnBrk="0" lvl="0" marL="268288" marR="0" rtl="0">
              <a:lnSpc>
                <a:spcPct val="150000"/>
              </a:lnSpc>
              <a:spcBef>
                <a:spcPct val="0"/>
              </a:spcBef>
              <a:spcAft>
                <a:spcPct val="0"/>
              </a:spcAft>
              <a:buClrTx/>
              <a:buSzTx/>
              <a:buFontTx/>
              <a:buChar char="•"/>
            </a:pPr>
            <a:r>
              <a:rPr altLang="en-US" baseline="0" b="0" cap="none" dirty="0" i="0" kumimoji="0" lang="en-US" normalizeH="0" strike="noStrike" u="none" smtClean="0">
                <a:ln>
                  <a:noFill/>
                </a:ln>
                <a:solidFill>
                  <a:schemeClr val="tx1"/>
                </a:solidFill>
                <a:effectLst/>
                <a:latin typeface="Arial Nova Cond" panose="020B0506020202020204" pitchFamily="34" charset="0"/>
              </a:rPr>
              <a:t>Assisting in medical diagnosis through natural language queries.</a:t>
            </a:r>
          </a:p>
          <a:p>
            <a:pPr algn="l" defTabSz="914400" eaLnBrk="0" fontAlgn="base" hangingPunct="0" latinLnBrk="0" lvl="0" marL="268288" marR="0" rtl="0">
              <a:lnSpc>
                <a:spcPct val="150000"/>
              </a:lnSpc>
              <a:spcBef>
                <a:spcPct val="0"/>
              </a:spcBef>
              <a:spcAft>
                <a:spcPct val="0"/>
              </a:spcAft>
              <a:buClrTx/>
              <a:buSzTx/>
              <a:buFontTx/>
              <a:buChar char="•"/>
            </a:pPr>
            <a:r>
              <a:rPr altLang="en-US" baseline="0" b="0" cap="none" dirty="0" i="0" kumimoji="0" lang="en-US" normalizeH="0" strike="noStrike" u="none" smtClean="0">
                <a:ln>
                  <a:noFill/>
                </a:ln>
                <a:solidFill>
                  <a:schemeClr val="tx1"/>
                </a:solidFill>
                <a:effectLst/>
                <a:latin typeface="Arial Nova Cond" panose="020B0506020202020204" pitchFamily="34" charset="0"/>
              </a:rPr>
              <a:t>Summarizing patient records.</a:t>
            </a:r>
            <a:endParaRPr altLang="en-US" baseline="0" b="0" cap="none" dirty="0" sz="1200" i="0" kumimoji="0" lang="en-US" normalizeH="0" strike="noStrike" u="none" smtClean="0">
              <a:ln>
                <a:noFill/>
              </a:ln>
              <a:solidFill>
                <a:schemeClr val="tx1"/>
              </a:solidFill>
              <a:effectLst/>
              <a:latin typeface="Arial Nova Cond" panose="020B0506020202020204" pitchFamily="34" charset="0"/>
            </a:endParaRPr>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620" name="Rectangle 2"/>
          <p:cNvSpPr/>
          <p:nvPr/>
        </p:nvSpPr>
        <p:spPr>
          <a:xfrm>
            <a:off x="2324630" y="298533"/>
            <a:ext cx="4411980" cy="332740"/>
          </a:xfrm>
          <a:prstGeom prst="rect"/>
        </p:spPr>
        <p:txBody>
          <a:bodyPr wrap="none">
            <a:spAutoFit/>
          </a:bodyPr>
          <a:p>
            <a:pPr algn="just">
              <a:lnSpc>
                <a:spcPct val="150000"/>
              </a:lnSpc>
            </a:pPr>
            <a:r>
              <a:rPr b="1" dirty="0" sz="1600" lang="en-IN">
                <a:latin typeface="Arial Nova Cond" panose="020B0506020202020204" pitchFamily="34" charset="0"/>
              </a:rPr>
              <a:t>Introduction to Large Language Models (LLMs)</a:t>
            </a:r>
          </a:p>
        </p:txBody>
      </p:sp>
      <p:sp>
        <p:nvSpPr>
          <p:cNvPr id="1048621" name="Rectangle 5"/>
          <p:cNvSpPr>
            <a:spLocks noChangeArrowheads="1"/>
          </p:cNvSpPr>
          <p:nvPr/>
        </p:nvSpPr>
        <p:spPr bwMode="auto">
          <a:xfrm>
            <a:off x="559396" y="1229904"/>
            <a:ext cx="8132781" cy="22250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50000"/>
              </a:lnSpc>
              <a:spcBef>
                <a:spcPct val="0"/>
              </a:spcBef>
              <a:spcAft>
                <a:spcPct val="0"/>
              </a:spcAft>
              <a:buClrTx/>
              <a:buSzTx/>
              <a:buFontTx/>
              <a:buChar char="•"/>
            </a:pPr>
            <a:r>
              <a:rPr altLang="en-US" baseline="0" b="1" cap="none" dirty="0" i="0" kumimoji="0" lang="en-US" normalizeH="0" strike="noStrike" u="none" smtClean="0">
                <a:ln>
                  <a:noFill/>
                </a:ln>
                <a:solidFill>
                  <a:schemeClr val="tx1"/>
                </a:solidFill>
                <a:effectLst/>
                <a:latin typeface="Arial Nova Cond" panose="020B0506020202020204" pitchFamily="34" charset="0"/>
              </a:rPr>
              <a:t>Programming and Development:</a:t>
            </a:r>
            <a:endParaRPr altLang="en-US" baseline="0" b="0" cap="none" dirty="0" i="0" kumimoji="0" lang="en-US" normalizeH="0" strike="noStrike" u="none" smtClean="0">
              <a:ln>
                <a:noFill/>
              </a:ln>
              <a:solidFill>
                <a:schemeClr val="tx1"/>
              </a:solidFill>
              <a:effectLst/>
              <a:latin typeface="Arial Nova Cond" panose="020B0506020202020204" pitchFamily="34" charset="0"/>
            </a:endParaRPr>
          </a:p>
          <a:p>
            <a:pPr algn="l" defTabSz="914400" eaLnBrk="0" fontAlgn="base" hangingPunct="0" latinLnBrk="0" lvl="0" marL="268288" marR="0" rtl="0">
              <a:lnSpc>
                <a:spcPct val="150000"/>
              </a:lnSpc>
              <a:spcBef>
                <a:spcPct val="0"/>
              </a:spcBef>
              <a:spcAft>
                <a:spcPct val="0"/>
              </a:spcAft>
              <a:buClrTx/>
              <a:buSzTx/>
              <a:buFontTx/>
              <a:buChar char="•"/>
            </a:pPr>
            <a:r>
              <a:rPr altLang="en-US" baseline="0" b="0" cap="none" dirty="0" i="0" kumimoji="0" lang="en-US" normalizeH="0" strike="noStrike" u="none" smtClean="0">
                <a:ln>
                  <a:noFill/>
                </a:ln>
                <a:solidFill>
                  <a:schemeClr val="tx1"/>
                </a:solidFill>
                <a:effectLst/>
                <a:latin typeface="Arial Nova Cond" panose="020B0506020202020204" pitchFamily="34" charset="0"/>
              </a:rPr>
              <a:t>Code generation and debugging (e.g., GitHub Copilot).</a:t>
            </a:r>
          </a:p>
          <a:p>
            <a:pPr algn="l" defTabSz="914400" eaLnBrk="0" fontAlgn="base" hangingPunct="0" latinLnBrk="0" lvl="0" marL="268288" marR="0" rtl="0">
              <a:lnSpc>
                <a:spcPct val="150000"/>
              </a:lnSpc>
              <a:spcBef>
                <a:spcPct val="0"/>
              </a:spcBef>
              <a:spcAft>
                <a:spcPct val="0"/>
              </a:spcAft>
              <a:buClrTx/>
              <a:buSzTx/>
              <a:buFontTx/>
              <a:buChar char="•"/>
            </a:pPr>
            <a:r>
              <a:rPr altLang="en-US" baseline="0" b="0" cap="none" dirty="0" i="0" kumimoji="0" lang="en-US" normalizeH="0" strike="noStrike" u="none" smtClean="0">
                <a:ln>
                  <a:noFill/>
                </a:ln>
                <a:solidFill>
                  <a:schemeClr val="tx1"/>
                </a:solidFill>
                <a:effectLst/>
                <a:latin typeface="Arial Nova Cond" panose="020B0506020202020204" pitchFamily="34" charset="0"/>
              </a:rPr>
              <a:t>Automating routine tasks for developers.</a:t>
            </a:r>
          </a:p>
          <a:p>
            <a:pPr algn="l" defTabSz="914400" eaLnBrk="0" fontAlgn="base" hangingPunct="0" indent="0" latinLnBrk="0" lvl="0" marL="0" marR="0" rtl="0">
              <a:lnSpc>
                <a:spcPct val="150000"/>
              </a:lnSpc>
              <a:spcBef>
                <a:spcPct val="0"/>
              </a:spcBef>
              <a:spcAft>
                <a:spcPct val="0"/>
              </a:spcAft>
              <a:buClrTx/>
              <a:buSzTx/>
              <a:buFontTx/>
              <a:buChar char="•"/>
            </a:pPr>
            <a:r>
              <a:rPr altLang="en-US" baseline="0" b="1" cap="none" dirty="0" i="0" kumimoji="0" lang="en-US" normalizeH="0" strike="noStrike" u="none" smtClean="0">
                <a:ln>
                  <a:noFill/>
                </a:ln>
                <a:solidFill>
                  <a:schemeClr val="tx1"/>
                </a:solidFill>
                <a:effectLst/>
                <a:latin typeface="Arial Nova Cond" panose="020B0506020202020204" pitchFamily="34" charset="0"/>
              </a:rPr>
              <a:t>Legal and Business:</a:t>
            </a:r>
            <a:endParaRPr altLang="en-US" baseline="0" b="0" cap="none" dirty="0" i="0" kumimoji="0" lang="en-US" normalizeH="0" strike="noStrike" u="none" smtClean="0">
              <a:ln>
                <a:noFill/>
              </a:ln>
              <a:solidFill>
                <a:schemeClr val="tx1"/>
              </a:solidFill>
              <a:effectLst/>
              <a:latin typeface="Arial Nova Cond" panose="020B0506020202020204" pitchFamily="34" charset="0"/>
            </a:endParaRPr>
          </a:p>
          <a:p>
            <a:pPr algn="l" defTabSz="914400" eaLnBrk="0" fontAlgn="base" hangingPunct="0" latinLnBrk="0" lvl="0" marL="268288" marR="0" rtl="0">
              <a:lnSpc>
                <a:spcPct val="150000"/>
              </a:lnSpc>
              <a:spcBef>
                <a:spcPct val="0"/>
              </a:spcBef>
              <a:spcAft>
                <a:spcPct val="0"/>
              </a:spcAft>
              <a:buClrTx/>
              <a:buSzTx/>
              <a:buFontTx/>
              <a:buChar char="•"/>
            </a:pPr>
            <a:r>
              <a:rPr altLang="en-US" baseline="0" b="0" cap="none" dirty="0" i="0" kumimoji="0" lang="en-US" normalizeH="0" strike="noStrike" u="none" smtClean="0">
                <a:ln>
                  <a:noFill/>
                </a:ln>
                <a:solidFill>
                  <a:schemeClr val="tx1"/>
                </a:solidFill>
                <a:effectLst/>
                <a:latin typeface="Arial Nova Cond" panose="020B0506020202020204" pitchFamily="34" charset="0"/>
              </a:rPr>
              <a:t>Contract analysis and summarization.</a:t>
            </a:r>
          </a:p>
          <a:p>
            <a:pPr algn="l" defTabSz="914400" eaLnBrk="0" fontAlgn="base" hangingPunct="0" latinLnBrk="0" lvl="0" marL="268288" marR="0" rtl="0">
              <a:lnSpc>
                <a:spcPct val="150000"/>
              </a:lnSpc>
              <a:spcBef>
                <a:spcPct val="0"/>
              </a:spcBef>
              <a:spcAft>
                <a:spcPct val="0"/>
              </a:spcAft>
              <a:buClrTx/>
              <a:buSzTx/>
              <a:buFontTx/>
              <a:buChar char="•"/>
            </a:pPr>
            <a:r>
              <a:rPr altLang="en-US" baseline="0" b="0" cap="none" dirty="0" i="0" kumimoji="0" lang="en-US" normalizeH="0" strike="noStrike" u="none" smtClean="0">
                <a:ln>
                  <a:noFill/>
                </a:ln>
                <a:solidFill>
                  <a:schemeClr val="tx1"/>
                </a:solidFill>
                <a:effectLst/>
                <a:latin typeface="Arial Nova Cond" panose="020B0506020202020204" pitchFamily="34" charset="0"/>
              </a:rPr>
              <a:t>Drafting legal documents or business plans.</a:t>
            </a:r>
          </a:p>
          <a:p>
            <a:pPr algn="l" defTabSz="914400" eaLnBrk="0" fontAlgn="base" hangingPunct="0" indent="0" latinLnBrk="0" lvl="0" marL="0" marR="0" rtl="0">
              <a:lnSpc>
                <a:spcPct val="150000"/>
              </a:lnSpc>
              <a:spcBef>
                <a:spcPct val="0"/>
              </a:spcBef>
              <a:spcAft>
                <a:spcPct val="0"/>
              </a:spcAft>
              <a:buClrTx/>
              <a:buSzTx/>
              <a:buFontTx/>
              <a:buNone/>
            </a:pPr>
            <a:endParaRPr altLang="en-US" baseline="0" b="0" cap="none" dirty="0" i="0" kumimoji="0" lang="en-US" normalizeH="0" strike="noStrike" u="none" smtClean="0">
              <a:ln>
                <a:noFill/>
              </a:ln>
              <a:solidFill>
                <a:schemeClr val="tx1"/>
              </a:solidFill>
              <a:effectLst/>
              <a:latin typeface="Arial Nova Cond" panose="020B0506020202020204" pitchFamily="34" charset="0"/>
            </a:endParaRPr>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22" name="Rectangle 2"/>
          <p:cNvSpPr/>
          <p:nvPr/>
        </p:nvSpPr>
        <p:spPr>
          <a:xfrm>
            <a:off x="2324630" y="298533"/>
            <a:ext cx="4411980" cy="332740"/>
          </a:xfrm>
          <a:prstGeom prst="rect"/>
        </p:spPr>
        <p:txBody>
          <a:bodyPr wrap="none">
            <a:spAutoFit/>
          </a:bodyPr>
          <a:p>
            <a:pPr algn="just">
              <a:lnSpc>
                <a:spcPct val="150000"/>
              </a:lnSpc>
            </a:pPr>
            <a:r>
              <a:rPr b="1" dirty="0" sz="1600" lang="en-IN">
                <a:latin typeface="Arial Nova Cond" panose="020B0506020202020204" pitchFamily="34" charset="0"/>
              </a:rPr>
              <a:t>Introduction to Large Language Models (LLMs)</a:t>
            </a:r>
          </a:p>
        </p:txBody>
      </p:sp>
      <p:sp>
        <p:nvSpPr>
          <p:cNvPr id="1048623" name="Rectangle 5"/>
          <p:cNvSpPr>
            <a:spLocks noChangeArrowheads="1"/>
          </p:cNvSpPr>
          <p:nvPr/>
        </p:nvSpPr>
        <p:spPr bwMode="auto">
          <a:xfrm>
            <a:off x="537882" y="894237"/>
            <a:ext cx="8132781" cy="3046988"/>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50000"/>
              </a:lnSpc>
              <a:spcBef>
                <a:spcPct val="0"/>
              </a:spcBef>
              <a:spcAft>
                <a:spcPct val="0"/>
              </a:spcAft>
              <a:buClrTx/>
              <a:buSzTx/>
            </a:pPr>
            <a:r>
              <a:rPr b="1" dirty="0" sz="1600" lang="en-IN" smtClean="0">
                <a:latin typeface="Arial Nova Cond" panose="020B0506020202020204" pitchFamily="34" charset="0"/>
              </a:rPr>
              <a:t>Limitations </a:t>
            </a:r>
            <a:r>
              <a:rPr b="1" dirty="0" sz="1600" lang="en-IN">
                <a:latin typeface="Arial Nova Cond" panose="020B0506020202020204" pitchFamily="34" charset="0"/>
              </a:rPr>
              <a:t>and Risks of Large Language Models</a:t>
            </a:r>
          </a:p>
          <a:p>
            <a:pPr>
              <a:lnSpc>
                <a:spcPct val="150000"/>
              </a:lnSpc>
            </a:pPr>
            <a:r>
              <a:rPr dirty="0" sz="1600" lang="en-IN">
                <a:latin typeface="Arial Nova Cond" panose="020B0506020202020204" pitchFamily="34" charset="0"/>
              </a:rPr>
              <a:t>Despite their capabilities, LLMs have several limitations and risks:</a:t>
            </a:r>
          </a:p>
          <a:p>
            <a:pPr>
              <a:lnSpc>
                <a:spcPct val="150000"/>
              </a:lnSpc>
            </a:pPr>
            <a:r>
              <a:rPr b="1" dirty="0" sz="1600" lang="en-IN">
                <a:latin typeface="Arial Nova Cond" panose="020B0506020202020204" pitchFamily="34" charset="0"/>
              </a:rPr>
              <a:t>Limitations:</a:t>
            </a:r>
          </a:p>
          <a:p>
            <a:pPr>
              <a:lnSpc>
                <a:spcPct val="150000"/>
              </a:lnSpc>
            </a:pPr>
            <a:r>
              <a:rPr b="1" dirty="0" sz="1600" lang="en-IN">
                <a:latin typeface="Arial Nova Cond" panose="020B0506020202020204" pitchFamily="34" charset="0"/>
              </a:rPr>
              <a:t>Dependency on Training Data:</a:t>
            </a:r>
            <a:endParaRPr dirty="0" sz="1600" lang="en-IN">
              <a:latin typeface="Arial Nova Cond" panose="020B0506020202020204" pitchFamily="34" charset="0"/>
            </a:endParaRPr>
          </a:p>
          <a:p>
            <a:pPr lvl="1">
              <a:lnSpc>
                <a:spcPct val="150000"/>
              </a:lnSpc>
            </a:pPr>
            <a:r>
              <a:rPr dirty="0" sz="1600" lang="en-IN">
                <a:latin typeface="Arial Nova Cond" panose="020B0506020202020204" pitchFamily="34" charset="0"/>
              </a:rPr>
              <a:t>Performance depends on the quality and diversity of training datasets.</a:t>
            </a:r>
          </a:p>
          <a:p>
            <a:pPr lvl="1">
              <a:lnSpc>
                <a:spcPct val="150000"/>
              </a:lnSpc>
            </a:pPr>
            <a:r>
              <a:rPr dirty="0" sz="1600" lang="en-IN">
                <a:latin typeface="Arial Nova Cond" panose="020B0506020202020204" pitchFamily="34" charset="0"/>
              </a:rPr>
              <a:t>May lack updated information post-training.</a:t>
            </a:r>
          </a:p>
          <a:p>
            <a:pPr>
              <a:lnSpc>
                <a:spcPct val="150000"/>
              </a:lnSpc>
            </a:pPr>
            <a:r>
              <a:rPr b="1" dirty="0" sz="1600" lang="en-IN">
                <a:latin typeface="Arial Nova Cond" panose="020B0506020202020204" pitchFamily="34" charset="0"/>
              </a:rPr>
              <a:t>Inability to Reason Like Humans:</a:t>
            </a:r>
            <a:endParaRPr dirty="0" sz="1600" lang="en-IN">
              <a:latin typeface="Arial Nova Cond" panose="020B0506020202020204" pitchFamily="34" charset="0"/>
            </a:endParaRPr>
          </a:p>
          <a:p>
            <a:pPr lvl="1">
              <a:lnSpc>
                <a:spcPct val="150000"/>
              </a:lnSpc>
            </a:pPr>
            <a:r>
              <a:rPr dirty="0" sz="1600" lang="en-IN">
                <a:latin typeface="Arial Nova Cond" panose="020B0506020202020204" pitchFamily="34" charset="0"/>
              </a:rPr>
              <a:t>Struggles with logical reasoning or handling complex multi-step tasks</a:t>
            </a:r>
            <a:r>
              <a:rPr dirty="0" sz="1600" lang="en-IN" smtClean="0">
                <a:latin typeface="Arial Nova Cond" panose="020B0506020202020204" pitchFamily="34" charset="0"/>
              </a:rPr>
              <a:t>.</a:t>
            </a:r>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24" name="Rectangle 2"/>
          <p:cNvSpPr/>
          <p:nvPr/>
        </p:nvSpPr>
        <p:spPr>
          <a:xfrm>
            <a:off x="2324630" y="298533"/>
            <a:ext cx="4411980" cy="332740"/>
          </a:xfrm>
          <a:prstGeom prst="rect"/>
        </p:spPr>
        <p:txBody>
          <a:bodyPr wrap="none">
            <a:spAutoFit/>
          </a:bodyPr>
          <a:p>
            <a:pPr algn="just">
              <a:lnSpc>
                <a:spcPct val="150000"/>
              </a:lnSpc>
            </a:pPr>
            <a:r>
              <a:rPr b="1" dirty="0" sz="1600" lang="en-IN">
                <a:latin typeface="Arial Nova Cond" panose="020B0506020202020204" pitchFamily="34" charset="0"/>
              </a:rPr>
              <a:t>Introduction to Large Language Models (LLMs)</a:t>
            </a:r>
          </a:p>
        </p:txBody>
      </p:sp>
      <p:sp>
        <p:nvSpPr>
          <p:cNvPr id="1048625" name="Rectangle 5"/>
          <p:cNvSpPr>
            <a:spLocks noChangeArrowheads="1"/>
          </p:cNvSpPr>
          <p:nvPr/>
        </p:nvSpPr>
        <p:spPr bwMode="auto">
          <a:xfrm>
            <a:off x="484093" y="1030472"/>
            <a:ext cx="8132781" cy="1569660"/>
          </a:xfrm>
          <a:prstGeom prst="rect"/>
          <a:noFill/>
          <a:ln>
            <a:noFill/>
          </a:ln>
          <a:effectLst/>
        </p:spPr>
        <p:txBody>
          <a:bodyPr anchor="ctr" anchorCtr="0" bIns="45720" compatLnSpc="1" lIns="91440" numCol="1" rIns="91440" tIns="45720" vert="horz" wrap="square">
            <a:prstTxWarp prst="textNoShape"/>
            <a:spAutoFit/>
          </a:bodyPr>
          <a:p>
            <a:pPr>
              <a:lnSpc>
                <a:spcPct val="150000"/>
              </a:lnSpc>
            </a:pPr>
            <a:r>
              <a:rPr b="1" dirty="0" sz="1600" lang="en-IN" smtClean="0">
                <a:latin typeface="Arial Nova Cond" panose="020B0506020202020204" pitchFamily="34" charset="0"/>
              </a:rPr>
              <a:t>Context Understanding Issues:</a:t>
            </a:r>
            <a:endParaRPr dirty="0" sz="1600" lang="en-IN" smtClean="0">
              <a:latin typeface="Arial Nova Cond" panose="020B0506020202020204" pitchFamily="34" charset="0"/>
            </a:endParaRPr>
          </a:p>
          <a:p>
            <a:pPr lvl="1">
              <a:lnSpc>
                <a:spcPct val="150000"/>
              </a:lnSpc>
            </a:pPr>
            <a:r>
              <a:rPr dirty="0" sz="1600" lang="en-IN" smtClean="0">
                <a:latin typeface="Arial Nova Cond" panose="020B0506020202020204" pitchFamily="34" charset="0"/>
              </a:rPr>
              <a:t>Can misinterpret ambiguous or nuanced inputs.</a:t>
            </a:r>
          </a:p>
          <a:p>
            <a:pPr>
              <a:lnSpc>
                <a:spcPct val="150000"/>
              </a:lnSpc>
            </a:pPr>
            <a:r>
              <a:rPr b="1" dirty="0" sz="1600" lang="en-IN" smtClean="0">
                <a:latin typeface="Arial Nova Cond" panose="020B0506020202020204" pitchFamily="34" charset="0"/>
              </a:rPr>
              <a:t>Resource Intensive:</a:t>
            </a:r>
            <a:endParaRPr dirty="0" sz="1600" lang="en-IN" smtClean="0">
              <a:latin typeface="Arial Nova Cond" panose="020B0506020202020204" pitchFamily="34" charset="0"/>
            </a:endParaRPr>
          </a:p>
          <a:p>
            <a:pPr lvl="1">
              <a:lnSpc>
                <a:spcPct val="150000"/>
              </a:lnSpc>
            </a:pPr>
            <a:r>
              <a:rPr dirty="0" sz="1600" lang="en-IN" smtClean="0">
                <a:latin typeface="Arial Nova Cond" panose="020B0506020202020204" pitchFamily="34" charset="0"/>
              </a:rPr>
              <a:t>Requires significant computational power and memory, making deployment costly.</a:t>
            </a:r>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26" name="Rectangle 2"/>
          <p:cNvSpPr/>
          <p:nvPr/>
        </p:nvSpPr>
        <p:spPr>
          <a:xfrm>
            <a:off x="2324630" y="298533"/>
            <a:ext cx="4411980" cy="332740"/>
          </a:xfrm>
          <a:prstGeom prst="rect"/>
        </p:spPr>
        <p:txBody>
          <a:bodyPr wrap="none">
            <a:spAutoFit/>
          </a:bodyPr>
          <a:p>
            <a:pPr algn="just">
              <a:lnSpc>
                <a:spcPct val="150000"/>
              </a:lnSpc>
            </a:pPr>
            <a:r>
              <a:rPr b="1" dirty="0" sz="1600" lang="en-IN">
                <a:latin typeface="Arial Nova Cond" panose="020B0506020202020204" pitchFamily="34" charset="0"/>
              </a:rPr>
              <a:t>Introduction to Large Language Models (LLMs)</a:t>
            </a:r>
          </a:p>
        </p:txBody>
      </p:sp>
      <p:sp>
        <p:nvSpPr>
          <p:cNvPr id="1048627" name="Rectangle 5"/>
          <p:cNvSpPr>
            <a:spLocks noChangeArrowheads="1"/>
          </p:cNvSpPr>
          <p:nvPr/>
        </p:nvSpPr>
        <p:spPr bwMode="auto">
          <a:xfrm>
            <a:off x="548639" y="952001"/>
            <a:ext cx="8132781" cy="3749041"/>
          </a:xfrm>
          <a:prstGeom prst="rect"/>
          <a:noFill/>
          <a:ln>
            <a:noFill/>
          </a:ln>
          <a:effectLst/>
        </p:spPr>
        <p:txBody>
          <a:bodyPr anchor="ctr" anchorCtr="0" bIns="45720" compatLnSpc="1" lIns="91440" numCol="1" rIns="91440" tIns="45720" vert="horz" wrap="square">
            <a:prstTxWarp prst="textNoShape"/>
            <a:spAutoFit/>
          </a:bodyPr>
          <a:p>
            <a:pPr>
              <a:lnSpc>
                <a:spcPct val="150000"/>
              </a:lnSpc>
            </a:pPr>
            <a:r>
              <a:rPr b="1" dirty="0" lang="en-IN">
                <a:latin typeface="Arial Nova Cond" panose="020B0506020202020204" pitchFamily="34" charset="0"/>
              </a:rPr>
              <a:t>Risks:</a:t>
            </a:r>
          </a:p>
          <a:p>
            <a:pPr>
              <a:lnSpc>
                <a:spcPct val="150000"/>
              </a:lnSpc>
            </a:pPr>
            <a:r>
              <a:rPr b="1" dirty="0" lang="en-IN">
                <a:latin typeface="Arial Nova Cond" panose="020B0506020202020204" pitchFamily="34" charset="0"/>
              </a:rPr>
              <a:t>Misinformation Generation:</a:t>
            </a:r>
            <a:endParaRPr dirty="0" lang="en-IN">
              <a:latin typeface="Arial Nova Cond" panose="020B0506020202020204" pitchFamily="34" charset="0"/>
            </a:endParaRPr>
          </a:p>
          <a:p>
            <a:pPr lvl="1">
              <a:lnSpc>
                <a:spcPct val="150000"/>
              </a:lnSpc>
            </a:pPr>
            <a:r>
              <a:rPr dirty="0" lang="en-IN">
                <a:latin typeface="Arial Nova Cond" panose="020B0506020202020204" pitchFamily="34" charset="0"/>
              </a:rPr>
              <a:t>Can produce incorrect, biased, or misleading content with high confidence.</a:t>
            </a:r>
          </a:p>
          <a:p>
            <a:pPr>
              <a:lnSpc>
                <a:spcPct val="150000"/>
              </a:lnSpc>
            </a:pPr>
            <a:r>
              <a:rPr b="1" dirty="0" lang="en-IN">
                <a:latin typeface="Arial Nova Cond" panose="020B0506020202020204" pitchFamily="34" charset="0"/>
              </a:rPr>
              <a:t>Ethical Concerns:</a:t>
            </a:r>
            <a:endParaRPr dirty="0" lang="en-IN">
              <a:latin typeface="Arial Nova Cond" panose="020B0506020202020204" pitchFamily="34" charset="0"/>
            </a:endParaRPr>
          </a:p>
          <a:p>
            <a:pPr lvl="1">
              <a:lnSpc>
                <a:spcPct val="150000"/>
              </a:lnSpc>
            </a:pPr>
            <a:r>
              <a:rPr dirty="0" lang="en-IN">
                <a:latin typeface="Arial Nova Cond" panose="020B0506020202020204" pitchFamily="34" charset="0"/>
              </a:rPr>
              <a:t>Risk of misuse for spam, disinformation campaigns, or malicious purposes.</a:t>
            </a:r>
          </a:p>
          <a:p>
            <a:pPr lvl="1">
              <a:lnSpc>
                <a:spcPct val="150000"/>
              </a:lnSpc>
            </a:pPr>
            <a:r>
              <a:rPr dirty="0" lang="en-IN">
                <a:latin typeface="Arial Nova Cond" panose="020B0506020202020204" pitchFamily="34" charset="0"/>
              </a:rPr>
              <a:t>Amplification of societal biases present in training data.</a:t>
            </a:r>
          </a:p>
          <a:p>
            <a:pPr>
              <a:lnSpc>
                <a:spcPct val="150000"/>
              </a:lnSpc>
            </a:pPr>
            <a:r>
              <a:rPr b="1" dirty="0" lang="en-IN">
                <a:latin typeface="Arial Nova Cond" panose="020B0506020202020204" pitchFamily="34" charset="0"/>
              </a:rPr>
              <a:t>Privacy Concerns:</a:t>
            </a:r>
            <a:endParaRPr dirty="0" lang="en-IN">
              <a:latin typeface="Arial Nova Cond" panose="020B0506020202020204" pitchFamily="34" charset="0"/>
            </a:endParaRPr>
          </a:p>
          <a:p>
            <a:pPr lvl="1">
              <a:lnSpc>
                <a:spcPct val="150000"/>
              </a:lnSpc>
            </a:pPr>
            <a:r>
              <a:rPr dirty="0" lang="en-IN">
                <a:latin typeface="Arial Nova Cond" panose="020B0506020202020204" pitchFamily="34" charset="0"/>
              </a:rPr>
              <a:t>May inadvertently leak sensitive information embedded in training data.</a:t>
            </a:r>
          </a:p>
          <a:p>
            <a:pPr>
              <a:lnSpc>
                <a:spcPct val="150000"/>
              </a:lnSpc>
            </a:pPr>
            <a:r>
              <a:rPr b="1" dirty="0" lang="en-IN">
                <a:latin typeface="Arial Nova Cond" panose="020B0506020202020204" pitchFamily="34" charset="0"/>
              </a:rPr>
              <a:t>Over-reliance:</a:t>
            </a:r>
            <a:endParaRPr dirty="0" lang="en-IN">
              <a:latin typeface="Arial Nova Cond" panose="020B0506020202020204" pitchFamily="34" charset="0"/>
            </a:endParaRPr>
          </a:p>
          <a:p>
            <a:pPr lvl="1">
              <a:lnSpc>
                <a:spcPct val="150000"/>
              </a:lnSpc>
            </a:pPr>
            <a:r>
              <a:rPr dirty="0" lang="en-IN">
                <a:latin typeface="Arial Nova Cond" panose="020B0506020202020204" pitchFamily="34" charset="0"/>
              </a:rPr>
              <a:t>Excessive dependency on LLMs may reduce critical thinking skills in users.</a:t>
            </a:r>
          </a:p>
          <a:p>
            <a:pPr>
              <a:lnSpc>
                <a:spcPct val="150000"/>
              </a:lnSpc>
            </a:pPr>
            <a:r>
              <a:rPr b="1" dirty="0" lang="en-IN">
                <a:latin typeface="Arial Nova Cond" panose="020B0506020202020204" pitchFamily="34" charset="0"/>
              </a:rPr>
              <a:t>Job Displacement:</a:t>
            </a:r>
            <a:endParaRPr dirty="0" lang="en-IN">
              <a:latin typeface="Arial Nova Cond" panose="020B0506020202020204" pitchFamily="34" charset="0"/>
            </a:endParaRPr>
          </a:p>
          <a:p>
            <a:pPr lvl="1">
              <a:lnSpc>
                <a:spcPct val="150000"/>
              </a:lnSpc>
            </a:pPr>
            <a:r>
              <a:rPr dirty="0" lang="en-IN">
                <a:latin typeface="Arial Nova Cond" panose="020B0506020202020204" pitchFamily="34" charset="0"/>
              </a:rPr>
              <a:t>Potential impact on roles involving repetitive or language-based tasks.</a:t>
            </a:r>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pic>
        <p:nvPicPr>
          <p:cNvPr id="2097164" name="Picture 2" descr="Lightbox"/>
          <p:cNvPicPr>
            <a:picLocks noChangeAspect="1" noChangeArrowheads="1"/>
          </p:cNvPicPr>
          <p:nvPr/>
        </p:nvPicPr>
        <p:blipFill>
          <a:blip xmlns:r="http://schemas.openxmlformats.org/officeDocument/2006/relationships" r:embed="rId1"/>
          <a:srcRect/>
          <a:stretch>
            <a:fillRect/>
          </a:stretch>
        </p:blipFill>
        <p:spPr bwMode="auto">
          <a:xfrm>
            <a:off x="5243943" y="0"/>
            <a:ext cx="3671214" cy="5042143"/>
          </a:xfrm>
          <a:prstGeom prst="rect"/>
          <a:noFill/>
        </p:spPr>
      </p:pic>
      <p:sp>
        <p:nvSpPr>
          <p:cNvPr id="1048628" name="Rectangle 2"/>
          <p:cNvSpPr/>
          <p:nvPr/>
        </p:nvSpPr>
        <p:spPr>
          <a:xfrm>
            <a:off x="2324630" y="298533"/>
            <a:ext cx="4411980" cy="332740"/>
          </a:xfrm>
          <a:prstGeom prst="rect"/>
        </p:spPr>
        <p:txBody>
          <a:bodyPr wrap="none">
            <a:spAutoFit/>
          </a:bodyPr>
          <a:p>
            <a:pPr algn="just">
              <a:lnSpc>
                <a:spcPct val="150000"/>
              </a:lnSpc>
            </a:pPr>
            <a:r>
              <a:rPr b="1" dirty="0" sz="1600" lang="en-IN">
                <a:latin typeface="Arial Nova Cond" panose="020B0506020202020204" pitchFamily="34" charset="0"/>
              </a:rPr>
              <a:t>Introduction to Large Language Models (LLMs)</a:t>
            </a:r>
          </a:p>
        </p:txBody>
      </p:sp>
      <p:sp>
        <p:nvSpPr>
          <p:cNvPr id="1048629" name="Rectangle 1"/>
          <p:cNvSpPr/>
          <p:nvPr/>
        </p:nvSpPr>
        <p:spPr>
          <a:xfrm>
            <a:off x="671943" y="1012693"/>
            <a:ext cx="4572000" cy="2529840"/>
          </a:xfrm>
          <a:prstGeom prst="rect"/>
        </p:spPr>
        <p:txBody>
          <a:bodyPr>
            <a:spAutoFit/>
          </a:bodyPr>
          <a:p>
            <a:pPr algn="just" fontAlgn="base">
              <a:buFont typeface="+mj-lt"/>
              <a:buAutoNum type="arabicPeriod"/>
            </a:pPr>
            <a:r>
              <a:rPr b="1" dirty="0" lang="en-IN">
                <a:solidFill>
                  <a:schemeClr val="tx1"/>
                </a:solidFill>
                <a:latin typeface="Arial Nova Cond" panose="020B0506020202020204" pitchFamily="34" charset="0"/>
              </a:rPr>
              <a:t>Input </a:t>
            </a:r>
            <a:r>
              <a:rPr b="1" dirty="0" lang="en-IN" err="1">
                <a:solidFill>
                  <a:schemeClr val="tx1"/>
                </a:solidFill>
                <a:latin typeface="Arial Nova Cond" panose="020B0506020202020204" pitchFamily="34" charset="0"/>
              </a:rPr>
              <a:t>Embeddings</a:t>
            </a:r>
            <a:r>
              <a:rPr b="1" dirty="0" lang="en-IN">
                <a:solidFill>
                  <a:schemeClr val="tx1"/>
                </a:solidFill>
                <a:latin typeface="Arial Nova Cond" panose="020B0506020202020204" pitchFamily="34" charset="0"/>
              </a:rPr>
              <a:t>: </a:t>
            </a:r>
            <a:r>
              <a:rPr dirty="0" lang="en-IN">
                <a:solidFill>
                  <a:schemeClr val="tx1"/>
                </a:solidFill>
                <a:latin typeface="Arial Nova Cond" panose="020B0506020202020204" pitchFamily="34" charset="0"/>
              </a:rPr>
              <a:t>The input text is tokenized into smaller units, such as words or sub-words, and each token is embedded into a continuous vector representation. This embedding step captures the semantic and syntactic information of the input.</a:t>
            </a:r>
          </a:p>
          <a:p>
            <a:pPr algn="just" fontAlgn="base"/>
            <a:endParaRPr dirty="0" lang="en-IN">
              <a:solidFill>
                <a:schemeClr val="tx1"/>
              </a:solidFill>
              <a:latin typeface="Arial Nova Cond" panose="020B0506020202020204" pitchFamily="34" charset="0"/>
            </a:endParaRPr>
          </a:p>
          <a:p>
            <a:pPr algn="just" fontAlgn="base">
              <a:buFont typeface="+mj-lt"/>
              <a:buAutoNum type="arabicPeriod" startAt="2"/>
            </a:pPr>
            <a:r>
              <a:rPr b="1" dirty="0" lang="en-IN">
                <a:solidFill>
                  <a:schemeClr val="tx1"/>
                </a:solidFill>
                <a:latin typeface="Arial Nova Cond" panose="020B0506020202020204" pitchFamily="34" charset="0"/>
              </a:rPr>
              <a:t>Positional Encoding: </a:t>
            </a:r>
            <a:r>
              <a:rPr dirty="0" lang="en-IN">
                <a:solidFill>
                  <a:schemeClr val="tx1"/>
                </a:solidFill>
                <a:latin typeface="Arial Nova Cond" panose="020B0506020202020204" pitchFamily="34" charset="0"/>
              </a:rPr>
              <a:t>Positional encoding is added to the input </a:t>
            </a:r>
            <a:r>
              <a:rPr dirty="0" lang="en-IN" err="1">
                <a:solidFill>
                  <a:schemeClr val="tx1"/>
                </a:solidFill>
                <a:latin typeface="Arial Nova Cond" panose="020B0506020202020204" pitchFamily="34" charset="0"/>
              </a:rPr>
              <a:t>embeddings</a:t>
            </a:r>
            <a:r>
              <a:rPr dirty="0" lang="en-IN">
                <a:solidFill>
                  <a:schemeClr val="tx1"/>
                </a:solidFill>
                <a:latin typeface="Arial Nova Cond" panose="020B0506020202020204" pitchFamily="34" charset="0"/>
              </a:rPr>
              <a:t> to provide information about the positions of the tokens because transformers do not naturally encode the order of the tokens. This enables the model to process the tokens while taking their sequential order into account.</a:t>
            </a:r>
            <a:endParaRPr dirty="0" lang="en-IN">
              <a:solidFill>
                <a:schemeClr val="tx1"/>
              </a:solidFill>
              <a:latin typeface="Arial Nova Cond" panose="020B0506020202020204" pitchFamily="34" charset="0"/>
            </a:endParaRPr>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71" name=""/>
        <p:cNvGrpSpPr/>
        <p:nvPr/>
      </p:nvGrpSpPr>
      <p:grpSpPr>
        <a:xfrm>
          <a:off x="0" y="0"/>
          <a:ext cx="0" cy="0"/>
          <a:chOff x="0" y="0"/>
          <a:chExt cx="0" cy="0"/>
        </a:xfrm>
      </p:grpSpPr>
      <p:sp>
        <p:nvSpPr>
          <p:cNvPr id="1048630" name="Rectangle 2"/>
          <p:cNvSpPr/>
          <p:nvPr/>
        </p:nvSpPr>
        <p:spPr>
          <a:xfrm>
            <a:off x="2324630" y="298533"/>
            <a:ext cx="4411980" cy="332740"/>
          </a:xfrm>
          <a:prstGeom prst="rect"/>
        </p:spPr>
        <p:txBody>
          <a:bodyPr wrap="none">
            <a:spAutoFit/>
          </a:bodyPr>
          <a:p>
            <a:pPr algn="just">
              <a:lnSpc>
                <a:spcPct val="150000"/>
              </a:lnSpc>
            </a:pPr>
            <a:r>
              <a:rPr b="1" dirty="0" sz="1600" lang="en-IN">
                <a:latin typeface="Arial Nova Cond" panose="020B0506020202020204" pitchFamily="34" charset="0"/>
              </a:rPr>
              <a:t>Introduction to Large Language Models (LLMs)</a:t>
            </a:r>
          </a:p>
        </p:txBody>
      </p:sp>
      <p:sp>
        <p:nvSpPr>
          <p:cNvPr id="1048631" name="Rectangle 1"/>
          <p:cNvSpPr/>
          <p:nvPr/>
        </p:nvSpPr>
        <p:spPr>
          <a:xfrm>
            <a:off x="602342" y="1006816"/>
            <a:ext cx="7815943" cy="3228340"/>
          </a:xfrm>
          <a:prstGeom prst="rect"/>
        </p:spPr>
        <p:txBody>
          <a:bodyPr wrap="square">
            <a:spAutoFit/>
          </a:bodyPr>
          <a:p>
            <a:pPr algn="just" fontAlgn="base"/>
            <a:r>
              <a:rPr b="1" dirty="0" sz="1600" lang="en-IN" smtClean="0">
                <a:latin typeface="Arial Nova Cond" panose="020B0506020202020204" pitchFamily="34" charset="0"/>
              </a:rPr>
              <a:t>3. Encoder</a:t>
            </a:r>
            <a:r>
              <a:rPr b="1" dirty="0" sz="1600" lang="en-IN">
                <a:latin typeface="Arial Nova Cond" panose="020B0506020202020204" pitchFamily="34" charset="0"/>
              </a:rPr>
              <a:t>:</a:t>
            </a:r>
            <a:r>
              <a:rPr dirty="0" sz="1600" lang="en-IN">
                <a:latin typeface="Arial Nova Cond" panose="020B0506020202020204" pitchFamily="34" charset="0"/>
              </a:rPr>
              <a:t> Based on a neural network technique, the encoder analyses the input text and creates a number of hidden states that protect the context and meaning of text data. Multiple encoder layers make up the core of the transformer architecture. Self-attention mechanism and feed-forward neural network are the two fundamental sub-components of each encoder layer.</a:t>
            </a:r>
          </a:p>
          <a:p>
            <a:pPr algn="just" fontAlgn="base" lvl="1"/>
            <a:r>
              <a:rPr b="1" dirty="0" sz="1600" lang="en-IN" smtClean="0">
                <a:latin typeface="Arial Nova Cond" panose="020B0506020202020204" pitchFamily="34" charset="0"/>
              </a:rPr>
              <a:t>1. Self-Attention </a:t>
            </a:r>
            <a:r>
              <a:rPr b="1" dirty="0" sz="1600" lang="en-IN">
                <a:latin typeface="Arial Nova Cond" panose="020B0506020202020204" pitchFamily="34" charset="0"/>
              </a:rPr>
              <a:t>Mechanism: </a:t>
            </a:r>
            <a:r>
              <a:rPr dirty="0" sz="1600" lang="en-IN">
                <a:latin typeface="Arial Nova Cond" panose="020B0506020202020204" pitchFamily="34" charset="0"/>
              </a:rPr>
              <a:t>Self-attention enables the model to weigh the importance of different tokens in the input sequence by computing attention scores. It allows the model to consider the dependencies and relationships between different tokens in a context-aware manner.</a:t>
            </a:r>
          </a:p>
          <a:p>
            <a:pPr algn="just" fontAlgn="base" lvl="1"/>
            <a:r>
              <a:rPr b="1" dirty="0" sz="1600" lang="en-IN" smtClean="0">
                <a:latin typeface="Arial Nova Cond" panose="020B0506020202020204" pitchFamily="34" charset="0"/>
              </a:rPr>
              <a:t>2. Feed-Forward </a:t>
            </a:r>
            <a:r>
              <a:rPr b="1" dirty="0" sz="1600" lang="en-IN">
                <a:latin typeface="Arial Nova Cond" panose="020B0506020202020204" pitchFamily="34" charset="0"/>
              </a:rPr>
              <a:t>Neural Network:</a:t>
            </a:r>
            <a:r>
              <a:rPr dirty="0" sz="1600" lang="en-IN">
                <a:latin typeface="Arial Nova Cond" panose="020B0506020202020204" pitchFamily="34" charset="0"/>
              </a:rPr>
              <a:t> After the self-attention step, a feed-forward neural network is applied to each token independently. This network includes fully connected layers with non-linear activation functions, allowing the model to capture complex interactions between tokens.</a:t>
            </a:r>
          </a:p>
        </p:txBody>
      </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72" name=""/>
        <p:cNvGrpSpPr/>
        <p:nvPr/>
      </p:nvGrpSpPr>
      <p:grpSpPr>
        <a:xfrm>
          <a:off x="0" y="0"/>
          <a:ext cx="0" cy="0"/>
          <a:chOff x="0" y="0"/>
          <a:chExt cx="0" cy="0"/>
        </a:xfrm>
      </p:grpSpPr>
      <p:sp>
        <p:nvSpPr>
          <p:cNvPr id="1048632" name="Rectangle 2"/>
          <p:cNvSpPr/>
          <p:nvPr/>
        </p:nvSpPr>
        <p:spPr>
          <a:xfrm>
            <a:off x="2324630" y="298533"/>
            <a:ext cx="4411980" cy="332740"/>
          </a:xfrm>
          <a:prstGeom prst="rect"/>
        </p:spPr>
        <p:txBody>
          <a:bodyPr wrap="none">
            <a:spAutoFit/>
          </a:bodyPr>
          <a:p>
            <a:pPr algn="just">
              <a:lnSpc>
                <a:spcPct val="150000"/>
              </a:lnSpc>
            </a:pPr>
            <a:r>
              <a:rPr b="1" dirty="0" sz="1600" lang="en-IN">
                <a:latin typeface="Arial Nova Cond" panose="020B0506020202020204" pitchFamily="34" charset="0"/>
              </a:rPr>
              <a:t>Introduction to Large Language Models (LLMs)</a:t>
            </a:r>
          </a:p>
        </p:txBody>
      </p:sp>
      <p:sp>
        <p:nvSpPr>
          <p:cNvPr id="1048633" name="Rectangle 3"/>
          <p:cNvSpPr/>
          <p:nvPr/>
        </p:nvSpPr>
        <p:spPr>
          <a:xfrm>
            <a:off x="493485" y="895933"/>
            <a:ext cx="8186057" cy="3749040"/>
          </a:xfrm>
          <a:prstGeom prst="rect"/>
        </p:spPr>
        <p:txBody>
          <a:bodyPr wrap="square">
            <a:spAutoFit/>
          </a:bodyPr>
          <a:p>
            <a:pPr algn="just" fontAlgn="base">
              <a:lnSpc>
                <a:spcPct val="150000"/>
              </a:lnSpc>
              <a:buFont typeface="+mj-lt"/>
              <a:buAutoNum type="arabicPeriod" startAt="4"/>
            </a:pPr>
            <a:r>
              <a:rPr b="1" dirty="0" lang="en-IN">
                <a:solidFill>
                  <a:schemeClr val="tx1"/>
                </a:solidFill>
                <a:latin typeface="Arial Nova Cond" panose="020B0506020202020204" pitchFamily="34" charset="0"/>
              </a:rPr>
              <a:t>Decoder Layers:</a:t>
            </a:r>
            <a:r>
              <a:rPr dirty="0" lang="en-IN">
                <a:solidFill>
                  <a:schemeClr val="tx1"/>
                </a:solidFill>
                <a:latin typeface="Arial Nova Cond" panose="020B0506020202020204" pitchFamily="34" charset="0"/>
              </a:rPr>
              <a:t> In some transformer-based models, a decoder component is included in addition to the encoder. The decoder layers enable autoregressive generation, where the model can generate sequential outputs by attending to the previously generated tokens.</a:t>
            </a:r>
          </a:p>
          <a:p>
            <a:pPr algn="just" fontAlgn="base">
              <a:lnSpc>
                <a:spcPct val="150000"/>
              </a:lnSpc>
              <a:buFont typeface="+mj-lt"/>
              <a:buAutoNum type="arabicPeriod" startAt="5"/>
            </a:pPr>
            <a:r>
              <a:rPr b="1" dirty="0" lang="en-IN">
                <a:solidFill>
                  <a:schemeClr val="tx1"/>
                </a:solidFill>
                <a:latin typeface="Arial Nova Cond" panose="020B0506020202020204" pitchFamily="34" charset="0"/>
              </a:rPr>
              <a:t>Multi-Head Attention: </a:t>
            </a:r>
            <a:r>
              <a:rPr dirty="0" lang="en-IN">
                <a:solidFill>
                  <a:schemeClr val="tx1"/>
                </a:solidFill>
                <a:latin typeface="Arial Nova Cond" panose="020B0506020202020204" pitchFamily="34" charset="0"/>
              </a:rPr>
              <a:t>Transformers often employ multi-head attention, where self-attention is performed simultaneously with different learned attention weights. This allows the model to capture different types of relationships and attend to various parts of the input sequence simultaneously.</a:t>
            </a:r>
          </a:p>
          <a:p>
            <a:pPr algn="just" fontAlgn="base">
              <a:lnSpc>
                <a:spcPct val="150000"/>
              </a:lnSpc>
              <a:buFont typeface="+mj-lt"/>
              <a:buAutoNum type="arabicPeriod" startAt="6"/>
            </a:pPr>
            <a:r>
              <a:rPr b="1" dirty="0" lang="en-IN">
                <a:solidFill>
                  <a:schemeClr val="tx1"/>
                </a:solidFill>
                <a:latin typeface="Arial Nova Cond" panose="020B0506020202020204" pitchFamily="34" charset="0"/>
              </a:rPr>
              <a:t>Layer Normalization:</a:t>
            </a:r>
            <a:r>
              <a:rPr dirty="0" lang="en-IN">
                <a:solidFill>
                  <a:schemeClr val="tx1"/>
                </a:solidFill>
                <a:latin typeface="Arial Nova Cond" panose="020B0506020202020204" pitchFamily="34" charset="0"/>
              </a:rPr>
              <a:t> Layer normalization is applied after each sub-component or layer in the transformer architecture. It helps stabilize the learning process and improves the model’s ability to generalize across different inputs.</a:t>
            </a:r>
          </a:p>
          <a:p>
            <a:pPr algn="just" fontAlgn="base">
              <a:lnSpc>
                <a:spcPct val="150000"/>
              </a:lnSpc>
              <a:buFont typeface="+mj-lt"/>
              <a:buAutoNum type="arabicPeriod" startAt="7"/>
            </a:pPr>
            <a:r>
              <a:rPr b="1" dirty="0" lang="en-IN">
                <a:solidFill>
                  <a:schemeClr val="tx1"/>
                </a:solidFill>
                <a:latin typeface="Arial Nova Cond" panose="020B0506020202020204" pitchFamily="34" charset="0"/>
              </a:rPr>
              <a:t>Output Layers: </a:t>
            </a:r>
            <a:r>
              <a:rPr dirty="0" lang="en-IN">
                <a:solidFill>
                  <a:schemeClr val="tx1"/>
                </a:solidFill>
                <a:latin typeface="Arial Nova Cond" panose="020B0506020202020204" pitchFamily="34" charset="0"/>
              </a:rPr>
              <a:t>The output layers of the transformer model can vary depending on the specific task. For example, in language </a:t>
            </a:r>
            <a:r>
              <a:rPr dirty="0" lang="en-IN" err="1">
                <a:solidFill>
                  <a:schemeClr val="tx1"/>
                </a:solidFill>
                <a:latin typeface="Arial Nova Cond" panose="020B0506020202020204" pitchFamily="34" charset="0"/>
              </a:rPr>
              <a:t>modeling</a:t>
            </a:r>
            <a:r>
              <a:rPr dirty="0" lang="en-IN">
                <a:solidFill>
                  <a:schemeClr val="tx1"/>
                </a:solidFill>
                <a:latin typeface="Arial Nova Cond" panose="020B0506020202020204" pitchFamily="34" charset="0"/>
              </a:rPr>
              <a:t>, a linear projection followed by </a:t>
            </a:r>
            <a:r>
              <a:rPr dirty="0" lang="en-IN" err="1">
                <a:solidFill>
                  <a:schemeClr val="tx1"/>
                </a:solidFill>
                <a:latin typeface="Arial Nova Cond" panose="020B0506020202020204" pitchFamily="34" charset="0"/>
              </a:rPr>
              <a:t>SoftMax</a:t>
            </a:r>
            <a:r>
              <a:rPr dirty="0" lang="en-IN">
                <a:solidFill>
                  <a:schemeClr val="tx1"/>
                </a:solidFill>
                <a:latin typeface="Arial Nova Cond" panose="020B0506020202020204" pitchFamily="34" charset="0"/>
              </a:rPr>
              <a:t> activation is commonly used to generate the probability distribution over the next token.</a:t>
            </a: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02" name="Rectangle 3"/>
          <p:cNvSpPr/>
          <p:nvPr/>
        </p:nvSpPr>
        <p:spPr>
          <a:xfrm>
            <a:off x="446443" y="931853"/>
            <a:ext cx="8536192" cy="1323340"/>
          </a:xfrm>
          <a:prstGeom prst="rect"/>
        </p:spPr>
        <p:txBody>
          <a:bodyPr wrap="square">
            <a:spAutoFit/>
          </a:bodyPr>
          <a:p>
            <a:r>
              <a:rPr b="1" dirty="0" sz="1800" lang="en-IN">
                <a:latin typeface="Arial Nova Cond" panose="020B0506020202020204" pitchFamily="34" charset="0"/>
              </a:rPr>
              <a:t>What Is Generative </a:t>
            </a:r>
            <a:r>
              <a:rPr b="1" dirty="0" sz="1800" lang="en-IN" err="1">
                <a:latin typeface="Arial Nova Cond" panose="020B0506020202020204" pitchFamily="34" charset="0"/>
              </a:rPr>
              <a:t>Modeling</a:t>
            </a:r>
            <a:r>
              <a:rPr b="1" dirty="0" sz="1800" lang="en-IN">
                <a:latin typeface="Arial Nova Cond" panose="020B0506020202020204" pitchFamily="34" charset="0"/>
              </a:rPr>
              <a:t>?</a:t>
            </a:r>
          </a:p>
          <a:p>
            <a:r>
              <a:rPr dirty="0" sz="1600" lang="en-IN">
                <a:latin typeface="Arial Nova Cond" panose="020B0506020202020204" pitchFamily="34" charset="0"/>
              </a:rPr>
              <a:t>Generative </a:t>
            </a:r>
            <a:r>
              <a:rPr dirty="0" sz="1600" lang="en-IN" err="1">
                <a:latin typeface="Arial Nova Cond" panose="020B0506020202020204" pitchFamily="34" charset="0"/>
              </a:rPr>
              <a:t>modeling</a:t>
            </a:r>
            <a:r>
              <a:rPr dirty="0" sz="1600" lang="en-IN">
                <a:latin typeface="Arial Nova Cond" panose="020B0506020202020204" pitchFamily="34" charset="0"/>
              </a:rPr>
              <a:t> can be broadly defined as follows</a:t>
            </a:r>
            <a:r>
              <a:rPr dirty="0" sz="1600" lang="en-IN" smtClean="0">
                <a:latin typeface="Arial Nova Cond" panose="020B0506020202020204" pitchFamily="34" charset="0"/>
              </a:rPr>
              <a:t>:</a:t>
            </a:r>
          </a:p>
          <a:p>
            <a:endParaRPr dirty="0" sz="1600" lang="en-IN">
              <a:latin typeface="Arial Nova Cond" panose="020B0506020202020204" pitchFamily="34" charset="0"/>
            </a:endParaRPr>
          </a:p>
          <a:p>
            <a:r>
              <a:rPr dirty="0" sz="1600" i="1" lang="en-IN" smtClean="0">
                <a:latin typeface="Arial Nova Cond" panose="020B0506020202020204" pitchFamily="34" charset="0"/>
              </a:rPr>
              <a:t>“Generative </a:t>
            </a:r>
            <a:r>
              <a:rPr dirty="0" sz="1600" i="1" lang="en-IN" err="1">
                <a:latin typeface="Arial Nova Cond" panose="020B0506020202020204" pitchFamily="34" charset="0"/>
              </a:rPr>
              <a:t>modeling</a:t>
            </a:r>
            <a:r>
              <a:rPr dirty="0" sz="1600" i="1" lang="en-IN">
                <a:latin typeface="Arial Nova Cond" panose="020B0506020202020204" pitchFamily="34" charset="0"/>
              </a:rPr>
              <a:t> is a branch of machine learning that involves training a model </a:t>
            </a:r>
            <a:r>
              <a:rPr dirty="0" sz="1600" i="1" lang="en-IN" smtClean="0">
                <a:latin typeface="Arial Nova Cond" panose="020B0506020202020204" pitchFamily="34" charset="0"/>
              </a:rPr>
              <a:t>to produce </a:t>
            </a:r>
            <a:r>
              <a:rPr dirty="0" sz="1600" i="1" lang="en-IN">
                <a:latin typeface="Arial Nova Cond" panose="020B0506020202020204" pitchFamily="34" charset="0"/>
              </a:rPr>
              <a:t>new data that is similar to a given dataset</a:t>
            </a:r>
            <a:r>
              <a:rPr dirty="0" sz="1600" i="1" lang="en-IN" smtClean="0">
                <a:latin typeface="Arial Nova Cond" panose="020B0506020202020204" pitchFamily="34" charset="0"/>
              </a:rPr>
              <a:t>.”</a:t>
            </a:r>
            <a:endParaRPr dirty="0" sz="1600" i="1" lang="en-IN">
              <a:latin typeface="Arial Nova Cond" panose="020B0506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03" name="Rectangle 3"/>
          <p:cNvSpPr/>
          <p:nvPr/>
        </p:nvSpPr>
        <p:spPr>
          <a:xfrm>
            <a:off x="446443" y="931853"/>
            <a:ext cx="8536192" cy="369332"/>
          </a:xfrm>
          <a:prstGeom prst="rect"/>
        </p:spPr>
        <p:txBody>
          <a:bodyPr wrap="square">
            <a:spAutoFit/>
          </a:bodyPr>
          <a:p>
            <a:r>
              <a:rPr b="1" dirty="0" sz="1800" lang="en-IN">
                <a:latin typeface="Arial Nova Cond" panose="020B0506020202020204" pitchFamily="34" charset="0"/>
              </a:rPr>
              <a:t>What Is Generative </a:t>
            </a:r>
            <a:r>
              <a:rPr b="1" dirty="0" sz="1800" lang="en-IN" err="1">
                <a:latin typeface="Arial Nova Cond" panose="020B0506020202020204" pitchFamily="34" charset="0"/>
              </a:rPr>
              <a:t>Modeling</a:t>
            </a:r>
            <a:r>
              <a:rPr b="1" dirty="0" sz="1800" lang="en-IN" smtClean="0">
                <a:latin typeface="Arial Nova Cond" panose="020B0506020202020204" pitchFamily="34" charset="0"/>
              </a:rPr>
              <a:t>?</a:t>
            </a:r>
            <a:endParaRPr b="1" dirty="0" sz="1800" lang="en-IN">
              <a:latin typeface="Arial Nova Cond" panose="020B0506020202020204" pitchFamily="34" charset="0"/>
            </a:endParaRPr>
          </a:p>
        </p:txBody>
      </p:sp>
      <p:pic>
        <p:nvPicPr>
          <p:cNvPr id="2097156" name="Picture 1"/>
          <p:cNvPicPr>
            <a:picLocks noChangeAspect="1"/>
          </p:cNvPicPr>
          <p:nvPr/>
        </p:nvPicPr>
        <p:blipFill>
          <a:blip xmlns:r="http://schemas.openxmlformats.org/officeDocument/2006/relationships" r:embed="rId1"/>
          <a:stretch>
            <a:fillRect/>
          </a:stretch>
        </p:blipFill>
        <p:spPr>
          <a:xfrm>
            <a:off x="1189885" y="1469701"/>
            <a:ext cx="6543004" cy="2842939"/>
          </a:xfrm>
          <a:prstGeom prst="rect"/>
        </p:spPr>
      </p:pic>
      <p:sp>
        <p:nvSpPr>
          <p:cNvPr id="1048604" name="Rectangle 2"/>
          <p:cNvSpPr/>
          <p:nvPr/>
        </p:nvSpPr>
        <p:spPr>
          <a:xfrm>
            <a:off x="1189885" y="4605334"/>
            <a:ext cx="6543004" cy="307777"/>
          </a:xfrm>
          <a:prstGeom prst="rect"/>
        </p:spPr>
        <p:txBody>
          <a:bodyPr wrap="square">
            <a:spAutoFit/>
          </a:bodyPr>
          <a:p>
            <a:pPr algn="ctr"/>
            <a:r>
              <a:rPr dirty="0" i="1" lang="en-IN">
                <a:latin typeface="MinionPro-It"/>
              </a:rPr>
              <a:t>A generative model trained to generate realistic photos of horses</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05" name="Rectangle 3"/>
          <p:cNvSpPr/>
          <p:nvPr/>
        </p:nvSpPr>
        <p:spPr>
          <a:xfrm>
            <a:off x="446443" y="931853"/>
            <a:ext cx="8536192" cy="369332"/>
          </a:xfrm>
          <a:prstGeom prst="rect"/>
        </p:spPr>
        <p:txBody>
          <a:bodyPr wrap="square">
            <a:spAutoFit/>
          </a:bodyPr>
          <a:p>
            <a:r>
              <a:rPr b="1" dirty="0" sz="1800" lang="en-IN">
                <a:latin typeface="Arial Nova Cond" panose="020B0506020202020204" pitchFamily="34" charset="0"/>
              </a:rPr>
              <a:t>What Is Generative </a:t>
            </a:r>
            <a:r>
              <a:rPr b="1" dirty="0" sz="1800" lang="en-IN" err="1">
                <a:latin typeface="Arial Nova Cond" panose="020B0506020202020204" pitchFamily="34" charset="0"/>
              </a:rPr>
              <a:t>Modeling</a:t>
            </a:r>
            <a:r>
              <a:rPr b="1" dirty="0" sz="1800" lang="en-IN" smtClean="0">
                <a:latin typeface="Arial Nova Cond" panose="020B0506020202020204" pitchFamily="34" charset="0"/>
              </a:rPr>
              <a:t>?</a:t>
            </a:r>
            <a:endParaRPr b="1" dirty="0" sz="1800" lang="en-IN">
              <a:latin typeface="Arial Nova Cond" panose="020B0506020202020204" pitchFamily="34" charset="0"/>
            </a:endParaRPr>
          </a:p>
        </p:txBody>
      </p:sp>
      <p:pic>
        <p:nvPicPr>
          <p:cNvPr id="2097157" name="Picture 1"/>
          <p:cNvPicPr>
            <a:picLocks noChangeAspect="1"/>
          </p:cNvPicPr>
          <p:nvPr/>
        </p:nvPicPr>
        <p:blipFill>
          <a:blip xmlns:r="http://schemas.openxmlformats.org/officeDocument/2006/relationships" r:embed="rId1"/>
          <a:stretch>
            <a:fillRect/>
          </a:stretch>
        </p:blipFill>
        <p:spPr>
          <a:xfrm>
            <a:off x="4041423" y="523732"/>
            <a:ext cx="2728591" cy="1185574"/>
          </a:xfrm>
          <a:prstGeom prst="rect"/>
        </p:spPr>
      </p:pic>
      <p:sp>
        <p:nvSpPr>
          <p:cNvPr id="1048606" name="Rectangle 4"/>
          <p:cNvSpPr/>
          <p:nvPr/>
        </p:nvSpPr>
        <p:spPr>
          <a:xfrm>
            <a:off x="412043" y="1423041"/>
            <a:ext cx="8570591" cy="3444240"/>
          </a:xfrm>
          <a:prstGeom prst="rect"/>
        </p:spPr>
        <p:txBody>
          <a:bodyPr wrap="square">
            <a:spAutoFit/>
          </a:bodyPr>
          <a:p>
            <a:pPr algn="just">
              <a:lnSpc>
                <a:spcPct val="150000"/>
              </a:lnSpc>
            </a:pPr>
            <a:r>
              <a:rPr b="1" dirty="0" sz="1800" lang="en-GB" smtClean="0">
                <a:latin typeface="Arial Nova Cond" panose="020B0506020202020204" pitchFamily="34" charset="0"/>
              </a:rPr>
              <a:t>Training Data: </a:t>
            </a:r>
            <a:endParaRPr b="1" dirty="0" sz="1800" lang="en-IN" smtClean="0">
              <a:latin typeface="Arial Nova Cond" panose="020B0506020202020204" pitchFamily="34" charset="0"/>
            </a:endParaRPr>
          </a:p>
          <a:p>
            <a:pPr algn="just">
              <a:lnSpc>
                <a:spcPct val="150000"/>
              </a:lnSpc>
            </a:pPr>
            <a:r>
              <a:rPr dirty="0" sz="1600" lang="en-IN" smtClean="0">
                <a:latin typeface="Arial Nova Cond" panose="020B0506020202020204" pitchFamily="34" charset="0"/>
              </a:rPr>
              <a:t>In </a:t>
            </a:r>
            <a:r>
              <a:rPr dirty="0" sz="1600" lang="en-IN">
                <a:latin typeface="Arial Nova Cond" panose="020B0506020202020204" pitchFamily="34" charset="0"/>
              </a:rPr>
              <a:t>order to build a generative model, we require a dataset consisting of many </a:t>
            </a:r>
            <a:r>
              <a:rPr dirty="0" sz="1600" lang="en-IN" smtClean="0">
                <a:latin typeface="Arial Nova Cond" panose="020B0506020202020204" pitchFamily="34" charset="0"/>
              </a:rPr>
              <a:t>examples of </a:t>
            </a:r>
            <a:r>
              <a:rPr dirty="0" sz="1600" lang="en-IN">
                <a:latin typeface="Arial Nova Cond" panose="020B0506020202020204" pitchFamily="34" charset="0"/>
              </a:rPr>
              <a:t>the entity we are trying to generate. This is known as the </a:t>
            </a:r>
            <a:r>
              <a:rPr b="1" dirty="0" sz="1600" i="1" lang="en-IN">
                <a:latin typeface="Arial Nova Cond" panose="020B0506020202020204" pitchFamily="34" charset="0"/>
              </a:rPr>
              <a:t>training</a:t>
            </a:r>
            <a:r>
              <a:rPr dirty="0" sz="1600" i="1" lang="en-IN">
                <a:latin typeface="Arial Nova Cond" panose="020B0506020202020204" pitchFamily="34" charset="0"/>
              </a:rPr>
              <a:t> data</a:t>
            </a:r>
            <a:r>
              <a:rPr dirty="0" sz="1600" lang="en-IN">
                <a:latin typeface="Arial Nova Cond" panose="020B0506020202020204" pitchFamily="34" charset="0"/>
              </a:rPr>
              <a:t>, </a:t>
            </a:r>
            <a:r>
              <a:rPr dirty="0" sz="1600" lang="en-IN" smtClean="0">
                <a:latin typeface="Arial Nova Cond" panose="020B0506020202020204" pitchFamily="34" charset="0"/>
              </a:rPr>
              <a:t>and one </a:t>
            </a:r>
            <a:r>
              <a:rPr dirty="0" sz="1600" lang="en-IN">
                <a:latin typeface="Arial Nova Cond" panose="020B0506020202020204" pitchFamily="34" charset="0"/>
              </a:rPr>
              <a:t>such data point is called </a:t>
            </a:r>
            <a:r>
              <a:rPr dirty="0" sz="1600" lang="en-IN" smtClean="0">
                <a:latin typeface="Arial Nova Cond" panose="020B0506020202020204" pitchFamily="34" charset="0"/>
              </a:rPr>
              <a:t>an </a:t>
            </a:r>
            <a:r>
              <a:rPr b="1" dirty="0" sz="1600" i="1" lang="en-IN" smtClean="0">
                <a:latin typeface="Arial Nova Cond" panose="020B0506020202020204" pitchFamily="34" charset="0"/>
              </a:rPr>
              <a:t>observation</a:t>
            </a:r>
            <a:r>
              <a:rPr dirty="0" sz="1600" lang="en-IN" smtClean="0">
                <a:latin typeface="Arial Nova Cond" panose="020B0506020202020204" pitchFamily="34" charset="0"/>
              </a:rPr>
              <a:t>.</a:t>
            </a:r>
          </a:p>
          <a:p>
            <a:pPr algn="just">
              <a:lnSpc>
                <a:spcPct val="150000"/>
              </a:lnSpc>
            </a:pPr>
            <a:endParaRPr b="1" dirty="0" sz="1600" lang="en-IN" smtClean="0">
              <a:latin typeface="Arial Nova Cond" panose="020B0506020202020204" pitchFamily="34" charset="0"/>
            </a:endParaRPr>
          </a:p>
          <a:p>
            <a:pPr algn="just">
              <a:lnSpc>
                <a:spcPct val="150000"/>
              </a:lnSpc>
            </a:pPr>
            <a:r>
              <a:rPr b="1" dirty="0" sz="1600" lang="en-IN" smtClean="0">
                <a:latin typeface="Arial Nova Cond" panose="020B0506020202020204" pitchFamily="34" charset="0"/>
              </a:rPr>
              <a:t>Each </a:t>
            </a:r>
            <a:r>
              <a:rPr b="1" dirty="0" sz="1600" lang="en-IN">
                <a:latin typeface="Arial Nova Cond" panose="020B0506020202020204" pitchFamily="34" charset="0"/>
              </a:rPr>
              <a:t>observation consists of many features</a:t>
            </a:r>
          </a:p>
          <a:p>
            <a:pPr indent="-285750" marL="285750">
              <a:lnSpc>
                <a:spcPct val="150000"/>
              </a:lnSpc>
              <a:buFont typeface="Wingdings" panose="05000000000000000000" pitchFamily="2" charset="2"/>
              <a:buChar char="§"/>
            </a:pPr>
            <a:r>
              <a:rPr dirty="0" sz="1600" lang="en-IN">
                <a:latin typeface="Arial Nova Cond" panose="020B0506020202020204" pitchFamily="34" charset="0"/>
              </a:rPr>
              <a:t>For an image generation problem, the features are usually the individual pixel </a:t>
            </a:r>
            <a:r>
              <a:rPr dirty="0" sz="1600" lang="en-IN" smtClean="0">
                <a:latin typeface="Arial Nova Cond" panose="020B0506020202020204" pitchFamily="34" charset="0"/>
              </a:rPr>
              <a:t>values[Relationship].</a:t>
            </a:r>
            <a:endParaRPr dirty="0" sz="1600" lang="en-IN">
              <a:latin typeface="Arial Nova Cond" panose="020B0506020202020204" pitchFamily="34" charset="0"/>
            </a:endParaRPr>
          </a:p>
          <a:p>
            <a:pPr indent="-285750" marL="285750">
              <a:lnSpc>
                <a:spcPct val="150000"/>
              </a:lnSpc>
              <a:buFont typeface="Wingdings" panose="05000000000000000000" pitchFamily="2" charset="2"/>
              <a:buChar char="§"/>
            </a:pPr>
            <a:r>
              <a:rPr dirty="0" sz="1600" lang="en-IN" smtClean="0">
                <a:latin typeface="Arial Nova Cond" panose="020B0506020202020204" pitchFamily="34" charset="0"/>
              </a:rPr>
              <a:t>For </a:t>
            </a:r>
            <a:r>
              <a:rPr dirty="0" sz="1600" lang="en-IN">
                <a:latin typeface="Arial Nova Cond" panose="020B0506020202020204" pitchFamily="34" charset="0"/>
              </a:rPr>
              <a:t>a text generation problem, the features could be individual words or groups of </a:t>
            </a:r>
            <a:r>
              <a:rPr dirty="0" sz="1600" lang="en-IN" smtClean="0">
                <a:latin typeface="Arial Nova Cond" panose="020B0506020202020204" pitchFamily="34" charset="0"/>
              </a:rPr>
              <a:t>letters.</a:t>
            </a:r>
            <a:endParaRPr dirty="0" sz="1600" lang="en-IN">
              <a:latin typeface="Arial Nova Cond" panose="020B0506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07" name="Rectangle 3"/>
          <p:cNvSpPr/>
          <p:nvPr/>
        </p:nvSpPr>
        <p:spPr>
          <a:xfrm>
            <a:off x="463642" y="1116519"/>
            <a:ext cx="8536192" cy="369332"/>
          </a:xfrm>
          <a:prstGeom prst="rect"/>
        </p:spPr>
        <p:txBody>
          <a:bodyPr wrap="square">
            <a:spAutoFit/>
          </a:bodyPr>
          <a:p>
            <a:r>
              <a:rPr b="1" dirty="0" sz="1800" lang="en-IN">
                <a:latin typeface="Arial Nova Cond" panose="020B0506020202020204" pitchFamily="34" charset="0"/>
              </a:rPr>
              <a:t>What Is Generative </a:t>
            </a:r>
            <a:r>
              <a:rPr b="1" dirty="0" sz="1800" lang="en-IN" err="1">
                <a:latin typeface="Arial Nova Cond" panose="020B0506020202020204" pitchFamily="34" charset="0"/>
              </a:rPr>
              <a:t>Modeling</a:t>
            </a:r>
            <a:r>
              <a:rPr b="1" dirty="0" sz="1800" lang="en-IN" smtClean="0">
                <a:latin typeface="Arial Nova Cond" panose="020B0506020202020204" pitchFamily="34" charset="0"/>
              </a:rPr>
              <a:t>?</a:t>
            </a:r>
            <a:endParaRPr b="1" dirty="0" sz="1800" lang="en-IN">
              <a:latin typeface="Arial Nova Cond" panose="020B0506020202020204" pitchFamily="34" charset="0"/>
            </a:endParaRPr>
          </a:p>
        </p:txBody>
      </p:sp>
      <p:pic>
        <p:nvPicPr>
          <p:cNvPr id="2097158" name="Picture 1"/>
          <p:cNvPicPr>
            <a:picLocks noChangeAspect="1"/>
          </p:cNvPicPr>
          <p:nvPr/>
        </p:nvPicPr>
        <p:blipFill>
          <a:blip xmlns:r="http://schemas.openxmlformats.org/officeDocument/2006/relationships" r:embed="rId1"/>
          <a:stretch>
            <a:fillRect/>
          </a:stretch>
        </p:blipFill>
        <p:spPr>
          <a:xfrm>
            <a:off x="4041423" y="523732"/>
            <a:ext cx="2728591" cy="1185574"/>
          </a:xfrm>
          <a:prstGeom prst="rect"/>
        </p:spPr>
      </p:pic>
      <p:sp>
        <p:nvSpPr>
          <p:cNvPr id="1048608" name="Rectangle 4"/>
          <p:cNvSpPr/>
          <p:nvPr/>
        </p:nvSpPr>
        <p:spPr>
          <a:xfrm>
            <a:off x="446444" y="1709306"/>
            <a:ext cx="8234978" cy="2834640"/>
          </a:xfrm>
          <a:prstGeom prst="rect"/>
        </p:spPr>
        <p:txBody>
          <a:bodyPr wrap="square">
            <a:spAutoFit/>
          </a:bodyPr>
          <a:p>
            <a:pPr algn="just" indent="-285750" marL="285750">
              <a:lnSpc>
                <a:spcPct val="150000"/>
              </a:lnSpc>
              <a:buFont typeface="Wingdings" panose="05000000000000000000" pitchFamily="2" charset="2"/>
              <a:buChar char="§"/>
            </a:pPr>
            <a:r>
              <a:rPr dirty="0" lang="en-IN">
                <a:latin typeface="Arial Nova Cond" panose="020B0506020202020204" pitchFamily="34" charset="0"/>
              </a:rPr>
              <a:t>A generative model must also be </a:t>
            </a:r>
            <a:r>
              <a:rPr b="1" dirty="0" i="1" lang="en-IN">
                <a:latin typeface="Arial Nova Cond" panose="020B0506020202020204" pitchFamily="34" charset="0"/>
              </a:rPr>
              <a:t>probabilistic</a:t>
            </a:r>
            <a:r>
              <a:rPr dirty="0" i="1" lang="en-IN">
                <a:latin typeface="Arial Nova Cond" panose="020B0506020202020204" pitchFamily="34" charset="0"/>
              </a:rPr>
              <a:t> </a:t>
            </a:r>
            <a:r>
              <a:rPr dirty="0" lang="en-IN">
                <a:latin typeface="Arial Nova Cond" panose="020B0506020202020204" pitchFamily="34" charset="0"/>
              </a:rPr>
              <a:t>rather than </a:t>
            </a:r>
            <a:r>
              <a:rPr b="1" dirty="0" i="1" lang="en-IN">
                <a:latin typeface="Arial Nova Cond" panose="020B0506020202020204" pitchFamily="34" charset="0"/>
              </a:rPr>
              <a:t>deterministic</a:t>
            </a:r>
            <a:r>
              <a:rPr dirty="0" lang="en-IN">
                <a:latin typeface="Arial Nova Cond" panose="020B0506020202020204" pitchFamily="34" charset="0"/>
              </a:rPr>
              <a:t>, because </a:t>
            </a:r>
            <a:r>
              <a:rPr dirty="0" lang="en-IN" smtClean="0">
                <a:latin typeface="Arial Nova Cond" panose="020B0506020202020204" pitchFamily="34" charset="0"/>
              </a:rPr>
              <a:t>we want </a:t>
            </a:r>
            <a:r>
              <a:rPr dirty="0" lang="en-IN">
                <a:latin typeface="Arial Nova Cond" panose="020B0506020202020204" pitchFamily="34" charset="0"/>
              </a:rPr>
              <a:t>to be able to sample many different variations of the output, rather than get </a:t>
            </a:r>
            <a:r>
              <a:rPr dirty="0" lang="en-IN" smtClean="0">
                <a:latin typeface="Arial Nova Cond" panose="020B0506020202020204" pitchFamily="34" charset="0"/>
              </a:rPr>
              <a:t>the same </a:t>
            </a:r>
            <a:r>
              <a:rPr dirty="0" lang="en-IN">
                <a:latin typeface="Arial Nova Cond" panose="020B0506020202020204" pitchFamily="34" charset="0"/>
              </a:rPr>
              <a:t>output every time</a:t>
            </a:r>
            <a:r>
              <a:rPr dirty="0" lang="en-IN" smtClean="0">
                <a:latin typeface="Arial Nova Cond" panose="020B0506020202020204" pitchFamily="34" charset="0"/>
              </a:rPr>
              <a:t>.</a:t>
            </a:r>
          </a:p>
          <a:p>
            <a:pPr algn="just" indent="-285750" marL="285750">
              <a:lnSpc>
                <a:spcPct val="150000"/>
              </a:lnSpc>
              <a:buFont typeface="Wingdings" panose="05000000000000000000" pitchFamily="2" charset="2"/>
              <a:buChar char="§"/>
            </a:pPr>
            <a:r>
              <a:rPr dirty="0" lang="en-IN">
                <a:latin typeface="Arial Nova Cond" panose="020B0506020202020204" pitchFamily="34" charset="0"/>
              </a:rPr>
              <a:t>If our model is </a:t>
            </a:r>
            <a:r>
              <a:rPr b="1" dirty="0" lang="en-IN">
                <a:latin typeface="Arial Nova Cond" panose="020B0506020202020204" pitchFamily="34" charset="0"/>
              </a:rPr>
              <a:t>merely a fixed calculation</a:t>
            </a:r>
            <a:r>
              <a:rPr dirty="0" lang="en-IN">
                <a:latin typeface="Arial Nova Cond" panose="020B0506020202020204" pitchFamily="34" charset="0"/>
              </a:rPr>
              <a:t>, such as taking the average value of each pixel in the training dataset, it is not </a:t>
            </a:r>
            <a:r>
              <a:rPr b="1" dirty="0" lang="en-IN" smtClean="0">
                <a:latin typeface="Arial Nova Cond" panose="020B0506020202020204" pitchFamily="34" charset="0"/>
              </a:rPr>
              <a:t>generative</a:t>
            </a:r>
            <a:r>
              <a:rPr dirty="0" lang="en-IN" smtClean="0">
                <a:latin typeface="Arial Nova Cond" panose="020B0506020202020204" pitchFamily="34" charset="0"/>
              </a:rPr>
              <a:t>.</a:t>
            </a:r>
          </a:p>
          <a:p>
            <a:pPr algn="just" indent="-285750" marL="285750">
              <a:lnSpc>
                <a:spcPct val="150000"/>
              </a:lnSpc>
              <a:buFont typeface="Wingdings" panose="05000000000000000000" pitchFamily="2" charset="2"/>
              <a:buChar char="§"/>
            </a:pPr>
            <a:r>
              <a:rPr dirty="0" lang="en-IN" smtClean="0">
                <a:latin typeface="Arial Nova Cond" panose="020B0506020202020204" pitchFamily="34" charset="0"/>
              </a:rPr>
              <a:t>Generative </a:t>
            </a:r>
            <a:r>
              <a:rPr dirty="0" lang="en-IN">
                <a:latin typeface="Arial Nova Cond" panose="020B0506020202020204" pitchFamily="34" charset="0"/>
              </a:rPr>
              <a:t>AI model must include a </a:t>
            </a:r>
            <a:r>
              <a:rPr b="1" dirty="0" lang="en-IN">
                <a:latin typeface="Arial Nova Cond" panose="020B0506020202020204" pitchFamily="34" charset="0"/>
              </a:rPr>
              <a:t>random</a:t>
            </a:r>
            <a:r>
              <a:rPr dirty="0" lang="en-IN">
                <a:latin typeface="Arial Nova Cond" panose="020B0506020202020204" pitchFamily="34" charset="0"/>
              </a:rPr>
              <a:t> </a:t>
            </a:r>
            <a:r>
              <a:rPr b="1" dirty="0" lang="en-IN">
                <a:latin typeface="Arial Nova Cond" panose="020B0506020202020204" pitchFamily="34" charset="0"/>
              </a:rPr>
              <a:t>component</a:t>
            </a:r>
            <a:r>
              <a:rPr dirty="0" lang="en-IN">
                <a:latin typeface="Arial Nova Cond" panose="020B0506020202020204" pitchFamily="34" charset="0"/>
              </a:rPr>
              <a:t> that influences the </a:t>
            </a:r>
            <a:r>
              <a:rPr b="1" dirty="0" lang="en-IN">
                <a:latin typeface="Arial Nova Cond" panose="020B0506020202020204" pitchFamily="34" charset="0"/>
              </a:rPr>
              <a:t>individual</a:t>
            </a:r>
            <a:r>
              <a:rPr dirty="0" lang="en-IN">
                <a:latin typeface="Arial Nova Cond" panose="020B0506020202020204" pitchFamily="34" charset="0"/>
              </a:rPr>
              <a:t> samples </a:t>
            </a:r>
            <a:r>
              <a:rPr dirty="0" lang="en-IN" smtClean="0">
                <a:latin typeface="Arial Nova Cond" panose="020B0506020202020204" pitchFamily="34" charset="0"/>
              </a:rPr>
              <a:t>generated by </a:t>
            </a:r>
            <a:r>
              <a:rPr dirty="0" lang="en-IN">
                <a:latin typeface="Arial Nova Cond" panose="020B0506020202020204" pitchFamily="34" charset="0"/>
              </a:rPr>
              <a:t>the </a:t>
            </a:r>
            <a:r>
              <a:rPr dirty="0" lang="en-IN" smtClean="0">
                <a:latin typeface="Arial Nova Cond" panose="020B0506020202020204" pitchFamily="34" charset="0"/>
              </a:rPr>
              <a:t>model.</a:t>
            </a:r>
          </a:p>
          <a:p>
            <a:pPr algn="just" indent="-285750" marL="285750">
              <a:lnSpc>
                <a:spcPct val="150000"/>
              </a:lnSpc>
              <a:buFont typeface="Wingdings" panose="05000000000000000000" pitchFamily="2" charset="2"/>
              <a:buChar char="§"/>
            </a:pPr>
            <a:r>
              <a:rPr dirty="0" lang="en-IN" smtClean="0">
                <a:latin typeface="Arial Nova Cond" panose="020B0506020202020204" pitchFamily="34" charset="0"/>
              </a:rPr>
              <a:t>It </a:t>
            </a:r>
            <a:r>
              <a:rPr dirty="0" lang="en-IN">
                <a:latin typeface="Arial Nova Cond" panose="020B0506020202020204" pitchFamily="34" charset="0"/>
              </a:rPr>
              <a:t>is our job to build a model that </a:t>
            </a:r>
            <a:r>
              <a:rPr b="1" dirty="0" lang="en-IN">
                <a:latin typeface="Arial Nova Cond" panose="020B0506020202020204" pitchFamily="34" charset="0"/>
              </a:rPr>
              <a:t>mimics</a:t>
            </a:r>
            <a:r>
              <a:rPr dirty="0" lang="en-IN">
                <a:latin typeface="Arial Nova Cond" panose="020B0506020202020204" pitchFamily="34" charset="0"/>
              </a:rPr>
              <a:t> this </a:t>
            </a:r>
            <a:r>
              <a:rPr b="1" dirty="0" lang="en-IN">
                <a:latin typeface="Arial Nova Cond" panose="020B0506020202020204" pitchFamily="34" charset="0"/>
              </a:rPr>
              <a:t>distribution</a:t>
            </a:r>
            <a:r>
              <a:rPr dirty="0" lang="en-IN">
                <a:latin typeface="Arial Nova Cond" panose="020B0506020202020204" pitchFamily="34" charset="0"/>
              </a:rPr>
              <a:t> as </a:t>
            </a:r>
            <a:r>
              <a:rPr dirty="0" lang="en-IN" smtClean="0">
                <a:latin typeface="Arial Nova Cond" panose="020B0506020202020204" pitchFamily="34" charset="0"/>
              </a:rPr>
              <a:t>closely as </a:t>
            </a:r>
            <a:r>
              <a:rPr dirty="0" lang="en-IN">
                <a:latin typeface="Arial Nova Cond" panose="020B0506020202020204" pitchFamily="34" charset="0"/>
              </a:rPr>
              <a:t>possible and then sample from it to generate new, </a:t>
            </a:r>
            <a:r>
              <a:rPr b="1" dirty="0" lang="en-IN">
                <a:latin typeface="Arial Nova Cond" panose="020B0506020202020204" pitchFamily="34" charset="0"/>
              </a:rPr>
              <a:t>distinct</a:t>
            </a:r>
            <a:r>
              <a:rPr dirty="0" lang="en-IN">
                <a:latin typeface="Arial Nova Cond" panose="020B0506020202020204" pitchFamily="34" charset="0"/>
              </a:rPr>
              <a:t> </a:t>
            </a:r>
            <a:r>
              <a:rPr b="1" dirty="0" lang="en-IN">
                <a:latin typeface="Arial Nova Cond" panose="020B0506020202020204" pitchFamily="34" charset="0"/>
              </a:rPr>
              <a:t>observations</a:t>
            </a:r>
            <a:r>
              <a:rPr dirty="0" lang="en-IN">
                <a:latin typeface="Arial Nova Cond" panose="020B0506020202020204" pitchFamily="34" charset="0"/>
              </a:rPr>
              <a:t> that look </a:t>
            </a:r>
            <a:r>
              <a:rPr dirty="0" lang="en-IN" smtClean="0">
                <a:latin typeface="Arial Nova Cond" panose="020B0506020202020204" pitchFamily="34" charset="0"/>
              </a:rPr>
              <a:t>as if </a:t>
            </a:r>
            <a:r>
              <a:rPr dirty="0" lang="en-IN">
                <a:latin typeface="Arial Nova Cond" panose="020B0506020202020204" pitchFamily="34" charset="0"/>
              </a:rPr>
              <a:t>they could have been included in the </a:t>
            </a:r>
            <a:r>
              <a:rPr b="1" dirty="0" lang="en-IN">
                <a:latin typeface="Arial Nova Cond" panose="020B0506020202020204" pitchFamily="34" charset="0"/>
              </a:rPr>
              <a:t>original training </a:t>
            </a:r>
            <a:r>
              <a:rPr dirty="0" lang="en-IN">
                <a:latin typeface="Arial Nova Cond" panose="020B0506020202020204" pitchFamily="34" charset="0"/>
              </a:rPr>
              <a:t>set.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09" name="Rectangle 3"/>
          <p:cNvSpPr/>
          <p:nvPr/>
        </p:nvSpPr>
        <p:spPr>
          <a:xfrm>
            <a:off x="2054710" y="395756"/>
            <a:ext cx="5099125" cy="369332"/>
          </a:xfrm>
          <a:prstGeom prst="rect"/>
        </p:spPr>
        <p:txBody>
          <a:bodyPr wrap="square">
            <a:spAutoFit/>
          </a:bodyPr>
          <a:p>
            <a:pPr algn="ctr"/>
            <a:r>
              <a:rPr dirty="0" sz="1800" lang="en-IN">
                <a:latin typeface="Arial Nova" panose="020B0504020202020204" pitchFamily="34" charset="0"/>
              </a:rPr>
              <a:t>Generative Versus Discriminative </a:t>
            </a:r>
            <a:r>
              <a:rPr dirty="0" sz="1800" lang="en-IN" err="1">
                <a:latin typeface="Arial Nova" panose="020B0504020202020204" pitchFamily="34" charset="0"/>
              </a:rPr>
              <a:t>Modeling</a:t>
            </a:r>
            <a:endParaRPr b="1" dirty="0" sz="2400" lang="en-IN">
              <a:latin typeface="Arial Nova" panose="020B0504020202020204" pitchFamily="34" charset="0"/>
            </a:endParaRPr>
          </a:p>
        </p:txBody>
      </p:sp>
      <p:pic>
        <p:nvPicPr>
          <p:cNvPr id="2097159" name="Picture 2"/>
          <p:cNvPicPr>
            <a:picLocks noChangeAspect="1"/>
          </p:cNvPicPr>
          <p:nvPr/>
        </p:nvPicPr>
        <p:blipFill>
          <a:blip xmlns:r="http://schemas.openxmlformats.org/officeDocument/2006/relationships" r:embed="rId1"/>
          <a:stretch>
            <a:fillRect/>
          </a:stretch>
        </p:blipFill>
        <p:spPr>
          <a:xfrm>
            <a:off x="1035872" y="1140478"/>
            <a:ext cx="6827968" cy="3016813"/>
          </a:xfrm>
          <a:prstGeom prst="rect"/>
        </p:spPr>
      </p:pic>
      <p:sp>
        <p:nvSpPr>
          <p:cNvPr id="1048610" name="Rectangle 5"/>
          <p:cNvSpPr/>
          <p:nvPr/>
        </p:nvSpPr>
        <p:spPr>
          <a:xfrm>
            <a:off x="683110" y="4257128"/>
            <a:ext cx="8148917" cy="307777"/>
          </a:xfrm>
          <a:prstGeom prst="rect"/>
        </p:spPr>
        <p:txBody>
          <a:bodyPr wrap="square">
            <a:spAutoFit/>
          </a:bodyPr>
          <a:p>
            <a:pPr algn="ctr"/>
            <a:r>
              <a:rPr dirty="0" i="1" lang="en-IN">
                <a:latin typeface="MinionPro-It"/>
              </a:rPr>
              <a:t>A discriminative model trained to predict if a given image is painted </a:t>
            </a:r>
            <a:r>
              <a:rPr dirty="0" i="1" lang="en-IN" smtClean="0">
                <a:latin typeface="MinionPro-It"/>
              </a:rPr>
              <a:t>by Van </a:t>
            </a:r>
            <a:r>
              <a:rPr dirty="0" i="1" lang="en-IN">
                <a:latin typeface="MinionPro-It"/>
              </a:rPr>
              <a:t>Gogh</a:t>
            </a: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11" name="Rectangle 3"/>
          <p:cNvSpPr/>
          <p:nvPr/>
        </p:nvSpPr>
        <p:spPr>
          <a:xfrm>
            <a:off x="2054710" y="395756"/>
            <a:ext cx="5099125" cy="369332"/>
          </a:xfrm>
          <a:prstGeom prst="rect"/>
        </p:spPr>
        <p:txBody>
          <a:bodyPr wrap="square">
            <a:spAutoFit/>
          </a:bodyPr>
          <a:p>
            <a:pPr algn="ctr"/>
            <a:r>
              <a:rPr dirty="0" sz="1800" lang="en-IN">
                <a:latin typeface="Arial Nova" panose="020B0504020202020204" pitchFamily="34" charset="0"/>
              </a:rPr>
              <a:t>Generative Versus Discriminative </a:t>
            </a:r>
            <a:r>
              <a:rPr dirty="0" sz="1800" lang="en-IN" err="1">
                <a:latin typeface="Arial Nova" panose="020B0504020202020204" pitchFamily="34" charset="0"/>
              </a:rPr>
              <a:t>Modeling</a:t>
            </a:r>
            <a:endParaRPr b="1" dirty="0" sz="2400" lang="en-IN">
              <a:latin typeface="Arial Nova" panose="020B0504020202020204" pitchFamily="34" charset="0"/>
            </a:endParaRPr>
          </a:p>
        </p:txBody>
      </p:sp>
      <p:sp>
        <p:nvSpPr>
          <p:cNvPr id="1048612" name="Rectangle 1"/>
          <p:cNvSpPr/>
          <p:nvPr/>
        </p:nvSpPr>
        <p:spPr>
          <a:xfrm>
            <a:off x="532503" y="1191199"/>
            <a:ext cx="8278010" cy="1920241"/>
          </a:xfrm>
          <a:prstGeom prst="rect"/>
        </p:spPr>
        <p:txBody>
          <a:bodyPr wrap="square">
            <a:spAutoFit/>
          </a:bodyPr>
          <a:p>
            <a:pPr algn="just" indent="-285750" marL="285750">
              <a:buFont typeface="Wingdings" panose="05000000000000000000" pitchFamily="2" charset="2"/>
              <a:buChar char="§"/>
            </a:pPr>
            <a:r>
              <a:rPr dirty="0" lang="en-IN">
                <a:latin typeface="Arial Nova Cond" panose="020B0506020202020204" pitchFamily="34" charset="0"/>
              </a:rPr>
              <a:t>When performing </a:t>
            </a:r>
            <a:r>
              <a:rPr b="1" dirty="0" lang="en-IN">
                <a:latin typeface="Arial Nova Cond" panose="020B0506020202020204" pitchFamily="34" charset="0"/>
              </a:rPr>
              <a:t>discriminative </a:t>
            </a:r>
            <a:r>
              <a:rPr b="1" dirty="0" lang="en-IN" err="1">
                <a:latin typeface="Arial Nova Cond" panose="020B0506020202020204" pitchFamily="34" charset="0"/>
              </a:rPr>
              <a:t>modeling</a:t>
            </a:r>
            <a:r>
              <a:rPr dirty="0" lang="en-IN">
                <a:latin typeface="Arial Nova Cond" panose="020B0506020202020204" pitchFamily="34" charset="0"/>
              </a:rPr>
              <a:t>, each observation in the training data has a </a:t>
            </a:r>
            <a:r>
              <a:rPr b="1" dirty="0" lang="en-IN">
                <a:latin typeface="Arial Nova Cond" panose="020B0506020202020204" pitchFamily="34" charset="0"/>
              </a:rPr>
              <a:t>label</a:t>
            </a:r>
            <a:r>
              <a:rPr dirty="0" lang="en-IN">
                <a:latin typeface="Arial Nova Cond" panose="020B0506020202020204" pitchFamily="34" charset="0"/>
              </a:rPr>
              <a:t>.</a:t>
            </a:r>
          </a:p>
          <a:p>
            <a:pPr algn="just" indent="-285750" marL="285750">
              <a:buFont typeface="Wingdings" panose="05000000000000000000" pitchFamily="2" charset="2"/>
              <a:buChar char="§"/>
            </a:pPr>
            <a:r>
              <a:rPr dirty="0" lang="en-IN">
                <a:latin typeface="Arial Nova Cond" panose="020B0506020202020204" pitchFamily="34" charset="0"/>
              </a:rPr>
              <a:t>For a binary classification problem such as our artist discriminator, Van Gogh paintings would be </a:t>
            </a:r>
            <a:r>
              <a:rPr b="1" dirty="0" lang="en-IN" err="1">
                <a:latin typeface="Arial Nova Cond" panose="020B0506020202020204" pitchFamily="34" charset="0"/>
              </a:rPr>
              <a:t>labeled</a:t>
            </a:r>
            <a:r>
              <a:rPr b="1" dirty="0" lang="en-IN">
                <a:latin typeface="Arial Nova Cond" panose="020B0506020202020204" pitchFamily="34" charset="0"/>
              </a:rPr>
              <a:t> 1</a:t>
            </a:r>
            <a:r>
              <a:rPr dirty="0" lang="en-IN">
                <a:latin typeface="Arial Nova Cond" panose="020B0506020202020204" pitchFamily="34" charset="0"/>
              </a:rPr>
              <a:t> and non–Van Gogh paintings </a:t>
            </a:r>
            <a:r>
              <a:rPr b="1" dirty="0" lang="en-IN" err="1">
                <a:latin typeface="Arial Nova Cond" panose="020B0506020202020204" pitchFamily="34" charset="0"/>
              </a:rPr>
              <a:t>labeled</a:t>
            </a:r>
            <a:r>
              <a:rPr b="1" dirty="0" lang="en-IN">
                <a:latin typeface="Arial Nova Cond" panose="020B0506020202020204" pitchFamily="34" charset="0"/>
              </a:rPr>
              <a:t> 0</a:t>
            </a:r>
          </a:p>
          <a:p>
            <a:pPr algn="just" indent="-285750" marL="285750">
              <a:buFont typeface="Wingdings" panose="05000000000000000000" pitchFamily="2" charset="2"/>
              <a:buChar char="§"/>
            </a:pPr>
            <a:endParaRPr dirty="0" lang="en-GB">
              <a:latin typeface="Arial Nova Cond" panose="020B0506020202020204" pitchFamily="34" charset="0"/>
            </a:endParaRPr>
          </a:p>
          <a:p>
            <a:pPr algn="just" indent="-285750" marL="285750">
              <a:buFont typeface="Wingdings" panose="05000000000000000000" pitchFamily="2" charset="2"/>
              <a:buChar char="§"/>
            </a:pPr>
            <a:r>
              <a:rPr dirty="0" lang="en-IN">
                <a:latin typeface="Arial Nova Cond" panose="020B0506020202020204" pitchFamily="34" charset="0"/>
              </a:rPr>
              <a:t>Our model </a:t>
            </a:r>
            <a:r>
              <a:rPr dirty="0" lang="en-IN" smtClean="0">
                <a:latin typeface="Arial Nova Cond" panose="020B0506020202020204" pitchFamily="34" charset="0"/>
              </a:rPr>
              <a:t>then </a:t>
            </a:r>
            <a:r>
              <a:rPr dirty="0" lang="en-IN">
                <a:latin typeface="Arial Nova Cond" panose="020B0506020202020204" pitchFamily="34" charset="0"/>
              </a:rPr>
              <a:t>earns how to discriminate between these two groups and outputs the probability that a new observation has label 1—i.e., that it was painted by Van Gogh.</a:t>
            </a:r>
          </a:p>
          <a:p>
            <a:pPr algn="just" indent="-285750" marL="285750">
              <a:buFont typeface="Wingdings" panose="05000000000000000000" pitchFamily="2" charset="2"/>
              <a:buChar char="§"/>
            </a:pPr>
            <a:endParaRPr dirty="0" lang="en-GB">
              <a:latin typeface="Arial Nova Cond" panose="020B0506020202020204" pitchFamily="34" charset="0"/>
            </a:endParaRPr>
          </a:p>
          <a:p>
            <a:pPr algn="just" indent="-285750" marL="285750">
              <a:buFont typeface="Wingdings" panose="05000000000000000000" pitchFamily="2" charset="2"/>
              <a:buChar char="§"/>
            </a:pPr>
            <a:r>
              <a:rPr dirty="0" lang="en-IN">
                <a:latin typeface="Arial Nova Cond" panose="020B0506020202020204" pitchFamily="34" charset="0"/>
              </a:rPr>
              <a:t>In contrast, </a:t>
            </a:r>
            <a:r>
              <a:rPr b="1" dirty="0" lang="en-IN">
                <a:latin typeface="Arial Nova Cond" panose="020B0506020202020204" pitchFamily="34" charset="0"/>
              </a:rPr>
              <a:t>generative </a:t>
            </a:r>
            <a:r>
              <a:rPr b="1" dirty="0" lang="en-IN" err="1">
                <a:latin typeface="Arial Nova Cond" panose="020B0506020202020204" pitchFamily="34" charset="0"/>
              </a:rPr>
              <a:t>modeling</a:t>
            </a:r>
            <a:r>
              <a:rPr b="1" dirty="0" lang="en-IN">
                <a:latin typeface="Arial Nova Cond" panose="020B0506020202020204" pitchFamily="34" charset="0"/>
              </a:rPr>
              <a:t> </a:t>
            </a:r>
            <a:r>
              <a:rPr dirty="0" lang="en-IN">
                <a:latin typeface="Arial Nova Cond" panose="020B0506020202020204" pitchFamily="34" charset="0"/>
              </a:rPr>
              <a:t>doesn’t require the dataset to be </a:t>
            </a:r>
            <a:r>
              <a:rPr b="1" dirty="0" lang="en-IN" err="1">
                <a:latin typeface="Arial Nova Cond" panose="020B0506020202020204" pitchFamily="34" charset="0"/>
              </a:rPr>
              <a:t>labeled</a:t>
            </a:r>
            <a:r>
              <a:rPr dirty="0" lang="en-IN">
                <a:latin typeface="Arial Nova Cond" panose="020B0506020202020204" pitchFamily="34" charset="0"/>
              </a:rPr>
              <a:t> because it concerns itself with generating </a:t>
            </a:r>
            <a:r>
              <a:rPr b="1" dirty="0" lang="en-IN">
                <a:latin typeface="Arial Nova Cond" panose="020B0506020202020204" pitchFamily="34" charset="0"/>
              </a:rPr>
              <a:t>entirely new images</a:t>
            </a:r>
            <a:r>
              <a:rPr dirty="0" lang="en-IN">
                <a:latin typeface="Arial Nova Cond" panose="020B0506020202020204" pitchFamily="34" charset="0"/>
              </a:rPr>
              <a:t>, rather than </a:t>
            </a:r>
            <a:r>
              <a:rPr b="1" dirty="0" lang="en-IN">
                <a:latin typeface="Arial Nova Cond" panose="020B0506020202020204" pitchFamily="34" charset="0"/>
              </a:rPr>
              <a:t>trying to predict </a:t>
            </a:r>
            <a:r>
              <a:rPr dirty="0" lang="en-IN">
                <a:latin typeface="Arial Nova Cond" panose="020B0506020202020204" pitchFamily="34" charset="0"/>
              </a:rPr>
              <a:t>a label of a given image.</a:t>
            </a: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13" name="Rectangle 3"/>
          <p:cNvSpPr/>
          <p:nvPr/>
        </p:nvSpPr>
        <p:spPr>
          <a:xfrm>
            <a:off x="2054710" y="395756"/>
            <a:ext cx="5099125" cy="369332"/>
          </a:xfrm>
          <a:prstGeom prst="rect"/>
        </p:spPr>
        <p:txBody>
          <a:bodyPr wrap="square">
            <a:spAutoFit/>
          </a:bodyPr>
          <a:p>
            <a:pPr algn="ctr"/>
            <a:r>
              <a:rPr dirty="0" sz="1800" lang="en-IN">
                <a:latin typeface="Arial Nova" panose="020B0504020202020204" pitchFamily="34" charset="0"/>
              </a:rPr>
              <a:t>Generative Versus Discriminative </a:t>
            </a:r>
            <a:r>
              <a:rPr dirty="0" sz="1800" lang="en-IN" err="1">
                <a:latin typeface="Arial Nova" panose="020B0504020202020204" pitchFamily="34" charset="0"/>
              </a:rPr>
              <a:t>Modeling</a:t>
            </a:r>
            <a:endParaRPr b="1" dirty="0" sz="2400" lang="en-IN">
              <a:latin typeface="Arial Nova" panose="020B0504020202020204" pitchFamily="34" charset="0"/>
            </a:endParaRPr>
          </a:p>
        </p:txBody>
      </p:sp>
      <p:pic>
        <p:nvPicPr>
          <p:cNvPr id="2097160" name="Picture 2"/>
          <p:cNvPicPr>
            <a:picLocks noChangeAspect="1"/>
          </p:cNvPicPr>
          <p:nvPr/>
        </p:nvPicPr>
        <p:blipFill>
          <a:blip xmlns:r="http://schemas.openxmlformats.org/officeDocument/2006/relationships" r:embed="rId1"/>
          <a:stretch>
            <a:fillRect/>
          </a:stretch>
        </p:blipFill>
        <p:spPr>
          <a:xfrm>
            <a:off x="398427" y="1060412"/>
            <a:ext cx="8745573" cy="3705225"/>
          </a:xfrm>
          <a:prstGeom prst="rect"/>
        </p:spPr>
      </p:pic>
    </p:spTree>
  </p:cSld>
  <p:clrMapOvr>
    <a:masterClrMapping/>
  </p:clrMapOvr>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CE86GA-CS3182A-G</dc:creator>
  <cp:lastModifiedBy>RAJESH</cp:lastModifiedBy>
  <dcterms:created xsi:type="dcterms:W3CDTF">2023-12-29T12:40:36Z</dcterms:created>
  <dcterms:modified xsi:type="dcterms:W3CDTF">2023-12-29T12:40:36Z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1794872c620d4129a11244938d85c324</vt:lpwstr>
  </property>
</Properties>
</file>