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</p:sld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0" r:id="rId38"/>
    <p:sldId id="271" r:id="rId39"/>
    <p:sldId id="272" r:id="rId40"/>
    <p:sldId id="273" r:id="rId41"/>
    <p:sldId id="274" r:id="rId42"/>
    <p:sldId id="275" r:id="rId43"/>
    <p:sldId id="276" r:id="rId44"/>
    <p:sldId id="277" r:id="rId45"/>
    <p:sldId id="278" r:id="rId46"/>
    <p:sldId id="279" r:id="rId47"/>
    <p:sldId id="280" r:id="rId48"/>
    <p:sldId id="281" r:id="rId49"/>
    <p:sldId id="282" r:id="rId50"/>
    <p:sldId id="283" r:id="rId51"/>
    <p:sldId id="284" r:id="rId52"/>
    <p:sldId id="285" r:id="rId53"/>
    <p:sldId id="286" r:id="rId54"/>
    <p:sldId id="287" r:id="rId55"/>
    <p:sldId id="288" r:id="rId56"/>
    <p:sldId id="289" r:id="rId57"/>
    <p:sldId id="290" r:id="rId58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" Target="slides/slide1.xml"/><Relationship Id="rId25" Type="http://schemas.openxmlformats.org/officeDocument/2006/relationships/slide" Target="slides/slide2.xml"/><Relationship Id="rId26" Type="http://schemas.openxmlformats.org/officeDocument/2006/relationships/slide" Target="slides/slide3.xml"/><Relationship Id="rId27" Type="http://schemas.openxmlformats.org/officeDocument/2006/relationships/slide" Target="slides/slide4.xml"/><Relationship Id="rId28" Type="http://schemas.openxmlformats.org/officeDocument/2006/relationships/slide" Target="slides/slide5.xml"/><Relationship Id="rId29" Type="http://schemas.openxmlformats.org/officeDocument/2006/relationships/slide" Target="slides/slide6.xml"/><Relationship Id="rId30" Type="http://schemas.openxmlformats.org/officeDocument/2006/relationships/slide" Target="slides/slide7.xml"/><Relationship Id="rId31" Type="http://schemas.openxmlformats.org/officeDocument/2006/relationships/slide" Target="slides/slide8.xml"/><Relationship Id="rId32" Type="http://schemas.openxmlformats.org/officeDocument/2006/relationships/slide" Target="slides/slide9.xml"/><Relationship Id="rId33" Type="http://schemas.openxmlformats.org/officeDocument/2006/relationships/slide" Target="slides/slide10.xml"/><Relationship Id="rId34" Type="http://schemas.openxmlformats.org/officeDocument/2006/relationships/slide" Target="slides/slide11.xml"/><Relationship Id="rId35" Type="http://schemas.openxmlformats.org/officeDocument/2006/relationships/slide" Target="slides/slide12.xml"/><Relationship Id="rId36" Type="http://schemas.openxmlformats.org/officeDocument/2006/relationships/slide" Target="slides/slide13.xml"/><Relationship Id="rId37" Type="http://schemas.openxmlformats.org/officeDocument/2006/relationships/slide" Target="slides/slide14.xml"/><Relationship Id="rId38" Type="http://schemas.openxmlformats.org/officeDocument/2006/relationships/slide" Target="slides/slide15.xml"/><Relationship Id="rId39" Type="http://schemas.openxmlformats.org/officeDocument/2006/relationships/slide" Target="slides/slide16.xml"/><Relationship Id="rId40" Type="http://schemas.openxmlformats.org/officeDocument/2006/relationships/slide" Target="slides/slide17.xml"/><Relationship Id="rId41" Type="http://schemas.openxmlformats.org/officeDocument/2006/relationships/slide" Target="slides/slide18.xml"/><Relationship Id="rId42" Type="http://schemas.openxmlformats.org/officeDocument/2006/relationships/slide" Target="slides/slide19.xml"/><Relationship Id="rId43" Type="http://schemas.openxmlformats.org/officeDocument/2006/relationships/slide" Target="slides/slide20.xml"/><Relationship Id="rId44" Type="http://schemas.openxmlformats.org/officeDocument/2006/relationships/slide" Target="slides/slide21.xml"/><Relationship Id="rId45" Type="http://schemas.openxmlformats.org/officeDocument/2006/relationships/slide" Target="slides/slide22.xml"/><Relationship Id="rId46" Type="http://schemas.openxmlformats.org/officeDocument/2006/relationships/slide" Target="slides/slide23.xml"/><Relationship Id="rId47" Type="http://schemas.openxmlformats.org/officeDocument/2006/relationships/slide" Target="slides/slide24.xml"/><Relationship Id="rId48" Type="http://schemas.openxmlformats.org/officeDocument/2006/relationships/slide" Target="slides/slide25.xml"/><Relationship Id="rId49" Type="http://schemas.openxmlformats.org/officeDocument/2006/relationships/slide" Target="slides/slide26.xml"/><Relationship Id="rId50" Type="http://schemas.openxmlformats.org/officeDocument/2006/relationships/slide" Target="slides/slide27.xml"/><Relationship Id="rId51" Type="http://schemas.openxmlformats.org/officeDocument/2006/relationships/slide" Target="slides/slide28.xml"/><Relationship Id="rId52" Type="http://schemas.openxmlformats.org/officeDocument/2006/relationships/slide" Target="slides/slide29.xml"/><Relationship Id="rId53" Type="http://schemas.openxmlformats.org/officeDocument/2006/relationships/slide" Target="slides/slide30.xml"/><Relationship Id="rId54" Type="http://schemas.openxmlformats.org/officeDocument/2006/relationships/slide" Target="slides/slide31.xml"/><Relationship Id="rId55" Type="http://schemas.openxmlformats.org/officeDocument/2006/relationships/slide" Target="slides/slide32.xml"/><Relationship Id="rId56" Type="http://schemas.openxmlformats.org/officeDocument/2006/relationships/slide" Target="slides/slide33.xml"/><Relationship Id="rId57" Type="http://schemas.openxmlformats.org/officeDocument/2006/relationships/slide" Target="slides/slide34.xml"/><Relationship Id="rId58" Type="http://schemas.openxmlformats.org/officeDocument/2006/relationships/slide" Target="slides/slide35.xml"/><Relationship Id="rId5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91680" y="907200"/>
            <a:ext cx="8517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253080" y="1857600"/>
            <a:ext cx="8517600" cy="341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E299736-A63D-49EB-B813-57825544AB1D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575DF8D9-CFAF-44CA-8545-013348B37C86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84DA245-3764-4FB1-B96F-D4928096FA15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91680" y="907200"/>
            <a:ext cx="8517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253080" y="1857600"/>
            <a:ext cx="8517600" cy="341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83E2887-0333-416A-BE37-BF82141246E9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6576C193-8FDE-4A7F-B193-88C6B480C767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91680" y="907200"/>
            <a:ext cx="8517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253080" y="1857600"/>
            <a:ext cx="8517600" cy="341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FD9852C-5537-4284-9B24-2257C8931544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91680" y="907200"/>
            <a:ext cx="8517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253080" y="1857600"/>
            <a:ext cx="4156560" cy="341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4617720" y="1857600"/>
            <a:ext cx="4156560" cy="341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A22E554-738B-4DF8-ABD2-05EC5BF5B468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91680" y="907200"/>
            <a:ext cx="8517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1B0E005E-5FC1-49DD-9EB7-4B2B7443696C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BA9A073-8559-4216-B020-7CA823605FD2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783B43F-6D65-477A-A526-F8A5B0749084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458F0FB1-7B06-4175-8A4E-82660FF9A084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8F091A-DEF5-4691-A01E-89A9BAC05193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A100D6E-5846-43E4-BCFE-FB06B8D27C3B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A83F9C88-5E12-444E-8856-C186A4B15508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20595DF1-5A0D-4C91-BB88-F7117C086988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474454-695F-4831-A641-A373AEC1979F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C27AF01-5761-499F-B927-6E12FEE0BAFA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91680" y="907200"/>
            <a:ext cx="8517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253080" y="1857600"/>
            <a:ext cx="8517600" cy="341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56FE91-B6C3-459C-80A0-F9F4A1DFAE91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91680" y="907200"/>
            <a:ext cx="8517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253080" y="1857600"/>
            <a:ext cx="4156560" cy="341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17720" y="1857600"/>
            <a:ext cx="4156560" cy="341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DBC8248-80E1-4FA5-8C1A-F07CBEBC29ED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91680" y="907200"/>
            <a:ext cx="85176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C45565D2-1F53-41A7-BBDF-4BF65D9A9B77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7D7B354-88DE-41AD-A6B6-13C66135BF73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9AA1B63-C2B4-4066-8C9F-4704040823B6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91680" y="907560"/>
            <a:ext cx="851760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5A71035-ED1B-4479-A14C-638D8201B775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36;p9"/>
          <p:cNvSpPr/>
          <p:nvPr/>
        </p:nvSpPr>
        <p:spPr>
          <a:xfrm>
            <a:off x="4572000" y="0"/>
            <a:ext cx="4569120" cy="51408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858F83D-550B-455B-A1A9-4C4850AA0D11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4CA8A47-2320-4C7F-849C-26A9B9F884C1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54;p13" descr=""/>
          <p:cNvPicPr/>
          <p:nvPr/>
        </p:nvPicPr>
        <p:blipFill>
          <a:blip r:embed="rId3"/>
          <a:stretch/>
        </p:blipFill>
        <p:spPr>
          <a:xfrm>
            <a:off x="216000" y="216000"/>
            <a:ext cx="1504800" cy="645120"/>
          </a:xfrm>
          <a:prstGeom prst="rect">
            <a:avLst/>
          </a:prstGeom>
          <a:ln w="0">
            <a:noFill/>
          </a:ln>
        </p:spPr>
      </p:pic>
      <p:pic>
        <p:nvPicPr>
          <p:cNvPr id="28" name="Google Shape;59;p14" descr=""/>
          <p:cNvPicPr/>
          <p:nvPr/>
        </p:nvPicPr>
        <p:blipFill>
          <a:blip r:embed="rId4"/>
          <a:stretch/>
        </p:blipFill>
        <p:spPr>
          <a:xfrm>
            <a:off x="3463200" y="4730040"/>
            <a:ext cx="2214720" cy="334440"/>
          </a:xfrm>
          <a:prstGeom prst="rect">
            <a:avLst/>
          </a:prstGeom>
          <a:ln w="0">
            <a:noFill/>
          </a:ln>
        </p:spPr>
      </p:pic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91680" y="907560"/>
            <a:ext cx="851760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BC832EB-0CAA-4AB5-BE6B-3642EBC15D2A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5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54;p13" descr=""/>
          <p:cNvPicPr/>
          <p:nvPr/>
        </p:nvPicPr>
        <p:blipFill>
          <a:blip r:embed="rId3"/>
          <a:stretch/>
        </p:blipFill>
        <p:spPr>
          <a:xfrm>
            <a:off x="216000" y="216000"/>
            <a:ext cx="1504800" cy="645120"/>
          </a:xfrm>
          <a:prstGeom prst="rect">
            <a:avLst/>
          </a:prstGeom>
          <a:ln w="0">
            <a:noFill/>
          </a:ln>
        </p:spPr>
      </p:pic>
      <p:sp>
        <p:nvSpPr>
          <p:cNvPr id="34" name="PlaceHolder 1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1AAEBD9-6450-446A-9F7F-8B6519C271B7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54;p13" descr=""/>
          <p:cNvPicPr/>
          <p:nvPr/>
        </p:nvPicPr>
        <p:blipFill>
          <a:blip r:embed="rId3"/>
          <a:stretch/>
        </p:blipFill>
        <p:spPr>
          <a:xfrm>
            <a:off x="216000" y="216000"/>
            <a:ext cx="1504800" cy="645120"/>
          </a:xfrm>
          <a:prstGeom prst="rect">
            <a:avLst/>
          </a:prstGeom>
          <a:ln w="0">
            <a:noFill/>
          </a:ln>
        </p:spPr>
      </p:pic>
      <p:pic>
        <p:nvPicPr>
          <p:cNvPr id="36" name="Google Shape;64;p15" descr=""/>
          <p:cNvPicPr/>
          <p:nvPr/>
        </p:nvPicPr>
        <p:blipFill>
          <a:blip r:embed="rId4"/>
          <a:stretch/>
        </p:blipFill>
        <p:spPr>
          <a:xfrm>
            <a:off x="6983640" y="415080"/>
            <a:ext cx="1971000" cy="297360"/>
          </a:xfrm>
          <a:prstGeom prst="rect">
            <a:avLst/>
          </a:prstGeom>
          <a:ln w="0">
            <a:noFill/>
          </a:ln>
        </p:spPr>
      </p:pic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91680" y="907560"/>
            <a:ext cx="851760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253080" y="1857600"/>
            <a:ext cx="8517600" cy="341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74A8110-98D9-48AB-8D7D-5791F47E5558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54;p13" descr=""/>
          <p:cNvPicPr/>
          <p:nvPr/>
        </p:nvPicPr>
        <p:blipFill>
          <a:blip r:embed="rId3"/>
          <a:stretch/>
        </p:blipFill>
        <p:spPr>
          <a:xfrm>
            <a:off x="216000" y="216000"/>
            <a:ext cx="1504800" cy="64512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91680" y="907560"/>
            <a:ext cx="851760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253080" y="1857600"/>
            <a:ext cx="4156200" cy="341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617720" y="1857600"/>
            <a:ext cx="4156200" cy="341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 idx="15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27C1563-3AA8-4D48-8F50-E87A82268EB0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4;p13" descr=""/>
          <p:cNvPicPr/>
          <p:nvPr/>
        </p:nvPicPr>
        <p:blipFill>
          <a:blip r:embed="rId3"/>
          <a:stretch/>
        </p:blipFill>
        <p:spPr>
          <a:xfrm>
            <a:off x="216000" y="216000"/>
            <a:ext cx="1504800" cy="645120"/>
          </a:xfrm>
          <a:prstGeom prst="rect">
            <a:avLst/>
          </a:prstGeom>
          <a:ln w="0">
            <a:noFill/>
          </a:ln>
        </p:spPr>
      </p:pic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91680" y="907560"/>
            <a:ext cx="851760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ldNum" idx="16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0C13FFE-381A-4C78-9407-C4A8AE5D31C1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descr=""/>
          <p:cNvPicPr/>
          <p:nvPr/>
        </p:nvPicPr>
        <p:blipFill>
          <a:blip r:embed="rId3"/>
          <a:stretch/>
        </p:blipFill>
        <p:spPr>
          <a:xfrm>
            <a:off x="216000" y="216000"/>
            <a:ext cx="1504800" cy="645120"/>
          </a:xfrm>
          <a:prstGeom prst="rect">
            <a:avLst/>
          </a:prstGeom>
          <a:ln w="0">
            <a:noFill/>
          </a:ln>
        </p:spPr>
      </p:pic>
      <p:sp>
        <p:nvSpPr>
          <p:cNvPr id="55" name="PlaceHolder 1"/>
          <p:cNvSpPr>
            <a:spLocks noGrp="1"/>
          </p:cNvSpPr>
          <p:nvPr>
            <p:ph type="sldNum" idx="17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B9F6499-6474-45F2-8659-8B7D822F6AB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4;p13" descr=""/>
          <p:cNvPicPr/>
          <p:nvPr/>
        </p:nvPicPr>
        <p:blipFill>
          <a:blip r:embed="rId3"/>
          <a:stretch/>
        </p:blipFill>
        <p:spPr>
          <a:xfrm>
            <a:off x="216000" y="216000"/>
            <a:ext cx="1504800" cy="645120"/>
          </a:xfrm>
          <a:prstGeom prst="rect">
            <a:avLst/>
          </a:prstGeom>
          <a:ln w="0">
            <a:noFill/>
          </a:ln>
        </p:spPr>
      </p:pic>
      <p:sp>
        <p:nvSpPr>
          <p:cNvPr id="57" name="PlaceHolder 1"/>
          <p:cNvSpPr>
            <a:spLocks noGrp="1"/>
          </p:cNvSpPr>
          <p:nvPr>
            <p:ph type="sldNum" idx="18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D420DBB-B57A-4A87-B897-8940D2E0A6D3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4;p13" descr=""/>
          <p:cNvPicPr/>
          <p:nvPr/>
        </p:nvPicPr>
        <p:blipFill>
          <a:blip r:embed="rId3"/>
          <a:stretch/>
        </p:blipFill>
        <p:spPr>
          <a:xfrm>
            <a:off x="216000" y="216000"/>
            <a:ext cx="1504800" cy="645120"/>
          </a:xfrm>
          <a:prstGeom prst="rect">
            <a:avLst/>
          </a:prstGeom>
          <a:ln w="0">
            <a:noFill/>
          </a:ln>
        </p:spPr>
      </p:pic>
      <p:sp>
        <p:nvSpPr>
          <p:cNvPr id="59" name="Google Shape;81;p20"/>
          <p:cNvSpPr/>
          <p:nvPr/>
        </p:nvSpPr>
        <p:spPr>
          <a:xfrm>
            <a:off x="4572000" y="0"/>
            <a:ext cx="4569120" cy="51408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IN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0" name="PlaceHolder 1"/>
          <p:cNvSpPr>
            <a:spLocks noGrp="1"/>
          </p:cNvSpPr>
          <p:nvPr>
            <p:ph type="sldNum" idx="19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B3BD397-C64C-43B1-80AC-8DAD9A4678C5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4FF5EDB-11B3-4EE4-B6C6-86A2E3461799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54;p13" descr=""/>
          <p:cNvPicPr/>
          <p:nvPr/>
        </p:nvPicPr>
        <p:blipFill>
          <a:blip r:embed="rId3"/>
          <a:stretch/>
        </p:blipFill>
        <p:spPr>
          <a:xfrm>
            <a:off x="216000" y="216000"/>
            <a:ext cx="1504800" cy="645120"/>
          </a:xfrm>
          <a:prstGeom prst="rect">
            <a:avLst/>
          </a:prstGeom>
          <a:ln w="0">
            <a:noFill/>
          </a:ln>
        </p:spPr>
      </p:pic>
      <p:sp>
        <p:nvSpPr>
          <p:cNvPr id="62" name="PlaceHolder 1"/>
          <p:cNvSpPr>
            <a:spLocks noGrp="1"/>
          </p:cNvSpPr>
          <p:nvPr>
            <p:ph type="sldNum" idx="20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BD90CE4-39B5-440E-804A-6F10B7E516C3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4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54;p13" descr=""/>
          <p:cNvPicPr/>
          <p:nvPr/>
        </p:nvPicPr>
        <p:blipFill>
          <a:blip r:embed="rId3"/>
          <a:stretch/>
        </p:blipFill>
        <p:spPr>
          <a:xfrm>
            <a:off x="216000" y="216000"/>
            <a:ext cx="1504800" cy="645120"/>
          </a:xfrm>
          <a:prstGeom prst="rect">
            <a:avLst/>
          </a:prstGeom>
          <a:ln w="0">
            <a:noFill/>
          </a:ln>
        </p:spPr>
      </p:pic>
      <p:sp>
        <p:nvSpPr>
          <p:cNvPr id="64" name="PlaceHolder 1"/>
          <p:cNvSpPr>
            <a:spLocks noGrp="1"/>
          </p:cNvSpPr>
          <p:nvPr>
            <p:ph type="sldNum" idx="21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C8DA3D3-F6C6-4470-A24F-34F2909A1589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4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9;p1" descr=""/>
          <p:cNvPicPr/>
          <p:nvPr/>
        </p:nvPicPr>
        <p:blipFill>
          <a:blip r:embed="rId3"/>
          <a:stretch/>
        </p:blipFill>
        <p:spPr>
          <a:xfrm>
            <a:off x="216000" y="216000"/>
            <a:ext cx="1506240" cy="646560"/>
          </a:xfrm>
          <a:prstGeom prst="rect">
            <a:avLst/>
          </a:prstGeom>
          <a:ln w="0">
            <a:noFill/>
          </a:ln>
        </p:spPr>
      </p:pic>
      <p:sp>
        <p:nvSpPr>
          <p:cNvPr id="66" name="PlaceHolder 1"/>
          <p:cNvSpPr>
            <a:spLocks noGrp="1"/>
          </p:cNvSpPr>
          <p:nvPr>
            <p:ph type="sldNum" idx="22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6F541EB-7EFD-4344-9B04-122AB2CDF879}" type="slidenum">
              <a:rPr b="0" lang="en-GB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6E151B7-38D9-478E-AC2F-93F5BE8D2C7E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2F65DFA-8D9A-45D4-A8B2-F5234917F33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91680" y="907560"/>
            <a:ext cx="851760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53080" y="1857600"/>
            <a:ext cx="8517600" cy="341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18B4A35-0FFE-4721-8CF4-873495A2721B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91680" y="907560"/>
            <a:ext cx="851760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253080" y="1857600"/>
            <a:ext cx="4156200" cy="341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17720" y="1857600"/>
            <a:ext cx="4156200" cy="341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F73B9BE-28E0-42E0-B425-391353B2E59D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91680" y="907560"/>
            <a:ext cx="851760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938043F-72AB-48DD-8734-D3048DF4F520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5AC67EB-6D86-49AC-A9AD-31CCD52A6F70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5760" cy="39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7C1840E-5A63-4993-A129-356443A8977F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4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4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4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4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4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4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4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4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99;p24"/>
          <p:cNvCxnSpPr/>
          <p:nvPr/>
        </p:nvCxnSpPr>
        <p:spPr>
          <a:xfrm>
            <a:off x="561600" y="1065960"/>
            <a:ext cx="7857360" cy="2880"/>
          </a:xfrm>
          <a:prstGeom prst="straightConnector1">
            <a:avLst/>
          </a:prstGeom>
          <a:ln w="19050">
            <a:solidFill>
              <a:srgbClr val="595959"/>
            </a:solidFill>
            <a:round/>
          </a:ln>
        </p:spPr>
      </p:cxnSp>
      <p:cxnSp>
        <p:nvCxnSpPr>
          <p:cNvPr id="68" name="Google Shape;100;p24"/>
          <p:cNvCxnSpPr/>
          <p:nvPr/>
        </p:nvCxnSpPr>
        <p:spPr>
          <a:xfrm>
            <a:off x="561600" y="1401480"/>
            <a:ext cx="7857360" cy="2880"/>
          </a:xfrm>
          <a:prstGeom prst="straightConnector1">
            <a:avLst/>
          </a:prstGeom>
          <a:ln w="19050">
            <a:solidFill>
              <a:srgbClr val="595959"/>
            </a:solidFill>
            <a:round/>
          </a:ln>
        </p:spPr>
      </p:cxnSp>
      <p:sp>
        <p:nvSpPr>
          <p:cNvPr id="69" name="Google Shape;103;p24"/>
          <p:cNvSpPr/>
          <p:nvPr/>
        </p:nvSpPr>
        <p:spPr>
          <a:xfrm>
            <a:off x="1983960" y="977760"/>
            <a:ext cx="4618800" cy="79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ff0000"/>
                </a:solidFill>
                <a:latin typeface="Roboto"/>
                <a:ea typeface="Roboto"/>
              </a:rPr>
              <a:t>Department of  Chemical  Engineering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Google Shape;105;p24"/>
          <p:cNvSpPr/>
          <p:nvPr/>
        </p:nvSpPr>
        <p:spPr>
          <a:xfrm>
            <a:off x="7687800" y="4532760"/>
            <a:ext cx="712800" cy="30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76680" bIns="7668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lt1"/>
                </a:solidFill>
                <a:latin typeface="Roboto"/>
                <a:ea typeface="Roboto"/>
              </a:rPr>
              <a:t>1/xx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Google Shape;103;p24"/>
          <p:cNvSpPr/>
          <p:nvPr/>
        </p:nvSpPr>
        <p:spPr>
          <a:xfrm>
            <a:off x="1555560" y="2011680"/>
            <a:ext cx="5501160" cy="127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2060"/>
                </a:solidFill>
                <a:latin typeface="Roboto"/>
                <a:ea typeface="Roboto"/>
              </a:rPr>
              <a:t>UNIT 1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2400" spc="-1" strike="noStrike">
                <a:solidFill>
                  <a:srgbClr val="002060"/>
                </a:solidFill>
                <a:latin typeface="Roboto"/>
                <a:ea typeface="Roboto"/>
              </a:rPr>
              <a:t>Introduction to Entrepreneurship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Google Shape;103;p24"/>
          <p:cNvSpPr/>
          <p:nvPr/>
        </p:nvSpPr>
        <p:spPr>
          <a:xfrm>
            <a:off x="6810840" y="3304080"/>
            <a:ext cx="2057040" cy="9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IN" sz="1600" spc="-1" strike="noStrike">
                <a:solidFill>
                  <a:srgbClr val="002060"/>
                </a:solidFill>
                <a:latin typeface="Roboto"/>
                <a:ea typeface="Roboto"/>
              </a:rPr>
              <a:t>Presented by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IN" sz="1600" spc="-1" strike="noStrike">
                <a:solidFill>
                  <a:srgbClr val="002060"/>
                </a:solidFill>
                <a:latin typeface="Roboto"/>
                <a:ea typeface="Roboto"/>
              </a:rPr>
              <a:t>Dr Vinutha Moses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103;p24"/>
          <p:cNvSpPr/>
          <p:nvPr/>
        </p:nvSpPr>
        <p:spPr>
          <a:xfrm>
            <a:off x="1902240" y="1817280"/>
            <a:ext cx="398052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IN" sz="2400" spc="-1" strike="noStrike">
                <a:solidFill>
                  <a:srgbClr val="002060"/>
                </a:solidFill>
                <a:latin typeface="Roboto"/>
                <a:ea typeface="Roboto"/>
              </a:rPr>
              <a:t> 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Rectangle 1"/>
          <p:cNvSpPr/>
          <p:nvPr/>
        </p:nvSpPr>
        <p:spPr>
          <a:xfrm>
            <a:off x="756720" y="758880"/>
            <a:ext cx="7934760" cy="42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                                  </a:t>
            </a: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Types of Entrepreneurs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 defTabSz="9144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Innovative Entrepreneurs</a:t>
            </a: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: Focus on creating new products, technologies, or services.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 defTabSz="9144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i="1" lang="en-IN" sz="1800" spc="-1" strike="noStrike">
                <a:solidFill>
                  <a:schemeClr val="dk1"/>
                </a:solidFill>
                <a:latin typeface="Arial"/>
              </a:rPr>
              <a:t>Example</a:t>
            </a: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: Inventors and developers of novel technology startups.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 defTabSz="9144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Imitative Entrepreneurs</a:t>
            </a: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: Replicate successful business models in new markets or niches.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 defTabSz="9144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i="1" lang="en-IN" sz="1800" spc="-1" strike="noStrike">
                <a:solidFill>
                  <a:schemeClr val="dk1"/>
                </a:solidFill>
                <a:latin typeface="Arial"/>
              </a:rPr>
              <a:t>Example</a:t>
            </a: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: Local franchises or adaptations of successful international models.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 defTabSz="9144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Fabian Entrepreneurs</a:t>
            </a: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: Slow adopters of innovation; they typically wait until a product or service has been proven.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 defTabSz="9144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i="1" lang="en-IN" sz="1800" spc="-1" strike="noStrike">
                <a:solidFill>
                  <a:schemeClr val="dk1"/>
                </a:solidFill>
                <a:latin typeface="Arial"/>
              </a:rPr>
              <a:t>Example</a:t>
            </a: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: Conservative business owners who follow trends after they are well-established.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 defTabSz="9144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Drone Entrepreneurs</a:t>
            </a: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: Resistant to change and avoid new technologies and strategies, often resulting in stagnation.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algn="just" defTabSz="91440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i="1" lang="en-IN" sz="1800" spc="-1" strike="noStrike">
                <a:solidFill>
                  <a:schemeClr val="dk1"/>
                </a:solidFill>
                <a:latin typeface="Arial"/>
              </a:rPr>
              <a:t>Example</a:t>
            </a: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: Traditional businesses that rely solely on legacy methods.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360000" y="1080000"/>
            <a:ext cx="3960000" cy="324000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4320000" y="1080000"/>
            <a:ext cx="4140000" cy="32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368280" y="1055880"/>
            <a:ext cx="3771720" cy="326412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4602240" y="1080000"/>
            <a:ext cx="3857760" cy="297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105;p24"/>
          <p:cNvSpPr/>
          <p:nvPr/>
        </p:nvSpPr>
        <p:spPr>
          <a:xfrm>
            <a:off x="7687800" y="4532760"/>
            <a:ext cx="712800" cy="30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76680" bIns="7668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lt1"/>
                </a:solidFill>
                <a:latin typeface="Roboto"/>
                <a:ea typeface="Roboto"/>
              </a:rPr>
              <a:t>1/xx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Rectangle 1"/>
          <p:cNvSpPr/>
          <p:nvPr/>
        </p:nvSpPr>
        <p:spPr>
          <a:xfrm>
            <a:off x="441360" y="1002240"/>
            <a:ext cx="850212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Innovative Entrepreneurs examples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Elon Musk</a:t>
            </a: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 (SpaceX, Tesla): Musk created groundbreaking innovations in the fields of electric vehicles, space exploration, and renewable energy.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Steve Jobs</a:t>
            </a: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 (Apple): Jobs introduced products like the iPhone, which transformed the tech and mobile industry.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Sara Blakely</a:t>
            </a: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 (Spanx): Blakely invented a new type of shapewear and redefined the hosiery industry with innovative products.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105;p24"/>
          <p:cNvSpPr/>
          <p:nvPr/>
        </p:nvSpPr>
        <p:spPr>
          <a:xfrm>
            <a:off x="7687800" y="4532760"/>
            <a:ext cx="712800" cy="30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76680" bIns="7668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lt1"/>
                </a:solidFill>
                <a:latin typeface="Roboto"/>
                <a:ea typeface="Roboto"/>
              </a:rPr>
              <a:t>1/xx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Rectangle 1"/>
          <p:cNvSpPr/>
          <p:nvPr/>
        </p:nvSpPr>
        <p:spPr>
          <a:xfrm>
            <a:off x="641160" y="725040"/>
            <a:ext cx="8176320" cy="31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2. Imitative Entrepreneurs examples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Howard Schultz</a:t>
            </a: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 (Starbucks): Schultz brought the Italian espresso bar concept to the U.S. with Starbucks, creating a global coffee culture.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Sam Walton</a:t>
            </a: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 (Walmart): Walton replicated discount retailing concepts and tailored them to rural markets, creating the world’s largest retailer.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Ray Kroc</a:t>
            </a: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 (McDonald’s): Kroc took the original McDonald's restaurant and expanded it into a global fast-food franchise by replicating its business model.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5;p24"/>
          <p:cNvSpPr/>
          <p:nvPr/>
        </p:nvSpPr>
        <p:spPr>
          <a:xfrm>
            <a:off x="7687800" y="4532760"/>
            <a:ext cx="712800" cy="30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76680" bIns="7668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lt1"/>
                </a:solidFill>
                <a:latin typeface="Roboto"/>
                <a:ea typeface="Roboto"/>
              </a:rPr>
              <a:t>1/xx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Rectangle 1"/>
          <p:cNvSpPr/>
          <p:nvPr/>
        </p:nvSpPr>
        <p:spPr>
          <a:xfrm>
            <a:off x="84240" y="776160"/>
            <a:ext cx="9059040" cy="42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3. Fabian Entrepreneurs examples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Kodak</a:t>
            </a: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: For years, Kodak was slow to embrace digital photography, relying on its film business despite industry shifts.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Blackberry</a:t>
            </a: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: Known for its secure mobile devices, Blackberry was hesitant to adopt touchscreen technology and lost market share to iPhone and Android.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Barnes &amp; Noble</a:t>
            </a: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: The bookseller was cautious in adapting to the rise of e-books and digital media, which slowed its growth compared to competitors like Amazon.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4. Drone Entrepreneurs examples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Blockbuster</a:t>
            </a: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: Blockbuster continued its brick-and-mortar model even as streaming became popular, ultimately leading to its decline as Netflix rose.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Sears</a:t>
            </a: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: Reluctant to change its traditional retail model, Sears didn’t adapt quickly to online retail, which contributed to its financial struggles.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Taxi Companies</a:t>
            </a: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 (pre-Uber): Many taxi companies ignored ride-sharing technology, resulting in loss of business to companies like Uber and Lyft.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"/>
          <p:cNvSpPr/>
          <p:nvPr/>
        </p:nvSpPr>
        <p:spPr>
          <a:xfrm>
            <a:off x="725040" y="661680"/>
            <a:ext cx="821844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Introduction to Economic Development and Entrepreneurship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Economic Development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Economic development refers to the process by which a nation improves the economic, political, and social well-being of its people.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Key indicators include GDP growth, improved living standards, reduced poverty, and job creation.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5;p24"/>
          <p:cNvSpPr/>
          <p:nvPr/>
        </p:nvSpPr>
        <p:spPr>
          <a:xfrm>
            <a:off x="7687800" y="4532760"/>
            <a:ext cx="712800" cy="30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76680" bIns="7668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lt1"/>
                </a:solidFill>
                <a:latin typeface="Roboto"/>
                <a:ea typeface="Roboto"/>
              </a:rPr>
              <a:t>1/xx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Rectangle 1"/>
          <p:cNvSpPr/>
          <p:nvPr/>
        </p:nvSpPr>
        <p:spPr>
          <a:xfrm>
            <a:off x="1061640" y="896400"/>
            <a:ext cx="7507080" cy="39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Role of Entrepreneurship in Economic Development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Job Creation</a:t>
            </a: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: Entrepreneurs start businesses that generate new employment opportunities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Innovation</a:t>
            </a: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: Entrepreneurs introduce new products, services, and technologies, driving innovation and efficiency in the economy.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Wealth Generation</a:t>
            </a: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: Through successful ventures, entrepreneurs contribute to national wealth, enhancing economic stability.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Economic Diversity</a:t>
            </a: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: Entrepreneurship encourages diversification, reducing reliance on a single industry and fostering resilience in the economy.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520560" y="720000"/>
            <a:ext cx="3979440" cy="360000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4868280" y="720000"/>
            <a:ext cx="3771720" cy="36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80000" y="900000"/>
            <a:ext cx="3686040" cy="274320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3960000" y="720000"/>
            <a:ext cx="4244040" cy="30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105;p24"/>
          <p:cNvSpPr/>
          <p:nvPr/>
        </p:nvSpPr>
        <p:spPr>
          <a:xfrm>
            <a:off x="7687800" y="4532760"/>
            <a:ext cx="712800" cy="30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76680" bIns="7668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lt1"/>
                </a:solidFill>
                <a:latin typeface="Roboto"/>
                <a:ea typeface="Roboto"/>
              </a:rPr>
              <a:t>1/xx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Rectangle 1"/>
          <p:cNvSpPr/>
          <p:nvPr/>
        </p:nvSpPr>
        <p:spPr>
          <a:xfrm>
            <a:off x="2593080" y="540360"/>
            <a:ext cx="320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Definition of Entrepreneurship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Rectangle 2"/>
          <p:cNvSpPr/>
          <p:nvPr/>
        </p:nvSpPr>
        <p:spPr>
          <a:xfrm>
            <a:off x="475200" y="1272240"/>
            <a:ext cx="803160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Entrepreneurship is the process of designing, launching, and running a new business, typically characterized by innovation and risk-taking.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Scope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Economic Growth</a:t>
            </a: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: Drives new business creation, job opportunities, and economic development.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Innovation</a:t>
            </a: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: Catalyzes new products, services, and technologies.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Social Impact</a:t>
            </a: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: Addresses societal needs and can lead to transformative change.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defTabSz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1440000" y="1080000"/>
            <a:ext cx="5580000" cy="28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1260000" y="900000"/>
            <a:ext cx="6120000" cy="30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05;p24"/>
          <p:cNvSpPr/>
          <p:nvPr/>
        </p:nvSpPr>
        <p:spPr>
          <a:xfrm>
            <a:off x="7687800" y="4532760"/>
            <a:ext cx="712800" cy="30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76680" bIns="7668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lt1"/>
                </a:solidFill>
                <a:latin typeface="Roboto"/>
                <a:ea typeface="Roboto"/>
              </a:rPr>
              <a:t>1/xx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Rectangle 1"/>
          <p:cNvSpPr/>
          <p:nvPr/>
        </p:nvSpPr>
        <p:spPr>
          <a:xfrm>
            <a:off x="641160" y="1002240"/>
            <a:ext cx="834444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Emerging Trends in Entrepreneurship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1. Digital Entrepreneurship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The rise of online businesses, e-commerce, and digital platforms has transformed traditional business models.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Entrepreneurs leverage digital tools for everything from marketing to customer service, scaling businesses faster and reaching global markets.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2. Social Entrepreneurship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Social entrepreneurs focus on addressing social and environmental issues, blending profit with purpose.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This trend emphasizes sustainable impact, where businesses aim to create social value alongside financial success.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05;p24"/>
          <p:cNvSpPr/>
          <p:nvPr/>
        </p:nvSpPr>
        <p:spPr>
          <a:xfrm>
            <a:off x="7687800" y="4532760"/>
            <a:ext cx="712800" cy="30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76680" bIns="7668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lt1"/>
                </a:solidFill>
                <a:latin typeface="Roboto"/>
                <a:ea typeface="Roboto"/>
              </a:rPr>
              <a:t>1/xx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Rectangle 1"/>
          <p:cNvSpPr/>
          <p:nvPr/>
        </p:nvSpPr>
        <p:spPr>
          <a:xfrm>
            <a:off x="493920" y="897480"/>
            <a:ext cx="8649360" cy="44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3. Green Startups and Sustainability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As environmental awareness grows, green startups are developing eco-friendly products and sustainable practices.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Entrepreneurs in this space focus on reducing waste, using renewable resources, and adopting climate-conscious business models.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4. The Gig Economy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The gig economy has reshaped the labor market, allowing individuals to work freelance or on short-term contracts.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This shift enables entrepreneurs to build flexible, cost-effective teams and tap into specialized talent on-demand.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5. Remote Work and Virtual Collaboration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Remote work has become a norm, especially post-pandemic, enabling entrepreneurs to reduce overhead costs and hire talent from around the world.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Virtual collaboration tools support efficient team management and communication, making distributed teams viable for startups.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05;p24"/>
          <p:cNvSpPr/>
          <p:nvPr/>
        </p:nvSpPr>
        <p:spPr>
          <a:xfrm>
            <a:off x="7746120" y="4671360"/>
            <a:ext cx="712800" cy="30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76680" bIns="7668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lt1"/>
                </a:solidFill>
                <a:latin typeface="Roboto"/>
                <a:ea typeface="Roboto"/>
              </a:rPr>
              <a:t>1/xx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Rectangle 1"/>
          <p:cNvSpPr/>
          <p:nvPr/>
        </p:nvSpPr>
        <p:spPr>
          <a:xfrm>
            <a:off x="620280" y="1059480"/>
            <a:ext cx="826056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6. Tech-Driven Business Innovations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Technologies like artificial intelligence, blockchain, and IoT are creating new entrepreneurial opportunities.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Tech-driven innovations enable entrepreneurs to create more efficient, data-driven, and customized products, enhancing customer experiences and market competitiveness.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i="1" lang="en-IN" sz="1800" spc="-1" strike="noStrike">
                <a:solidFill>
                  <a:schemeClr val="dk1"/>
                </a:solidFill>
                <a:latin typeface="Arial"/>
              </a:rPr>
              <a:t>Together, these trends reflect the evolving nature of entrepreneurship, where technology, social impact, and flexibility are reshaping how businesses are started and scale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1440000" y="900000"/>
            <a:ext cx="5940000" cy="37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2349000" y="951120"/>
            <a:ext cx="3591000" cy="282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540000" y="905760"/>
            <a:ext cx="3838680" cy="3234240"/>
          </a:xfrm>
          <a:prstGeom prst="rect">
            <a:avLst/>
          </a:prstGeom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5097600" y="900000"/>
            <a:ext cx="3362400" cy="32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1800000" y="900000"/>
            <a:ext cx="5580000" cy="36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357480" y="1066680"/>
            <a:ext cx="3962520" cy="2533320"/>
          </a:xfrm>
          <a:prstGeom prst="rect">
            <a:avLst/>
          </a:prstGeom>
          <a:ln w="0"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4640400" y="1094040"/>
            <a:ext cx="3819600" cy="268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105;p24"/>
          <p:cNvSpPr/>
          <p:nvPr/>
        </p:nvSpPr>
        <p:spPr>
          <a:xfrm>
            <a:off x="7687800" y="4532760"/>
            <a:ext cx="712800" cy="30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76680" bIns="7668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lt1"/>
                </a:solidFill>
                <a:latin typeface="Roboto"/>
                <a:ea typeface="Roboto"/>
              </a:rPr>
              <a:t>1/xx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103;p24"/>
          <p:cNvSpPr/>
          <p:nvPr/>
        </p:nvSpPr>
        <p:spPr>
          <a:xfrm>
            <a:off x="466200" y="1012320"/>
            <a:ext cx="7744680" cy="478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</a:rPr>
              <a:t>Importance of Entrepreneurship in Engineering Innovation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1" lang="en-IN" sz="2100" spc="-1" strike="noStrike">
                <a:solidFill>
                  <a:srgbClr val="000000"/>
                </a:solidFill>
                <a:latin typeface="Times New Roman"/>
              </a:rPr>
              <a:t>Bridges Technology and Market Needs</a:t>
            </a: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: Engineers use entrepreneurship to turn innovative ideas into commercially viable products.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1" lang="en-IN" sz="2100" spc="-1" strike="noStrike">
                <a:solidFill>
                  <a:srgbClr val="000000"/>
                </a:solidFill>
                <a:latin typeface="Times New Roman"/>
              </a:rPr>
              <a:t>Increases Industry Competitiveness</a:t>
            </a: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: New businesses foster competition, driving continuous improvement.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1" lang="en-IN" sz="2100" spc="-1" strike="noStrike">
                <a:solidFill>
                  <a:srgbClr val="000000"/>
                </a:solidFill>
                <a:latin typeface="Times New Roman"/>
              </a:rPr>
              <a:t>Accelerates Technological Advancement</a:t>
            </a: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: Entrepreneurs in engineering push the boundaries of technology and practical application.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b="1" lang="en-IN" sz="2100" spc="-1" strike="noStrike">
                <a:solidFill>
                  <a:srgbClr val="000000"/>
                </a:solidFill>
                <a:latin typeface="Times New Roman"/>
              </a:rPr>
              <a:t>Sustainable Solutions</a:t>
            </a:r>
            <a:r>
              <a:rPr b="0" lang="en-IN" sz="2100" spc="-1" strike="noStrike">
                <a:solidFill>
                  <a:srgbClr val="000000"/>
                </a:solidFill>
                <a:latin typeface="Times New Roman"/>
              </a:rPr>
              <a:t>: Often focuses on solutions with environmental or social benefits, crucial for sustainable development.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3200" spc="-1" strike="noStrike">
                <a:solidFill>
                  <a:srgbClr val="002060"/>
                </a:solidFill>
                <a:latin typeface="Roboto"/>
                <a:ea typeface="Roboto"/>
              </a:rPr>
              <a:t>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1620000" y="1055880"/>
            <a:ext cx="5220000" cy="380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680400" y="900000"/>
            <a:ext cx="3999600" cy="37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360000" y="900000"/>
            <a:ext cx="4140000" cy="3600000"/>
          </a:xfrm>
          <a:prstGeom prst="rect">
            <a:avLst/>
          </a:prstGeom>
          <a:ln w="0">
            <a:noFill/>
          </a:ln>
        </p:spPr>
      </p:pic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4860000" y="1080000"/>
            <a:ext cx="3819600" cy="32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358560" y="1080000"/>
            <a:ext cx="3781440" cy="3240000"/>
          </a:xfrm>
          <a:prstGeom prst="rect">
            <a:avLst/>
          </a:prstGeom>
          <a:ln w="0">
            <a:noFill/>
          </a:ln>
        </p:spPr>
      </p:pic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4678560" y="1080000"/>
            <a:ext cx="3781440" cy="32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1620000" y="720000"/>
            <a:ext cx="5760000" cy="41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1800000" y="900000"/>
            <a:ext cx="5400000" cy="36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105;p24"/>
          <p:cNvSpPr/>
          <p:nvPr/>
        </p:nvSpPr>
        <p:spPr>
          <a:xfrm>
            <a:off x="7746120" y="4671360"/>
            <a:ext cx="712800" cy="30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76680" bIns="7668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lt1"/>
                </a:solidFill>
                <a:latin typeface="Roboto"/>
                <a:ea typeface="Roboto"/>
              </a:rPr>
              <a:t>1/xx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640800" y="918000"/>
            <a:ext cx="3781440" cy="3222000"/>
          </a:xfrm>
          <a:prstGeom prst="rect">
            <a:avLst/>
          </a:prstGeom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4860000" y="851400"/>
            <a:ext cx="3857760" cy="292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960840" y="1080000"/>
            <a:ext cx="3539160" cy="3060000"/>
          </a:xfrm>
          <a:prstGeom prst="rect">
            <a:avLst/>
          </a:prstGeom>
          <a:ln w="0">
            <a:noFill/>
          </a:ln>
        </p:spPr>
      </p:pic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4680000" y="1260000"/>
            <a:ext cx="3753000" cy="284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105;p24"/>
          <p:cNvSpPr/>
          <p:nvPr/>
        </p:nvSpPr>
        <p:spPr>
          <a:xfrm>
            <a:off x="7687800" y="4532760"/>
            <a:ext cx="712800" cy="30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76680" bIns="7668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lt1"/>
                </a:solidFill>
                <a:latin typeface="Roboto"/>
                <a:ea typeface="Roboto"/>
              </a:rPr>
              <a:t>1/xx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Rectangle 1"/>
          <p:cNvSpPr/>
          <p:nvPr/>
        </p:nvSpPr>
        <p:spPr>
          <a:xfrm>
            <a:off x="178560" y="1012680"/>
            <a:ext cx="855468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Characteristics and Traits of Successful Entrepreneurs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Innovative Mindset</a:t>
            </a: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: Ability to think creatively and develop unique solutions.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Risk-Tolerance</a:t>
            </a: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: Willingness to take calculated risks for potential growth.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Resilience and Persistence</a:t>
            </a: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: Capability to handle setbacks and pursue goals consistently.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Visionary Leadership</a:t>
            </a: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: Strong focus on long-term goals and the ability to inspire others.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Flexibility and Adaptability</a:t>
            </a: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: Ability to pivot or adjust strategies based on market feedback.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Strong Networking Skills</a:t>
            </a: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: Building valuable connections for resources, guidance, and partnerships.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567000" y="1260000"/>
            <a:ext cx="4293000" cy="32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1"/>
          <p:cNvSpPr/>
          <p:nvPr/>
        </p:nvSpPr>
        <p:spPr>
          <a:xfrm>
            <a:off x="2286000" y="482400"/>
            <a:ext cx="4571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Importance of Entrepreneurship in              `Economic Growth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Rectangle 2"/>
          <p:cNvSpPr/>
          <p:nvPr/>
        </p:nvSpPr>
        <p:spPr>
          <a:xfrm>
            <a:off x="484200" y="1549440"/>
            <a:ext cx="817524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Job Creation</a:t>
            </a: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: Small and new businesses contribute to a large share of new jobs in the economy.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Wealth Generation</a:t>
            </a: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: Entrepreneurs increase national wealth and contribute to better standards of living.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Increases Market Dynamism</a:t>
            </a: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: Entrepreneurship encourages new market entrants, resulting in economic diversification.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Spurs Innovation Ecosystem</a:t>
            </a: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: Promotes a supportive environment of incubators, investors, and research institutions, enriching the overall economy.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105;p24"/>
          <p:cNvSpPr/>
          <p:nvPr/>
        </p:nvSpPr>
        <p:spPr>
          <a:xfrm>
            <a:off x="7687800" y="4532760"/>
            <a:ext cx="712800" cy="30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76680" bIns="7668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chemeClr val="lt1"/>
                </a:solidFill>
                <a:latin typeface="Roboto"/>
                <a:ea typeface="Roboto"/>
              </a:rPr>
              <a:t>1/xx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Rectangle 1"/>
          <p:cNvSpPr/>
          <p:nvPr/>
        </p:nvSpPr>
        <p:spPr>
          <a:xfrm>
            <a:off x="536040" y="767520"/>
            <a:ext cx="8334000" cy="42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                 </a:t>
            </a: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Techniques for Identifying Entrepreneurial Opportunities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Market Research</a:t>
            </a: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: Identify gaps in the market through surveys, interviews, and trend analysis.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Problem Identification</a:t>
            </a: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: Recognize common problems in specific areas and brainstorm potential solutions.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Competitor Analysis</a:t>
            </a: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: Examine competitors’ strengths and weaknesses to identify unmet customer needs.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Innovation Thinking</a:t>
            </a: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: Use techniques like design thinking to identify new ways of addressing existing problems.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IN" sz="1800" spc="-1" strike="noStrike">
                <a:solidFill>
                  <a:schemeClr val="dk1"/>
                </a:solidFill>
                <a:latin typeface="Arial"/>
              </a:rPr>
              <a:t>Networking and Observation</a:t>
            </a:r>
            <a:r>
              <a:rPr b="0" lang="en-IN" sz="1800" spc="-1" strike="noStrike">
                <a:solidFill>
                  <a:schemeClr val="dk1"/>
                </a:solidFill>
                <a:latin typeface="Arial"/>
              </a:rPr>
              <a:t>: Engaging with potential customers and industry experts to uncover new ideas.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Simple Light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itchFamily="0" charset="1"/>
        <a:ea typeface=""/>
        <a:cs typeface=""/>
      </a:majorFont>
      <a:minorFont>
        <a:latin typeface="Apto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  <a:solidFill>
          <a:schemeClr val="phClr"/>
        </a:soli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  <a:ln w="63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1162</TotalTime>
  <Application>LibreOffice/24.2.4.2$Windows_X86_64 LibreOffice_project/51a6219feb6075d9a4c46691dcfe0cd9c4fff3c2</Application>
  <AppVersion>15.0000</AppVersion>
  <Words>2111</Words>
  <Paragraphs>394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narasimhamurthyhn</dc:creator>
  <dc:description/>
  <dc:language>en-IN</dc:language>
  <cp:lastModifiedBy/>
  <dcterms:modified xsi:type="dcterms:W3CDTF">2024-11-19T16:34:29Z</dcterms:modified>
  <cp:revision>152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20</vt:i4>
  </property>
  <property fmtid="{D5CDD505-2E9C-101B-9397-08002B2CF9AE}" pid="3" name="Notes">
    <vt:i4>1</vt:i4>
  </property>
  <property fmtid="{D5CDD505-2E9C-101B-9397-08002B2CF9AE}" pid="4" name="PresentationFormat">
    <vt:lpwstr>On-screen Show (16:9)</vt:lpwstr>
  </property>
  <property fmtid="{D5CDD505-2E9C-101B-9397-08002B2CF9AE}" pid="5" name="Slides">
    <vt:i4>40</vt:i4>
  </property>
</Properties>
</file>