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47"/>
  </p:notesMasterIdLst>
  <p:sldIdLst>
    <p:sldId id="287" r:id="rId2"/>
    <p:sldId id="289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32705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58544" y="220225"/>
            <a:ext cx="2217574" cy="3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5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068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16000" y="216000"/>
            <a:ext cx="1507681" cy="6479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45EEB-5CE2-AB77-516F-BB17BD6294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CI/CD with GitHub Actions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64D0B-9979-6D41-0FB3-EB5FA7D7D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3659316"/>
            <a:ext cx="8520600" cy="1120840"/>
          </a:xfrm>
        </p:spPr>
        <p:txBody>
          <a:bodyPr>
            <a:no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Rushikesh Padaki,</a:t>
            </a:r>
          </a:p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</a:t>
            </a:r>
          </a:p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AI &amp; ML,</a:t>
            </a:r>
          </a:p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RV College of Engineering, </a:t>
            </a:r>
          </a:p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Bengaluru - 560059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875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Initializing Node.js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spcAft>
                <a:spcPts val="375"/>
              </a:spcAft>
              <a:buNone/>
            </a:pPr>
            <a:r>
              <a:rPr sz="1400" b="1" dirty="0">
                <a:solidFill>
                  <a:srgbClr val="000000"/>
                </a:solidFill>
                <a:latin typeface="Times New Roman"/>
              </a:rPr>
              <a:t>Run the following to create a </a:t>
            </a:r>
            <a:r>
              <a:rPr sz="1400" b="1" dirty="0" err="1">
                <a:solidFill>
                  <a:srgbClr val="000000"/>
                </a:solidFill>
                <a:latin typeface="Times New Roman"/>
              </a:rPr>
              <a:t>package.json</a:t>
            </a:r>
            <a:r>
              <a:rPr sz="1400" b="1" dirty="0">
                <a:solidFill>
                  <a:srgbClr val="000000"/>
                </a:solidFill>
                <a:latin typeface="Times New Roman"/>
              </a:rPr>
              <a:t> file:</a:t>
            </a:r>
          </a:p>
          <a:p>
            <a:pPr>
              <a:spcAft>
                <a:spcPts val="375"/>
              </a:spcAft>
            </a:pPr>
            <a:r>
              <a:rPr sz="1400" dirty="0" err="1">
                <a:solidFill>
                  <a:srgbClr val="000000"/>
                </a:solidFill>
                <a:latin typeface="Times New Roman"/>
              </a:rPr>
              <a:t>npm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init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 -y</a:t>
            </a:r>
          </a:p>
          <a:p>
            <a:pPr>
              <a:spcAft>
                <a:spcPts val="375"/>
              </a:spcAft>
            </a:pPr>
            <a:r>
              <a:rPr sz="1400" dirty="0" err="1">
                <a:solidFill>
                  <a:srgbClr val="000000"/>
                </a:solidFill>
                <a:latin typeface="Times New Roman"/>
              </a:rPr>
              <a:t>npm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 install express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index.js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spcAft>
                <a:spcPts val="375"/>
              </a:spcAft>
              <a:buNone/>
            </a:pPr>
            <a:r>
              <a:rPr sz="1400" b="1" dirty="0">
                <a:solidFill>
                  <a:srgbClr val="000000"/>
                </a:solidFill>
                <a:latin typeface="Times New Roman"/>
              </a:rPr>
              <a:t>Sample code for `index.js`:</a:t>
            </a:r>
          </a:p>
          <a:p>
            <a:pPr marL="114300" indent="0">
              <a:spcAft>
                <a:spcPts val="375"/>
              </a:spcAft>
              <a:buNone/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const express = require('express');</a:t>
            </a:r>
          </a:p>
          <a:p>
            <a:pPr marL="114300" indent="0">
              <a:spcAft>
                <a:spcPts val="375"/>
              </a:spcAft>
              <a:buNone/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const app = express();</a:t>
            </a:r>
          </a:p>
          <a:p>
            <a:pPr marL="114300" indent="0">
              <a:spcAft>
                <a:spcPts val="375"/>
              </a:spcAft>
              <a:buNone/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const port = 3000;</a:t>
            </a:r>
          </a:p>
          <a:p>
            <a:pPr marL="114300" indent="0">
              <a:spcAft>
                <a:spcPts val="375"/>
              </a:spcAft>
              <a:buNone/>
            </a:pPr>
            <a:endParaRPr sz="1400" dirty="0">
              <a:solidFill>
                <a:srgbClr val="000000"/>
              </a:solidFill>
              <a:latin typeface="Times New Roman"/>
            </a:endParaRPr>
          </a:p>
          <a:p>
            <a:pPr marL="114300" indent="0">
              <a:spcAft>
                <a:spcPts val="375"/>
              </a:spcAft>
              <a:buNone/>
            </a:pPr>
            <a:r>
              <a:rPr sz="1400" dirty="0" err="1">
                <a:solidFill>
                  <a:srgbClr val="000000"/>
                </a:solidFill>
                <a:latin typeface="Times New Roman"/>
              </a:rPr>
              <a:t>app.get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('/', (req, res) =&gt; 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res.send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('Hello CI/CD!'));</a:t>
            </a:r>
          </a:p>
          <a:p>
            <a:pPr marL="114300" indent="0">
              <a:spcAft>
                <a:spcPts val="375"/>
              </a:spcAft>
              <a:buNone/>
            </a:pPr>
            <a:endParaRPr sz="1400" dirty="0">
              <a:solidFill>
                <a:srgbClr val="000000"/>
              </a:solidFill>
              <a:latin typeface="Times New Roman"/>
            </a:endParaRPr>
          </a:p>
          <a:p>
            <a:pPr marL="114300" indent="0">
              <a:spcAft>
                <a:spcPts val="375"/>
              </a:spcAft>
              <a:buNone/>
            </a:pPr>
            <a:r>
              <a:rPr sz="1400" dirty="0" err="1">
                <a:solidFill>
                  <a:srgbClr val="000000"/>
                </a:solidFill>
                <a:latin typeface="Times New Roman"/>
              </a:rPr>
              <a:t>app.listen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(port, () =&gt; console.log(`Server running at http://localhost:${port}`));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spcAft>
                <a:spcPts val="375"/>
              </a:spcAft>
              <a:buNone/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Run your server: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node index.js</a:t>
            </a:r>
          </a:p>
          <a:p>
            <a:pPr marL="114300" indent="0">
              <a:spcAft>
                <a:spcPts val="375"/>
              </a:spcAft>
              <a:buNone/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Visit </a:t>
            </a:r>
            <a:r>
              <a:rPr sz="1400" dirty="0">
                <a:solidFill>
                  <a:srgbClr val="000000"/>
                </a:solidFill>
                <a:latin typeface="Times New Roman"/>
                <a:hlinkClick r:id="rId2"/>
              </a:rPr>
              <a:t>http://localhost:3000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to see your app.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Pushing to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spcAft>
                <a:spcPts val="375"/>
              </a:spcAft>
              <a:buNone/>
            </a:pPr>
            <a:r>
              <a:rPr sz="1400" b="1" dirty="0">
                <a:solidFill>
                  <a:srgbClr val="000000"/>
                </a:solidFill>
                <a:latin typeface="Times New Roman"/>
              </a:rPr>
              <a:t>Commit and push your changes: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git add .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git commit -m "Initial commit"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git push origin main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Up GitHub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spcAft>
                <a:spcPts val="375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Times New Roman"/>
              </a:rPr>
              <a:t>Create directory: .</a:t>
            </a:r>
            <a:r>
              <a:rPr lang="en-US" sz="1400" b="1" dirty="0" err="1">
                <a:solidFill>
                  <a:srgbClr val="000000"/>
                </a:solidFill>
                <a:latin typeface="Times New Roman"/>
              </a:rPr>
              <a:t>github</a:t>
            </a:r>
            <a:r>
              <a:rPr lang="en-US" sz="1400" b="1" dirty="0">
                <a:solidFill>
                  <a:srgbClr val="000000"/>
                </a:solidFill>
                <a:latin typeface="Times New Roman"/>
              </a:rPr>
              <a:t>/workflows</a:t>
            </a:r>
          </a:p>
          <a:p>
            <a:pPr marL="114300" indent="0">
              <a:spcAft>
                <a:spcPts val="375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Times New Roman"/>
              </a:rPr>
              <a:t>Add file </a:t>
            </a:r>
            <a:r>
              <a:rPr lang="en-US" sz="1400" b="1" dirty="0" err="1">
                <a:solidFill>
                  <a:srgbClr val="000000"/>
                </a:solidFill>
                <a:latin typeface="Times New Roman"/>
              </a:rPr>
              <a:t>ci.yml</a:t>
            </a:r>
            <a:r>
              <a:rPr lang="en-US" sz="1400" b="1" dirty="0">
                <a:solidFill>
                  <a:srgbClr val="000000"/>
                </a:solidFill>
                <a:latin typeface="Times New Roman"/>
              </a:rPr>
              <a:t> with:</a:t>
            </a:r>
          </a:p>
          <a:p>
            <a:pPr marL="571500" lvl="1" indent="0">
              <a:spcAft>
                <a:spcPts val="375"/>
              </a:spcAft>
              <a:buNone/>
            </a:pPr>
            <a:r>
              <a:rPr dirty="0">
                <a:solidFill>
                  <a:srgbClr val="000000"/>
                </a:solidFill>
                <a:latin typeface="Times New Roman"/>
              </a:rPr>
              <a:t>name: Node.js CI</a:t>
            </a:r>
          </a:p>
          <a:p>
            <a:pPr marL="571500" lvl="1" indent="0">
              <a:spcAft>
                <a:spcPts val="375"/>
              </a:spcAft>
              <a:buNone/>
            </a:pPr>
            <a:r>
              <a:rPr dirty="0">
                <a:solidFill>
                  <a:srgbClr val="000000"/>
                </a:solidFill>
                <a:latin typeface="Times New Roman"/>
              </a:rPr>
              <a:t>on:</a:t>
            </a:r>
          </a:p>
          <a:p>
            <a:pPr marL="571500" lvl="1" indent="0">
              <a:spcAft>
                <a:spcPts val="375"/>
              </a:spcAft>
              <a:buNone/>
            </a:pPr>
            <a:r>
              <a:rPr dirty="0">
                <a:solidFill>
                  <a:srgbClr val="000000"/>
                </a:solidFill>
                <a:latin typeface="Times New Roman"/>
              </a:rPr>
              <a:t>  push:</a:t>
            </a:r>
          </a:p>
          <a:p>
            <a:pPr marL="571500" lvl="1" indent="0">
              <a:spcAft>
                <a:spcPts val="375"/>
              </a:spcAft>
              <a:buNone/>
            </a:pPr>
            <a:r>
              <a:rPr dirty="0">
                <a:solidFill>
                  <a:srgbClr val="000000"/>
                </a:solidFill>
                <a:latin typeface="Times New Roman"/>
              </a:rPr>
              <a:t>    branches: [ main ]</a:t>
            </a:r>
          </a:p>
          <a:p>
            <a:pPr marL="571500" lvl="1" indent="0">
              <a:spcAft>
                <a:spcPts val="375"/>
              </a:spcAft>
              <a:buNone/>
            </a:pPr>
            <a:r>
              <a:rPr dirty="0">
                <a:solidFill>
                  <a:srgbClr val="000000"/>
                </a:solidFill>
                <a:latin typeface="Times New Roman"/>
              </a:rPr>
              <a:t>jobs:</a:t>
            </a:r>
          </a:p>
          <a:p>
            <a:pPr marL="571500" lvl="1" indent="0">
              <a:spcAft>
                <a:spcPts val="375"/>
              </a:spcAft>
              <a:buNone/>
            </a:pPr>
            <a:r>
              <a:rPr dirty="0">
                <a:solidFill>
                  <a:srgbClr val="000000"/>
                </a:solidFill>
                <a:latin typeface="Times New Roman"/>
              </a:rPr>
              <a:t>  build:</a:t>
            </a:r>
          </a:p>
          <a:p>
            <a:pPr marL="571500" lvl="1" indent="0">
              <a:spcAft>
                <a:spcPts val="375"/>
              </a:spcAft>
              <a:buNone/>
            </a:pPr>
            <a:r>
              <a:rPr dirty="0">
                <a:solidFill>
                  <a:srgbClr val="000000"/>
                </a:solidFill>
                <a:latin typeface="Times New Roman"/>
              </a:rPr>
              <a:t>    runs-on: ubuntu-latest</a:t>
            </a:r>
          </a:p>
          <a:p>
            <a:pPr marL="571500" lvl="1" indent="0">
              <a:spcAft>
                <a:spcPts val="375"/>
              </a:spcAft>
              <a:buNone/>
            </a:pPr>
            <a:r>
              <a:rPr dirty="0">
                <a:solidFill>
                  <a:srgbClr val="000000"/>
                </a:solidFill>
                <a:latin typeface="Times New Roman"/>
              </a:rPr>
              <a:t>    steps:</a:t>
            </a:r>
          </a:p>
          <a:p>
            <a:pPr marL="571500" lvl="1" indent="0">
              <a:spcAft>
                <a:spcPts val="375"/>
              </a:spcAft>
              <a:buNone/>
            </a:pPr>
            <a:r>
              <a:rPr dirty="0">
                <a:solidFill>
                  <a:srgbClr val="000000"/>
                </a:solidFill>
                <a:latin typeface="Times New Roman"/>
              </a:rPr>
              <a:t>    - uses: actions/checkout@v3</a:t>
            </a:r>
          </a:p>
          <a:p>
            <a:pPr marL="571500" lvl="1" indent="0">
              <a:spcAft>
                <a:spcPts val="375"/>
              </a:spcAft>
              <a:buNone/>
            </a:pPr>
            <a:r>
              <a:rPr dirty="0">
                <a:solidFill>
                  <a:srgbClr val="000000"/>
                </a:solidFill>
                <a:latin typeface="Times New Roman"/>
              </a:rPr>
              <a:t>    - uses: actions/setup-node@v3</a:t>
            </a:r>
          </a:p>
          <a:p>
            <a:pPr marL="571500" lvl="1" indent="0">
              <a:spcAft>
                <a:spcPts val="375"/>
              </a:spcAft>
              <a:buNone/>
            </a:pPr>
            <a:r>
              <a:rPr dirty="0">
                <a:solidFill>
                  <a:srgbClr val="000000"/>
                </a:solidFill>
                <a:latin typeface="Times New Roman"/>
              </a:rPr>
              <a:t>      with:</a:t>
            </a:r>
          </a:p>
          <a:p>
            <a:pPr marL="571500" lvl="1" indent="0">
              <a:spcAft>
                <a:spcPts val="375"/>
              </a:spcAft>
              <a:buNone/>
            </a:pPr>
            <a:r>
              <a:rPr dirty="0">
                <a:solidFill>
                  <a:srgbClr val="000000"/>
                </a:solidFill>
                <a:latin typeface="Times New Roman"/>
              </a:rPr>
              <a:t>        node-version: '16'</a:t>
            </a:r>
          </a:p>
          <a:p>
            <a:pPr marL="571500" lvl="1" indent="0">
              <a:spcAft>
                <a:spcPts val="375"/>
              </a:spcAft>
              <a:buNone/>
            </a:pPr>
            <a:r>
              <a:rPr dirty="0">
                <a:solidFill>
                  <a:srgbClr val="000000"/>
                </a:solidFill>
                <a:latin typeface="Times New Roman"/>
              </a:rPr>
              <a:t>    - run: </a:t>
            </a:r>
            <a:r>
              <a:rPr dirty="0" err="1">
                <a:solidFill>
                  <a:srgbClr val="000000"/>
                </a:solidFill>
                <a:latin typeface="Times New Roman"/>
              </a:rPr>
              <a:t>npm</a:t>
            </a:r>
            <a:r>
              <a:rPr dirty="0">
                <a:solidFill>
                  <a:srgbClr val="000000"/>
                </a:solidFill>
                <a:latin typeface="Times New Roman"/>
              </a:rPr>
              <a:t> install</a:t>
            </a:r>
          </a:p>
          <a:p>
            <a:pPr marL="571500" lvl="1" indent="0">
              <a:spcAft>
                <a:spcPts val="375"/>
              </a:spcAft>
              <a:buNone/>
            </a:pPr>
            <a:r>
              <a:rPr dirty="0">
                <a:solidFill>
                  <a:srgbClr val="000000"/>
                </a:solidFill>
                <a:latin typeface="Times New Roman"/>
              </a:rPr>
              <a:t>    - run: </a:t>
            </a:r>
            <a:r>
              <a:rPr dirty="0" err="1">
                <a:solidFill>
                  <a:srgbClr val="000000"/>
                </a:solidFill>
                <a:latin typeface="Times New Roman"/>
              </a:rPr>
              <a:t>npm</a:t>
            </a:r>
            <a:r>
              <a:rPr dirty="0">
                <a:solidFill>
                  <a:srgbClr val="000000"/>
                </a:solidFill>
                <a:latin typeface="Times New Roman"/>
              </a:rPr>
              <a:t> test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spcAft>
                <a:spcPts val="375"/>
              </a:spcAft>
              <a:buNone/>
            </a:pPr>
            <a:r>
              <a:rPr sz="1400" b="1" dirty="0">
                <a:solidFill>
                  <a:srgbClr val="000000"/>
                </a:solidFill>
                <a:latin typeface="Times New Roman"/>
              </a:rPr>
              <a:t>Push the workflow file: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git add .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github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/workflows/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ci.yml</a:t>
            </a:r>
            <a:endParaRPr sz="1400" dirty="0">
              <a:solidFill>
                <a:srgbClr val="000000"/>
              </a:solidFill>
              <a:latin typeface="Times New Roman"/>
            </a:endParaRP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git commit -m "Add CI workflow"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git push origin main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spcAft>
                <a:spcPts val="375"/>
              </a:spcAft>
              <a:buNone/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Go to your GitHub repo → Actions tab. View the logs of your CI pipeline: checkout, setup, install, and test.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Session - 1</a:t>
            </a:r>
            <a:endParaRPr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You created a Node.js app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Configured Git and GitHub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Set up GitHub Actions for CI pipeline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708" y="1421081"/>
            <a:ext cx="8520600" cy="2052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Times New Roman"/>
              </a:rPr>
              <a:t>Session – 2 – Containerization and Continuous Delivery</a:t>
            </a:r>
            <a:endParaRPr sz="4800" b="1" dirty="0">
              <a:solidFill>
                <a:srgbClr val="C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spcAft>
                <a:spcPts val="375"/>
              </a:spcAft>
              <a:buNone/>
            </a:pPr>
            <a:r>
              <a:rPr sz="1400" b="1" dirty="0">
                <a:solidFill>
                  <a:srgbClr val="000000"/>
                </a:solidFill>
                <a:latin typeface="Times New Roman"/>
              </a:rPr>
              <a:t>In this session, we will: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Understand Docker and containerization.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Write a 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Dockerfile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 to containerize a Node.js app.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Set up AWS Elastic Container Registry (ECR).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Use GitHub Actions to build and push Docker image to ECR.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9C50-B495-AC3E-20E8-B37F3B10C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1025912"/>
            <a:ext cx="8520600" cy="2536977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– 1 – Introduction and Continuous Integration (CI)</a:t>
            </a:r>
            <a:endParaRPr lang="en-IN" sz="4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671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Containerization?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spcAft>
                <a:spcPts val="375"/>
              </a:spcAft>
              <a:buNone/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Containerization packages your application with all dependencies into a single unit. It ensures the app runs the same regardless of environment.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Installing 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spcAft>
                <a:spcPts val="375"/>
              </a:spcAft>
              <a:buNone/>
            </a:pPr>
            <a:r>
              <a:rPr sz="1400" b="1" dirty="0">
                <a:solidFill>
                  <a:srgbClr val="000000"/>
                </a:solidFill>
                <a:latin typeface="Times New Roman"/>
              </a:rPr>
              <a:t>Windows: </a:t>
            </a:r>
            <a:endParaRPr lang="en-US" sz="1400" b="1" dirty="0">
              <a:solidFill>
                <a:srgbClr val="000000"/>
              </a:solidFill>
              <a:latin typeface="Times New Roman"/>
            </a:endParaRP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Docker Desktop with WSL2</a:t>
            </a:r>
          </a:p>
          <a:p>
            <a:pPr marL="114300" indent="0">
              <a:spcAft>
                <a:spcPts val="375"/>
              </a:spcAft>
              <a:buNone/>
            </a:pPr>
            <a:endParaRPr lang="en-US" sz="1400" dirty="0">
              <a:solidFill>
                <a:srgbClr val="000000"/>
              </a:solidFill>
              <a:latin typeface="Times New Roman"/>
            </a:endParaRPr>
          </a:p>
          <a:p>
            <a:pPr marL="114300" indent="0">
              <a:spcAft>
                <a:spcPts val="375"/>
              </a:spcAft>
              <a:buNone/>
            </a:pPr>
            <a:r>
              <a:rPr sz="1400" b="1" dirty="0">
                <a:solidFill>
                  <a:srgbClr val="000000"/>
                </a:solidFill>
                <a:latin typeface="Times New Roman"/>
              </a:rPr>
              <a:t>Linux:</a:t>
            </a:r>
          </a:p>
          <a:p>
            <a:pPr>
              <a:spcAft>
                <a:spcPts val="375"/>
              </a:spcAft>
            </a:pPr>
            <a:r>
              <a:rPr sz="1400" dirty="0" err="1">
                <a:solidFill>
                  <a:srgbClr val="000000"/>
                </a:solidFill>
                <a:latin typeface="Times New Roman"/>
              </a:rPr>
              <a:t>sudo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 apt update</a:t>
            </a:r>
          </a:p>
          <a:p>
            <a:pPr>
              <a:spcAft>
                <a:spcPts val="375"/>
              </a:spcAft>
            </a:pPr>
            <a:r>
              <a:rPr sz="1400" dirty="0" err="1">
                <a:solidFill>
                  <a:srgbClr val="000000"/>
                </a:solidFill>
                <a:latin typeface="Times New Roman"/>
              </a:rPr>
              <a:t>sudo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 apt install docker.io</a:t>
            </a:r>
          </a:p>
          <a:p>
            <a:pPr marL="114300" indent="0">
              <a:spcAft>
                <a:spcPts val="375"/>
              </a:spcAft>
              <a:buNone/>
            </a:pPr>
            <a:endParaRPr lang="en-US" sz="1400" dirty="0">
              <a:solidFill>
                <a:srgbClr val="000000"/>
              </a:solidFill>
              <a:latin typeface="Times New Roman"/>
            </a:endParaRPr>
          </a:p>
          <a:p>
            <a:pPr marL="114300" indent="0">
              <a:spcAft>
                <a:spcPts val="375"/>
              </a:spcAft>
              <a:buNone/>
            </a:pPr>
            <a:r>
              <a:rPr sz="1400" b="1" dirty="0">
                <a:solidFill>
                  <a:srgbClr val="000000"/>
                </a:solidFill>
                <a:latin typeface="Times New Roman"/>
              </a:rPr>
              <a:t>macOS:</a:t>
            </a:r>
            <a:endParaRPr lang="en-US" sz="1400" b="1" dirty="0">
              <a:solidFill>
                <a:srgbClr val="000000"/>
              </a:solidFill>
              <a:latin typeface="Times New Roman"/>
            </a:endParaRP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Docker Desktop for Mac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endParaRPr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spcAft>
                <a:spcPts val="375"/>
              </a:spcAft>
              <a:buNone/>
            </a:pPr>
            <a:r>
              <a:rPr sz="1400" b="1" dirty="0">
                <a:solidFill>
                  <a:srgbClr val="000000"/>
                </a:solidFill>
                <a:latin typeface="Times New Roman"/>
              </a:rPr>
              <a:t>Create a file named </a:t>
            </a:r>
            <a:r>
              <a:rPr sz="1400" b="1" dirty="0" err="1">
                <a:solidFill>
                  <a:srgbClr val="000000"/>
                </a:solidFill>
                <a:latin typeface="Times New Roman"/>
              </a:rPr>
              <a:t>Dockerfile</a:t>
            </a:r>
            <a:r>
              <a:rPr sz="1400" b="1" dirty="0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marL="114300" indent="0">
              <a:spcAft>
                <a:spcPts val="375"/>
              </a:spcAft>
              <a:buNone/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FROM node:16-alpine</a:t>
            </a:r>
          </a:p>
          <a:p>
            <a:pPr marL="114300" indent="0">
              <a:spcAft>
                <a:spcPts val="375"/>
              </a:spcAft>
              <a:buNone/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WORKDIR /app</a:t>
            </a:r>
            <a:endParaRPr lang="en-US" sz="1400" dirty="0">
              <a:solidFill>
                <a:srgbClr val="000000"/>
              </a:solidFill>
              <a:latin typeface="Times New Roman"/>
            </a:endParaRPr>
          </a:p>
          <a:p>
            <a:pPr marL="114300" indent="0">
              <a:spcAft>
                <a:spcPts val="375"/>
              </a:spcAft>
              <a:buNone/>
            </a:pPr>
            <a:endParaRPr sz="1400" dirty="0">
              <a:solidFill>
                <a:srgbClr val="000000"/>
              </a:solidFill>
              <a:latin typeface="Times New Roman"/>
            </a:endParaRPr>
          </a:p>
          <a:p>
            <a:pPr marL="114300" indent="0">
              <a:spcAft>
                <a:spcPts val="375"/>
              </a:spcAft>
              <a:buNone/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COPY package*.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json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 ./</a:t>
            </a:r>
          </a:p>
          <a:p>
            <a:pPr marL="114300" indent="0">
              <a:spcAft>
                <a:spcPts val="375"/>
              </a:spcAft>
              <a:buNone/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RUN 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npm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 install</a:t>
            </a:r>
            <a:endParaRPr lang="en-US" sz="1400" dirty="0">
              <a:solidFill>
                <a:srgbClr val="000000"/>
              </a:solidFill>
              <a:latin typeface="Times New Roman"/>
            </a:endParaRPr>
          </a:p>
          <a:p>
            <a:pPr marL="114300" indent="0">
              <a:spcAft>
                <a:spcPts val="375"/>
              </a:spcAft>
              <a:buNone/>
            </a:pPr>
            <a:endParaRPr sz="1400" dirty="0">
              <a:solidFill>
                <a:srgbClr val="000000"/>
              </a:solidFill>
              <a:latin typeface="Times New Roman"/>
            </a:endParaRPr>
          </a:p>
          <a:p>
            <a:pPr marL="114300" indent="0">
              <a:spcAft>
                <a:spcPts val="375"/>
              </a:spcAft>
              <a:buNone/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COPY . .</a:t>
            </a:r>
            <a:endParaRPr lang="en-US" sz="1400" dirty="0">
              <a:solidFill>
                <a:srgbClr val="000000"/>
              </a:solidFill>
              <a:latin typeface="Times New Roman"/>
            </a:endParaRPr>
          </a:p>
          <a:p>
            <a:pPr marL="114300" indent="0">
              <a:spcAft>
                <a:spcPts val="375"/>
              </a:spcAft>
              <a:buNone/>
            </a:pPr>
            <a:endParaRPr sz="1400" dirty="0">
              <a:solidFill>
                <a:srgbClr val="000000"/>
              </a:solidFill>
              <a:latin typeface="Times New Roman"/>
            </a:endParaRPr>
          </a:p>
          <a:p>
            <a:pPr marL="114300" indent="0">
              <a:spcAft>
                <a:spcPts val="375"/>
              </a:spcAft>
              <a:buNone/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EXPOSE 3000</a:t>
            </a:r>
          </a:p>
          <a:p>
            <a:pPr marL="114300" indent="0">
              <a:spcAft>
                <a:spcPts val="375"/>
              </a:spcAft>
              <a:buNone/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CMD ["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npm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", "start"]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Docker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spcAft>
                <a:spcPts val="375"/>
              </a:spcAft>
              <a:buNone/>
            </a:pPr>
            <a:r>
              <a:rPr sz="1400" b="1" dirty="0">
                <a:solidFill>
                  <a:srgbClr val="000000"/>
                </a:solidFill>
                <a:latin typeface="Times New Roman"/>
              </a:rPr>
              <a:t>Use this command in your project folder: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docker build -t 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nodejs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-ci-cd-demo 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Docker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spcAft>
                <a:spcPts val="375"/>
              </a:spcAft>
              <a:buNone/>
            </a:pPr>
            <a:r>
              <a:rPr sz="1400" b="1" dirty="0">
                <a:solidFill>
                  <a:srgbClr val="000000"/>
                </a:solidFill>
                <a:latin typeface="Times New Roman"/>
              </a:rPr>
              <a:t>Run the container locally:</a:t>
            </a:r>
            <a:endParaRPr lang="en-US" sz="1400" b="1" dirty="0">
              <a:solidFill>
                <a:srgbClr val="000000"/>
              </a:solidFill>
              <a:latin typeface="Times New Roman"/>
            </a:endParaRP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docker run -p 3000:3000 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nodejs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-ci-cd-demo</a:t>
            </a:r>
            <a:endParaRPr lang="en-IN" sz="1400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AWS ECR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Login to AWS Console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Go to ECR → Create Repository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Name: 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nodejs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-ci-cd-repo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Visibility: Private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and Configure AWS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spcAft>
                <a:spcPts val="375"/>
              </a:spcAft>
              <a:buNone/>
            </a:pPr>
            <a:r>
              <a:rPr sz="1400" b="1" dirty="0">
                <a:solidFill>
                  <a:srgbClr val="000000"/>
                </a:solidFill>
                <a:latin typeface="Times New Roman"/>
              </a:rPr>
              <a:t>Install CLI: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curl "https://awscli.amazonaws.com/awscli-exe-linux-x86_64.zip" -o "awscliv2.zip"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unzip awscliv2.zip</a:t>
            </a:r>
          </a:p>
          <a:p>
            <a:pPr>
              <a:spcAft>
                <a:spcPts val="375"/>
              </a:spcAft>
            </a:pPr>
            <a:r>
              <a:rPr sz="1400" dirty="0" err="1">
                <a:solidFill>
                  <a:srgbClr val="000000"/>
                </a:solidFill>
                <a:latin typeface="Times New Roman"/>
              </a:rPr>
              <a:t>sudo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 ./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aws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/install</a:t>
            </a:r>
          </a:p>
          <a:p>
            <a:pPr marL="114300" indent="0">
              <a:spcAft>
                <a:spcPts val="375"/>
              </a:spcAft>
              <a:buNone/>
            </a:pPr>
            <a:endParaRPr lang="en-US" sz="1400" dirty="0">
              <a:solidFill>
                <a:srgbClr val="000000"/>
              </a:solidFill>
              <a:latin typeface="Times New Roman"/>
            </a:endParaRPr>
          </a:p>
          <a:p>
            <a:pPr marL="114300" indent="0">
              <a:spcAft>
                <a:spcPts val="375"/>
              </a:spcAft>
              <a:buNone/>
            </a:pPr>
            <a:r>
              <a:rPr sz="1400" b="1" dirty="0">
                <a:solidFill>
                  <a:srgbClr val="000000"/>
                </a:solidFill>
                <a:latin typeface="Times New Roman"/>
              </a:rPr>
              <a:t>Configure it:</a:t>
            </a:r>
          </a:p>
          <a:p>
            <a:pPr>
              <a:spcAft>
                <a:spcPts val="375"/>
              </a:spcAft>
            </a:pPr>
            <a:r>
              <a:rPr sz="1400" dirty="0" err="1">
                <a:solidFill>
                  <a:srgbClr val="000000"/>
                </a:solidFill>
                <a:latin typeface="Times New Roman"/>
              </a:rPr>
              <a:t>aws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 configure</a:t>
            </a:r>
          </a:p>
          <a:p>
            <a:pPr marL="114300" indent="0">
              <a:spcAft>
                <a:spcPts val="375"/>
              </a:spcAft>
              <a:buNone/>
            </a:pPr>
            <a:endParaRPr sz="1400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Authenticate Docker with ECR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75"/>
              </a:spcAft>
            </a:pPr>
            <a:r>
              <a:rPr sz="1400" dirty="0" err="1">
                <a:solidFill>
                  <a:srgbClr val="000000"/>
                </a:solidFill>
                <a:latin typeface="Times New Roman"/>
              </a:rPr>
              <a:t>aws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ecr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 get-login-password --region ap-south-1 | \docker login --username AWS --password-stdin &lt;account-id&gt;.dkr.ecr.ap-south-1.amazonaws.com</a:t>
            </a:r>
          </a:p>
          <a:p>
            <a:pPr marL="114300" indent="0">
              <a:spcAft>
                <a:spcPts val="375"/>
              </a:spcAft>
              <a:buNone/>
            </a:pPr>
            <a:endParaRPr sz="1400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Secrets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spcAft>
                <a:spcPts val="375"/>
              </a:spcAft>
              <a:buNone/>
            </a:pPr>
            <a:r>
              <a:rPr sz="1400" b="1" dirty="0">
                <a:solidFill>
                  <a:srgbClr val="000000"/>
                </a:solidFill>
                <a:latin typeface="Times New Roman"/>
              </a:rPr>
              <a:t>In GitHub repo: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Go to Settings → Secrets → Actions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Add: AWS_ACCESS_KEY_ID, AWS_SECRET_ACCESS_KEY, AWS_REGION, ECR_REPOSITORY, AWS_ACCOUNT_ID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Actions CD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spcAft>
                <a:spcPts val="375"/>
              </a:spcAft>
              <a:buNone/>
            </a:pPr>
            <a:r>
              <a:rPr sz="1400" b="1" dirty="0">
                <a:solidFill>
                  <a:srgbClr val="000000"/>
                </a:solidFill>
                <a:latin typeface="Times New Roman"/>
              </a:rPr>
              <a:t>Add file .</a:t>
            </a:r>
            <a:r>
              <a:rPr sz="1400" b="1" dirty="0" err="1">
                <a:solidFill>
                  <a:srgbClr val="000000"/>
                </a:solidFill>
                <a:latin typeface="Times New Roman"/>
              </a:rPr>
              <a:t>github</a:t>
            </a:r>
            <a:r>
              <a:rPr sz="1400" b="1" dirty="0">
                <a:solidFill>
                  <a:srgbClr val="000000"/>
                </a:solidFill>
                <a:latin typeface="Times New Roman"/>
              </a:rPr>
              <a:t>/workflows/</a:t>
            </a:r>
            <a:r>
              <a:rPr sz="1400" b="1" dirty="0" err="1">
                <a:solidFill>
                  <a:srgbClr val="000000"/>
                </a:solidFill>
                <a:latin typeface="Times New Roman"/>
              </a:rPr>
              <a:t>cd.yml</a:t>
            </a:r>
            <a:r>
              <a:rPr sz="1400" b="1" dirty="0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marL="114300" indent="0">
              <a:spcAft>
                <a:spcPts val="375"/>
              </a:spcAft>
              <a:buNone/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name: Build and Push to ECR</a:t>
            </a:r>
          </a:p>
          <a:p>
            <a:pPr marL="114300" indent="0">
              <a:spcAft>
                <a:spcPts val="375"/>
              </a:spcAft>
              <a:buNone/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on:</a:t>
            </a:r>
          </a:p>
          <a:p>
            <a:pPr marL="114300" indent="0">
              <a:spcAft>
                <a:spcPts val="375"/>
              </a:spcAft>
              <a:buNone/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  push:</a:t>
            </a:r>
          </a:p>
          <a:p>
            <a:pPr marL="114300" indent="0">
              <a:spcAft>
                <a:spcPts val="375"/>
              </a:spcAft>
              <a:buNone/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    branches: [ main ]</a:t>
            </a:r>
          </a:p>
          <a:p>
            <a:pPr marL="114300" indent="0">
              <a:spcAft>
                <a:spcPts val="375"/>
              </a:spcAft>
              <a:buNone/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jobs:</a:t>
            </a:r>
          </a:p>
          <a:p>
            <a:pPr marL="114300" indent="0">
              <a:spcAft>
                <a:spcPts val="375"/>
              </a:spcAft>
              <a:buNone/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  deploy:</a:t>
            </a:r>
          </a:p>
          <a:p>
            <a:pPr marL="114300" indent="0">
              <a:spcAft>
                <a:spcPts val="375"/>
              </a:spcAft>
              <a:buNone/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    runs-on: ubuntu-latest</a:t>
            </a:r>
          </a:p>
          <a:p>
            <a:pPr marL="114300" indent="0">
              <a:spcAft>
                <a:spcPts val="375"/>
              </a:spcAft>
              <a:buNone/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    steps:</a:t>
            </a:r>
          </a:p>
          <a:p>
            <a:pPr marL="114300" indent="0">
              <a:spcAft>
                <a:spcPts val="375"/>
              </a:spcAft>
              <a:buNone/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      - uses: actions/checkout@v3</a:t>
            </a:r>
          </a:p>
          <a:p>
            <a:pPr marL="114300" indent="0">
              <a:spcAft>
                <a:spcPts val="375"/>
              </a:spcAft>
              <a:buNone/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      - uses: 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aws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-actions/configure-aws-credentials@v4</a:t>
            </a:r>
          </a:p>
          <a:p>
            <a:pPr marL="114300" indent="0">
              <a:spcAft>
                <a:spcPts val="375"/>
              </a:spcAft>
              <a:buNone/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        with:</a:t>
            </a:r>
          </a:p>
          <a:p>
            <a:pPr marL="114300" indent="0">
              <a:spcAft>
                <a:spcPts val="375"/>
              </a:spcAft>
              <a:buNone/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          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aws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-access-key-id: ${{ 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secrets.AWS_ACCESS_KEY_ID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 }}</a:t>
            </a:r>
          </a:p>
          <a:p>
            <a:pPr marL="114300" indent="0">
              <a:spcAft>
                <a:spcPts val="375"/>
              </a:spcAft>
              <a:buNone/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          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aws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-secret-access-key: ${{ 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secrets.AWS_SECRET_ACCESS_KEY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 }}</a:t>
            </a:r>
          </a:p>
          <a:p>
            <a:pPr marL="114300" indent="0">
              <a:spcAft>
                <a:spcPts val="375"/>
              </a:spcAft>
              <a:buNone/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          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aws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-region: ${{ 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secrets.AWS_REGION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 }}</a:t>
            </a:r>
          </a:p>
          <a:p>
            <a:pPr marL="114300" indent="0">
              <a:spcAft>
                <a:spcPts val="375"/>
              </a:spcAft>
              <a:buNone/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      - run: |</a:t>
            </a:r>
          </a:p>
          <a:p>
            <a:pPr marL="114300" indent="0">
              <a:spcAft>
                <a:spcPts val="375"/>
              </a:spcAft>
              <a:buNone/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          IMAGE_URI=${{ 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secrets.AWS_ACCOUNT_ID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 }}.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dkr.ecr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.${{ 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secrets.AWS_REGION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 }}.amazonaws.com/${{ 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secrets.ECR_REPOSITORY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 }}</a:t>
            </a:r>
          </a:p>
          <a:p>
            <a:pPr marL="114300" indent="0">
              <a:spcAft>
                <a:spcPts val="375"/>
              </a:spcAft>
              <a:buNone/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          docker build -t $IMAGE_URI .</a:t>
            </a:r>
          </a:p>
          <a:p>
            <a:pPr marL="114300" indent="0">
              <a:spcAft>
                <a:spcPts val="375"/>
              </a:spcAft>
              <a:buNone/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          docker push $IMAGE_URI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spcAft>
                <a:spcPts val="375"/>
              </a:spcAft>
              <a:buNone/>
            </a:pPr>
            <a:r>
              <a:rPr sz="1600" dirty="0">
                <a:solidFill>
                  <a:srgbClr val="000000"/>
                </a:solidFill>
                <a:latin typeface="Times New Roman"/>
              </a:rPr>
              <a:t>In this session, we aim to:</a:t>
            </a:r>
          </a:p>
          <a:p>
            <a:pPr>
              <a:spcAft>
                <a:spcPts val="375"/>
              </a:spcAft>
            </a:pPr>
            <a:r>
              <a:rPr sz="1600" dirty="0">
                <a:solidFill>
                  <a:srgbClr val="000000"/>
                </a:solidFill>
                <a:latin typeface="Times New Roman"/>
              </a:rPr>
              <a:t>Understand the fundamentals of Continuous Integration (CI) and Continuous Deployment (CD).</a:t>
            </a:r>
          </a:p>
          <a:p>
            <a:pPr>
              <a:spcAft>
                <a:spcPts val="375"/>
              </a:spcAft>
            </a:pPr>
            <a:r>
              <a:rPr sz="1600" dirty="0">
                <a:solidFill>
                  <a:srgbClr val="000000"/>
                </a:solidFill>
                <a:latin typeface="Times New Roman"/>
              </a:rPr>
              <a:t>Create a basic Node.js application using Express.js.</a:t>
            </a:r>
          </a:p>
          <a:p>
            <a:pPr>
              <a:spcAft>
                <a:spcPts val="375"/>
              </a:spcAft>
            </a:pPr>
            <a:r>
              <a:rPr sz="1600" dirty="0">
                <a:solidFill>
                  <a:srgbClr val="000000"/>
                </a:solidFill>
                <a:latin typeface="Times New Roman"/>
              </a:rPr>
              <a:t>Set up a GitHub repository and integrate GitHub Actions for automated builds and testing.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in AWS ECR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spcAft>
                <a:spcPts val="375"/>
              </a:spcAft>
              <a:buNone/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Go to ECR → Your Repository → Images → Confirm the image is pushed.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Session - 2</a:t>
            </a:r>
            <a:endParaRPr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75"/>
              </a:spcAft>
            </a:pPr>
            <a:r>
              <a:rPr sz="1400" dirty="0" err="1">
                <a:solidFill>
                  <a:srgbClr val="000000"/>
                </a:solidFill>
                <a:latin typeface="Times New Roman"/>
              </a:rPr>
              <a:t>Dockerized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 app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Image pushed to ECR using GitHub Actions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Prepared for deployment on ECS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708" y="1502857"/>
            <a:ext cx="8520600" cy="2052600"/>
          </a:xfrm>
        </p:spPr>
        <p:txBody>
          <a:bodyPr>
            <a:normAutofit/>
          </a:bodyPr>
          <a:lstStyle/>
          <a:p>
            <a:r>
              <a:rPr sz="4800" b="1" dirty="0">
                <a:solidFill>
                  <a:srgbClr val="C00000"/>
                </a:solidFill>
                <a:latin typeface="Times New Roman"/>
              </a:rPr>
              <a:t>Session </a:t>
            </a:r>
            <a:r>
              <a:rPr lang="en-US" sz="4800" b="1" dirty="0">
                <a:solidFill>
                  <a:srgbClr val="C00000"/>
                </a:solidFill>
                <a:latin typeface="Times New Roman"/>
              </a:rPr>
              <a:t>– </a:t>
            </a:r>
            <a:r>
              <a:rPr sz="4800" b="1" dirty="0">
                <a:solidFill>
                  <a:srgbClr val="C00000"/>
                </a:solidFill>
                <a:latin typeface="Times New Roman"/>
              </a:rPr>
              <a:t>3</a:t>
            </a:r>
            <a:r>
              <a:rPr lang="en-US" sz="4800" b="1" dirty="0">
                <a:solidFill>
                  <a:srgbClr val="C00000"/>
                </a:solidFill>
                <a:latin typeface="Times New Roman"/>
              </a:rPr>
              <a:t> -</a:t>
            </a:r>
            <a:r>
              <a:rPr sz="4800" b="1" dirty="0">
                <a:solidFill>
                  <a:srgbClr val="C00000"/>
                </a:solidFill>
                <a:latin typeface="Times New Roman"/>
              </a:rPr>
              <a:t> Deployment </a:t>
            </a:r>
            <a:r>
              <a:rPr lang="en-US" sz="4800" b="1" dirty="0">
                <a:solidFill>
                  <a:srgbClr val="C00000"/>
                </a:solidFill>
                <a:latin typeface="Times New Roman"/>
              </a:rPr>
              <a:t>and</a:t>
            </a:r>
            <a:r>
              <a:rPr sz="4800" b="1" dirty="0">
                <a:solidFill>
                  <a:srgbClr val="C00000"/>
                </a:solidFill>
                <a:latin typeface="Times New Roman"/>
              </a:rPr>
              <a:t> Monitoring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spcAft>
                <a:spcPts val="375"/>
              </a:spcAft>
              <a:buNone/>
            </a:pPr>
            <a:r>
              <a:rPr sz="1400" b="1" dirty="0">
                <a:solidFill>
                  <a:srgbClr val="000000"/>
                </a:solidFill>
                <a:latin typeface="Times New Roman"/>
              </a:rPr>
              <a:t>In this session, we will: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Deploy Docker image from ECR to ECS 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Fargate</a:t>
            </a:r>
            <a:endParaRPr sz="1400" dirty="0">
              <a:solidFill>
                <a:srgbClr val="000000"/>
              </a:solidFill>
              <a:latin typeface="Times New Roman"/>
            </a:endParaRP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Use GitHub Actions for automation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Configure health checks and monitor logs using CloudWatch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ECS + </a:t>
            </a:r>
            <a:r>
              <a:rPr sz="3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Fargate</a:t>
            </a:r>
            <a:r>
              <a:rPr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ECS: Container orchestration service</a:t>
            </a:r>
          </a:p>
          <a:p>
            <a:pPr>
              <a:spcAft>
                <a:spcPts val="375"/>
              </a:spcAft>
            </a:pPr>
            <a:r>
              <a:rPr sz="1400" dirty="0" err="1">
                <a:solidFill>
                  <a:srgbClr val="000000"/>
                </a:solidFill>
                <a:latin typeface="Times New Roman"/>
              </a:rPr>
              <a:t>Fargate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: Serverless compute for containers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No EC2 maintenance, auto-scaling, integrates with ECR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ECS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AWS Console → ECS → Create Cluster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Choose Networking Only (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Fargate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)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Name: ci-cd-cluster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Create new VPC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Task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ECS → Task Definitions → Create New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Launch type: 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Fargate</a:t>
            </a:r>
            <a:endParaRPr lang="en-US" sz="1400" dirty="0">
              <a:solidFill>
                <a:srgbClr val="000000"/>
              </a:solidFill>
              <a:latin typeface="Times New Roman"/>
            </a:endParaRP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Name: ci-cd-task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Add container with:</a:t>
            </a:r>
          </a:p>
          <a:p>
            <a:pPr lvl="1">
              <a:spcAft>
                <a:spcPts val="375"/>
              </a:spcAft>
            </a:pPr>
            <a:r>
              <a:rPr dirty="0">
                <a:solidFill>
                  <a:srgbClr val="000000"/>
                </a:solidFill>
                <a:latin typeface="Times New Roman"/>
              </a:rPr>
              <a:t>Image URI: from ECR</a:t>
            </a:r>
          </a:p>
          <a:p>
            <a:pPr lvl="1">
              <a:spcAft>
                <a:spcPts val="375"/>
              </a:spcAft>
            </a:pPr>
            <a:r>
              <a:rPr dirty="0">
                <a:solidFill>
                  <a:srgbClr val="000000"/>
                </a:solidFill>
                <a:latin typeface="Times New Roman"/>
              </a:rPr>
              <a:t>Port: 3000</a:t>
            </a:r>
          </a:p>
          <a:p>
            <a:pPr lvl="1">
              <a:spcAft>
                <a:spcPts val="375"/>
              </a:spcAft>
            </a:pPr>
            <a:r>
              <a:rPr dirty="0">
                <a:solidFill>
                  <a:srgbClr val="000000"/>
                </a:solidFill>
                <a:latin typeface="Times New Roman"/>
              </a:rPr>
              <a:t>Logging: </a:t>
            </a:r>
            <a:r>
              <a:rPr dirty="0" err="1">
                <a:solidFill>
                  <a:srgbClr val="000000"/>
                </a:solidFill>
                <a:latin typeface="Times New Roman"/>
              </a:rPr>
              <a:t>awslogs</a:t>
            </a:r>
            <a:endParaRPr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ECS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ECS → Clusters → ci-cd-cluster → Services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Launch Type: 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Fargate</a:t>
            </a:r>
            <a:endParaRPr sz="1400" dirty="0">
              <a:solidFill>
                <a:srgbClr val="000000"/>
              </a:solidFill>
              <a:latin typeface="Times New Roman"/>
            </a:endParaRP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Task Definition: ci-cd-task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Assign public IP and subnets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(Optional) Use Load Balancer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Ensure port 3000 is allowed for inbound traffic.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Set this in the associated security group in your VPC.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Secrets for ECS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Add secrets: ECS_CLUSTER_NAME, ECS_SERVICE_NAME, ECS_TASK_DEFINITION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CI/CD?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CI/CD is a DevOps practice that enables frequent code integration and automated deployment. It helps catch bugs early and streamline releases.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CI (Continuous Integration): Merging code changes frequently into a shared repository.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CD (Continuous Delivery/Deployment): Automatically testing and deploying applications after integration.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spcAft>
                <a:spcPts val="375"/>
              </a:spcAft>
              <a:buNone/>
            </a:pPr>
            <a:r>
              <a:rPr sz="1400" b="1" dirty="0">
                <a:solidFill>
                  <a:srgbClr val="000000"/>
                </a:solidFill>
                <a:latin typeface="Times New Roman"/>
              </a:rPr>
              <a:t>Add .</a:t>
            </a:r>
            <a:r>
              <a:rPr sz="1400" b="1" dirty="0" err="1">
                <a:solidFill>
                  <a:srgbClr val="000000"/>
                </a:solidFill>
                <a:latin typeface="Times New Roman"/>
              </a:rPr>
              <a:t>github</a:t>
            </a:r>
            <a:r>
              <a:rPr sz="1400" b="1" dirty="0">
                <a:solidFill>
                  <a:srgbClr val="000000"/>
                </a:solidFill>
                <a:latin typeface="Times New Roman"/>
              </a:rPr>
              <a:t>/workflows/</a:t>
            </a:r>
            <a:r>
              <a:rPr sz="1400" b="1" dirty="0" err="1">
                <a:solidFill>
                  <a:srgbClr val="000000"/>
                </a:solidFill>
                <a:latin typeface="Times New Roman"/>
              </a:rPr>
              <a:t>deploy.yml</a:t>
            </a:r>
            <a:r>
              <a:rPr sz="1400" b="1" dirty="0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marL="114300" indent="0">
              <a:spcAft>
                <a:spcPts val="375"/>
              </a:spcAft>
              <a:buNone/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- name: Deploy to ECS</a:t>
            </a:r>
          </a:p>
          <a:p>
            <a:pPr marL="114300" indent="0">
              <a:spcAft>
                <a:spcPts val="375"/>
              </a:spcAft>
              <a:buNone/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  run: |</a:t>
            </a:r>
          </a:p>
          <a:p>
            <a:pPr marL="114300" indent="0">
              <a:spcAft>
                <a:spcPts val="375"/>
              </a:spcAft>
              <a:buNone/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    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aws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ecs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 update-service \</a:t>
            </a:r>
          </a:p>
          <a:p>
            <a:pPr marL="114300" indent="0">
              <a:spcAft>
                <a:spcPts val="375"/>
              </a:spcAft>
              <a:buNone/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      --cluster ${{ 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secrets.ECS_CLUSTER_NAME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 }} \</a:t>
            </a:r>
          </a:p>
          <a:p>
            <a:pPr marL="114300" indent="0">
              <a:spcAft>
                <a:spcPts val="375"/>
              </a:spcAft>
              <a:buNone/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      --service ${{ 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secrets.ECS_SERVICE_NAME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 }} \</a:t>
            </a:r>
          </a:p>
          <a:p>
            <a:pPr marL="114300" indent="0">
              <a:spcAft>
                <a:spcPts val="375"/>
              </a:spcAft>
              <a:buNone/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      --force-new-deployment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ECS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ECS → Clusters → Services → Events</a:t>
            </a:r>
            <a:endParaRPr lang="en-US" sz="1400" dirty="0">
              <a:solidFill>
                <a:srgbClr val="000000"/>
              </a:solidFill>
              <a:latin typeface="Times New Roman"/>
            </a:endParaRP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View running tasks and deployment logs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spcAft>
                <a:spcPts val="375"/>
              </a:spcAft>
              <a:buNone/>
            </a:pPr>
            <a:r>
              <a:rPr sz="1400" b="1" dirty="0">
                <a:solidFill>
                  <a:srgbClr val="000000"/>
                </a:solidFill>
                <a:latin typeface="Times New Roman"/>
              </a:rPr>
              <a:t>In ECS Task Definition: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Route: `/health`</a:t>
            </a:r>
          </a:p>
          <a:p>
            <a:pPr marL="114300" indent="0">
              <a:spcAft>
                <a:spcPts val="375"/>
              </a:spcAft>
              <a:buNone/>
            </a:pPr>
            <a:r>
              <a:rPr sz="1400" b="1" dirty="0">
                <a:solidFill>
                  <a:srgbClr val="000000"/>
                </a:solidFill>
                <a:latin typeface="Times New Roman"/>
              </a:rPr>
              <a:t>Node.js:</a:t>
            </a:r>
          </a:p>
          <a:p>
            <a:pPr>
              <a:spcAft>
                <a:spcPts val="375"/>
              </a:spcAft>
            </a:pPr>
            <a:r>
              <a:rPr sz="1400" dirty="0" err="1">
                <a:solidFill>
                  <a:srgbClr val="000000"/>
                </a:solidFill>
                <a:latin typeface="Times New Roman"/>
              </a:rPr>
              <a:t>app.get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('/health', (req, res) =&gt; 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res.send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('OK'));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CloudWatch 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Check 'Enable 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awslogs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' in container settings.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View logs at: CloudWatch → Log Groups → /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ecs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/your-task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CloudWatch Alarms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Monitor CPU &amp; memory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Get alerts for task failures or resource spikes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Session - 3</a:t>
            </a:r>
            <a:endParaRPr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Deployed app to ECS 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Fargate</a:t>
            </a:r>
            <a:endParaRPr sz="1400" dirty="0">
              <a:solidFill>
                <a:srgbClr val="000000"/>
              </a:solidFill>
              <a:latin typeface="Times New Roman"/>
            </a:endParaRP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Configured health checks and monitoring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Achieved full CI/CD pipeline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CI/CD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Faster time to market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Reduced risk due to early bug detection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Better collaboration among developers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Automation reduces manual errors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Higher customer satisfaction due to faster feature delivery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Up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Go to </a:t>
            </a:r>
            <a:r>
              <a:rPr sz="1400" dirty="0">
                <a:solidFill>
                  <a:srgbClr val="000000"/>
                </a:solidFill>
                <a:latin typeface="Times New Roman"/>
                <a:hlinkClick r:id="rId2"/>
              </a:rPr>
              <a:t>https://github.com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</a:t>
            </a:r>
            <a:endParaRPr sz="1400" dirty="0">
              <a:solidFill>
                <a:srgbClr val="000000"/>
              </a:solidFill>
              <a:latin typeface="Times New Roman"/>
            </a:endParaRP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Sign up or log in.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Create a new repository: `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nodejs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-ci-cd-demo`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Check 'Initialize with README' and click Create.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Installing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spcAft>
                <a:spcPts val="375"/>
              </a:spcAft>
              <a:buNone/>
            </a:pPr>
            <a:r>
              <a:rPr sz="1400" b="1" dirty="0">
                <a:solidFill>
                  <a:srgbClr val="000000"/>
                </a:solidFill>
                <a:latin typeface="Times New Roman"/>
              </a:rPr>
              <a:t>For Windows: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Download from </a:t>
            </a:r>
            <a:r>
              <a:rPr sz="1400" dirty="0">
                <a:solidFill>
                  <a:srgbClr val="000000"/>
                </a:solidFill>
                <a:latin typeface="Times New Roman"/>
                <a:hlinkClick r:id="rId2"/>
              </a:rPr>
              <a:t>https://git-scm.com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</a:t>
            </a:r>
            <a:endParaRPr sz="1400" dirty="0">
              <a:solidFill>
                <a:srgbClr val="000000"/>
              </a:solidFill>
              <a:latin typeface="Times New Roman"/>
            </a:endParaRP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Install with default settings</a:t>
            </a:r>
          </a:p>
          <a:p>
            <a:pPr marL="114300" indent="0">
              <a:spcAft>
                <a:spcPts val="375"/>
              </a:spcAft>
              <a:buNone/>
            </a:pPr>
            <a:endParaRPr sz="1400" dirty="0">
              <a:solidFill>
                <a:srgbClr val="000000"/>
              </a:solidFill>
              <a:latin typeface="Times New Roman"/>
            </a:endParaRPr>
          </a:p>
          <a:p>
            <a:pPr marL="114300" indent="0">
              <a:spcAft>
                <a:spcPts val="375"/>
              </a:spcAft>
              <a:buNone/>
            </a:pPr>
            <a:r>
              <a:rPr sz="1400" b="1" dirty="0">
                <a:solidFill>
                  <a:srgbClr val="000000"/>
                </a:solidFill>
                <a:latin typeface="Times New Roman"/>
              </a:rPr>
              <a:t>For Linux:</a:t>
            </a:r>
            <a:endParaRPr lang="en-US" sz="1400" b="1" dirty="0">
              <a:solidFill>
                <a:srgbClr val="000000"/>
              </a:solidFill>
              <a:latin typeface="Times New Roman"/>
            </a:endParaRPr>
          </a:p>
          <a:p>
            <a:pPr>
              <a:spcAft>
                <a:spcPts val="375"/>
              </a:spcAft>
            </a:pPr>
            <a:r>
              <a:rPr sz="1400" dirty="0" err="1">
                <a:solidFill>
                  <a:srgbClr val="000000"/>
                </a:solidFill>
                <a:latin typeface="Times New Roman"/>
              </a:rPr>
              <a:t>sudo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 apt update</a:t>
            </a:r>
          </a:p>
          <a:p>
            <a:pPr>
              <a:spcAft>
                <a:spcPts val="375"/>
              </a:spcAft>
            </a:pPr>
            <a:r>
              <a:rPr sz="1400" dirty="0" err="1">
                <a:solidFill>
                  <a:srgbClr val="000000"/>
                </a:solidFill>
                <a:latin typeface="Times New Roman"/>
              </a:rPr>
              <a:t>sudo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 apt install git</a:t>
            </a:r>
          </a:p>
          <a:p>
            <a:pPr marL="114300" indent="0">
              <a:spcAft>
                <a:spcPts val="375"/>
              </a:spcAft>
              <a:buNone/>
            </a:pPr>
            <a:endParaRPr sz="1400" dirty="0">
              <a:solidFill>
                <a:srgbClr val="000000"/>
              </a:solidFill>
              <a:latin typeface="Times New Roman"/>
            </a:endParaRPr>
          </a:p>
          <a:p>
            <a:pPr marL="114300" indent="0">
              <a:spcAft>
                <a:spcPts val="375"/>
              </a:spcAft>
              <a:buNone/>
            </a:pPr>
            <a:r>
              <a:rPr sz="1400" b="1" dirty="0">
                <a:solidFill>
                  <a:srgbClr val="000000"/>
                </a:solidFill>
                <a:latin typeface="Times New Roman"/>
              </a:rPr>
              <a:t>For macOS:</a:t>
            </a:r>
          </a:p>
          <a:p>
            <a:pPr>
              <a:spcAft>
                <a:spcPts val="375"/>
              </a:spcAft>
            </a:pPr>
            <a:r>
              <a:rPr sz="1400" dirty="0" err="1">
                <a:solidFill>
                  <a:srgbClr val="000000"/>
                </a:solidFill>
                <a:latin typeface="Times New Roman"/>
              </a:rPr>
              <a:t>xcode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-select --install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spcAft>
                <a:spcPts val="375"/>
              </a:spcAft>
              <a:buNone/>
            </a:pPr>
            <a:r>
              <a:rPr sz="1400" b="1" dirty="0">
                <a:solidFill>
                  <a:srgbClr val="000000"/>
                </a:solidFill>
                <a:latin typeface="Times New Roman"/>
              </a:rPr>
              <a:t>Run the following to configure Git: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git config --global user.name "Your Name"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git config --global 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user.email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 "your_email@example.com"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Cloning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spcAft>
                <a:spcPts val="375"/>
              </a:spcAft>
              <a:buNone/>
            </a:pPr>
            <a:r>
              <a:rPr sz="1400" b="1" dirty="0">
                <a:solidFill>
                  <a:srgbClr val="000000"/>
                </a:solidFill>
                <a:latin typeface="Times New Roman"/>
              </a:rPr>
              <a:t>Clone the repository locally using: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git clone https://github.com/YOUR_USERNAME/nodejs-ci-cd-demo.git</a:t>
            </a:r>
          </a:p>
          <a:p>
            <a:pPr>
              <a:spcAft>
                <a:spcPts val="375"/>
              </a:spcAft>
            </a:pPr>
            <a:r>
              <a:rPr sz="1400" dirty="0">
                <a:solidFill>
                  <a:srgbClr val="000000"/>
                </a:solidFill>
                <a:latin typeface="Times New Roman"/>
              </a:rPr>
              <a:t>cd </a:t>
            </a:r>
            <a:r>
              <a:rPr sz="1400" dirty="0" err="1">
                <a:solidFill>
                  <a:srgbClr val="000000"/>
                </a:solidFill>
                <a:latin typeface="Times New Roman"/>
              </a:rPr>
              <a:t>nodejs</a:t>
            </a:r>
            <a:r>
              <a:rPr sz="1400" dirty="0">
                <a:solidFill>
                  <a:srgbClr val="000000"/>
                </a:solidFill>
                <a:latin typeface="Times New Roman"/>
              </a:rPr>
              <a:t>-ci-cd-demo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4640</TotalTime>
  <Words>1472</Words>
  <Application>Microsoft Office PowerPoint</Application>
  <PresentationFormat>On-screen Show (16:9)</PresentationFormat>
  <Paragraphs>238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Arial</vt:lpstr>
      <vt:lpstr>Times New Roman</vt:lpstr>
      <vt:lpstr>Simple Light</vt:lpstr>
      <vt:lpstr>CI/CD with GitHub Actions</vt:lpstr>
      <vt:lpstr>Session – 1 – Introduction and Continuous Integration (CI)</vt:lpstr>
      <vt:lpstr>Objectives</vt:lpstr>
      <vt:lpstr>What is CI/CD?</vt:lpstr>
      <vt:lpstr>Benefits of CI/CD</vt:lpstr>
      <vt:lpstr>Setting Up GitHub</vt:lpstr>
      <vt:lpstr>Installing Git</vt:lpstr>
      <vt:lpstr>Git Configuration</vt:lpstr>
      <vt:lpstr>Cloning Repository</vt:lpstr>
      <vt:lpstr>Initializing Node.js Project</vt:lpstr>
      <vt:lpstr>Creating index.js</vt:lpstr>
      <vt:lpstr>Testing Locally</vt:lpstr>
      <vt:lpstr>Pushing to GitHub</vt:lpstr>
      <vt:lpstr>Setting Up GitHub Actions</vt:lpstr>
      <vt:lpstr>Triggering Workflow</vt:lpstr>
      <vt:lpstr>Viewing Workflow</vt:lpstr>
      <vt:lpstr>Summary of Session - 1</vt:lpstr>
      <vt:lpstr>Session – 2 – Containerization and Continuous Delivery</vt:lpstr>
      <vt:lpstr>Objectives</vt:lpstr>
      <vt:lpstr>What is Containerization?</vt:lpstr>
      <vt:lpstr>Installing Docker</vt:lpstr>
      <vt:lpstr>Dockerfile</vt:lpstr>
      <vt:lpstr>Build Docker Image</vt:lpstr>
      <vt:lpstr>Run Docker Container</vt:lpstr>
      <vt:lpstr>Set Up AWS ECR</vt:lpstr>
      <vt:lpstr>Install and Configure AWS CLI</vt:lpstr>
      <vt:lpstr>Authenticate Docker with ECR</vt:lpstr>
      <vt:lpstr>GitHub Secrets</vt:lpstr>
      <vt:lpstr>GitHub Actions CD Workflow</vt:lpstr>
      <vt:lpstr>Verify in AWS ECR</vt:lpstr>
      <vt:lpstr>Summary of Session - 2</vt:lpstr>
      <vt:lpstr>Session – 3 - Deployment and Monitoring</vt:lpstr>
      <vt:lpstr>Objectives</vt:lpstr>
      <vt:lpstr>Why ECS + Fargate?</vt:lpstr>
      <vt:lpstr>Create ECS Cluster</vt:lpstr>
      <vt:lpstr>Create Task Definition</vt:lpstr>
      <vt:lpstr>Create ECS Service</vt:lpstr>
      <vt:lpstr>Security Group</vt:lpstr>
      <vt:lpstr>GitHub Secrets for ECS</vt:lpstr>
      <vt:lpstr>Deployment Workflow</vt:lpstr>
      <vt:lpstr>Check ECS Status</vt:lpstr>
      <vt:lpstr>Health Check</vt:lpstr>
      <vt:lpstr>Enable CloudWatch Logs</vt:lpstr>
      <vt:lpstr>Set CloudWatch Alarms</vt:lpstr>
      <vt:lpstr>Summary of Session - 3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HARSHITHA</dc:creator>
  <cp:lastModifiedBy>Rushikesh Padaki</cp:lastModifiedBy>
  <cp:revision>62</cp:revision>
  <dcterms:modified xsi:type="dcterms:W3CDTF">2025-05-09T10:41:32Z</dcterms:modified>
</cp:coreProperties>
</file>