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4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85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917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0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24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59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85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41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4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0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5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5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89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99A5-976F-4A56-B1CA-5C12D2C889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D48B2C-8282-4D1D-9F8C-BF9712D03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1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15F8-5521-AFF5-4A50-11747101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73" y="946872"/>
            <a:ext cx="9144000" cy="10851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Tokenizing Text and WordNet Basics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77546-8E18-3FEA-20DA-CDC87CF4F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Prof Somesh Nandi</a:t>
            </a:r>
          </a:p>
        </p:txBody>
      </p:sp>
    </p:spTree>
    <p:extLst>
      <p:ext uri="{BB962C8B-B14F-4D97-AF65-F5344CB8AC3E}">
        <p14:creationId xmlns:p14="http://schemas.microsoft.com/office/powerpoint/2010/main" val="102204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E111-7741-09C0-26C3-3B1225EA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B4B9-CB81-BE9A-10EB-C134232A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14666" cy="1320800"/>
          </a:xfrm>
        </p:spPr>
        <p:txBody>
          <a:bodyPr/>
          <a:lstStyle/>
          <a:p>
            <a:r>
              <a:rPr lang="en-IN" sz="3200" dirty="0"/>
              <a:t>Tokenizing sentences using regular</a:t>
            </a:r>
            <a:br>
              <a:rPr lang="en-IN" sz="3200" dirty="0"/>
            </a:br>
            <a:r>
              <a:rPr lang="en-IN" sz="3200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8805-2B93-879E-B424-B3CCE694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97" y="1107643"/>
            <a:ext cx="11865647" cy="5750357"/>
          </a:xfrm>
        </p:spPr>
        <p:txBody>
          <a:bodyPr>
            <a:normAutofit/>
          </a:bodyPr>
          <a:lstStyle/>
          <a:p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RegexpTokenizer</a:t>
            </a: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tokenizer = </a:t>
            </a:r>
            <a:r>
              <a:rPr lang="en-US" b="1" dirty="0" err="1">
                <a:solidFill>
                  <a:schemeClr val="accent5"/>
                </a:solidFill>
              </a:rPr>
              <a:t>RegexpTokenizer</a:t>
            </a:r>
            <a:r>
              <a:rPr lang="en-US" b="1" dirty="0">
                <a:solidFill>
                  <a:schemeClr val="accent5"/>
                </a:solidFill>
              </a:rPr>
              <a:t>("[\w']+")</a:t>
            </a:r>
          </a:p>
          <a:p>
            <a:r>
              <a:rPr lang="en-US" dirty="0"/>
              <a:t>print(</a:t>
            </a:r>
            <a:r>
              <a:rPr lang="en-US" dirty="0" err="1"/>
              <a:t>tokenizer.tokenize</a:t>
            </a:r>
            <a:r>
              <a:rPr lang="en-US" dirty="0"/>
              <a:t>("Can't is a contraction."))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["Can't", 'is', 'a', 'contraction’]</a:t>
            </a:r>
          </a:p>
          <a:p>
            <a:r>
              <a:rPr lang="en-US" sz="2400" b="1" dirty="0"/>
              <a:t>What’s happening here?</a:t>
            </a:r>
          </a:p>
          <a:p>
            <a:r>
              <a:rPr lang="en-US" sz="2400" b="1" dirty="0"/>
              <a:t>[\w']+ means:</a:t>
            </a:r>
          </a:p>
          <a:p>
            <a:pPr marL="0" indent="0">
              <a:buNone/>
            </a:pPr>
            <a:r>
              <a:rPr lang="en-US" sz="2400" b="1" dirty="0"/>
              <a:t>\w matches letters, numbers, and underscores</a:t>
            </a:r>
          </a:p>
          <a:p>
            <a:pPr marL="0" indent="0">
              <a:buNone/>
            </a:pPr>
            <a:r>
              <a:rPr lang="en-US" sz="2400" b="1" dirty="0"/>
              <a:t>' is added to keep apostrophes (like in "Can't")</a:t>
            </a:r>
          </a:p>
          <a:p>
            <a:pPr marL="0" indent="0">
              <a:buNone/>
            </a:pPr>
            <a:r>
              <a:rPr lang="en-US" sz="2400" b="1" dirty="0"/>
              <a:t>+ means one or more characters like that</a:t>
            </a:r>
          </a:p>
          <a:p>
            <a:pPr marL="0" indent="0">
              <a:buNone/>
            </a:pPr>
            <a:r>
              <a:rPr lang="en-US" sz="2400" b="1" dirty="0"/>
              <a:t>So this regex finds chunks of letters and apostrophes — perfect for words and contractions.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4246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36DD-26EC-2099-E9CE-64FBC8C8D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9F03-2A5A-EA3B-A6DB-E2ACE667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14666" cy="1320800"/>
          </a:xfrm>
        </p:spPr>
        <p:txBody>
          <a:bodyPr/>
          <a:lstStyle/>
          <a:p>
            <a:r>
              <a:rPr lang="en-IN" sz="3200" dirty="0"/>
              <a:t>Tokenizing sentences using regular</a:t>
            </a:r>
            <a:br>
              <a:rPr lang="en-IN" sz="3200" dirty="0"/>
            </a:br>
            <a:r>
              <a:rPr lang="en-IN" sz="3200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CC519-8399-9A7F-0805-EE31E230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97" y="1107643"/>
            <a:ext cx="11865647" cy="5750357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2: Tokenize by Matching Gaps (spaces)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Here, instead of finding the words, we look for where to split — like spaces.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tokenizer = </a:t>
            </a:r>
            <a:r>
              <a:rPr lang="en-US" sz="2400" b="1" dirty="0" err="1">
                <a:solidFill>
                  <a:schemeClr val="accent5"/>
                </a:solidFill>
              </a:rPr>
              <a:t>RegexpTokenizer</a:t>
            </a:r>
            <a:r>
              <a:rPr lang="en-US" sz="2400" b="1" dirty="0">
                <a:solidFill>
                  <a:schemeClr val="accent5"/>
                </a:solidFill>
              </a:rPr>
              <a:t>('\s+', gaps=True)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print(</a:t>
            </a:r>
            <a:r>
              <a:rPr lang="en-US" sz="2400" b="1" dirty="0" err="1">
                <a:solidFill>
                  <a:schemeClr val="accent5"/>
                </a:solidFill>
              </a:rPr>
              <a:t>tokenizer.tokenize</a:t>
            </a:r>
            <a:r>
              <a:rPr lang="en-US" sz="2400" b="1" dirty="0">
                <a:solidFill>
                  <a:schemeClr val="accent5"/>
                </a:solidFill>
              </a:rPr>
              <a:t>("Can't is a contraction."))</a:t>
            </a:r>
          </a:p>
          <a:p>
            <a:r>
              <a:rPr lang="en-US" sz="2400" b="1" dirty="0"/>
              <a:t>Output:</a:t>
            </a:r>
          </a:p>
          <a:p>
            <a:r>
              <a:rPr lang="en-US" sz="2400" b="1" dirty="0"/>
              <a:t>["Can't", 'is', 'a', 'contraction.']</a:t>
            </a:r>
          </a:p>
          <a:p>
            <a:r>
              <a:rPr lang="en-US" sz="2400" b="1" dirty="0"/>
              <a:t>What’s going on?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\s+ matches spaces or tabs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gaps=True means: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Use this pattern to split the text (not match it)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So it splits the text on spaces, leaving punctuation in the tokens</a:t>
            </a:r>
            <a:endParaRPr lang="en-IN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05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DD86-2894-2FCF-8843-D03D6B0F4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IN" sz="3200" dirty="0"/>
              <a:t>Training a sentence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3054B-A8A3-54A7-0DD2-B97F5D6FF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812080"/>
            <a:ext cx="11874884" cy="5838102"/>
          </a:xfrm>
        </p:spPr>
        <p:txBody>
          <a:bodyPr/>
          <a:lstStyle/>
          <a:p>
            <a:r>
              <a:rPr lang="en-US" sz="2400" b="1" dirty="0"/>
              <a:t>NLTK has a default sentence tokenizer, which usually works fine.</a:t>
            </a:r>
            <a:br>
              <a:rPr lang="en-US" sz="2400" b="1" dirty="0"/>
            </a:br>
            <a:r>
              <a:rPr lang="en-US" sz="2400" b="1" dirty="0"/>
              <a:t>BUT… sometimes your text is </a:t>
            </a:r>
            <a:r>
              <a:rPr lang="en-US" sz="2400" b="1" dirty="0" err="1"/>
              <a:t>kinda</a:t>
            </a:r>
            <a:r>
              <a:rPr lang="en-US" sz="2400" b="1" dirty="0"/>
              <a:t> weird or special (like dialog, lists, or custom formats).</a:t>
            </a:r>
            <a:br>
              <a:rPr lang="en-US" sz="2400" b="1" dirty="0"/>
            </a:br>
            <a:r>
              <a:rPr lang="en-US" sz="2400" b="1" dirty="0"/>
              <a:t>That’s when you might want to train your own sentence tokenizer so it works better for your specific text.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Guy: So, do you have any plans for this evening?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Girl: Yeah, being angry!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Guy: Oh, that sounds good.</a:t>
            </a:r>
          </a:p>
          <a:p>
            <a:r>
              <a:rPr lang="en-US" sz="2400" b="1" dirty="0"/>
              <a:t>That’s not your typical paragraphs—it’s like people talking. The default sentence tokenizer might get confused here.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72441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AB08D-10C7-CA52-AE74-D8A3C3B53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EAD8-DE37-D91E-1DC0-66EAA4D4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IN" sz="3200" dirty="0"/>
              <a:t>Training a sentence tokenizer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41E3-D175-3279-5781-5A609247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4" y="812080"/>
            <a:ext cx="11874884" cy="5838102"/>
          </a:xfrm>
        </p:spPr>
        <p:txBody>
          <a:bodyPr>
            <a:normAutofit fontScale="92500" lnSpcReduction="10000"/>
          </a:bodyPr>
          <a:lstStyle/>
          <a:p>
            <a:r>
              <a:rPr lang="en-IN" sz="3200" b="0" i="0" u="none" strike="noStrike" baseline="0" dirty="0">
                <a:solidFill>
                  <a:schemeClr val="accent5"/>
                </a:solidFill>
                <a:latin typeface="Arial-Black"/>
              </a:rPr>
              <a:t>How to do it...</a:t>
            </a:r>
          </a:p>
          <a:p>
            <a:pPr algn="just"/>
            <a:r>
              <a:rPr lang="en-US" sz="2400" b="1" dirty="0">
                <a:solidFill>
                  <a:schemeClr val="accent5"/>
                </a:solidFill>
                <a:highlight>
                  <a:srgbClr val="FFFF00"/>
                </a:highlight>
              </a:rPr>
              <a:t>NLTK provides a </a:t>
            </a:r>
            <a:r>
              <a:rPr lang="en-US" sz="2400" b="1" dirty="0" err="1">
                <a:solidFill>
                  <a:schemeClr val="accent5"/>
                </a:solidFill>
                <a:highlight>
                  <a:srgbClr val="FFFF00"/>
                </a:highlight>
              </a:rPr>
              <a:t>PunktSentenceTokenizer</a:t>
            </a:r>
            <a:r>
              <a:rPr lang="en-US" sz="2400" b="1" dirty="0">
                <a:solidFill>
                  <a:schemeClr val="accent5"/>
                </a:solidFill>
                <a:highlight>
                  <a:srgbClr val="FFFF00"/>
                </a:highlight>
              </a:rPr>
              <a:t> class that you can train on raw text to produce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A custom sentence tokenizer. You can get raw text either by reading in a file, or from an NLTK corpus using the raw() method.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</a:rPr>
              <a:t>Here's an example of training a sentence tokenizer on dialog text, using overheard.txt from the </a:t>
            </a:r>
            <a:r>
              <a:rPr lang="en-US" b="1" dirty="0" err="1">
                <a:solidFill>
                  <a:schemeClr val="tx1"/>
                </a:solidFill>
              </a:rPr>
              <a:t>webtext</a:t>
            </a:r>
            <a:r>
              <a:rPr lang="en-US" b="1" dirty="0">
                <a:solidFill>
                  <a:schemeClr val="tx1"/>
                </a:solidFill>
              </a:rPr>
              <a:t> corpus:</a:t>
            </a:r>
          </a:p>
          <a:p>
            <a:pPr marL="0" indent="0" algn="just">
              <a:buNone/>
            </a:pPr>
            <a:r>
              <a:rPr lang="en-IN" sz="1900" b="1" dirty="0">
                <a:solidFill>
                  <a:schemeClr val="tx1"/>
                </a:solidFill>
              </a:rPr>
              <a:t>from </a:t>
            </a:r>
            <a:r>
              <a:rPr lang="en-IN" sz="1900" b="1" dirty="0" err="1">
                <a:solidFill>
                  <a:schemeClr val="tx1"/>
                </a:solidFill>
              </a:rPr>
              <a:t>nltk.tokenize</a:t>
            </a:r>
            <a:r>
              <a:rPr lang="en-IN" sz="1900" b="1" dirty="0">
                <a:solidFill>
                  <a:schemeClr val="tx1"/>
                </a:solidFill>
              </a:rPr>
              <a:t> import </a:t>
            </a:r>
            <a:r>
              <a:rPr lang="en-IN" sz="1900" b="1" dirty="0" err="1">
                <a:solidFill>
                  <a:schemeClr val="tx1"/>
                </a:solidFill>
              </a:rPr>
              <a:t>PunktSentenceTokenizer</a:t>
            </a:r>
            <a:endParaRPr lang="en-IN" sz="19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sz="1900" b="1" dirty="0">
                <a:solidFill>
                  <a:schemeClr val="tx1"/>
                </a:solidFill>
              </a:rPr>
              <a:t>from </a:t>
            </a:r>
            <a:r>
              <a:rPr lang="en-IN" sz="1900" b="1" dirty="0" err="1">
                <a:solidFill>
                  <a:schemeClr val="tx1"/>
                </a:solidFill>
              </a:rPr>
              <a:t>nltk.corpus</a:t>
            </a:r>
            <a:r>
              <a:rPr lang="en-IN" sz="1900" b="1" dirty="0">
                <a:solidFill>
                  <a:schemeClr val="tx1"/>
                </a:solidFill>
              </a:rPr>
              <a:t> import </a:t>
            </a:r>
            <a:r>
              <a:rPr lang="en-IN" sz="1900" b="1" dirty="0" err="1">
                <a:solidFill>
                  <a:schemeClr val="tx1"/>
                </a:solidFill>
              </a:rPr>
              <a:t>webtext</a:t>
            </a:r>
            <a:endParaRPr lang="en-IN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IN" b="1" dirty="0">
                <a:solidFill>
                  <a:schemeClr val="accent5"/>
                </a:solidFill>
              </a:rPr>
              <a:t>Load the raw text (dialog format)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text = </a:t>
            </a:r>
            <a:r>
              <a:rPr lang="en-IN" b="1" dirty="0" err="1">
                <a:solidFill>
                  <a:schemeClr val="tx1"/>
                </a:solidFill>
              </a:rPr>
              <a:t>webtext.raw</a:t>
            </a:r>
            <a:r>
              <a:rPr lang="en-IN" b="1" dirty="0">
                <a:solidFill>
                  <a:schemeClr val="tx1"/>
                </a:solidFill>
              </a:rPr>
              <a:t>('overheard.txt')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# </a:t>
            </a:r>
            <a:r>
              <a:rPr lang="en-IN" b="1" dirty="0">
                <a:solidFill>
                  <a:schemeClr val="accent5"/>
                </a:solidFill>
                <a:highlight>
                  <a:srgbClr val="FFFF00"/>
                </a:highlight>
              </a:rPr>
              <a:t>Train a custom sentence tokenizer on it</a:t>
            </a:r>
          </a:p>
          <a:p>
            <a:pPr marL="0" indent="0" algn="just">
              <a:buNone/>
            </a:pPr>
            <a:r>
              <a:rPr lang="en-IN" b="1" dirty="0" err="1">
                <a:solidFill>
                  <a:schemeClr val="tx1"/>
                </a:solidFill>
                <a:highlight>
                  <a:srgbClr val="FFFF00"/>
                </a:highlight>
              </a:rPr>
              <a:t>sent_tokenizer</a:t>
            </a:r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 = </a:t>
            </a:r>
            <a:r>
              <a:rPr lang="en-IN" b="1" dirty="0" err="1">
                <a:solidFill>
                  <a:schemeClr val="tx1"/>
                </a:solidFill>
                <a:highlight>
                  <a:srgbClr val="FFFF00"/>
                </a:highlight>
              </a:rPr>
              <a:t>PunktSentenceTokenizer</a:t>
            </a:r>
            <a:r>
              <a:rPr lang="en-IN" b="1" dirty="0">
                <a:solidFill>
                  <a:schemeClr val="tx1"/>
                </a:solidFill>
                <a:highlight>
                  <a:srgbClr val="FFFF00"/>
                </a:highlight>
              </a:rPr>
              <a:t>(text)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# </a:t>
            </a:r>
            <a:r>
              <a:rPr lang="en-IN" b="1" dirty="0">
                <a:solidFill>
                  <a:schemeClr val="accent5"/>
                </a:solidFill>
              </a:rPr>
              <a:t>Now tokenize the text into sentences</a:t>
            </a:r>
          </a:p>
          <a:p>
            <a:pPr marL="0" indent="0" algn="just">
              <a:buNone/>
            </a:pPr>
            <a:r>
              <a:rPr lang="en-IN" b="1" dirty="0" err="1">
                <a:solidFill>
                  <a:schemeClr val="tx1"/>
                </a:solidFill>
              </a:rPr>
              <a:t>sents</a:t>
            </a:r>
            <a:r>
              <a:rPr lang="en-IN" b="1" dirty="0">
                <a:solidFill>
                  <a:schemeClr val="tx1"/>
                </a:solidFill>
              </a:rPr>
              <a:t> = </a:t>
            </a:r>
            <a:r>
              <a:rPr lang="en-IN" b="1" dirty="0" err="1">
                <a:solidFill>
                  <a:schemeClr val="tx1"/>
                </a:solidFill>
              </a:rPr>
              <a:t>sent_tokenizer.tokenize</a:t>
            </a:r>
            <a:r>
              <a:rPr lang="en-IN" b="1" dirty="0">
                <a:solidFill>
                  <a:schemeClr val="tx1"/>
                </a:solidFill>
              </a:rPr>
              <a:t>(text)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print(</a:t>
            </a:r>
            <a:r>
              <a:rPr lang="en-IN" b="1" dirty="0" err="1">
                <a:solidFill>
                  <a:schemeClr val="tx1"/>
                </a:solidFill>
              </a:rPr>
              <a:t>sents</a:t>
            </a:r>
            <a:r>
              <a:rPr lang="en-IN" b="1" dirty="0">
                <a:solidFill>
                  <a:schemeClr val="tx1"/>
                </a:solidFill>
              </a:rPr>
              <a:t>[0])  # First sentence</a:t>
            </a:r>
          </a:p>
          <a:p>
            <a:pPr marL="0" indent="0" algn="just">
              <a:buNone/>
            </a:pPr>
            <a:r>
              <a:rPr lang="en-IN" b="1" dirty="0">
                <a:solidFill>
                  <a:schemeClr val="tx1"/>
                </a:solidFill>
              </a:rPr>
              <a:t>print(</a:t>
            </a:r>
            <a:r>
              <a:rPr lang="en-IN" b="1" dirty="0" err="1">
                <a:solidFill>
                  <a:schemeClr val="tx1"/>
                </a:solidFill>
              </a:rPr>
              <a:t>sents</a:t>
            </a:r>
            <a:r>
              <a:rPr lang="en-IN" b="1" dirty="0">
                <a:solidFill>
                  <a:schemeClr val="tx1"/>
                </a:solidFill>
              </a:rPr>
              <a:t>[678])  # Look at the 679th sentence</a:t>
            </a:r>
          </a:p>
        </p:txBody>
      </p:sp>
    </p:spTree>
    <p:extLst>
      <p:ext uri="{BB962C8B-B14F-4D97-AF65-F5344CB8AC3E}">
        <p14:creationId xmlns:p14="http://schemas.microsoft.com/office/powerpoint/2010/main" val="49163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8E33-3BC7-58A6-3A36-750F64AB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IN" sz="3600" dirty="0"/>
              <a:t>Training a sentence tokenizer –Why is it better than default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2790-CF91-6919-0B34-412CB8AB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872" y="2168198"/>
            <a:ext cx="4185623" cy="576262"/>
          </a:xfrm>
        </p:spPr>
        <p:txBody>
          <a:bodyPr/>
          <a:lstStyle/>
          <a:p>
            <a:r>
              <a:rPr lang="en-IN" dirty="0"/>
              <a:t>Custom Tokenizer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8D5BD-A91C-BBD0-F6AB-E5481D67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872" y="2777798"/>
            <a:ext cx="4185623" cy="33041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# Train on the same dialog text</a:t>
            </a:r>
          </a:p>
          <a:p>
            <a:r>
              <a:rPr lang="en-US" dirty="0" err="1"/>
              <a:t>custom_tokenizer</a:t>
            </a:r>
            <a:r>
              <a:rPr lang="en-US" dirty="0"/>
              <a:t> = </a:t>
            </a:r>
            <a:r>
              <a:rPr lang="en-US" dirty="0" err="1"/>
              <a:t>PunktSentenceTokenizer</a:t>
            </a:r>
            <a:r>
              <a:rPr lang="en-US" dirty="0"/>
              <a:t>(text)</a:t>
            </a:r>
          </a:p>
          <a:p>
            <a:r>
              <a:rPr lang="en-US" dirty="0" err="1"/>
              <a:t>custom_sentences</a:t>
            </a:r>
            <a:r>
              <a:rPr lang="en-US" dirty="0"/>
              <a:t> = </a:t>
            </a:r>
            <a:r>
              <a:rPr lang="en-US" dirty="0" err="1"/>
              <a:t>custom_tokenizer.tokenize</a:t>
            </a:r>
            <a:r>
              <a:rPr lang="en-US" dirty="0"/>
              <a:t>(text)</a:t>
            </a:r>
          </a:p>
          <a:p>
            <a:endParaRPr lang="en-US" dirty="0"/>
          </a:p>
          <a:p>
            <a:r>
              <a:rPr lang="en-US" dirty="0"/>
              <a:t> Print the 679th sentence (index 678)</a:t>
            </a:r>
          </a:p>
          <a:p>
            <a:r>
              <a:rPr lang="en-US" dirty="0"/>
              <a:t>Custom: Girl: But you already have a Big Mac...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B0FC-61FE-4687-AAB1-F0F29D188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71511" y="2086769"/>
            <a:ext cx="4185618" cy="576262"/>
          </a:xfrm>
        </p:spPr>
        <p:txBody>
          <a:bodyPr/>
          <a:lstStyle/>
          <a:p>
            <a:r>
              <a:rPr lang="en-IN" dirty="0"/>
              <a:t>Default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9ACC8-7DF6-5063-1668-05AF77BF7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71512" y="2683813"/>
            <a:ext cx="4517433" cy="3304117"/>
          </a:xfrm>
        </p:spPr>
        <p:txBody>
          <a:bodyPr>
            <a:normAutofit/>
          </a:bodyPr>
          <a:lstStyle/>
          <a:p>
            <a:r>
              <a:rPr lang="en-US" dirty="0" err="1"/>
              <a:t>default_sentences</a:t>
            </a:r>
            <a:r>
              <a:rPr lang="en-US" dirty="0"/>
              <a:t> = </a:t>
            </a:r>
            <a:r>
              <a:rPr lang="en-US" dirty="0" err="1"/>
              <a:t>default_tokenizer.tokenize</a:t>
            </a:r>
            <a:r>
              <a:rPr lang="en-US" dirty="0"/>
              <a:t>(text)</a:t>
            </a:r>
          </a:p>
          <a:p>
            <a:endParaRPr lang="en-US" dirty="0"/>
          </a:p>
          <a:p>
            <a:r>
              <a:rPr lang="en-US" dirty="0"/>
              <a:t># Print the same sentence</a:t>
            </a:r>
          </a:p>
          <a:p>
            <a:r>
              <a:rPr lang="en-US" dirty="0"/>
              <a:t>print("Default:", </a:t>
            </a:r>
            <a:r>
              <a:rPr lang="en-US" dirty="0" err="1"/>
              <a:t>default_sentences</a:t>
            </a:r>
            <a:r>
              <a:rPr lang="en-US" dirty="0"/>
              <a:t>[678])</a:t>
            </a:r>
          </a:p>
          <a:p>
            <a:r>
              <a:rPr lang="en-US" dirty="0"/>
              <a:t>Default: Girl: But you already have a Big Mac...</a:t>
            </a:r>
          </a:p>
          <a:p>
            <a:r>
              <a:rPr lang="en-US" dirty="0"/>
              <a:t>Hobo: Oh, this is all theatrical.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5592C-3B0F-EDC0-1F45-77752D9A9E21}"/>
              </a:ext>
            </a:extLst>
          </p:cNvPr>
          <p:cNvSpPr txBox="1"/>
          <p:nvPr/>
        </p:nvSpPr>
        <p:spPr>
          <a:xfrm>
            <a:off x="150092" y="1320800"/>
            <a:ext cx="619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Girl: But you already have a Big Mac...</a:t>
            </a:r>
          </a:p>
          <a:p>
            <a:r>
              <a:rPr lang="en-IN" dirty="0"/>
              <a:t>Hobo: Oh, this is all theatrical.</a:t>
            </a:r>
          </a:p>
        </p:txBody>
      </p:sp>
    </p:spTree>
    <p:extLst>
      <p:ext uri="{BB962C8B-B14F-4D97-AF65-F5344CB8AC3E}">
        <p14:creationId xmlns:p14="http://schemas.microsoft.com/office/powerpoint/2010/main" val="4682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9ED41-92C9-174D-B5F4-6B593FE5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77" y="1036778"/>
            <a:ext cx="6897063" cy="44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BE21-6874-43CD-78DF-91148292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9"/>
            <a:ext cx="8596668" cy="738909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Filtering stop words in a tokenized sentence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C541-38A3-D355-54AC-901A9587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6" y="747426"/>
            <a:ext cx="11579320" cy="59397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Stopwords are common words that generally do not contribute to the meaning of a sentence, at least for the purposes of information retrieval and natural language processing.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These are words such as </a:t>
            </a:r>
            <a:r>
              <a:rPr lang="en-US" b="1" dirty="0">
                <a:highlight>
                  <a:srgbClr val="FFFF00"/>
                </a:highlight>
              </a:rPr>
              <a:t>the and a.</a:t>
            </a:r>
          </a:p>
          <a:p>
            <a:pPr marL="0" indent="0">
              <a:buNone/>
            </a:pPr>
            <a:r>
              <a:rPr lang="en-US" b="1" dirty="0"/>
              <a:t>These words appear in almost every sentence, but don’t add much meaning. For example:</a:t>
            </a:r>
          </a:p>
          <a:p>
            <a:pPr marL="0" indent="0">
              <a:buNone/>
            </a:pPr>
            <a:r>
              <a:rPr lang="en-US" b="1" dirty="0"/>
              <a:t>“The cat is on the mat.”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Words like "the" and "is" don’t tell us much. The important parts are "cat", "on", "mat".</a:t>
            </a:r>
          </a:p>
          <a:p>
            <a:pPr marL="0" indent="0">
              <a:buNone/>
            </a:pPr>
            <a:r>
              <a:rPr lang="en-US" b="1" dirty="0"/>
              <a:t>Why remove </a:t>
            </a:r>
            <a:r>
              <a:rPr lang="en-US" b="1" dirty="0" err="1"/>
              <a:t>stopwords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 natural language processing (NLP) or search engines, we often want to focus on important words.</a:t>
            </a:r>
          </a:p>
          <a:p>
            <a:pPr marL="0" indent="0">
              <a:buNone/>
            </a:pPr>
            <a:r>
              <a:rPr lang="en-US" b="1" dirty="0"/>
              <a:t>Removing </a:t>
            </a:r>
            <a:r>
              <a:rPr lang="en-US" b="1" dirty="0" err="1"/>
              <a:t>stopwords</a:t>
            </a:r>
            <a:r>
              <a:rPr lang="en-US" b="1" dirty="0"/>
              <a:t> helps: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Save space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Improve accuracy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Make search or analysis faster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52547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D0B4-607A-5A97-1A07-32A19C7A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F377-5EAF-F099-E9D9-CF858924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9"/>
            <a:ext cx="8596668" cy="738909"/>
          </a:xfrm>
        </p:spPr>
        <p:txBody>
          <a:bodyPr>
            <a:normAutofit/>
          </a:bodyPr>
          <a:lstStyle/>
          <a:p>
            <a:r>
              <a:rPr lang="en-US" dirty="0"/>
              <a:t> How to remove </a:t>
            </a:r>
            <a:r>
              <a:rPr lang="en-US" dirty="0" err="1"/>
              <a:t>stopwords</a:t>
            </a:r>
            <a:r>
              <a:rPr lang="en-US" dirty="0"/>
              <a:t> in NLTK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2AC94-2DF0-4DF1-6129-727636F5C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6" y="747426"/>
            <a:ext cx="11579320" cy="59397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nltk.corpus</a:t>
            </a:r>
            <a:r>
              <a:rPr lang="en-US" b="1" dirty="0"/>
              <a:t> import </a:t>
            </a:r>
            <a:r>
              <a:rPr lang="en-US" b="1" dirty="0" err="1"/>
              <a:t>stopwords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Step 1: Get the list of English </a:t>
            </a:r>
            <a:r>
              <a:rPr lang="en-US" b="1" dirty="0" err="1"/>
              <a:t>stopwords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english_stops</a:t>
            </a:r>
            <a:r>
              <a:rPr lang="en-US" b="1" dirty="0"/>
              <a:t> = set(</a:t>
            </a:r>
            <a:r>
              <a:rPr lang="en-US" b="1" dirty="0" err="1"/>
              <a:t>stopwords.words</a:t>
            </a:r>
            <a:r>
              <a:rPr lang="en-US" b="1" dirty="0"/>
              <a:t>('</a:t>
            </a:r>
            <a:r>
              <a:rPr lang="en-US" b="1" dirty="0" err="1"/>
              <a:t>english</a:t>
            </a:r>
            <a:r>
              <a:rPr lang="en-US" b="1" dirty="0"/>
              <a:t>'))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Step 2: Let's say you have some words:</a:t>
            </a:r>
          </a:p>
          <a:p>
            <a:pPr marL="0" indent="0">
              <a:buNone/>
            </a:pPr>
            <a:r>
              <a:rPr lang="en-US" b="1" dirty="0"/>
              <a:t>words = ["Can't", 'is', 'a', 'contraction']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Step 3: Remove the </a:t>
            </a:r>
            <a:r>
              <a:rPr lang="en-US" b="1" dirty="0" err="1"/>
              <a:t>stopwords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filtered = [word for word in words if </a:t>
            </a:r>
            <a:r>
              <a:rPr lang="en-US" b="1" dirty="0" err="1"/>
              <a:t>word.lower</a:t>
            </a:r>
            <a:r>
              <a:rPr lang="en-US" b="1" dirty="0"/>
              <a:t>() not in </a:t>
            </a:r>
            <a:r>
              <a:rPr lang="en-US" b="1" dirty="0" err="1"/>
              <a:t>english_stops</a:t>
            </a:r>
            <a:r>
              <a:rPr lang="en-US" b="1" dirty="0"/>
              <a:t>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print(filtered)  # Output: ["Can't", 'contraction']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275A3-A983-F371-E869-D5CAC267C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76" y="816638"/>
            <a:ext cx="6173061" cy="389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98EBA-D3DA-00F1-FFDB-F59B5B96B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C305-353F-7724-5609-1D8FAE14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729"/>
            <a:ext cx="8596668" cy="738909"/>
          </a:xfrm>
        </p:spPr>
        <p:txBody>
          <a:bodyPr>
            <a:normAutofit/>
          </a:bodyPr>
          <a:lstStyle/>
          <a:p>
            <a:r>
              <a:rPr lang="en-US" dirty="0"/>
              <a:t> How to remove </a:t>
            </a:r>
            <a:r>
              <a:rPr lang="en-US" dirty="0" err="1"/>
              <a:t>stopwords</a:t>
            </a:r>
            <a:r>
              <a:rPr lang="en-US" dirty="0"/>
              <a:t> in NLTK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FD65-BA26-77F7-D32C-F93C9756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6" y="747426"/>
            <a:ext cx="11579320" cy="5939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How to remove stop words from other languages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IN" b="1" dirty="0" err="1"/>
              <a:t>stopwords.fileids</a:t>
            </a:r>
            <a:r>
              <a:rPr lang="en-IN" b="1" dirty="0"/>
              <a:t>()</a:t>
            </a:r>
          </a:p>
          <a:p>
            <a:pPr marL="0" indent="0">
              <a:buNone/>
            </a:pPr>
            <a:r>
              <a:rPr lang="en-IN" b="1" dirty="0"/>
              <a:t>This gives:</a:t>
            </a:r>
          </a:p>
          <a:p>
            <a:pPr marL="0" indent="0">
              <a:buNone/>
            </a:pPr>
            <a:r>
              <a:rPr lang="en-IN" b="1" dirty="0"/>
              <a:t>['</a:t>
            </a:r>
            <a:r>
              <a:rPr lang="en-IN" b="1" dirty="0" err="1"/>
              <a:t>danish</a:t>
            </a:r>
            <a:r>
              <a:rPr lang="en-IN" b="1" dirty="0"/>
              <a:t>', '</a:t>
            </a:r>
            <a:r>
              <a:rPr lang="en-IN" b="1" dirty="0" err="1"/>
              <a:t>dutch</a:t>
            </a:r>
            <a:r>
              <a:rPr lang="en-IN" b="1" dirty="0"/>
              <a:t>', '</a:t>
            </a:r>
            <a:r>
              <a:rPr lang="en-IN" b="1" dirty="0" err="1"/>
              <a:t>english</a:t>
            </a:r>
            <a:r>
              <a:rPr lang="en-IN" b="1" dirty="0"/>
              <a:t>', '</a:t>
            </a:r>
            <a:r>
              <a:rPr lang="en-IN" b="1" dirty="0" err="1"/>
              <a:t>french</a:t>
            </a:r>
            <a:r>
              <a:rPr lang="en-IN" b="1" dirty="0"/>
              <a:t>', '</a:t>
            </a:r>
            <a:r>
              <a:rPr lang="en-IN" b="1" dirty="0" err="1"/>
              <a:t>german</a:t>
            </a:r>
            <a:r>
              <a:rPr lang="en-IN" b="1" dirty="0"/>
              <a:t>', '</a:t>
            </a:r>
            <a:r>
              <a:rPr lang="en-IN" b="1" dirty="0" err="1"/>
              <a:t>italian</a:t>
            </a:r>
            <a:r>
              <a:rPr lang="en-IN" b="1" dirty="0"/>
              <a:t>', ...]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err="1"/>
              <a:t>stopwords.words</a:t>
            </a:r>
            <a:r>
              <a:rPr lang="en-IN" b="1" dirty="0"/>
              <a:t>('</a:t>
            </a:r>
            <a:r>
              <a:rPr lang="en-IN" b="1" dirty="0" err="1"/>
              <a:t>dutch</a:t>
            </a:r>
            <a:r>
              <a:rPr lang="en-IN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851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EE20-2721-68D1-BC65-4809C5F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060218" cy="1320800"/>
          </a:xfrm>
        </p:spPr>
        <p:txBody>
          <a:bodyPr/>
          <a:lstStyle/>
          <a:p>
            <a:r>
              <a:rPr lang="en-US" dirty="0"/>
              <a:t>Looking up </a:t>
            </a:r>
            <a:r>
              <a:rPr lang="en-US" dirty="0" err="1"/>
              <a:t>Synsets</a:t>
            </a:r>
            <a:r>
              <a:rPr lang="en-US" dirty="0"/>
              <a:t> for a word in WordNet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1E75-1FAB-8135-EA1F-908C0AD9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7" y="885971"/>
            <a:ext cx="11828702" cy="5773447"/>
          </a:xfrm>
        </p:spPr>
        <p:txBody>
          <a:bodyPr>
            <a:normAutofit/>
          </a:bodyPr>
          <a:lstStyle/>
          <a:p>
            <a:r>
              <a:rPr lang="en-US" sz="2400" b="1" dirty="0"/>
              <a:t>WordNet is like a giant dictionary/thesaurus built into NLTK. It groups words into sets of synonyms called </a:t>
            </a:r>
            <a:r>
              <a:rPr lang="en-US" sz="2400" b="1" dirty="0" err="1"/>
              <a:t>Synsets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Each </a:t>
            </a:r>
            <a:r>
              <a:rPr lang="en-US" sz="2400" b="1" dirty="0" err="1"/>
              <a:t>Synset</a:t>
            </a:r>
            <a:r>
              <a:rPr lang="en-US" sz="2400" b="1" dirty="0"/>
              <a:t> represents a single concept or meaning of a word.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What is a </a:t>
            </a:r>
            <a:r>
              <a:rPr lang="en-US" sz="2400" b="1" dirty="0" err="1"/>
              <a:t>Synset</a:t>
            </a:r>
            <a:r>
              <a:rPr lang="en-US" sz="2400" b="1" dirty="0"/>
              <a:t>?</a:t>
            </a:r>
          </a:p>
          <a:p>
            <a:r>
              <a:rPr lang="en-US" sz="2400" b="1" dirty="0"/>
              <a:t>Let’s take the word "bank":</a:t>
            </a:r>
          </a:p>
          <a:p>
            <a:r>
              <a:rPr lang="en-US" sz="2400" b="1" dirty="0"/>
              <a:t>It can mean a financial institution</a:t>
            </a:r>
          </a:p>
          <a:p>
            <a:r>
              <a:rPr lang="en-US" sz="2400" b="1" dirty="0"/>
              <a:t>It can also mean the side of a river</a:t>
            </a:r>
          </a:p>
          <a:p>
            <a:r>
              <a:rPr lang="en-US" sz="2400" b="1" dirty="0"/>
              <a:t>Each of these meanings is a separate </a:t>
            </a:r>
            <a:r>
              <a:rPr lang="en-US" sz="2400" b="1" dirty="0" err="1"/>
              <a:t>Synset</a:t>
            </a:r>
            <a:r>
              <a:rPr lang="en-US" sz="2400" b="1" dirty="0"/>
              <a:t> in WordNet.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5091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EC38-1F71-03F9-94F3-348F8219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891"/>
            <a:ext cx="8596668" cy="742747"/>
          </a:xfrm>
        </p:spPr>
        <p:txBody>
          <a:bodyPr/>
          <a:lstStyle/>
          <a:p>
            <a:r>
              <a:rPr lang="en-IN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9FF53-6126-ACD2-DB6A-4DBF7BCF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43" y="1135352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/>
              <a:t>Tokenizing text into sentences</a:t>
            </a:r>
          </a:p>
          <a:p>
            <a:r>
              <a:rPr lang="en-IN" sz="2400" b="1" dirty="0"/>
              <a:t>Tokenizing sentences into words</a:t>
            </a:r>
          </a:p>
          <a:p>
            <a:r>
              <a:rPr lang="en-IN" sz="2400" b="1" dirty="0"/>
              <a:t>Tokenizing sentences using regular expressions</a:t>
            </a:r>
          </a:p>
          <a:p>
            <a:r>
              <a:rPr lang="en-IN" sz="2400" b="1" dirty="0"/>
              <a:t>Training a sentence tokenizer</a:t>
            </a:r>
          </a:p>
          <a:p>
            <a:r>
              <a:rPr lang="en-IN" sz="2400" b="1" dirty="0"/>
              <a:t>Filtering </a:t>
            </a:r>
            <a:r>
              <a:rPr lang="en-IN" sz="2400" b="1" dirty="0" err="1"/>
              <a:t>stopwords</a:t>
            </a:r>
            <a:r>
              <a:rPr lang="en-IN" sz="2400" b="1" dirty="0"/>
              <a:t> in a tokenized sentence</a:t>
            </a:r>
          </a:p>
          <a:p>
            <a:r>
              <a:rPr lang="en-IN" sz="2400" b="1" dirty="0"/>
              <a:t>Looking up </a:t>
            </a:r>
            <a:r>
              <a:rPr lang="en-IN" sz="2400" b="1" dirty="0" err="1"/>
              <a:t>Synsets</a:t>
            </a:r>
            <a:r>
              <a:rPr lang="en-IN" sz="2400" b="1" dirty="0"/>
              <a:t> for a word in WordNet</a:t>
            </a:r>
          </a:p>
          <a:p>
            <a:r>
              <a:rPr lang="en-IN" sz="2400" b="1" dirty="0"/>
              <a:t>Looking up lemmas and synonyms in WordNet</a:t>
            </a:r>
          </a:p>
          <a:p>
            <a:r>
              <a:rPr lang="en-IN" sz="2400" b="1" dirty="0"/>
              <a:t>Calculating WordNet </a:t>
            </a:r>
            <a:r>
              <a:rPr lang="en-IN" sz="2400" b="1" dirty="0" err="1"/>
              <a:t>Synset</a:t>
            </a:r>
            <a:r>
              <a:rPr lang="en-IN" sz="2400" b="1" dirty="0"/>
              <a:t> similarity</a:t>
            </a:r>
          </a:p>
          <a:p>
            <a:r>
              <a:rPr lang="en-IN" sz="2400" b="1" dirty="0"/>
              <a:t>Discovering word collocations</a:t>
            </a:r>
          </a:p>
        </p:txBody>
      </p:sp>
    </p:spTree>
    <p:extLst>
      <p:ext uri="{BB962C8B-B14F-4D97-AF65-F5344CB8AC3E}">
        <p14:creationId xmlns:p14="http://schemas.microsoft.com/office/powerpoint/2010/main" val="94799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132E-5C0F-F1A2-A6EC-154A162E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3083-CD4B-8C6D-CF92-00AA1FFE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060218" cy="1320800"/>
          </a:xfrm>
        </p:spPr>
        <p:txBody>
          <a:bodyPr/>
          <a:lstStyle/>
          <a:p>
            <a:r>
              <a:rPr lang="en-US" dirty="0"/>
              <a:t>Looking up </a:t>
            </a:r>
            <a:r>
              <a:rPr lang="en-US" dirty="0" err="1"/>
              <a:t>Synsets</a:t>
            </a:r>
            <a:r>
              <a:rPr lang="en-US" dirty="0"/>
              <a:t> for a word in WordNet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61F4-436E-3379-DFF1-EBEC350E3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7" y="885971"/>
            <a:ext cx="11828702" cy="577344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from </a:t>
            </a:r>
            <a:r>
              <a:rPr lang="en-US" sz="2400" b="1" dirty="0" err="1">
                <a:solidFill>
                  <a:schemeClr val="accent5"/>
                </a:solidFill>
              </a:rPr>
              <a:t>nltk.corpus</a:t>
            </a:r>
            <a:r>
              <a:rPr lang="en-US" sz="2400" b="1" dirty="0">
                <a:solidFill>
                  <a:schemeClr val="accent5"/>
                </a:solidFill>
              </a:rPr>
              <a:t> import wordnet as </a:t>
            </a:r>
            <a:r>
              <a:rPr lang="en-US" sz="2400" b="1" dirty="0" err="1">
                <a:solidFill>
                  <a:schemeClr val="accent5"/>
                </a:solidFill>
              </a:rPr>
              <a:t>wn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# Get all </a:t>
            </a:r>
            <a:r>
              <a:rPr lang="en-US" sz="2400" b="1" dirty="0" err="1">
                <a:solidFill>
                  <a:schemeClr val="accent5"/>
                </a:solidFill>
              </a:rPr>
              <a:t>synsets</a:t>
            </a:r>
            <a:r>
              <a:rPr lang="en-US" sz="2400" b="1" dirty="0">
                <a:solidFill>
                  <a:schemeClr val="accent5"/>
                </a:solidFill>
              </a:rPr>
              <a:t> (meanings) of the word "bank"</a:t>
            </a:r>
          </a:p>
          <a:p>
            <a:r>
              <a:rPr lang="en-US" sz="2400" b="1" dirty="0" err="1">
                <a:solidFill>
                  <a:schemeClr val="accent5"/>
                </a:solidFill>
              </a:rPr>
              <a:t>synsets</a:t>
            </a:r>
            <a:r>
              <a:rPr lang="en-US" sz="2400" b="1" dirty="0">
                <a:solidFill>
                  <a:schemeClr val="accent5"/>
                </a:solidFill>
              </a:rPr>
              <a:t> = </a:t>
            </a:r>
            <a:r>
              <a:rPr lang="en-US" sz="2400" b="1" dirty="0" err="1">
                <a:solidFill>
                  <a:schemeClr val="accent5"/>
                </a:solidFill>
              </a:rPr>
              <a:t>wn.synsets</a:t>
            </a:r>
            <a:r>
              <a:rPr lang="en-US" sz="2400" b="1" dirty="0">
                <a:solidFill>
                  <a:schemeClr val="accent5"/>
                </a:solidFill>
              </a:rPr>
              <a:t>('bank')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# Print them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for syn in </a:t>
            </a:r>
            <a:r>
              <a:rPr lang="en-US" sz="2400" b="1" dirty="0" err="1">
                <a:solidFill>
                  <a:schemeClr val="accent5"/>
                </a:solidFill>
              </a:rPr>
              <a:t>synsets</a:t>
            </a:r>
            <a:r>
              <a:rPr lang="en-US" sz="2400" b="1" dirty="0">
                <a:solidFill>
                  <a:schemeClr val="accent5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    print(syn)</a:t>
            </a:r>
          </a:p>
          <a:p>
            <a:r>
              <a:rPr lang="en-US" sz="2400" b="1" dirty="0">
                <a:solidFill>
                  <a:schemeClr val="accent5"/>
                </a:solidFill>
              </a:rPr>
              <a:t>Output</a:t>
            </a:r>
          </a:p>
          <a:p>
            <a:r>
              <a:rPr lang="en-IN" sz="2400" b="1" dirty="0" err="1">
                <a:solidFill>
                  <a:schemeClr val="accent5"/>
                </a:solidFill>
              </a:rPr>
              <a:t>Synset</a:t>
            </a:r>
            <a:r>
              <a:rPr lang="en-IN" sz="2400" b="1" dirty="0">
                <a:solidFill>
                  <a:schemeClr val="accent5"/>
                </a:solidFill>
              </a:rPr>
              <a:t>('bank.n.01')  # Financial institution</a:t>
            </a:r>
          </a:p>
          <a:p>
            <a:r>
              <a:rPr lang="en-IN" sz="2400" b="1" dirty="0" err="1">
                <a:solidFill>
                  <a:schemeClr val="accent5"/>
                </a:solidFill>
              </a:rPr>
              <a:t>Synset</a:t>
            </a:r>
            <a:r>
              <a:rPr lang="en-IN" sz="2400" b="1" dirty="0">
                <a:solidFill>
                  <a:schemeClr val="accent5"/>
                </a:solidFill>
              </a:rPr>
              <a:t>('bank.n.02')  # Sloping land (riverbank)</a:t>
            </a:r>
          </a:p>
          <a:p>
            <a:r>
              <a:rPr lang="en-IN" sz="2400" b="1" dirty="0" err="1">
                <a:solidFill>
                  <a:schemeClr val="accent5"/>
                </a:solidFill>
              </a:rPr>
              <a:t>Synset</a:t>
            </a:r>
            <a:r>
              <a:rPr lang="en-IN" sz="2400" b="1" dirty="0">
                <a:solidFill>
                  <a:schemeClr val="accent5"/>
                </a:solidFill>
              </a:rPr>
              <a:t>('bank.v.01')  # To deposit money</a:t>
            </a:r>
          </a:p>
        </p:txBody>
      </p:sp>
    </p:spTree>
    <p:extLst>
      <p:ext uri="{BB962C8B-B14F-4D97-AF65-F5344CB8AC3E}">
        <p14:creationId xmlns:p14="http://schemas.microsoft.com/office/powerpoint/2010/main" val="1380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C352-C1F4-68AC-ADE1-2C6221AB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1C08-3F2C-5139-F958-D8C15C82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3060218" cy="1320800"/>
          </a:xfrm>
        </p:spPr>
        <p:txBody>
          <a:bodyPr/>
          <a:lstStyle/>
          <a:p>
            <a:r>
              <a:rPr lang="en-US" dirty="0"/>
              <a:t>Looking up </a:t>
            </a:r>
            <a:r>
              <a:rPr lang="en-US" dirty="0" err="1"/>
              <a:t>Synsets</a:t>
            </a:r>
            <a:r>
              <a:rPr lang="en-US" dirty="0"/>
              <a:t> for a word in WordNet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EE40-3260-5F6B-27BD-E7AA73EE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7" y="885971"/>
            <a:ext cx="11828702" cy="5773447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chemeClr val="accent5"/>
                </a:solidFill>
              </a:rPr>
              <a:t>syn</a:t>
            </a:r>
            <a:r>
              <a:rPr lang="en-IN" sz="2400" b="1" dirty="0">
                <a:solidFill>
                  <a:schemeClr val="accent5"/>
                </a:solidFill>
              </a:rPr>
              <a:t> = </a:t>
            </a:r>
            <a:r>
              <a:rPr lang="en-IN" sz="2400" b="1" dirty="0" err="1">
                <a:solidFill>
                  <a:schemeClr val="accent5"/>
                </a:solidFill>
              </a:rPr>
              <a:t>wn.synsets</a:t>
            </a:r>
            <a:r>
              <a:rPr lang="en-IN" sz="2400" b="1" dirty="0">
                <a:solidFill>
                  <a:schemeClr val="accent5"/>
                </a:solidFill>
              </a:rPr>
              <a:t>('bank')[0]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print("Name:", syn.name())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print("Part of Speech:", </a:t>
            </a:r>
            <a:r>
              <a:rPr lang="en-IN" sz="2400" b="1" dirty="0" err="1">
                <a:solidFill>
                  <a:schemeClr val="accent5"/>
                </a:solidFill>
                <a:highlight>
                  <a:srgbClr val="FFFF00"/>
                </a:highlight>
              </a:rPr>
              <a:t>syn.pos</a:t>
            </a:r>
            <a:r>
              <a:rPr lang="en-IN" sz="2400" b="1" dirty="0">
                <a:solidFill>
                  <a:schemeClr val="accent5"/>
                </a:solidFill>
                <a:highlight>
                  <a:srgbClr val="FFFF00"/>
                </a:highlight>
              </a:rPr>
              <a:t>())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print("Definition:", </a:t>
            </a:r>
            <a:r>
              <a:rPr lang="en-IN" sz="2400" b="1" dirty="0" err="1">
                <a:solidFill>
                  <a:schemeClr val="accent5"/>
                </a:solidFill>
                <a:highlight>
                  <a:srgbClr val="FFFF00"/>
                </a:highlight>
              </a:rPr>
              <a:t>syn.definition</a:t>
            </a:r>
            <a:r>
              <a:rPr lang="en-IN" sz="2400" b="1" dirty="0">
                <a:solidFill>
                  <a:schemeClr val="accent5"/>
                </a:solidFill>
                <a:highlight>
                  <a:srgbClr val="FFFF00"/>
                </a:highlight>
              </a:rPr>
              <a:t>())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print("Examples:", </a:t>
            </a:r>
            <a:r>
              <a:rPr lang="en-IN" sz="2400" b="1" dirty="0" err="1">
                <a:solidFill>
                  <a:schemeClr val="accent5"/>
                </a:solidFill>
                <a:highlight>
                  <a:srgbClr val="FFFF00"/>
                </a:highlight>
              </a:rPr>
              <a:t>syn.examples</a:t>
            </a:r>
            <a:r>
              <a:rPr lang="en-IN" sz="2400" b="1" dirty="0">
                <a:solidFill>
                  <a:schemeClr val="accent5"/>
                </a:solidFill>
                <a:highlight>
                  <a:srgbClr val="FFFF00"/>
                </a:highlight>
              </a:rPr>
              <a:t>())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Output: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Name: bank.n.01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Part of Speech: n  (noun)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Definition: a financial institution that accepts deposits and channels the money into lending activities</a:t>
            </a:r>
          </a:p>
          <a:p>
            <a:r>
              <a:rPr lang="en-IN" sz="2400" b="1" dirty="0">
                <a:solidFill>
                  <a:schemeClr val="accent5"/>
                </a:solidFill>
              </a:rPr>
              <a:t>Examples: ['he cashed a check at the bank']</a:t>
            </a:r>
          </a:p>
        </p:txBody>
      </p:sp>
    </p:spTree>
    <p:extLst>
      <p:ext uri="{BB962C8B-B14F-4D97-AF65-F5344CB8AC3E}">
        <p14:creationId xmlns:p14="http://schemas.microsoft.com/office/powerpoint/2010/main" val="4030205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1BCB-C03A-FDAC-E839-8EA18515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Working with hypernyms and </a:t>
            </a:r>
            <a:r>
              <a:rPr lang="en-US" b="1" dirty="0"/>
              <a:t>hyponym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BC17-63AB-DE66-A06A-14D709E5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06" y="950625"/>
            <a:ext cx="11542376" cy="562566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dirty="0"/>
              <a:t>Think of </a:t>
            </a:r>
            <a:r>
              <a:rPr lang="en-US" sz="3600" b="1" dirty="0"/>
              <a:t>WordNet</a:t>
            </a:r>
            <a:r>
              <a:rPr lang="en-US" sz="3600" dirty="0"/>
              <a:t> as a giant tree of word meanings.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b="1" dirty="0"/>
              <a:t>hypernym</a:t>
            </a:r>
            <a:r>
              <a:rPr lang="en-US" sz="3600" dirty="0"/>
              <a:t> is a </a:t>
            </a:r>
            <a:r>
              <a:rPr lang="en-US" sz="3600" b="1" dirty="0"/>
              <a:t>more general</a:t>
            </a:r>
            <a:r>
              <a:rPr lang="en-US" sz="3600" dirty="0"/>
              <a:t> 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b="1" dirty="0"/>
              <a:t>hyponym</a:t>
            </a:r>
            <a:r>
              <a:rPr lang="en-US" sz="3600" dirty="0"/>
              <a:t> is a </a:t>
            </a:r>
            <a:r>
              <a:rPr lang="en-US" sz="3600" b="1" dirty="0"/>
              <a:t>more specific</a:t>
            </a:r>
            <a:r>
              <a:rPr lang="en-US" sz="3600" dirty="0"/>
              <a:t> word.</a:t>
            </a:r>
          </a:p>
          <a:p>
            <a:pPr>
              <a:buNone/>
            </a:pPr>
            <a:r>
              <a:rPr lang="en-US" sz="3600" b="1" dirty="0"/>
              <a:t>Example:</a:t>
            </a:r>
          </a:p>
          <a:p>
            <a:pPr>
              <a:buNone/>
            </a:pPr>
            <a:r>
              <a:rPr lang="en-US" sz="3600" dirty="0"/>
              <a:t>Let’s take the word </a:t>
            </a:r>
            <a:r>
              <a:rPr lang="en-US" sz="3600" b="1" dirty="0"/>
              <a:t>"cookbook"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b="1" dirty="0"/>
              <a:t>cookbook</a:t>
            </a:r>
            <a:r>
              <a:rPr lang="en-US" sz="3600" dirty="0"/>
              <a:t> is a type of </a:t>
            </a:r>
            <a:r>
              <a:rPr lang="en-US" sz="3600" b="1" dirty="0"/>
              <a:t>reference book</a:t>
            </a:r>
            <a:r>
              <a:rPr lang="en-US" sz="3600" dirty="0"/>
              <a:t> → so </a:t>
            </a:r>
            <a:r>
              <a:rPr lang="en-US" sz="3600" b="1" dirty="0"/>
              <a:t>reference book</a:t>
            </a:r>
            <a:r>
              <a:rPr lang="en-US" sz="3600" dirty="0"/>
              <a:t> is its </a:t>
            </a:r>
            <a:r>
              <a:rPr lang="en-US" sz="3600" b="1" dirty="0"/>
              <a:t>hypernym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b="1" dirty="0"/>
              <a:t>reference book</a:t>
            </a:r>
            <a:r>
              <a:rPr lang="en-US" sz="3600" dirty="0"/>
              <a:t> could be many things: an </a:t>
            </a:r>
            <a:r>
              <a:rPr lang="en-US" sz="3600" b="1" dirty="0"/>
              <a:t>atlas</a:t>
            </a:r>
            <a:r>
              <a:rPr lang="en-US" sz="3600" dirty="0"/>
              <a:t>, a </a:t>
            </a:r>
            <a:r>
              <a:rPr lang="en-US" sz="3600" b="1" dirty="0"/>
              <a:t>dictionary</a:t>
            </a:r>
            <a:r>
              <a:rPr lang="en-US" sz="3600" dirty="0"/>
              <a:t>, or a </a:t>
            </a:r>
            <a:r>
              <a:rPr lang="en-US" sz="3600" b="1" dirty="0"/>
              <a:t>cookbook</a:t>
            </a:r>
            <a:r>
              <a:rPr lang="en-US" sz="3600" dirty="0"/>
              <a:t> → these are all its </a:t>
            </a:r>
            <a:r>
              <a:rPr lang="en-US" sz="3600" b="1" dirty="0"/>
              <a:t>hyponyms</a:t>
            </a:r>
            <a:r>
              <a:rPr lang="en-US" sz="3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4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387DE-A898-DF0A-9D03-4342B699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FD7D-58B7-3449-E7D5-9048A623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Working with hypernyms and </a:t>
            </a:r>
            <a:r>
              <a:rPr lang="en-US" b="1" dirty="0"/>
              <a:t>hyponym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2324-D078-7CCE-7B91-B781B2C23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06" y="950625"/>
            <a:ext cx="11542376" cy="56256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from </a:t>
            </a:r>
            <a:r>
              <a:rPr lang="en-US" sz="4000" dirty="0" err="1"/>
              <a:t>nltk.corpus</a:t>
            </a:r>
            <a:r>
              <a:rPr lang="en-US" sz="4000" dirty="0"/>
              <a:t> import wordnet as </a:t>
            </a:r>
            <a:r>
              <a:rPr lang="en-US" sz="4000" dirty="0" err="1"/>
              <a:t>wn</a:t>
            </a:r>
            <a:endParaRPr lang="en-US" sz="4000" dirty="0"/>
          </a:p>
          <a:p>
            <a:pPr>
              <a:buNone/>
            </a:pPr>
            <a:r>
              <a:rPr lang="en-US" sz="4000" dirty="0"/>
              <a:t># Get the </a:t>
            </a:r>
            <a:r>
              <a:rPr lang="en-US" sz="4000" dirty="0" err="1"/>
              <a:t>synset</a:t>
            </a:r>
            <a:r>
              <a:rPr lang="en-US" sz="4000" dirty="0"/>
              <a:t> for "cookbook"</a:t>
            </a:r>
          </a:p>
          <a:p>
            <a:pPr>
              <a:buNone/>
            </a:pPr>
            <a:r>
              <a:rPr lang="en-US" sz="4000" dirty="0"/>
              <a:t>syn = </a:t>
            </a:r>
            <a:r>
              <a:rPr lang="en-US" sz="4000" dirty="0" err="1"/>
              <a:t>wn.synset</a:t>
            </a:r>
            <a:r>
              <a:rPr lang="en-US" sz="4000" dirty="0"/>
              <a:t>('cookbook.n.01')</a:t>
            </a:r>
          </a:p>
          <a:p>
            <a:pPr>
              <a:buNone/>
            </a:pPr>
            <a:r>
              <a:rPr lang="en-US" sz="4000" dirty="0">
                <a:highlight>
                  <a:srgbClr val="FFFF00"/>
                </a:highlight>
              </a:rPr>
              <a:t># Get its hypernyms (more general)</a:t>
            </a:r>
          </a:p>
          <a:p>
            <a:pPr>
              <a:buNone/>
            </a:pPr>
            <a:r>
              <a:rPr lang="en-US" sz="4000" dirty="0">
                <a:highlight>
                  <a:srgbClr val="FFFF00"/>
                </a:highlight>
              </a:rPr>
              <a:t>print(</a:t>
            </a:r>
            <a:r>
              <a:rPr lang="en-US" sz="4000" dirty="0" err="1">
                <a:highlight>
                  <a:srgbClr val="FFFF00"/>
                </a:highlight>
              </a:rPr>
              <a:t>syn.hypernyms</a:t>
            </a:r>
            <a:r>
              <a:rPr lang="en-US" sz="4000" dirty="0">
                <a:highlight>
                  <a:srgbClr val="FFFF00"/>
                </a:highlight>
              </a:rPr>
              <a:t>())</a:t>
            </a:r>
          </a:p>
          <a:p>
            <a:pPr>
              <a:buNone/>
            </a:pPr>
            <a:r>
              <a:rPr lang="en-IN" sz="4000" dirty="0">
                <a:highlight>
                  <a:srgbClr val="FFFF00"/>
                </a:highlight>
              </a:rPr>
              <a:t>ref = </a:t>
            </a:r>
            <a:r>
              <a:rPr lang="en-IN" sz="4000" dirty="0" err="1">
                <a:highlight>
                  <a:srgbClr val="FFFF00"/>
                </a:highlight>
              </a:rPr>
              <a:t>syn.hypernyms</a:t>
            </a:r>
            <a:r>
              <a:rPr lang="en-IN" sz="4000" dirty="0">
                <a:highlight>
                  <a:srgbClr val="FFFF00"/>
                </a:highlight>
              </a:rPr>
              <a:t>()[0]</a:t>
            </a:r>
          </a:p>
          <a:p>
            <a:pPr>
              <a:buNone/>
            </a:pPr>
            <a:r>
              <a:rPr lang="en-IN" sz="4000" dirty="0">
                <a:highlight>
                  <a:srgbClr val="FFFF00"/>
                </a:highlight>
              </a:rPr>
              <a:t>print(</a:t>
            </a:r>
            <a:r>
              <a:rPr lang="en-IN" sz="4000" dirty="0" err="1">
                <a:highlight>
                  <a:srgbClr val="FFFF00"/>
                </a:highlight>
              </a:rPr>
              <a:t>ref.hyponyms</a:t>
            </a:r>
            <a:r>
              <a:rPr lang="en-IN" sz="4000" dirty="0">
                <a:highlight>
                  <a:srgbClr val="FFFF00"/>
                </a:highlight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887059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115A-E1B0-1110-9DF2-BB8F1CD65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61997" cy="3880773"/>
          </a:xfrm>
        </p:spPr>
        <p:txBody>
          <a:bodyPr>
            <a:normAutofit/>
          </a:bodyPr>
          <a:lstStyle/>
          <a:p>
            <a:r>
              <a:rPr lang="en-IN" sz="2800" dirty="0"/>
              <a:t>[</a:t>
            </a:r>
            <a:r>
              <a:rPr lang="en-IN" sz="2800" dirty="0" err="1"/>
              <a:t>Synset</a:t>
            </a:r>
            <a:r>
              <a:rPr lang="en-IN" sz="2800" dirty="0"/>
              <a:t>('reference_book.n.01')]</a:t>
            </a:r>
          </a:p>
          <a:p>
            <a:r>
              <a:rPr lang="en-IN" sz="2800" dirty="0"/>
              <a:t>[</a:t>
            </a:r>
            <a:r>
              <a:rPr lang="en-IN" sz="2800" dirty="0" err="1"/>
              <a:t>Synset</a:t>
            </a:r>
            <a:r>
              <a:rPr lang="en-IN" sz="2800" dirty="0"/>
              <a:t>('annual.n.02'), </a:t>
            </a:r>
            <a:r>
              <a:rPr lang="en-IN" sz="2800" dirty="0" err="1"/>
              <a:t>Synset</a:t>
            </a:r>
            <a:r>
              <a:rPr lang="en-IN" sz="2800" dirty="0"/>
              <a:t>('atlas.n.02'), ..., </a:t>
            </a:r>
            <a:r>
              <a:rPr lang="en-IN" sz="2800" dirty="0" err="1"/>
              <a:t>Synset</a:t>
            </a:r>
            <a:r>
              <a:rPr lang="en-IN" sz="2800" dirty="0"/>
              <a:t>('cookbook.n.01')]</a:t>
            </a:r>
          </a:p>
        </p:txBody>
      </p:sp>
    </p:spTree>
    <p:extLst>
      <p:ext uri="{BB962C8B-B14F-4D97-AF65-F5344CB8AC3E}">
        <p14:creationId xmlns:p14="http://schemas.microsoft.com/office/powerpoint/2010/main" val="2834920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A5B7-01EF-945A-DEFF-47291244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25" y="230909"/>
            <a:ext cx="8596668" cy="849745"/>
          </a:xfrm>
        </p:spPr>
        <p:txBody>
          <a:bodyPr/>
          <a:lstStyle/>
          <a:p>
            <a:r>
              <a:rPr lang="en-US" dirty="0"/>
              <a:t>Part-of-Speech (POS) Tags in WordNet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4F6DA-26FA-BDBD-7686-F30F96A1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80" y="1153825"/>
            <a:ext cx="10914302" cy="5256211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FranklinGothic-Book"/>
              </a:rPr>
              <a:t>You can also look </a:t>
            </a:r>
            <a:r>
              <a:rPr lang="en-US" sz="1800" b="0" i="0" u="none" strike="noStrike" baseline="0" dirty="0">
                <a:latin typeface="FranklinGothic-Book-Identity-H"/>
              </a:rPr>
              <a:t>up a simplified part-of-speech tag as follows: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&gt;&gt;&gt; </a:t>
            </a:r>
            <a:r>
              <a:rPr lang="en-IN" sz="1800" b="0" i="0" u="none" strike="noStrike" baseline="0" dirty="0" err="1">
                <a:latin typeface="CourierStd"/>
              </a:rPr>
              <a:t>syn.pos</a:t>
            </a:r>
            <a:r>
              <a:rPr lang="en-IN" sz="1800" b="0" i="0" u="none" strike="noStrike" baseline="0" dirty="0">
                <a:latin typeface="CourierStd"/>
              </a:rPr>
              <a:t>()</a:t>
            </a:r>
          </a:p>
          <a:p>
            <a:pPr algn="l"/>
            <a:r>
              <a:rPr lang="en-IN" sz="1800" b="0" i="0" u="none" strike="noStrike" baseline="0" dirty="0">
                <a:latin typeface="CourierStd"/>
              </a:rPr>
              <a:t>'n'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76E54-1F6F-9579-F9F3-452ACAD6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01" y="1808077"/>
            <a:ext cx="4310072" cy="21450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E8A466-0B69-B62B-F5F0-182A69BE7561}"/>
              </a:ext>
            </a:extLst>
          </p:cNvPr>
          <p:cNvSpPr txBox="1"/>
          <p:nvPr/>
        </p:nvSpPr>
        <p:spPr>
          <a:xfrm>
            <a:off x="684492" y="4299772"/>
            <a:ext cx="111996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from </a:t>
            </a:r>
            <a:r>
              <a:rPr lang="en-IN" sz="2400" b="1" dirty="0" err="1"/>
              <a:t>nltk.corpus</a:t>
            </a:r>
            <a:r>
              <a:rPr lang="en-IN" sz="2400" b="1" dirty="0"/>
              <a:t> import wordnet as </a:t>
            </a:r>
            <a:r>
              <a:rPr lang="en-IN" sz="2400" b="1" dirty="0" err="1"/>
              <a:t>wn</a:t>
            </a:r>
            <a:endParaRPr lang="en-IN" sz="2400" b="1" dirty="0"/>
          </a:p>
          <a:p>
            <a:endParaRPr lang="en-IN" sz="2400" b="1" dirty="0"/>
          </a:p>
          <a:p>
            <a:r>
              <a:rPr lang="en-IN" sz="2400" b="1" dirty="0"/>
              <a:t>print("All meanings of 'great':", </a:t>
            </a:r>
            <a:r>
              <a:rPr lang="en-IN" sz="2400" b="1" dirty="0" err="1"/>
              <a:t>len</a:t>
            </a:r>
            <a:r>
              <a:rPr lang="en-IN" sz="2400" b="1" dirty="0"/>
              <a:t>(</a:t>
            </a:r>
            <a:r>
              <a:rPr lang="en-IN" sz="2400" b="1" dirty="0" err="1"/>
              <a:t>wn.synsets</a:t>
            </a:r>
            <a:r>
              <a:rPr lang="en-IN" sz="2400" b="1" dirty="0"/>
              <a:t>('great')))</a:t>
            </a:r>
          </a:p>
          <a:p>
            <a:r>
              <a:rPr lang="en-IN" sz="2400" b="1" dirty="0"/>
              <a:t>print("As a noun:", </a:t>
            </a:r>
            <a:r>
              <a:rPr lang="en-IN" sz="2400" b="1" dirty="0" err="1"/>
              <a:t>len</a:t>
            </a:r>
            <a:r>
              <a:rPr lang="en-IN" sz="2400" b="1" dirty="0"/>
              <a:t>(</a:t>
            </a:r>
            <a:r>
              <a:rPr lang="en-IN" sz="2400" b="1" dirty="0" err="1"/>
              <a:t>wn.synsets</a:t>
            </a:r>
            <a:r>
              <a:rPr lang="en-IN" sz="2400" b="1" dirty="0"/>
              <a:t>('great', </a:t>
            </a:r>
            <a:r>
              <a:rPr lang="en-IN" sz="2400" b="1" dirty="0" err="1"/>
              <a:t>pos</a:t>
            </a:r>
            <a:r>
              <a:rPr lang="en-IN" sz="2400" b="1" dirty="0"/>
              <a:t>='n')))</a:t>
            </a:r>
          </a:p>
          <a:p>
            <a:r>
              <a:rPr lang="en-IN" sz="2400" b="1" dirty="0"/>
              <a:t>print("As an adjective:", </a:t>
            </a:r>
            <a:r>
              <a:rPr lang="en-IN" sz="2400" b="1" dirty="0" err="1"/>
              <a:t>len</a:t>
            </a:r>
            <a:r>
              <a:rPr lang="en-IN" sz="2400" b="1" dirty="0"/>
              <a:t>(</a:t>
            </a:r>
            <a:r>
              <a:rPr lang="en-IN" sz="2400" b="1" dirty="0" err="1"/>
              <a:t>wn.synsets</a:t>
            </a:r>
            <a:r>
              <a:rPr lang="en-IN" sz="2400" b="1" dirty="0"/>
              <a:t>('great', </a:t>
            </a:r>
            <a:r>
              <a:rPr lang="en-IN" sz="2400" b="1" dirty="0" err="1"/>
              <a:t>pos</a:t>
            </a:r>
            <a:r>
              <a:rPr lang="en-IN" sz="2400" b="1" dirty="0"/>
              <a:t>='a')))</a:t>
            </a:r>
          </a:p>
        </p:txBody>
      </p:sp>
    </p:spTree>
    <p:extLst>
      <p:ext uri="{BB962C8B-B14F-4D97-AF65-F5344CB8AC3E}">
        <p14:creationId xmlns:p14="http://schemas.microsoft.com/office/powerpoint/2010/main" val="202859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3B852-DAB9-4E43-6CEB-3D0DC6A76362}"/>
              </a:ext>
            </a:extLst>
          </p:cNvPr>
          <p:cNvSpPr txBox="1"/>
          <p:nvPr/>
        </p:nvSpPr>
        <p:spPr>
          <a:xfrm>
            <a:off x="147783" y="-202764"/>
            <a:ext cx="12210472" cy="9633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4400" dirty="0"/>
              <a:t> 1. </a:t>
            </a:r>
            <a:r>
              <a:rPr lang="en-IN" sz="3600" dirty="0"/>
              <a:t>As a noun:</a:t>
            </a:r>
          </a:p>
          <a:p>
            <a:r>
              <a:rPr lang="en-IN" sz="3600" dirty="0"/>
              <a:t>“Alexander the Great”</a:t>
            </a:r>
          </a:p>
          <a:p>
            <a:r>
              <a:rPr lang="en-IN" sz="3600" dirty="0"/>
              <a:t>Here, “Great” is a name/title — a noun.</a:t>
            </a:r>
          </a:p>
          <a:p>
            <a:endParaRPr lang="en-IN" sz="3600" dirty="0"/>
          </a:p>
          <a:p>
            <a:r>
              <a:rPr lang="en-IN" sz="3600" dirty="0"/>
              <a:t>🧠 In WordNet, this counts as 1 noun meaning.</a:t>
            </a:r>
          </a:p>
          <a:p>
            <a:endParaRPr lang="en-IN" sz="3600" dirty="0"/>
          </a:p>
          <a:p>
            <a:r>
              <a:rPr lang="en-IN" sz="3600" dirty="0"/>
              <a:t>✨ 2. As an adjective:</a:t>
            </a:r>
          </a:p>
          <a:p>
            <a:r>
              <a:rPr lang="en-IN" sz="3600" dirty="0"/>
              <a:t>“That movie was great.”</a:t>
            </a:r>
          </a:p>
          <a:p>
            <a:r>
              <a:rPr lang="en-IN" sz="3600" dirty="0"/>
              <a:t>“She has a great idea.”</a:t>
            </a:r>
          </a:p>
          <a:p>
            <a:endParaRPr lang="en-IN" sz="1400" dirty="0"/>
          </a:p>
          <a:p>
            <a:r>
              <a:rPr lang="en-IN" sz="1400" dirty="0"/>
              <a:t>Here, “great” is describing something — that’s an adjective.</a:t>
            </a:r>
          </a:p>
          <a:p>
            <a:endParaRPr lang="en-IN" sz="1400" dirty="0"/>
          </a:p>
          <a:p>
            <a:r>
              <a:rPr lang="en-IN" sz="1400" dirty="0"/>
              <a:t>🧠 In WordNet, it has 6 different adjective meanings, depending on the context:</a:t>
            </a:r>
          </a:p>
          <a:p>
            <a:endParaRPr lang="en-IN" sz="1400" dirty="0"/>
          </a:p>
          <a:p>
            <a:r>
              <a:rPr lang="en-IN" sz="1400" dirty="0"/>
              <a:t>Example adjective meanings of "great" in WordNet:</a:t>
            </a:r>
          </a:p>
          <a:p>
            <a:endParaRPr lang="en-IN" sz="1400" dirty="0"/>
          </a:p>
          <a:p>
            <a:r>
              <a:rPr lang="en-IN" sz="1400" dirty="0"/>
              <a:t>Very good or excellent</a:t>
            </a:r>
          </a:p>
          <a:p>
            <a:endParaRPr lang="en-IN" sz="1400" dirty="0"/>
          </a:p>
          <a:p>
            <a:r>
              <a:rPr lang="en-IN" sz="1400" dirty="0"/>
              <a:t>Remarkable in size or degree</a:t>
            </a:r>
          </a:p>
          <a:p>
            <a:endParaRPr lang="en-IN" sz="1400" dirty="0"/>
          </a:p>
          <a:p>
            <a:r>
              <a:rPr lang="en-IN" sz="1400" dirty="0"/>
              <a:t>Of major significance</a:t>
            </a:r>
          </a:p>
          <a:p>
            <a:endParaRPr lang="en-IN" sz="1400" dirty="0"/>
          </a:p>
          <a:p>
            <a:r>
              <a:rPr lang="en-IN" sz="1400" dirty="0"/>
              <a:t>Much beyond average</a:t>
            </a:r>
          </a:p>
          <a:p>
            <a:endParaRPr lang="en-IN" sz="1400" dirty="0"/>
          </a:p>
          <a:p>
            <a:r>
              <a:rPr lang="en-IN" sz="1400" dirty="0"/>
              <a:t>Famous or important (like a great leader)</a:t>
            </a:r>
          </a:p>
          <a:p>
            <a:endParaRPr lang="en-IN" sz="1400" dirty="0"/>
          </a:p>
          <a:p>
            <a:r>
              <a:rPr lang="en-IN" sz="1400" dirty="0"/>
              <a:t>Having achieved importance or distinction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19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724D-57A8-4520-5602-D07149E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9" y="156238"/>
            <a:ext cx="11625502" cy="1320800"/>
          </a:xfrm>
        </p:spPr>
        <p:txBody>
          <a:bodyPr/>
          <a:lstStyle/>
          <a:p>
            <a:r>
              <a:rPr lang="en-US" sz="3200" dirty="0"/>
              <a:t>Looking up lemmas and synonyms</a:t>
            </a:r>
            <a:br>
              <a:rPr lang="en-US" sz="3200" dirty="0"/>
            </a:br>
            <a:r>
              <a:rPr lang="en-IN" sz="3200" dirty="0"/>
              <a:t>in WordNet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73FF-664B-E698-5307-371020639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25" y="1477038"/>
            <a:ext cx="11486956" cy="522472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A </a:t>
            </a:r>
            <a:r>
              <a:rPr lang="en-US" sz="2400" b="1" dirty="0" err="1"/>
              <a:t>Synset</a:t>
            </a:r>
            <a:r>
              <a:rPr lang="en-US" sz="2400" b="1" dirty="0"/>
              <a:t> (short for "synonym set") is a group of words (lemmas) that all mean the same thing.</a:t>
            </a:r>
          </a:p>
          <a:p>
            <a:r>
              <a:rPr lang="en-US" sz="2400" b="1" dirty="0"/>
              <a:t>For example:</a:t>
            </a:r>
          </a:p>
          <a:p>
            <a:r>
              <a:rPr lang="en-US" sz="2400" b="1" dirty="0"/>
              <a:t>from </a:t>
            </a:r>
            <a:r>
              <a:rPr lang="en-US" sz="2400" b="1" dirty="0" err="1"/>
              <a:t>nltk.corpus</a:t>
            </a:r>
            <a:r>
              <a:rPr lang="en-US" sz="2400" b="1" dirty="0"/>
              <a:t> import wordnet</a:t>
            </a:r>
          </a:p>
          <a:p>
            <a:r>
              <a:rPr lang="en-US" sz="2400" b="1" dirty="0"/>
              <a:t>syn = </a:t>
            </a:r>
            <a:r>
              <a:rPr lang="en-US" sz="2400" b="1" dirty="0" err="1"/>
              <a:t>wordnet.synsets</a:t>
            </a:r>
            <a:r>
              <a:rPr lang="en-US" sz="2400" b="1" dirty="0"/>
              <a:t>('cookbook')[0]</a:t>
            </a:r>
          </a:p>
          <a:p>
            <a:r>
              <a:rPr lang="en-US" sz="2400" b="1" dirty="0"/>
              <a:t>This gives us the first </a:t>
            </a:r>
            <a:r>
              <a:rPr lang="en-US" sz="2400" b="1" dirty="0" err="1"/>
              <a:t>Synset</a:t>
            </a:r>
            <a:r>
              <a:rPr lang="en-US" sz="2400" b="1" dirty="0"/>
              <a:t> for the word "cookbook".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Lemma</a:t>
            </a:r>
            <a:r>
              <a:rPr lang="en-US" sz="2400" dirty="0"/>
              <a:t> is just </a:t>
            </a:r>
            <a:r>
              <a:rPr lang="en-US" sz="2400" b="1" dirty="0"/>
              <a:t>one word</a:t>
            </a:r>
            <a:r>
              <a:rPr lang="en-US" sz="2400" dirty="0"/>
              <a:t> in a </a:t>
            </a:r>
            <a:r>
              <a:rPr lang="en-US" sz="2400" dirty="0" err="1"/>
              <a:t>Synset</a:t>
            </a:r>
            <a:r>
              <a:rPr lang="en-US" sz="2400" dirty="0"/>
              <a:t> — a specific word form.</a:t>
            </a:r>
          </a:p>
          <a:p>
            <a:r>
              <a:rPr lang="en-US" sz="2400" b="1" dirty="0"/>
              <a:t>Now we get all the lemmas (word forms) in that </a:t>
            </a:r>
            <a:r>
              <a:rPr lang="en-US" sz="2400" b="1" dirty="0" err="1"/>
              <a:t>Synset</a:t>
            </a:r>
            <a:r>
              <a:rPr lang="en-US" sz="2400" b="1" dirty="0"/>
              <a:t>:</a:t>
            </a:r>
          </a:p>
          <a:p>
            <a:r>
              <a:rPr lang="en-US" sz="2800" b="1" dirty="0">
                <a:highlight>
                  <a:srgbClr val="FFFF00"/>
                </a:highlight>
              </a:rPr>
              <a:t>lemmas = </a:t>
            </a:r>
            <a:r>
              <a:rPr lang="en-US" sz="2800" b="1" dirty="0" err="1">
                <a:highlight>
                  <a:srgbClr val="FFFF00"/>
                </a:highlight>
              </a:rPr>
              <a:t>syn.lemmas</a:t>
            </a:r>
            <a:r>
              <a:rPr lang="en-US" sz="2800" b="1" dirty="0">
                <a:highlight>
                  <a:srgbClr val="FFFF00"/>
                </a:highlight>
              </a:rPr>
              <a:t>()</a:t>
            </a:r>
          </a:p>
          <a:p>
            <a:r>
              <a:rPr lang="en-US" sz="2800" dirty="0"/>
              <a:t> A </a:t>
            </a:r>
            <a:r>
              <a:rPr lang="en-US" sz="2800" b="1" dirty="0"/>
              <a:t>lemma</a:t>
            </a:r>
            <a:r>
              <a:rPr lang="en-US" sz="2800" dirty="0"/>
              <a:t> = a single word form.  A </a:t>
            </a:r>
            <a:r>
              <a:rPr lang="en-US" sz="2800" b="1" dirty="0" err="1"/>
              <a:t>Synset</a:t>
            </a:r>
            <a:r>
              <a:rPr lang="en-US" sz="2800" dirty="0"/>
              <a:t> = a group of lemmas with the same meaning.</a:t>
            </a:r>
            <a:endParaRPr lang="en-IN" sz="2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762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73C5-F6B3-6E1D-9BDB-83A59F6E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123911"/>
            <a:ext cx="8596668" cy="692727"/>
          </a:xfrm>
        </p:spPr>
        <p:txBody>
          <a:bodyPr/>
          <a:lstStyle/>
          <a:p>
            <a:r>
              <a:rPr lang="en-US" dirty="0"/>
              <a:t>Finding All Synonyms (Any Meaning)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912D-C1F8-E84C-30A0-342A1710E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60" y="1006044"/>
            <a:ext cx="12041139" cy="563490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FranklinGothic-Book"/>
              </a:rPr>
              <a:t>M</a:t>
            </a:r>
            <a:r>
              <a:rPr lang="en-US" sz="2400" b="0" i="0" u="none" strike="noStrike" baseline="0" dirty="0">
                <a:latin typeface="FranklinGothic-Book"/>
              </a:rPr>
              <a:t>any words have multiple </a:t>
            </a:r>
            <a:r>
              <a:rPr lang="en-US" sz="2400" b="0" i="0" u="none" strike="noStrike" baseline="0" dirty="0" err="1">
                <a:latin typeface="FranklinGothic-Book"/>
              </a:rPr>
              <a:t>Synsets</a:t>
            </a:r>
            <a:r>
              <a:rPr lang="en-US" sz="2400" b="0" i="0" u="none" strike="noStrike" baseline="0" dirty="0">
                <a:latin typeface="FranklinGothic-Book"/>
              </a:rPr>
              <a:t> because the word can have different meanings depending on the context. </a:t>
            </a:r>
          </a:p>
          <a:p>
            <a:pPr algn="l"/>
            <a:r>
              <a:rPr lang="en-US" sz="2400" b="0" i="0" u="none" strike="noStrike" baseline="0" dirty="0">
                <a:latin typeface="FranklinGothic-Book"/>
              </a:rPr>
              <a:t>But, let's say you didn't care about the context, and wanted to get all the possible synonyms for a word</a:t>
            </a:r>
          </a:p>
          <a:p>
            <a:pPr algn="l"/>
            <a:r>
              <a:rPr lang="en-IN" sz="2400" dirty="0"/>
              <a:t>synonyms = []</a:t>
            </a:r>
          </a:p>
          <a:p>
            <a:pPr algn="l"/>
            <a:r>
              <a:rPr lang="en-IN" sz="2400" dirty="0"/>
              <a:t>for </a:t>
            </a:r>
            <a:r>
              <a:rPr lang="en-IN" sz="2400" dirty="0" err="1"/>
              <a:t>syn</a:t>
            </a:r>
            <a:r>
              <a:rPr lang="en-IN" sz="2400" dirty="0"/>
              <a:t> in </a:t>
            </a:r>
            <a:r>
              <a:rPr lang="en-IN" sz="2400" dirty="0" err="1"/>
              <a:t>wordnet.synsets</a:t>
            </a:r>
            <a:r>
              <a:rPr lang="en-IN" sz="2400" dirty="0"/>
              <a:t>('book'):</a:t>
            </a:r>
          </a:p>
          <a:p>
            <a:pPr algn="l"/>
            <a:r>
              <a:rPr lang="en-IN" sz="2400" dirty="0"/>
              <a:t>    for lemma in </a:t>
            </a:r>
            <a:r>
              <a:rPr lang="en-IN" sz="2400" dirty="0" err="1"/>
              <a:t>syn.lemmas</a:t>
            </a:r>
            <a:r>
              <a:rPr lang="en-IN" sz="2400" dirty="0"/>
              <a:t>():</a:t>
            </a:r>
          </a:p>
          <a:p>
            <a:pPr algn="l"/>
            <a:r>
              <a:rPr lang="en-IN" sz="2400" dirty="0"/>
              <a:t>        </a:t>
            </a:r>
            <a:r>
              <a:rPr lang="en-IN" sz="2400" dirty="0" err="1"/>
              <a:t>synonyms.append</a:t>
            </a:r>
            <a:r>
              <a:rPr lang="en-IN" sz="2400" dirty="0"/>
              <a:t>(lemma.name())</a:t>
            </a:r>
            <a:endParaRPr lang="en-US" sz="2400" dirty="0">
              <a:latin typeface="FranklinGothic-Book"/>
            </a:endParaRPr>
          </a:p>
          <a:p>
            <a:pPr algn="l"/>
            <a:r>
              <a:rPr lang="en-US" sz="2400" dirty="0">
                <a:latin typeface="FranklinGothic-Book"/>
              </a:rPr>
              <a:t>OUTPUT</a:t>
            </a:r>
          </a:p>
          <a:p>
            <a:pPr algn="l"/>
            <a:r>
              <a:rPr lang="en-IN" sz="2400" b="1" dirty="0"/>
              <a:t>['book', 'volume', 'book', 'record', 'script', 'book', 'hold', 'reserve', 'book']</a:t>
            </a:r>
          </a:p>
        </p:txBody>
      </p:sp>
    </p:spTree>
    <p:extLst>
      <p:ext uri="{BB962C8B-B14F-4D97-AF65-F5344CB8AC3E}">
        <p14:creationId xmlns:p14="http://schemas.microsoft.com/office/powerpoint/2010/main" val="73280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45EB-D3B2-A575-C970-E51DD7F4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61" y="175491"/>
            <a:ext cx="8596668" cy="572655"/>
          </a:xfrm>
        </p:spPr>
        <p:txBody>
          <a:bodyPr>
            <a:normAutofit fontScale="90000"/>
          </a:bodyPr>
          <a:lstStyle/>
          <a:p>
            <a:r>
              <a:rPr lang="en-IN" dirty="0"/>
              <a:t>Antonyms?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0859-46A5-AF5B-21C7-43952C89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4" y="748146"/>
            <a:ext cx="11874885" cy="6012872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An antonym is the opposite of a word.</a:t>
            </a:r>
          </a:p>
          <a:p>
            <a:endParaRPr lang="en-US" sz="2000" b="1" dirty="0"/>
          </a:p>
          <a:p>
            <a:r>
              <a:rPr lang="en-US" sz="2000" b="1" dirty="0"/>
              <a:t>Some words in WordNet have antonyms. Example: the word "good" has opposite words in different contexts.</a:t>
            </a:r>
          </a:p>
          <a:p>
            <a:endParaRPr lang="en-US" sz="2000" b="1" dirty="0"/>
          </a:p>
          <a:p>
            <a:r>
              <a:rPr lang="en-US" sz="2000" b="1" dirty="0">
                <a:highlight>
                  <a:srgbClr val="FFFF00"/>
                </a:highlight>
              </a:rPr>
              <a:t>Case 1:</a:t>
            </a:r>
            <a:r>
              <a:rPr lang="en-US" sz="2000" b="1" dirty="0"/>
              <a:t> Good (noun) meaning "moral excellence"</a:t>
            </a:r>
          </a:p>
          <a:p>
            <a:r>
              <a:rPr lang="en-US" sz="2000" b="1" dirty="0"/>
              <a:t>gn2 = </a:t>
            </a:r>
            <a:r>
              <a:rPr lang="en-US" sz="2000" b="1" dirty="0" err="1"/>
              <a:t>wordnet.synset</a:t>
            </a:r>
            <a:r>
              <a:rPr lang="en-US" sz="2000" b="1" dirty="0"/>
              <a:t>('good.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n</a:t>
            </a:r>
            <a:r>
              <a:rPr lang="en-US" sz="2000" b="1" dirty="0"/>
              <a:t>.02')</a:t>
            </a:r>
          </a:p>
          <a:p>
            <a:r>
              <a:rPr lang="en-US" sz="2000" b="1" dirty="0"/>
              <a:t>evil = gn2.lemmas()[0].antonyms()[0]</a:t>
            </a:r>
          </a:p>
          <a:p>
            <a:r>
              <a:rPr lang="en-US" sz="2000" b="1" dirty="0"/>
              <a:t>evil.name  # 'evil'</a:t>
            </a:r>
          </a:p>
          <a:p>
            <a:endParaRPr lang="en-US" sz="2000" b="1" dirty="0"/>
          </a:p>
          <a:p>
            <a:r>
              <a:rPr lang="en-US" sz="2000" b="1" dirty="0">
                <a:highlight>
                  <a:srgbClr val="FFFF00"/>
                </a:highlight>
              </a:rPr>
              <a:t>Case 2: </a:t>
            </a:r>
            <a:r>
              <a:rPr lang="en-US" sz="2000" b="1" dirty="0"/>
              <a:t>Good (adjective) meaning "positive qualities"</a:t>
            </a:r>
          </a:p>
          <a:p>
            <a:r>
              <a:rPr lang="en-US" sz="2000" b="1" dirty="0"/>
              <a:t>ga1 = </a:t>
            </a:r>
            <a:r>
              <a:rPr lang="en-US" sz="2000" b="1" dirty="0" err="1"/>
              <a:t>wordnet.synset</a:t>
            </a:r>
            <a:r>
              <a:rPr lang="en-US" sz="2000" b="1" dirty="0"/>
              <a:t>('good.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a.</a:t>
            </a:r>
            <a:r>
              <a:rPr lang="en-US" sz="2000" b="1" dirty="0"/>
              <a:t>01')</a:t>
            </a:r>
          </a:p>
          <a:p>
            <a:r>
              <a:rPr lang="en-US" sz="2000" b="1" dirty="0"/>
              <a:t>bad = ga1.lemmas()[0].antonyms()[0]</a:t>
            </a:r>
          </a:p>
          <a:p>
            <a:r>
              <a:rPr lang="en-US" sz="2000" b="1" dirty="0"/>
              <a:t>bad.name()  # 'bad'</a:t>
            </a:r>
          </a:p>
          <a:p>
            <a:r>
              <a:rPr lang="en-US" sz="2000" b="1" dirty="0"/>
              <a:t>So, based on how "good" is used, it can have different opposites like "evil" or "bad".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5273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F81-B403-84A4-E292-35BBF4F2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83128"/>
            <a:ext cx="8596668" cy="733510"/>
          </a:xfrm>
        </p:spPr>
        <p:txBody>
          <a:bodyPr/>
          <a:lstStyle/>
          <a:p>
            <a:r>
              <a:rPr lang="en-IN" dirty="0"/>
              <a:t>What is Tokenization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F3FA-964B-2DB4-014B-3A705221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4" y="591127"/>
            <a:ext cx="12124266" cy="618374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Tokenization is the process of splitting a string into a list of pieces or tokens. A token is a piece of a whole, so a word is a token in a sentence, and a sentence is a token in a paragraph.</a:t>
            </a:r>
          </a:p>
          <a:p>
            <a:pPr algn="just"/>
            <a:r>
              <a:rPr lang="en-IN" sz="2400" dirty="0">
                <a:solidFill>
                  <a:schemeClr val="accent5"/>
                </a:solidFill>
              </a:rPr>
              <a:t>Natural Language </a:t>
            </a:r>
            <a:r>
              <a:rPr lang="en-IN" sz="2400" dirty="0" err="1">
                <a:solidFill>
                  <a:schemeClr val="accent5"/>
                </a:solidFill>
              </a:rPr>
              <a:t>ToolKit</a:t>
            </a:r>
            <a:r>
              <a:rPr lang="en-IN" sz="2400" dirty="0">
                <a:solidFill>
                  <a:schemeClr val="accent5"/>
                </a:solidFill>
              </a:rPr>
              <a:t> (NLTK)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Text Processing Toolkit</a:t>
            </a:r>
          </a:p>
          <a:p>
            <a:pPr algn="just"/>
            <a:r>
              <a:rPr lang="en-US" sz="1900" b="1" dirty="0">
                <a:solidFill>
                  <a:schemeClr val="accent5"/>
                </a:solidFill>
              </a:rPr>
              <a:t>NLTK is a powerful Python library used for working with human language data (Natural Language Processing).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Built-in Tools</a:t>
            </a:r>
          </a:p>
          <a:p>
            <a:pPr algn="just"/>
            <a:r>
              <a:rPr lang="en-US" sz="1900" b="1" dirty="0">
                <a:solidFill>
                  <a:schemeClr val="accent5"/>
                </a:solidFill>
              </a:rPr>
              <a:t>It includes tools for </a:t>
            </a:r>
            <a:r>
              <a:rPr lang="en-US" sz="1900" b="1" dirty="0">
                <a:solidFill>
                  <a:schemeClr val="tx1"/>
                </a:solidFill>
              </a:rPr>
              <a:t>tokenization, stemming, lemmatization, parsing, and more</a:t>
            </a:r>
            <a:r>
              <a:rPr lang="en-US" sz="1900" b="1" dirty="0">
                <a:solidFill>
                  <a:schemeClr val="accent5"/>
                </a:solidFill>
              </a:rPr>
              <a:t>.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Pre-trained Models</a:t>
            </a:r>
          </a:p>
          <a:p>
            <a:pPr algn="just"/>
            <a:r>
              <a:rPr lang="en-US" sz="1900" b="1" dirty="0">
                <a:solidFill>
                  <a:schemeClr val="accent5"/>
                </a:solidFill>
              </a:rPr>
              <a:t>NLTK comes with pre-trained models for tasks like sentence splitting and part-of-speech tagging, making it easy to use.</a:t>
            </a:r>
          </a:p>
          <a:p>
            <a:pPr algn="just"/>
            <a:r>
              <a:rPr lang="en-US" sz="1900" b="1" dirty="0">
                <a:solidFill>
                  <a:schemeClr val="tx1"/>
                </a:solidFill>
              </a:rPr>
              <a:t>Corpora and Datasets</a:t>
            </a:r>
          </a:p>
          <a:p>
            <a:pPr algn="just"/>
            <a:r>
              <a:rPr lang="en-US" sz="1900" b="1" dirty="0">
                <a:solidFill>
                  <a:schemeClr val="accent5"/>
                </a:solidFill>
              </a:rPr>
              <a:t>It provides access to large corpora (collections of text) and lexical resources like WordNet for word meanings and relations.</a:t>
            </a:r>
            <a:endParaRPr lang="en-IN" sz="19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24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F97D-8E2E-2B70-E3D4-C63349FF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sz="3200" dirty="0"/>
              <a:t>Calculating WordNet </a:t>
            </a:r>
            <a:r>
              <a:rPr lang="en-IN" sz="3200" dirty="0" err="1"/>
              <a:t>Synset</a:t>
            </a:r>
            <a:r>
              <a:rPr lang="en-IN" sz="3200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96A2-7C81-2322-6EA1-E5078F11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932152"/>
            <a:ext cx="11754812" cy="5653375"/>
          </a:xfrm>
        </p:spPr>
        <p:txBody>
          <a:bodyPr/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hypernym</a:t>
            </a:r>
            <a:r>
              <a:rPr lang="en-US" dirty="0"/>
              <a:t> is a more general word.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cookbook</a:t>
            </a:r>
            <a:r>
              <a:rPr lang="en-US" dirty="0"/>
              <a:t> → is a type of → </a:t>
            </a:r>
            <a:r>
              <a:rPr lang="en-US" b="1" dirty="0" err="1"/>
              <a:t>instruction_book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instruction_book</a:t>
            </a:r>
            <a:r>
              <a:rPr lang="en-US" dirty="0"/>
              <a:t> → is a type of → </a:t>
            </a:r>
            <a:r>
              <a:rPr lang="en-US" b="1" dirty="0" err="1"/>
              <a:t>reference_book</a:t>
            </a:r>
            <a:endParaRPr lang="en-US" dirty="0"/>
          </a:p>
          <a:p>
            <a:pPr marL="0" indent="0" algn="ctr">
              <a:buNone/>
            </a:pPr>
            <a:r>
              <a:rPr lang="en-US" sz="2800" b="1" dirty="0" err="1"/>
              <a:t>reference_book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                └── </a:t>
            </a:r>
            <a:r>
              <a:rPr lang="en-US" sz="2800" b="1" dirty="0" err="1"/>
              <a:t>instruction_book</a:t>
            </a:r>
            <a:endParaRPr lang="en-US" sz="2800" b="1" dirty="0"/>
          </a:p>
          <a:p>
            <a:pPr marL="0" indent="0" algn="ctr">
              <a:buNone/>
            </a:pPr>
            <a:r>
              <a:rPr lang="en-US" sz="2800" b="1" dirty="0"/>
              <a:t>					        └── cookbook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We want to measure how </a:t>
            </a:r>
            <a:r>
              <a:rPr lang="en-US" sz="2800" b="1" dirty="0"/>
              <a:t>similar two words are</a:t>
            </a:r>
            <a:r>
              <a:rPr lang="en-US" sz="2800" dirty="0"/>
              <a:t> using their </a:t>
            </a:r>
            <a:r>
              <a:rPr lang="en-US" sz="2800" dirty="0" err="1"/>
              <a:t>Synsets</a:t>
            </a:r>
            <a:r>
              <a:rPr lang="en-US" sz="2800" dirty="0"/>
              <a:t>. WordNet gives us tools for this.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39263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FEA92-EAA7-25E0-5207-18D0E013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4B73E-4416-894E-6AA9-E81E7D37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sz="3200" dirty="0"/>
              <a:t>Calculating WordNet </a:t>
            </a:r>
            <a:r>
              <a:rPr lang="en-IN" sz="3200" dirty="0" err="1"/>
              <a:t>Synset</a:t>
            </a:r>
            <a:r>
              <a:rPr lang="en-IN" sz="3200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560A-CD96-D6FF-1CED-A278A7FD6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932152"/>
            <a:ext cx="11754812" cy="5653375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highlight>
                  <a:srgbClr val="FFFF00"/>
                </a:highlight>
              </a:rPr>
              <a:t>Wu-Palmer Similarity (</a:t>
            </a:r>
            <a:r>
              <a:rPr lang="en-US" sz="2800" b="1" dirty="0" err="1">
                <a:highlight>
                  <a:srgbClr val="FFFF00"/>
                </a:highlight>
              </a:rPr>
              <a:t>wup_similarity</a:t>
            </a:r>
            <a:r>
              <a:rPr lang="en-US" sz="2800" b="1" dirty="0">
                <a:highlight>
                  <a:srgbClr val="FFFF00"/>
                </a:highlight>
              </a:rPr>
              <a:t>)</a:t>
            </a:r>
          </a:p>
          <a:p>
            <a:pPr>
              <a:buNone/>
            </a:pPr>
            <a:r>
              <a:rPr lang="en-US" sz="2800" b="1" dirty="0"/>
              <a:t>This checks how close two words are in the tree. If they're close, similarity is high (close to 1). If far, similarity is low (closer to 0).</a:t>
            </a:r>
          </a:p>
          <a:p>
            <a:pPr>
              <a:buNone/>
            </a:pPr>
            <a:r>
              <a:rPr lang="en-US" sz="2800" b="1" dirty="0"/>
              <a:t>✅ Example 1: cookbook vs </a:t>
            </a:r>
            <a:r>
              <a:rPr lang="en-US" sz="2800" b="1" dirty="0" err="1"/>
              <a:t>instruction_book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from </a:t>
            </a:r>
            <a:r>
              <a:rPr lang="en-US" sz="2800" b="1" dirty="0" err="1"/>
              <a:t>nltk.corpus</a:t>
            </a:r>
            <a:r>
              <a:rPr lang="en-US" sz="2800" b="1" dirty="0"/>
              <a:t> import wordnet</a:t>
            </a:r>
          </a:p>
          <a:p>
            <a:pPr>
              <a:buNone/>
            </a:pPr>
            <a:r>
              <a:rPr lang="en-US" sz="2800" b="1" dirty="0" err="1"/>
              <a:t>cb</a:t>
            </a:r>
            <a:r>
              <a:rPr lang="en-US" sz="2800" b="1" dirty="0"/>
              <a:t> = </a:t>
            </a:r>
            <a:r>
              <a:rPr lang="en-US" sz="2800" b="1" dirty="0" err="1"/>
              <a:t>wordnet.synset</a:t>
            </a:r>
            <a:r>
              <a:rPr lang="en-US" sz="2800" b="1" dirty="0"/>
              <a:t>('cookbook.n.01')</a:t>
            </a:r>
          </a:p>
          <a:p>
            <a:pPr>
              <a:buNone/>
            </a:pPr>
            <a:r>
              <a:rPr lang="en-US" sz="2800" b="1" dirty="0" err="1"/>
              <a:t>ib</a:t>
            </a:r>
            <a:r>
              <a:rPr lang="en-US" sz="2800" b="1" dirty="0"/>
              <a:t> = </a:t>
            </a:r>
            <a:r>
              <a:rPr lang="en-US" sz="2800" b="1" dirty="0" err="1"/>
              <a:t>wordnet.synset</a:t>
            </a:r>
            <a:r>
              <a:rPr lang="en-US" sz="2800" b="1" dirty="0"/>
              <a:t>('instruction_book.n.01')</a:t>
            </a:r>
          </a:p>
          <a:p>
            <a:pPr>
              <a:buNone/>
            </a:pPr>
            <a:r>
              <a:rPr lang="en-US" sz="2800" b="1" dirty="0" err="1">
                <a:highlight>
                  <a:srgbClr val="FFFF00"/>
                </a:highlight>
              </a:rPr>
              <a:t>cb.wup_similarity</a:t>
            </a:r>
            <a:r>
              <a:rPr lang="en-US" sz="2800" b="1" dirty="0">
                <a:highlight>
                  <a:srgbClr val="FFFF00"/>
                </a:highlight>
              </a:rPr>
              <a:t>(</a:t>
            </a:r>
            <a:r>
              <a:rPr lang="en-US" sz="2800" b="1" dirty="0" err="1">
                <a:highlight>
                  <a:srgbClr val="FFFF00"/>
                </a:highlight>
              </a:rPr>
              <a:t>ib</a:t>
            </a:r>
            <a:r>
              <a:rPr lang="en-US" sz="2800" b="1" dirty="0">
                <a:highlight>
                  <a:srgbClr val="FFFF00"/>
                </a:highlight>
              </a:rPr>
              <a:t>)  </a:t>
            </a:r>
            <a:r>
              <a:rPr lang="en-US" sz="2800" b="1" dirty="0"/>
              <a:t># </a:t>
            </a:r>
            <a:r>
              <a:rPr lang="en-US" sz="2800" b="1" dirty="0">
                <a:highlight>
                  <a:srgbClr val="FFFF00"/>
                </a:highlight>
              </a:rPr>
              <a:t>Output: 0.916...</a:t>
            </a:r>
          </a:p>
          <a:p>
            <a:pPr>
              <a:buNone/>
            </a:pPr>
            <a:r>
              <a:rPr lang="en-US" sz="2800" b="1" dirty="0"/>
              <a:t>🔹 This means they are 91% similar — very close!</a:t>
            </a:r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34366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3C30-AED3-6AF2-43EF-5AAD8803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3784-90B2-8347-9CA6-3518C733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sz="3200" dirty="0"/>
              <a:t>Calculating WordNet </a:t>
            </a:r>
            <a:r>
              <a:rPr lang="en-IN" sz="3200" dirty="0" err="1"/>
              <a:t>Synset</a:t>
            </a:r>
            <a:r>
              <a:rPr lang="en-IN" sz="3200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673A-7136-BE78-B75E-541D8729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932152"/>
            <a:ext cx="11754812" cy="56533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>
                <a:highlight>
                  <a:srgbClr val="FFFF00"/>
                </a:highlight>
              </a:rPr>
              <a:t>Wu-Palmer Similarity (</a:t>
            </a:r>
            <a:r>
              <a:rPr lang="en-US" sz="2800" b="1" dirty="0" err="1">
                <a:highlight>
                  <a:srgbClr val="FFFF00"/>
                </a:highlight>
              </a:rPr>
              <a:t>wup_similarity</a:t>
            </a:r>
            <a:r>
              <a:rPr lang="en-US" sz="2800" b="1" dirty="0">
                <a:highlight>
                  <a:srgbClr val="FFFF00"/>
                </a:highlight>
              </a:rPr>
              <a:t>)</a:t>
            </a:r>
          </a:p>
          <a:p>
            <a:pPr>
              <a:buNone/>
            </a:pPr>
            <a:r>
              <a:rPr lang="en-US" sz="2800" b="1" dirty="0"/>
              <a:t>Example 2: cookbook vs dog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dog = </a:t>
            </a:r>
            <a:r>
              <a:rPr lang="en-US" sz="2800" b="1" dirty="0" err="1"/>
              <a:t>wordnet.synsets</a:t>
            </a:r>
            <a:r>
              <a:rPr lang="en-US" sz="2800" b="1" dirty="0"/>
              <a:t>('dog')[0]</a:t>
            </a:r>
          </a:p>
          <a:p>
            <a:pPr>
              <a:buNone/>
            </a:pPr>
            <a:r>
              <a:rPr lang="en-US" sz="2800" b="1" dirty="0" err="1"/>
              <a:t>dog.wup_similarity</a:t>
            </a:r>
            <a:r>
              <a:rPr lang="en-US" sz="2800" b="1" dirty="0"/>
              <a:t>(</a:t>
            </a:r>
            <a:r>
              <a:rPr lang="en-US" sz="2800" b="1" dirty="0" err="1"/>
              <a:t>cb</a:t>
            </a:r>
            <a:r>
              <a:rPr lang="en-US" sz="2800" b="1" dirty="0"/>
              <a:t>)  </a:t>
            </a:r>
            <a:r>
              <a:rPr lang="en-US" sz="2800" b="1" dirty="0">
                <a:highlight>
                  <a:srgbClr val="FFFF00"/>
                </a:highlight>
              </a:rPr>
              <a:t># Output: 0.38</a:t>
            </a:r>
          </a:p>
          <a:p>
            <a:pPr>
              <a:buNone/>
            </a:pPr>
            <a:r>
              <a:rPr lang="en-US" sz="2800" b="1" dirty="0"/>
              <a:t>Even these very different words still have some similarity — why?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entity</a:t>
            </a:r>
          </a:p>
          <a:p>
            <a:pPr>
              <a:buNone/>
            </a:pPr>
            <a:r>
              <a:rPr lang="en-US" sz="2800" b="1" dirty="0"/>
              <a:t> └── object</a:t>
            </a:r>
          </a:p>
          <a:p>
            <a:pPr>
              <a:buNone/>
            </a:pPr>
            <a:r>
              <a:rPr lang="en-US" sz="2800" b="1" dirty="0"/>
              <a:t>      ├── cookbook</a:t>
            </a:r>
          </a:p>
          <a:p>
            <a:pPr>
              <a:buNone/>
            </a:pPr>
            <a:r>
              <a:rPr lang="en-US" sz="2800" b="1" dirty="0"/>
              <a:t>      └── dog</a:t>
            </a:r>
          </a:p>
          <a:p>
            <a:pPr>
              <a:buNone/>
            </a:pPr>
            <a:r>
              <a:rPr lang="en-US" sz="2800" b="1" dirty="0"/>
              <a:t>So they're technically still connected, but way far up the tree → less similar.</a:t>
            </a:r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46846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616C-DB20-20BE-E58D-D6FB54C3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390F-7E14-4288-1F94-B61ABB7C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sz="3200" dirty="0"/>
              <a:t>Calculating WordNet </a:t>
            </a:r>
            <a:r>
              <a:rPr lang="en-IN" sz="3200" dirty="0" err="1"/>
              <a:t>Synset</a:t>
            </a:r>
            <a:r>
              <a:rPr lang="en-IN" sz="3200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CC4F4-B55D-39D5-2815-288CE81C0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932152"/>
            <a:ext cx="11754812" cy="5653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Path Similarity</a:t>
            </a:r>
          </a:p>
          <a:p>
            <a:pPr>
              <a:buNone/>
            </a:pPr>
            <a:r>
              <a:rPr lang="en-US" sz="2800" b="1" dirty="0"/>
              <a:t>This simply checks how many steps apart the two </a:t>
            </a:r>
            <a:r>
              <a:rPr lang="en-US" sz="2800" b="1" dirty="0" err="1"/>
              <a:t>Synsets</a:t>
            </a:r>
            <a:r>
              <a:rPr lang="en-US" sz="2800" b="1" dirty="0"/>
              <a:t> are.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>
                <a:highlight>
                  <a:srgbClr val="FFFF00"/>
                </a:highlight>
              </a:rPr>
              <a:t>cb.path_similarity</a:t>
            </a:r>
            <a:r>
              <a:rPr lang="en-US" sz="2800" b="1" dirty="0">
                <a:highlight>
                  <a:srgbClr val="FFFF00"/>
                </a:highlight>
              </a:rPr>
              <a:t>(</a:t>
            </a:r>
            <a:r>
              <a:rPr lang="en-US" sz="2800" b="1" dirty="0" err="1">
                <a:highlight>
                  <a:srgbClr val="FFFF00"/>
                </a:highlight>
              </a:rPr>
              <a:t>ib</a:t>
            </a:r>
            <a:r>
              <a:rPr lang="en-US" sz="2800" b="1" dirty="0">
                <a:highlight>
                  <a:srgbClr val="FFFF00"/>
                </a:highlight>
              </a:rPr>
              <a:t>)   # 0.33</a:t>
            </a:r>
          </a:p>
          <a:p>
            <a:pPr>
              <a:buNone/>
            </a:pPr>
            <a:r>
              <a:rPr lang="en-US" sz="2800" b="1" dirty="0" err="1">
                <a:highlight>
                  <a:srgbClr val="FFFF00"/>
                </a:highlight>
              </a:rPr>
              <a:t>cb.path_similarity</a:t>
            </a:r>
            <a:r>
              <a:rPr lang="en-US" sz="2800" b="1" dirty="0">
                <a:highlight>
                  <a:srgbClr val="FFFF00"/>
                </a:highlight>
              </a:rPr>
              <a:t>(dog)  # 0.07</a:t>
            </a:r>
          </a:p>
          <a:p>
            <a:pPr>
              <a:buNone/>
            </a:pPr>
            <a:r>
              <a:rPr lang="en-US" sz="2800" b="1" dirty="0"/>
              <a:t>Closer → higher number (closer to 1)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Farther → lower number</a:t>
            </a:r>
          </a:p>
          <a:p>
            <a:pPr>
              <a:buNone/>
            </a:pPr>
            <a:r>
              <a:rPr lang="en-US" sz="2800" b="1" dirty="0"/>
              <a:t>So again, cookbook and </a:t>
            </a:r>
            <a:r>
              <a:rPr lang="en-US" sz="2800" b="1" dirty="0" err="1"/>
              <a:t>instruction_book</a:t>
            </a:r>
            <a:r>
              <a:rPr lang="en-US" sz="2800" b="1" dirty="0"/>
              <a:t> are much closer than cookbook and dog.</a:t>
            </a:r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25376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EA087-4929-7718-957E-E10E2E01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9CCF-AAE0-3D1E-0AB3-28F118BA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</p:spPr>
        <p:txBody>
          <a:bodyPr/>
          <a:lstStyle/>
          <a:p>
            <a:r>
              <a:rPr lang="en-IN" sz="3200" dirty="0"/>
              <a:t>Calculating WordNet </a:t>
            </a:r>
            <a:r>
              <a:rPr lang="en-IN" sz="3200" dirty="0" err="1"/>
              <a:t>Synset</a:t>
            </a:r>
            <a:r>
              <a:rPr lang="en-IN" sz="3200" dirty="0"/>
              <a:t>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5A08-3CEE-30A6-F569-FA65950A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932152"/>
            <a:ext cx="11754812" cy="5653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This one uses path length and adds a bit of math (log). — higher = more similar.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cb.lch_similarity</a:t>
            </a:r>
            <a:r>
              <a:rPr lang="en-US" sz="2800" b="1" dirty="0"/>
              <a:t>(</a:t>
            </a:r>
            <a:r>
              <a:rPr lang="en-US" sz="2800" b="1" dirty="0" err="1"/>
              <a:t>ib</a:t>
            </a:r>
            <a:r>
              <a:rPr lang="en-US" sz="2800" b="1" dirty="0"/>
              <a:t>)   # 2.53 (high)</a:t>
            </a:r>
          </a:p>
          <a:p>
            <a:pPr>
              <a:buNone/>
            </a:pPr>
            <a:r>
              <a:rPr lang="en-US" sz="2800" b="1" dirty="0" err="1"/>
              <a:t>cb.lch_similarity</a:t>
            </a:r>
            <a:r>
              <a:rPr lang="en-US" sz="2800" b="1" dirty="0"/>
              <a:t>(dog)  # 0.99 (low)</a:t>
            </a:r>
          </a:p>
          <a:p>
            <a:pPr>
              <a:buNone/>
            </a:pPr>
            <a:endParaRPr lang="en-US" sz="2800" b="1"/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So again, confirms: cookbook is much more similar to </a:t>
            </a:r>
            <a:r>
              <a:rPr lang="en-US" sz="2800" b="1" dirty="0" err="1"/>
              <a:t>instruction_book</a:t>
            </a:r>
            <a:r>
              <a:rPr lang="en-US" sz="2800" b="1" dirty="0"/>
              <a:t> than to dog.</a:t>
            </a:r>
          </a:p>
          <a:p>
            <a:pPr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70220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88" y="124691"/>
            <a:ext cx="8596668" cy="678873"/>
          </a:xfrm>
        </p:spPr>
        <p:txBody>
          <a:bodyPr/>
          <a:lstStyle/>
          <a:p>
            <a:r>
              <a:rPr lang="en-IN" dirty="0"/>
              <a:t>Collocations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88" y="1024516"/>
            <a:ext cx="11597794" cy="5514829"/>
          </a:xfrm>
        </p:spPr>
        <p:txBody>
          <a:bodyPr/>
          <a:lstStyle/>
          <a:p>
            <a:r>
              <a:rPr lang="en-US" sz="3200" dirty="0"/>
              <a:t>Collocations are words that often appear together. For example:</a:t>
            </a:r>
          </a:p>
          <a:p>
            <a:r>
              <a:rPr lang="en-US" sz="3200" b="1" dirty="0"/>
              <a:t>“New York”</a:t>
            </a:r>
            <a:endParaRPr lang="en-US" sz="3200" dirty="0"/>
          </a:p>
          <a:p>
            <a:r>
              <a:rPr lang="en-US" sz="3200" b="1" dirty="0"/>
              <a:t>“peanut butter”</a:t>
            </a:r>
            <a:endParaRPr lang="en-US" sz="3200" dirty="0"/>
          </a:p>
          <a:p>
            <a:r>
              <a:rPr lang="en-US" sz="3200" b="1" dirty="0"/>
              <a:t>“fast food”</a:t>
            </a:r>
            <a:endParaRPr lang="en-US" sz="3200" dirty="0"/>
          </a:p>
          <a:p>
            <a:r>
              <a:rPr lang="en-US" sz="3200" dirty="0"/>
              <a:t>These pairs (or triplets) of words appear together more frequently than by random chance.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158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06582"/>
          </a:xfrm>
        </p:spPr>
        <p:txBody>
          <a:bodyPr/>
          <a:lstStyle/>
          <a:p>
            <a:r>
              <a:rPr lang="en-IN" dirty="0"/>
              <a:t>Collocations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51" y="1079934"/>
            <a:ext cx="11847175" cy="545941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Import required tools</a:t>
            </a:r>
            <a:r>
              <a:rPr lang="en-IN" sz="2000" b="1" dirty="0" smtClean="0">
                <a:solidFill>
                  <a:srgbClr val="FF0000"/>
                </a:solidFill>
              </a:rPr>
              <a:t>: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from </a:t>
            </a:r>
            <a:r>
              <a:rPr lang="en-IN" sz="2000" b="1" dirty="0" err="1"/>
              <a:t>nltk.corpus</a:t>
            </a:r>
            <a:r>
              <a:rPr lang="en-IN" sz="2000" b="1" dirty="0"/>
              <a:t> import </a:t>
            </a:r>
            <a:r>
              <a:rPr lang="en-IN" sz="2000" b="1" dirty="0" err="1"/>
              <a:t>webtext</a:t>
            </a:r>
            <a:endParaRPr lang="en-IN" sz="2000" b="1" dirty="0"/>
          </a:p>
          <a:p>
            <a:r>
              <a:rPr lang="en-IN" sz="2000" b="1" dirty="0"/>
              <a:t>from </a:t>
            </a:r>
            <a:r>
              <a:rPr lang="en-IN" sz="2000" b="1" dirty="0" err="1"/>
              <a:t>nltk.collocations</a:t>
            </a:r>
            <a:r>
              <a:rPr lang="en-IN" sz="2000" b="1" dirty="0"/>
              <a:t> import </a:t>
            </a:r>
            <a:r>
              <a:rPr lang="en-IN" sz="2000" b="1" dirty="0" err="1"/>
              <a:t>BigramCollocationFinder</a:t>
            </a:r>
            <a:endParaRPr lang="en-IN" sz="2000" b="1" dirty="0"/>
          </a:p>
          <a:p>
            <a:r>
              <a:rPr lang="en-IN" sz="2000" b="1" dirty="0"/>
              <a:t>from </a:t>
            </a:r>
            <a:r>
              <a:rPr lang="en-IN" sz="2000" b="1" dirty="0" err="1"/>
              <a:t>nltk.metrics</a:t>
            </a:r>
            <a:r>
              <a:rPr lang="en-IN" sz="2000" b="1" dirty="0"/>
              <a:t> import </a:t>
            </a:r>
            <a:r>
              <a:rPr lang="en-IN" sz="2000" b="1" dirty="0" err="1" smtClean="0"/>
              <a:t>BigramAssocMeasures</a:t>
            </a:r>
            <a:endParaRPr lang="en-IN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Load and clean the words from a file (Any random script):</a:t>
            </a:r>
          </a:p>
          <a:p>
            <a:r>
              <a:rPr lang="en-US" sz="2000" b="1" dirty="0"/>
              <a:t>words = [</a:t>
            </a:r>
            <a:r>
              <a:rPr lang="en-US" sz="2000" b="1" dirty="0" err="1"/>
              <a:t>w.lower</a:t>
            </a:r>
            <a:r>
              <a:rPr lang="en-US" sz="2000" b="1" dirty="0"/>
              <a:t>() for w in </a:t>
            </a:r>
            <a:r>
              <a:rPr lang="en-US" sz="2000" b="1" dirty="0" err="1"/>
              <a:t>webtext.words</a:t>
            </a:r>
            <a:r>
              <a:rPr lang="en-US" sz="2000" b="1" dirty="0"/>
              <a:t>('grail.txt</a:t>
            </a:r>
            <a:r>
              <a:rPr lang="en-US" sz="2000" b="1" dirty="0" smtClean="0"/>
              <a:t>')]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Create a finder to discover word pairs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endParaRPr lang="en-US" sz="2600" b="1" dirty="0"/>
          </a:p>
          <a:p>
            <a:r>
              <a:rPr lang="en-US" sz="2600" b="1" dirty="0" err="1"/>
              <a:t>bcf</a:t>
            </a:r>
            <a:r>
              <a:rPr lang="en-US" sz="2600" b="1" dirty="0"/>
              <a:t> = </a:t>
            </a:r>
            <a:r>
              <a:rPr lang="en-US" sz="2600" b="1" dirty="0" err="1"/>
              <a:t>BigramCollocationFinder.from_words</a:t>
            </a:r>
            <a:r>
              <a:rPr lang="en-US" sz="2600" b="1" dirty="0"/>
              <a:t>(words</a:t>
            </a:r>
            <a:r>
              <a:rPr lang="en-US" sz="2600" b="1" dirty="0" smtClean="0"/>
              <a:t>)</a:t>
            </a:r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Find the top 4 common bigrams</a:t>
            </a:r>
            <a:r>
              <a:rPr lang="en-US" sz="2000" b="1" dirty="0" smtClean="0">
                <a:solidFill>
                  <a:srgbClr val="FF0000"/>
                </a:solidFill>
              </a:rPr>
              <a:t>:</a:t>
            </a:r>
            <a:endParaRPr lang="en-US" sz="2000" dirty="0"/>
          </a:p>
          <a:p>
            <a:r>
              <a:rPr lang="en-US" sz="2600" b="1" dirty="0" err="1"/>
              <a:t>bcf.nbest</a:t>
            </a:r>
            <a:r>
              <a:rPr lang="en-US" sz="2600" b="1" dirty="0"/>
              <a:t>(</a:t>
            </a:r>
            <a:r>
              <a:rPr lang="en-US" sz="2600" b="1" dirty="0" err="1"/>
              <a:t>BigramAssocMeasures.likelihood_ratio</a:t>
            </a:r>
            <a:r>
              <a:rPr lang="en-US" sz="2600" b="1" dirty="0"/>
              <a:t>, 4)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4718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06582"/>
          </a:xfrm>
        </p:spPr>
        <p:txBody>
          <a:bodyPr/>
          <a:lstStyle/>
          <a:p>
            <a:r>
              <a:rPr lang="en-IN" dirty="0"/>
              <a:t>Collocations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51" y="1079934"/>
            <a:ext cx="11847175" cy="5459411"/>
          </a:xfrm>
        </p:spPr>
        <p:txBody>
          <a:bodyPr>
            <a:normAutofit/>
          </a:bodyPr>
          <a:lstStyle/>
          <a:p>
            <a:r>
              <a:rPr lang="en-IN" sz="2600" b="1" dirty="0" smtClean="0"/>
              <a:t> </a:t>
            </a:r>
            <a:r>
              <a:rPr lang="en-IN" sz="2600" b="1" dirty="0"/>
              <a:t>Clean It!</a:t>
            </a:r>
          </a:p>
          <a:p>
            <a:endParaRPr lang="en-IN" sz="2600" b="1" dirty="0"/>
          </a:p>
          <a:p>
            <a:r>
              <a:rPr lang="en-IN" sz="2600" b="1" smtClean="0"/>
              <a:t> </a:t>
            </a:r>
            <a:r>
              <a:rPr lang="en-IN" sz="2600" b="1" dirty="0"/>
              <a:t>filter out short words and common </a:t>
            </a:r>
            <a:r>
              <a:rPr lang="en-IN" sz="2600" b="1" dirty="0" err="1"/>
              <a:t>stopwords</a:t>
            </a:r>
            <a:r>
              <a:rPr lang="en-IN" sz="2600" b="1" dirty="0"/>
              <a:t> like "is", "the", "an".</a:t>
            </a:r>
          </a:p>
          <a:p>
            <a:endParaRPr lang="en-IN" sz="2600" b="1" dirty="0"/>
          </a:p>
          <a:p>
            <a:r>
              <a:rPr lang="en-IN" sz="2600" b="1" dirty="0"/>
              <a:t>from </a:t>
            </a:r>
            <a:r>
              <a:rPr lang="en-IN" sz="2600" b="1" dirty="0" err="1"/>
              <a:t>nltk.corpus</a:t>
            </a:r>
            <a:r>
              <a:rPr lang="en-IN" sz="2600" b="1" dirty="0"/>
              <a:t> import </a:t>
            </a:r>
            <a:r>
              <a:rPr lang="en-IN" sz="2600" b="1" dirty="0" err="1"/>
              <a:t>stopwords</a:t>
            </a:r>
            <a:endParaRPr lang="en-IN" sz="2600" b="1" dirty="0"/>
          </a:p>
          <a:p>
            <a:r>
              <a:rPr lang="en-IN" sz="2600" b="1" dirty="0" err="1"/>
              <a:t>stopset</a:t>
            </a:r>
            <a:r>
              <a:rPr lang="en-IN" sz="2600" b="1" dirty="0"/>
              <a:t> = set(</a:t>
            </a:r>
            <a:r>
              <a:rPr lang="en-IN" sz="2600" b="1" dirty="0" err="1"/>
              <a:t>stopwords.words</a:t>
            </a:r>
            <a:r>
              <a:rPr lang="en-IN" sz="2600" b="1" dirty="0"/>
              <a:t>('</a:t>
            </a:r>
            <a:r>
              <a:rPr lang="en-IN" sz="2600" b="1" dirty="0" err="1"/>
              <a:t>english</a:t>
            </a:r>
            <a:r>
              <a:rPr lang="en-IN" sz="2600" b="1" dirty="0"/>
              <a:t>'))</a:t>
            </a:r>
          </a:p>
          <a:p>
            <a:r>
              <a:rPr lang="en-IN" sz="2600" b="1" dirty="0" err="1"/>
              <a:t>filter_stops</a:t>
            </a:r>
            <a:r>
              <a:rPr lang="en-IN" sz="2600" b="1" dirty="0"/>
              <a:t> = lambda w: </a:t>
            </a:r>
            <a:r>
              <a:rPr lang="en-IN" sz="2600" b="1" dirty="0" err="1"/>
              <a:t>len</a:t>
            </a:r>
            <a:r>
              <a:rPr lang="en-IN" sz="2600" b="1" dirty="0"/>
              <a:t>(w) &lt; 3 or w in </a:t>
            </a:r>
            <a:r>
              <a:rPr lang="en-IN" sz="2600" b="1" dirty="0" err="1"/>
              <a:t>stopset</a:t>
            </a:r>
            <a:endParaRPr lang="en-IN" sz="2600" b="1" dirty="0"/>
          </a:p>
          <a:p>
            <a:r>
              <a:rPr lang="en-IN" sz="2600" b="1" dirty="0" err="1"/>
              <a:t>bcf.apply_word_filter</a:t>
            </a:r>
            <a:r>
              <a:rPr lang="en-IN" sz="2600" b="1" dirty="0"/>
              <a:t>(</a:t>
            </a:r>
            <a:r>
              <a:rPr lang="en-IN" sz="2600" b="1" dirty="0" err="1"/>
              <a:t>filter_stops</a:t>
            </a:r>
            <a:r>
              <a:rPr lang="en-IN" sz="26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73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2041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</a:t>
            </a:r>
            <a:r>
              <a:rPr lang="en-IN" b="1" dirty="0"/>
              <a:t>Stemming</a:t>
            </a:r>
            <a:r>
              <a:rPr lang="en-IN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72" y="910287"/>
            <a:ext cx="11713719" cy="5947713"/>
          </a:xfrm>
        </p:spPr>
        <p:txBody>
          <a:bodyPr>
            <a:normAutofit/>
          </a:bodyPr>
          <a:lstStyle/>
          <a:p>
            <a:r>
              <a:rPr lang="en-GB" sz="2400" b="1" dirty="0"/>
              <a:t>Stemming is a method to chop off the beginning or end of a word (called prefix or suffix) to get </a:t>
            </a:r>
            <a:r>
              <a:rPr lang="en-GB" sz="2400" b="1" dirty="0">
                <a:solidFill>
                  <a:srgbClr val="FF0000"/>
                </a:solidFill>
              </a:rPr>
              <a:t>the base/root </a:t>
            </a:r>
            <a:r>
              <a:rPr lang="en-GB" sz="2400" b="1" dirty="0"/>
              <a:t>of the word, called a stem</a:t>
            </a:r>
            <a:r>
              <a:rPr lang="en-GB" sz="2400" b="1" dirty="0" smtClean="0"/>
              <a:t>.</a:t>
            </a:r>
            <a:endParaRPr lang="en-GB" sz="2400" b="1" dirty="0"/>
          </a:p>
          <a:p>
            <a:r>
              <a:rPr lang="en-GB" sz="2400" b="1" dirty="0"/>
              <a:t>For example</a:t>
            </a:r>
            <a:r>
              <a:rPr lang="en-GB" sz="2400" b="1" dirty="0" smtClean="0"/>
              <a:t>:</a:t>
            </a:r>
            <a:endParaRPr lang="en-GB" sz="2400" b="1" dirty="0"/>
          </a:p>
          <a:p>
            <a:r>
              <a:rPr lang="en-GB" sz="2400" b="1" dirty="0"/>
              <a:t>"cooking" → stem is "cook</a:t>
            </a:r>
            <a:r>
              <a:rPr lang="en-GB" sz="2400" b="1" dirty="0" smtClean="0"/>
              <a:t>"</a:t>
            </a:r>
            <a:endParaRPr lang="en-GB" sz="2400" b="1" dirty="0"/>
          </a:p>
          <a:p>
            <a:r>
              <a:rPr lang="en-GB" sz="2400" b="1" dirty="0"/>
              <a:t>"flies" → stem might be "</a:t>
            </a:r>
            <a:r>
              <a:rPr lang="en-GB" sz="2400" b="1" dirty="0" err="1"/>
              <a:t>fli</a:t>
            </a:r>
            <a:r>
              <a:rPr lang="en-GB" sz="2400" b="1" dirty="0" smtClean="0"/>
              <a:t>"</a:t>
            </a:r>
            <a:endParaRPr lang="en-GB" sz="2400" b="1" dirty="0"/>
          </a:p>
          <a:p>
            <a:r>
              <a:rPr lang="en-GB" sz="2400" b="1" dirty="0"/>
              <a:t>The stem may not always be a real word, but that's okay. The goal is to group similar words under the same root for things like search engines</a:t>
            </a:r>
            <a:r>
              <a:rPr lang="en-GB" sz="2400" b="1" dirty="0" smtClean="0"/>
              <a:t>.</a:t>
            </a:r>
            <a:endParaRPr lang="en-GB" dirty="0"/>
          </a:p>
          <a:p>
            <a:r>
              <a:rPr lang="en-GB" dirty="0" smtClean="0">
                <a:solidFill>
                  <a:srgbClr val="FF0000"/>
                </a:solidFill>
              </a:rPr>
              <a:t>Why </a:t>
            </a:r>
            <a:r>
              <a:rPr lang="en-GB" dirty="0">
                <a:solidFill>
                  <a:srgbClr val="FF0000"/>
                </a:solidFill>
              </a:rPr>
              <a:t>use it?</a:t>
            </a:r>
          </a:p>
          <a:p>
            <a:r>
              <a:rPr lang="en-GB" sz="2400" b="1" dirty="0"/>
              <a:t>Imagine you type "cooked" in Google and it also shows results for "cooking" or "cook". That’s stemming in action—it helps match similar words</a:t>
            </a:r>
            <a:r>
              <a:rPr lang="en-GB" sz="2400" b="1" dirty="0" smtClean="0"/>
              <a:t>.</a:t>
            </a:r>
            <a:endParaRPr lang="en-GB" sz="2400" b="1" dirty="0"/>
          </a:p>
          <a:p>
            <a:r>
              <a:rPr lang="en-GB" sz="2400" b="1" dirty="0"/>
              <a:t>Instead of storing all forms of a word, it stores just the stem to save space and improve search.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9486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22041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Use it in Python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80478" y="622041"/>
            <a:ext cx="7983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</a:rPr>
              <a:t>Porter Stemmer – The most common 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407435" y="1520518"/>
            <a:ext cx="114051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from </a:t>
            </a:r>
            <a:r>
              <a:rPr lang="en-IN" sz="3200" b="1" dirty="0" err="1"/>
              <a:t>nltk.stem</a:t>
            </a:r>
            <a:r>
              <a:rPr lang="en-IN" sz="3200" b="1" dirty="0"/>
              <a:t> import </a:t>
            </a:r>
            <a:r>
              <a:rPr lang="en-IN" sz="3200" b="1" dirty="0" err="1"/>
              <a:t>PorterStemmer</a:t>
            </a:r>
            <a:endParaRPr lang="en-IN" sz="3200" b="1" dirty="0"/>
          </a:p>
          <a:p>
            <a:r>
              <a:rPr lang="en-IN" sz="3200" b="1" dirty="0"/>
              <a:t>stemmer = </a:t>
            </a:r>
            <a:r>
              <a:rPr lang="en-IN" sz="3200" b="1" dirty="0" err="1"/>
              <a:t>PorterStemmer</a:t>
            </a:r>
            <a:r>
              <a:rPr lang="en-IN" sz="3200" b="1" dirty="0"/>
              <a:t>()</a:t>
            </a:r>
          </a:p>
          <a:p>
            <a:endParaRPr lang="en-IN" sz="3200" b="1" dirty="0"/>
          </a:p>
          <a:p>
            <a:r>
              <a:rPr lang="en-IN" sz="3200" b="1" dirty="0"/>
              <a:t>print(</a:t>
            </a:r>
            <a:r>
              <a:rPr lang="en-IN" sz="3200" b="1" dirty="0" err="1"/>
              <a:t>stemmer.stem</a:t>
            </a:r>
            <a:r>
              <a:rPr lang="en-IN" sz="3200" b="1" dirty="0"/>
              <a:t>("cooking"))   # Output: 'cook'</a:t>
            </a:r>
          </a:p>
          <a:p>
            <a:r>
              <a:rPr lang="en-IN" sz="3200" b="1" dirty="0"/>
              <a:t>print(</a:t>
            </a:r>
            <a:r>
              <a:rPr lang="en-IN" sz="3200" b="1" dirty="0" err="1"/>
              <a:t>stemmer.stem</a:t>
            </a:r>
            <a:r>
              <a:rPr lang="en-IN" sz="3200" b="1" dirty="0"/>
              <a:t>("cookery"))   # Output: '</a:t>
            </a:r>
            <a:r>
              <a:rPr lang="en-IN" sz="3200" b="1" dirty="0" err="1"/>
              <a:t>cookeri</a:t>
            </a:r>
            <a:r>
              <a:rPr lang="en-IN" sz="3200" b="1" dirty="0"/>
              <a:t>'</a:t>
            </a:r>
          </a:p>
          <a:p>
            <a:r>
              <a:rPr lang="en-IN" sz="3200" b="1" dirty="0"/>
              <a:t>Removes common suffixes like "</a:t>
            </a:r>
            <a:r>
              <a:rPr lang="en-IN" sz="3200" b="1" dirty="0" err="1"/>
              <a:t>ing</a:t>
            </a:r>
            <a:r>
              <a:rPr lang="en-IN" sz="3200" b="1" dirty="0"/>
              <a:t>", "</a:t>
            </a:r>
            <a:r>
              <a:rPr lang="en-IN" sz="3200" b="1" dirty="0" err="1"/>
              <a:t>ed</a:t>
            </a:r>
            <a:r>
              <a:rPr lang="en-IN" sz="3200" b="1" dirty="0"/>
              <a:t>", "</a:t>
            </a:r>
            <a:r>
              <a:rPr lang="en-IN" sz="3200" b="1" dirty="0" err="1"/>
              <a:t>ly</a:t>
            </a:r>
            <a:r>
              <a:rPr lang="en-IN" sz="3200" b="1" dirty="0"/>
              <a:t>"</a:t>
            </a:r>
          </a:p>
          <a:p>
            <a:endParaRPr lang="en-IN" sz="3200" b="1" dirty="0"/>
          </a:p>
          <a:p>
            <a:r>
              <a:rPr lang="en-IN" sz="3200" b="1" dirty="0"/>
              <a:t>"cookery" becomes "</a:t>
            </a:r>
            <a:r>
              <a:rPr lang="en-IN" sz="3200" b="1" dirty="0" err="1"/>
              <a:t>cookeri</a:t>
            </a:r>
            <a:r>
              <a:rPr lang="en-IN" sz="3200" b="1" dirty="0"/>
              <a:t>" (not a real word, but a stem)</a:t>
            </a:r>
          </a:p>
        </p:txBody>
      </p:sp>
    </p:spTree>
    <p:extLst>
      <p:ext uri="{BB962C8B-B14F-4D97-AF65-F5344CB8AC3E}">
        <p14:creationId xmlns:p14="http://schemas.microsoft.com/office/powerpoint/2010/main" val="17127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7665-68C8-25D1-ED82-0C9CF5DB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6" y="36945"/>
            <a:ext cx="8596668" cy="646546"/>
          </a:xfrm>
        </p:spPr>
        <p:txBody>
          <a:bodyPr/>
          <a:lstStyle/>
          <a:p>
            <a:r>
              <a:rPr lang="en-IN" dirty="0"/>
              <a:t>Tokenizing text into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E05E-3D50-8ECD-DF53-0EE0778C0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15" y="1172298"/>
            <a:ext cx="11847175" cy="5648757"/>
          </a:xfrm>
        </p:spPr>
        <p:txBody>
          <a:bodyPr/>
          <a:lstStyle/>
          <a:p>
            <a:r>
              <a:rPr lang="en-US" dirty="0"/>
              <a:t>Install NLTK library (if not already):</a:t>
            </a:r>
          </a:p>
          <a:p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dirty="0"/>
              <a:t>Create a paragraph in Python:</a:t>
            </a:r>
          </a:p>
          <a:p>
            <a:r>
              <a:rPr lang="en-US" dirty="0"/>
              <a:t>para = "Hello World. It's good to see you. Thanks for buying this book."</a:t>
            </a:r>
          </a:p>
          <a:p>
            <a:r>
              <a:rPr lang="en-US" dirty="0"/>
              <a:t>Import the function for sentence tokenization:</a:t>
            </a:r>
          </a:p>
          <a:p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sent_tokenize</a:t>
            </a:r>
            <a:endParaRPr lang="en-US" dirty="0"/>
          </a:p>
          <a:p>
            <a:r>
              <a:rPr lang="en-US" dirty="0"/>
              <a:t>Split the paragraph into sentences:</a:t>
            </a:r>
          </a:p>
          <a:p>
            <a:r>
              <a:rPr lang="en-US" dirty="0" err="1"/>
              <a:t>sent_tokenize</a:t>
            </a:r>
            <a:r>
              <a:rPr lang="en-US" dirty="0"/>
              <a:t>(para)</a:t>
            </a:r>
          </a:p>
          <a:p>
            <a:r>
              <a:rPr lang="en-US" dirty="0"/>
              <a:t>['Hello World.', "It's good to see you.", 'Thanks for buying this book.’]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The function </a:t>
            </a:r>
            <a:r>
              <a:rPr lang="en-US" sz="2800" b="1" dirty="0" err="1"/>
              <a:t>sent_tokenize</a:t>
            </a:r>
            <a:r>
              <a:rPr lang="en-US" sz="2800" b="1" dirty="0"/>
              <a:t>() uses a built-in model called </a:t>
            </a:r>
            <a:r>
              <a:rPr lang="en-US" sz="2800" b="1" dirty="0" err="1">
                <a:highlight>
                  <a:srgbClr val="FFFF00"/>
                </a:highlight>
              </a:rPr>
              <a:t>PunktSentenceTokenizer</a:t>
            </a:r>
            <a:endParaRPr lang="en-IN" sz="28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9101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6" y="126516"/>
            <a:ext cx="11853677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3200" b="1" dirty="0" err="1">
                <a:solidFill>
                  <a:srgbClr val="FF0000"/>
                </a:solidFill>
              </a:rPr>
              <a:t>LancasterStemmer</a:t>
            </a:r>
            <a:r>
              <a:rPr lang="en-IN" sz="3200" b="1" dirty="0">
                <a:solidFill>
                  <a:srgbClr val="FF0000"/>
                </a:solidFill>
              </a:rPr>
              <a:t> – More </a:t>
            </a:r>
            <a:r>
              <a:rPr lang="en-IN" sz="3200" b="1" dirty="0" smtClean="0">
                <a:solidFill>
                  <a:srgbClr val="FF0000"/>
                </a:solidFill>
              </a:rPr>
              <a:t>aggressive</a:t>
            </a:r>
            <a:endParaRPr lang="en-IN" sz="3200" b="1" dirty="0">
              <a:solidFill>
                <a:srgbClr val="FF0000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from </a:t>
            </a:r>
            <a:r>
              <a:rPr lang="en-IN" sz="3200" b="1" dirty="0" err="1">
                <a:solidFill>
                  <a:schemeClr val="tx1"/>
                </a:solidFill>
              </a:rPr>
              <a:t>nltk.stem</a:t>
            </a:r>
            <a:r>
              <a:rPr lang="en-IN" sz="3200" b="1" dirty="0">
                <a:solidFill>
                  <a:schemeClr val="tx1"/>
                </a:solidFill>
              </a:rPr>
              <a:t> import </a:t>
            </a:r>
            <a:r>
              <a:rPr lang="en-IN" sz="3200" b="1" dirty="0" err="1">
                <a:solidFill>
                  <a:schemeClr val="tx1"/>
                </a:solidFill>
              </a:rPr>
              <a:t>LancasterStemmer</a:t>
            </a:r>
            <a:endParaRPr lang="en-IN" sz="3200" b="1" dirty="0">
              <a:solidFill>
                <a:schemeClr val="tx1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stemmer = </a:t>
            </a:r>
            <a:r>
              <a:rPr lang="en-IN" sz="3200" b="1" dirty="0" err="1">
                <a:solidFill>
                  <a:schemeClr val="tx1"/>
                </a:solidFill>
              </a:rPr>
              <a:t>LancasterStemmer</a:t>
            </a:r>
            <a:r>
              <a:rPr lang="en-IN" sz="3200" b="1" dirty="0" smtClean="0">
                <a:solidFill>
                  <a:schemeClr val="tx1"/>
                </a:solidFill>
              </a:rPr>
              <a:t>()</a:t>
            </a:r>
            <a:endParaRPr lang="en-IN" sz="3200" b="1" dirty="0">
              <a:solidFill>
                <a:schemeClr val="tx1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print(</a:t>
            </a:r>
            <a:r>
              <a:rPr lang="en-IN" sz="3200" b="1" dirty="0" err="1">
                <a:solidFill>
                  <a:schemeClr val="tx1"/>
                </a:solidFill>
              </a:rPr>
              <a:t>stemmer.stem</a:t>
            </a:r>
            <a:r>
              <a:rPr lang="en-IN" sz="3200" b="1" dirty="0">
                <a:solidFill>
                  <a:schemeClr val="tx1"/>
                </a:solidFill>
              </a:rPr>
              <a:t>("cooking"))   # Output: 'cook'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print(</a:t>
            </a:r>
            <a:r>
              <a:rPr lang="en-IN" sz="3200" b="1" dirty="0" err="1">
                <a:solidFill>
                  <a:schemeClr val="tx1"/>
                </a:solidFill>
              </a:rPr>
              <a:t>stemmer.stem</a:t>
            </a:r>
            <a:r>
              <a:rPr lang="en-IN" sz="3200" b="1" dirty="0">
                <a:solidFill>
                  <a:schemeClr val="tx1"/>
                </a:solidFill>
              </a:rPr>
              <a:t>("cookery"))   # Output: 'cookery'</a:t>
            </a:r>
          </a:p>
          <a:p>
            <a:r>
              <a:rPr lang="en-IN" sz="3200" b="1" dirty="0">
                <a:solidFill>
                  <a:schemeClr val="tx1"/>
                </a:solidFill>
              </a:rPr>
              <a:t>Tries to shorten words more.</a:t>
            </a:r>
          </a:p>
          <a:p>
            <a:endParaRPr lang="en-IN" sz="3200" b="1" dirty="0">
              <a:solidFill>
                <a:schemeClr val="tx1"/>
              </a:solidFill>
            </a:endParaRPr>
          </a:p>
          <a:p>
            <a:r>
              <a:rPr lang="en-IN" sz="3200" b="1" dirty="0">
                <a:solidFill>
                  <a:schemeClr val="tx1"/>
                </a:solidFill>
              </a:rPr>
              <a:t>Sometimes keeps the original word if unsure.</a:t>
            </a:r>
          </a:p>
        </p:txBody>
      </p:sp>
    </p:spTree>
    <p:extLst>
      <p:ext uri="{BB962C8B-B14F-4D97-AF65-F5344CB8AC3E}">
        <p14:creationId xmlns:p14="http://schemas.microsoft.com/office/powerpoint/2010/main" val="342427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50" y="87086"/>
            <a:ext cx="11144552" cy="1320800"/>
          </a:xfrm>
        </p:spPr>
        <p:txBody>
          <a:bodyPr/>
          <a:lstStyle/>
          <a:p>
            <a:r>
              <a:rPr lang="en-GB" b="1" dirty="0" err="1"/>
              <a:t>RegexpStemmer</a:t>
            </a:r>
            <a:r>
              <a:rPr lang="en-GB" dirty="0"/>
              <a:t> – You make your own rule using regex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431" y="1619414"/>
            <a:ext cx="10836641" cy="5145280"/>
          </a:xfrm>
        </p:spPr>
        <p:txBody>
          <a:bodyPr>
            <a:normAutofit/>
          </a:bodyPr>
          <a:lstStyle/>
          <a:p>
            <a:r>
              <a:rPr lang="en-IN" sz="3200" b="1" dirty="0"/>
              <a:t>from </a:t>
            </a:r>
            <a:r>
              <a:rPr lang="en-IN" sz="3200" b="1" dirty="0" err="1"/>
              <a:t>nltk.stem</a:t>
            </a:r>
            <a:r>
              <a:rPr lang="en-IN" sz="3200" b="1" dirty="0"/>
              <a:t> import </a:t>
            </a:r>
            <a:r>
              <a:rPr lang="en-IN" sz="3200" b="1" dirty="0" err="1"/>
              <a:t>RegexpStemmer</a:t>
            </a:r>
            <a:endParaRPr lang="en-IN" sz="3200" b="1" dirty="0"/>
          </a:p>
          <a:p>
            <a:r>
              <a:rPr lang="en-IN" sz="3200" b="1" dirty="0"/>
              <a:t>stemmer = </a:t>
            </a:r>
            <a:r>
              <a:rPr lang="en-IN" sz="3200" b="1" dirty="0" err="1">
                <a:solidFill>
                  <a:srgbClr val="FF0000"/>
                </a:solidFill>
              </a:rPr>
              <a:t>RegexpStemmer</a:t>
            </a:r>
            <a:r>
              <a:rPr lang="en-IN" sz="3200" b="1" dirty="0">
                <a:solidFill>
                  <a:srgbClr val="FF0000"/>
                </a:solidFill>
              </a:rPr>
              <a:t>('</a:t>
            </a:r>
            <a:r>
              <a:rPr lang="en-IN" sz="3200" b="1" dirty="0" err="1">
                <a:solidFill>
                  <a:srgbClr val="FF0000"/>
                </a:solidFill>
              </a:rPr>
              <a:t>ing</a:t>
            </a:r>
            <a:r>
              <a:rPr lang="en-IN" sz="3200" b="1" dirty="0">
                <a:solidFill>
                  <a:srgbClr val="FF0000"/>
                </a:solidFill>
              </a:rPr>
              <a:t>')  </a:t>
            </a:r>
            <a:r>
              <a:rPr lang="en-IN" sz="3200" b="1" dirty="0"/>
              <a:t># </a:t>
            </a:r>
            <a:r>
              <a:rPr lang="en-IN" sz="2800" b="1" dirty="0"/>
              <a:t>Removes </a:t>
            </a:r>
            <a:r>
              <a:rPr lang="en-IN" sz="2800" b="1" dirty="0" smtClean="0"/>
              <a:t>'</a:t>
            </a:r>
            <a:r>
              <a:rPr lang="en-IN" sz="2800" b="1" dirty="0" err="1" smtClean="0"/>
              <a:t>ing</a:t>
            </a:r>
            <a:r>
              <a:rPr lang="en-IN" sz="2800" b="1" dirty="0" smtClean="0"/>
              <a:t>' from </a:t>
            </a:r>
            <a:r>
              <a:rPr lang="en-IN" sz="2800" b="1" dirty="0"/>
              <a:t>the </a:t>
            </a:r>
            <a:r>
              <a:rPr lang="en-IN" sz="2800" b="1" dirty="0" smtClean="0"/>
              <a:t>end</a:t>
            </a:r>
            <a:endParaRPr lang="en-IN" sz="2800" b="1" dirty="0"/>
          </a:p>
          <a:p>
            <a:r>
              <a:rPr lang="en-IN" sz="3200" b="1" dirty="0"/>
              <a:t>print(</a:t>
            </a:r>
            <a:r>
              <a:rPr lang="en-IN" sz="3200" b="1" dirty="0" err="1"/>
              <a:t>stemmer.stem</a:t>
            </a:r>
            <a:r>
              <a:rPr lang="en-IN" sz="3200" b="1" dirty="0"/>
              <a:t>("cooking"))     # Output: 'cook'</a:t>
            </a:r>
          </a:p>
          <a:p>
            <a:r>
              <a:rPr lang="en-IN" sz="3200" b="1" dirty="0"/>
              <a:t>print(</a:t>
            </a:r>
            <a:r>
              <a:rPr lang="en-IN" sz="3200" b="1" dirty="0" err="1"/>
              <a:t>stemmer.stem</a:t>
            </a:r>
            <a:r>
              <a:rPr lang="en-IN" sz="3200" b="1" dirty="0"/>
              <a:t>("cookery"))     # Output: 'cookery'  </a:t>
            </a:r>
            <a:r>
              <a:rPr lang="en-IN" sz="3200" b="1" dirty="0">
                <a:solidFill>
                  <a:srgbClr val="FF0000"/>
                </a:solidFill>
              </a:rPr>
              <a:t>(no '</a:t>
            </a:r>
            <a:r>
              <a:rPr lang="en-IN" sz="3200" b="1" dirty="0" err="1">
                <a:solidFill>
                  <a:srgbClr val="FF0000"/>
                </a:solidFill>
              </a:rPr>
              <a:t>ing</a:t>
            </a:r>
            <a:r>
              <a:rPr lang="en-IN" sz="3200" b="1" dirty="0">
                <a:solidFill>
                  <a:srgbClr val="FF0000"/>
                </a:solidFill>
              </a:rPr>
              <a:t>', so unchanged)</a:t>
            </a:r>
          </a:p>
          <a:p>
            <a:r>
              <a:rPr lang="en-IN" sz="3200" b="1" dirty="0"/>
              <a:t>print(</a:t>
            </a:r>
            <a:r>
              <a:rPr lang="en-IN" sz="3200" b="1" dirty="0" err="1"/>
              <a:t>stemmer.stem</a:t>
            </a:r>
            <a:r>
              <a:rPr lang="en-IN" sz="3200" b="1" dirty="0"/>
              <a:t>("</a:t>
            </a:r>
            <a:r>
              <a:rPr lang="en-IN" sz="3200" b="1" dirty="0" err="1"/>
              <a:t>ingleside</a:t>
            </a:r>
            <a:r>
              <a:rPr lang="en-IN" sz="3200" b="1" dirty="0"/>
              <a:t>"))   # Output: '</a:t>
            </a:r>
            <a:r>
              <a:rPr lang="en-IN" sz="3200" b="1" dirty="0" err="1"/>
              <a:t>leside</a:t>
            </a:r>
            <a:r>
              <a:rPr lang="en-IN" sz="3200" b="1" dirty="0"/>
              <a:t>'   (removes '</a:t>
            </a:r>
            <a:r>
              <a:rPr lang="en-IN" sz="3200" b="1" dirty="0" err="1"/>
              <a:t>ing</a:t>
            </a:r>
            <a:r>
              <a:rPr lang="en-IN" sz="3200" b="1" dirty="0"/>
              <a:t>' from start)</a:t>
            </a:r>
          </a:p>
        </p:txBody>
      </p:sp>
    </p:spTree>
    <p:extLst>
      <p:ext uri="{BB962C8B-B14F-4D97-AF65-F5344CB8AC3E}">
        <p14:creationId xmlns:p14="http://schemas.microsoft.com/office/powerpoint/2010/main" val="18226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58" y="96417"/>
            <a:ext cx="8596668" cy="668694"/>
          </a:xfrm>
        </p:spPr>
        <p:txBody>
          <a:bodyPr/>
          <a:lstStyle/>
          <a:p>
            <a:r>
              <a:rPr lang="en-IN" dirty="0" smtClean="0"/>
              <a:t>Snowball Stemmer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58" y="1022254"/>
            <a:ext cx="11872340" cy="5733109"/>
          </a:xfrm>
        </p:spPr>
        <p:txBody>
          <a:bodyPr>
            <a:normAutofit fontScale="92500" lnSpcReduction="10000"/>
          </a:bodyPr>
          <a:lstStyle/>
          <a:p>
            <a:r>
              <a:rPr lang="en-GB" sz="2800" b="1" dirty="0" err="1"/>
              <a:t>SnowballStemmer</a:t>
            </a:r>
            <a:r>
              <a:rPr lang="en-GB" sz="2800" dirty="0"/>
              <a:t> is a </a:t>
            </a:r>
            <a:r>
              <a:rPr lang="en-GB" sz="2800" b="1" dirty="0"/>
              <a:t>more advanced and flexible stemmer</a:t>
            </a:r>
            <a:r>
              <a:rPr lang="en-GB" sz="2800" dirty="0"/>
              <a:t> than Porter or Lancaster.</a:t>
            </a:r>
            <a:br>
              <a:rPr lang="en-GB" sz="2800" dirty="0"/>
            </a:br>
            <a:r>
              <a:rPr lang="en-GB" sz="2800" dirty="0"/>
              <a:t>It can </a:t>
            </a:r>
            <a:r>
              <a:rPr lang="en-GB" sz="2800" b="1" dirty="0"/>
              <a:t>stem words in multiple languages</a:t>
            </a:r>
            <a:r>
              <a:rPr lang="en-GB" sz="2800" dirty="0"/>
              <a:t> – not just English</a:t>
            </a:r>
            <a:r>
              <a:rPr lang="en-GB" sz="2800" dirty="0" smtClean="0"/>
              <a:t>!</a:t>
            </a:r>
            <a:endParaRPr lang="en-IN" sz="2800" dirty="0"/>
          </a:p>
          <a:p>
            <a:r>
              <a:rPr lang="en-IN" sz="2800" b="1" dirty="0"/>
              <a:t>from </a:t>
            </a:r>
            <a:r>
              <a:rPr lang="en-IN" sz="2800" b="1" dirty="0" err="1"/>
              <a:t>nltk.stem</a:t>
            </a:r>
            <a:r>
              <a:rPr lang="en-IN" sz="2800" b="1" dirty="0"/>
              <a:t> import </a:t>
            </a:r>
            <a:r>
              <a:rPr lang="en-IN" sz="2800" b="1" dirty="0" err="1"/>
              <a:t>SnowballStemmer</a:t>
            </a:r>
            <a:endParaRPr lang="en-IN" sz="2800" b="1" dirty="0"/>
          </a:p>
          <a:p>
            <a:r>
              <a:rPr lang="en-IN" sz="2800" b="1" dirty="0"/>
              <a:t># Check supported languages</a:t>
            </a:r>
          </a:p>
          <a:p>
            <a:r>
              <a:rPr lang="en-IN" sz="2800" b="1" dirty="0"/>
              <a:t>print(</a:t>
            </a:r>
            <a:r>
              <a:rPr lang="en-IN" sz="2800" b="1" dirty="0" err="1"/>
              <a:t>SnowballStemmer.languages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Outputs something like:</a:t>
            </a:r>
          </a:p>
          <a:p>
            <a:r>
              <a:rPr lang="en-IN" sz="2800" b="1" dirty="0"/>
              <a:t>['</a:t>
            </a:r>
            <a:r>
              <a:rPr lang="en-IN" sz="2800" b="1" dirty="0" err="1"/>
              <a:t>danish</a:t>
            </a:r>
            <a:r>
              <a:rPr lang="en-IN" sz="2800" b="1" dirty="0"/>
              <a:t>', '</a:t>
            </a:r>
            <a:r>
              <a:rPr lang="en-IN" sz="2800" b="1" dirty="0" err="1"/>
              <a:t>dutch</a:t>
            </a:r>
            <a:r>
              <a:rPr lang="en-IN" sz="2800" b="1" dirty="0"/>
              <a:t>', '</a:t>
            </a:r>
            <a:r>
              <a:rPr lang="en-IN" sz="2800" b="1" dirty="0" err="1"/>
              <a:t>english</a:t>
            </a:r>
            <a:r>
              <a:rPr lang="en-IN" sz="2800" b="1" dirty="0"/>
              <a:t>', '</a:t>
            </a:r>
            <a:r>
              <a:rPr lang="en-IN" sz="2800" b="1" dirty="0" err="1"/>
              <a:t>finnish</a:t>
            </a:r>
            <a:r>
              <a:rPr lang="en-IN" sz="2800" b="1" dirty="0"/>
              <a:t>', '</a:t>
            </a:r>
            <a:r>
              <a:rPr lang="en-IN" sz="2800" b="1" dirty="0" err="1"/>
              <a:t>french</a:t>
            </a:r>
            <a:r>
              <a:rPr lang="en-IN" sz="2800" b="1" dirty="0"/>
              <a:t>', '</a:t>
            </a:r>
            <a:r>
              <a:rPr lang="en-IN" sz="2800" b="1" dirty="0" err="1"/>
              <a:t>german</a:t>
            </a:r>
            <a:r>
              <a:rPr lang="en-IN" sz="2800" b="1" dirty="0"/>
              <a:t>', </a:t>
            </a:r>
          </a:p>
          <a:p>
            <a:r>
              <a:rPr lang="en-IN" sz="2800" b="1" dirty="0"/>
              <a:t> '</a:t>
            </a:r>
            <a:r>
              <a:rPr lang="en-IN" sz="2800" b="1" dirty="0" err="1"/>
              <a:t>hungarian</a:t>
            </a:r>
            <a:r>
              <a:rPr lang="en-IN" sz="2800" b="1" dirty="0"/>
              <a:t>', '</a:t>
            </a:r>
            <a:r>
              <a:rPr lang="en-IN" sz="2800" b="1" dirty="0" err="1"/>
              <a:t>italian</a:t>
            </a:r>
            <a:r>
              <a:rPr lang="en-IN" sz="2800" b="1" dirty="0"/>
              <a:t>', '</a:t>
            </a:r>
            <a:r>
              <a:rPr lang="en-IN" sz="2800" b="1" dirty="0" err="1"/>
              <a:t>norwegian</a:t>
            </a:r>
            <a:r>
              <a:rPr lang="en-IN" sz="2800" b="1" dirty="0"/>
              <a:t>', 'porter', '</a:t>
            </a:r>
            <a:r>
              <a:rPr lang="en-IN" sz="2800" b="1" dirty="0" err="1"/>
              <a:t>portuguese</a:t>
            </a:r>
            <a:r>
              <a:rPr lang="en-IN" sz="2800" b="1" dirty="0"/>
              <a:t>', </a:t>
            </a:r>
          </a:p>
          <a:p>
            <a:r>
              <a:rPr lang="en-IN" sz="2800" b="1" dirty="0"/>
              <a:t> '</a:t>
            </a:r>
            <a:r>
              <a:rPr lang="en-IN" sz="2800" b="1" dirty="0" err="1"/>
              <a:t>romanian</a:t>
            </a:r>
            <a:r>
              <a:rPr lang="en-IN" sz="2800" b="1" dirty="0"/>
              <a:t>', '</a:t>
            </a:r>
            <a:r>
              <a:rPr lang="en-IN" sz="2800" b="1" dirty="0" err="1"/>
              <a:t>russian</a:t>
            </a:r>
            <a:r>
              <a:rPr lang="en-IN" sz="2800" b="1" dirty="0"/>
              <a:t>', '</a:t>
            </a:r>
            <a:r>
              <a:rPr lang="en-IN" sz="2800" b="1" dirty="0" err="1"/>
              <a:t>spanish</a:t>
            </a:r>
            <a:r>
              <a:rPr lang="en-IN" sz="2800" b="1" dirty="0"/>
              <a:t>', '</a:t>
            </a:r>
            <a:r>
              <a:rPr lang="en-IN" sz="2800" b="1" dirty="0" err="1"/>
              <a:t>swedish</a:t>
            </a:r>
            <a:r>
              <a:rPr lang="en-IN" sz="2800" b="1" dirty="0"/>
              <a:t>']</a:t>
            </a:r>
          </a:p>
          <a:p>
            <a:r>
              <a:rPr lang="en-IN" sz="2800" b="1" dirty="0" err="1">
                <a:solidFill>
                  <a:srgbClr val="FF0000"/>
                </a:solidFill>
              </a:rPr>
              <a:t>spanish_stemmer</a:t>
            </a:r>
            <a:r>
              <a:rPr lang="en-IN" sz="2800" b="1" dirty="0">
                <a:solidFill>
                  <a:srgbClr val="FF0000"/>
                </a:solidFill>
              </a:rPr>
              <a:t> = </a:t>
            </a:r>
            <a:r>
              <a:rPr lang="en-IN" sz="2800" b="1" dirty="0" err="1">
                <a:solidFill>
                  <a:srgbClr val="FF0000"/>
                </a:solidFill>
              </a:rPr>
              <a:t>SnowballStemmer</a:t>
            </a:r>
            <a:r>
              <a:rPr lang="en-IN" sz="2800" b="1" dirty="0">
                <a:solidFill>
                  <a:srgbClr val="FF0000"/>
                </a:solidFill>
              </a:rPr>
              <a:t>('</a:t>
            </a:r>
            <a:r>
              <a:rPr lang="en-IN" sz="2800" b="1" dirty="0" err="1">
                <a:solidFill>
                  <a:srgbClr val="FF0000"/>
                </a:solidFill>
              </a:rPr>
              <a:t>spanish</a:t>
            </a:r>
            <a:r>
              <a:rPr lang="en-IN" sz="2800" b="1" dirty="0">
                <a:solidFill>
                  <a:srgbClr val="FF0000"/>
                </a:solidFill>
              </a:rPr>
              <a:t>')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print(</a:t>
            </a:r>
            <a:r>
              <a:rPr lang="en-IN" sz="2800" b="1" dirty="0" err="1">
                <a:solidFill>
                  <a:srgbClr val="FF0000"/>
                </a:solidFill>
              </a:rPr>
              <a:t>spanish_stemmer.stem</a:t>
            </a:r>
            <a:r>
              <a:rPr lang="en-IN" sz="2800" b="1" dirty="0">
                <a:solidFill>
                  <a:srgbClr val="FF0000"/>
                </a:solidFill>
              </a:rPr>
              <a:t>('</a:t>
            </a:r>
            <a:r>
              <a:rPr lang="en-IN" sz="2800" b="1" dirty="0" err="1">
                <a:solidFill>
                  <a:srgbClr val="FF0000"/>
                </a:solidFill>
              </a:rPr>
              <a:t>hola</a:t>
            </a:r>
            <a:r>
              <a:rPr lang="en-IN" sz="2800" b="1" dirty="0">
                <a:solidFill>
                  <a:srgbClr val="FF0000"/>
                </a:solidFill>
              </a:rPr>
              <a:t>'))  # Output: '</a:t>
            </a:r>
            <a:r>
              <a:rPr lang="en-IN" sz="2800" b="1" dirty="0" err="1">
                <a:solidFill>
                  <a:srgbClr val="FF0000"/>
                </a:solidFill>
              </a:rPr>
              <a:t>hol</a:t>
            </a:r>
            <a:r>
              <a:rPr lang="en-IN" sz="2800" b="1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5756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849878" cy="631371"/>
          </a:xfrm>
        </p:spPr>
        <p:txBody>
          <a:bodyPr>
            <a:normAutofit fontScale="90000"/>
          </a:bodyPr>
          <a:lstStyle/>
          <a:p>
            <a:r>
              <a:rPr lang="en-IN" dirty="0"/>
              <a:t>Lemmatizing words with 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88" y="807650"/>
            <a:ext cx="11835017" cy="58917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Lemmatization is very similar to stemming, but is more akin to synonym replacement.</a:t>
            </a:r>
          </a:p>
          <a:p>
            <a:r>
              <a:rPr lang="en-IN" sz="3200" dirty="0"/>
              <a:t>&gt;&gt;&gt; from </a:t>
            </a:r>
            <a:r>
              <a:rPr lang="en-IN" sz="3200" dirty="0" err="1"/>
              <a:t>nltk.stem</a:t>
            </a:r>
            <a:r>
              <a:rPr lang="en-IN" sz="3200" dirty="0"/>
              <a:t> import </a:t>
            </a:r>
            <a:r>
              <a:rPr lang="en-IN" sz="3200" dirty="0" err="1"/>
              <a:t>PorterStemmer</a:t>
            </a:r>
            <a:r>
              <a:rPr lang="en-IN" sz="3200" dirty="0"/>
              <a:t> </a:t>
            </a:r>
          </a:p>
          <a:p>
            <a:r>
              <a:rPr lang="en-IN" sz="3200" dirty="0"/>
              <a:t>&gt;&gt;&gt; stemmer = </a:t>
            </a:r>
            <a:r>
              <a:rPr lang="en-IN" sz="3200" dirty="0" err="1"/>
              <a:t>PorterStemmer</a:t>
            </a:r>
            <a:r>
              <a:rPr lang="en-IN" sz="3200" dirty="0"/>
              <a:t>() </a:t>
            </a:r>
          </a:p>
          <a:p>
            <a:r>
              <a:rPr lang="en-IN" sz="3200" dirty="0"/>
              <a:t>&gt;&gt;&gt; </a:t>
            </a:r>
            <a:r>
              <a:rPr lang="en-IN" sz="3200" dirty="0" err="1"/>
              <a:t>stemmer.stem</a:t>
            </a:r>
            <a:r>
              <a:rPr lang="en-IN" sz="3200" dirty="0"/>
              <a:t>('believes') </a:t>
            </a:r>
          </a:p>
          <a:p>
            <a:r>
              <a:rPr lang="en-IN" sz="3200" dirty="0"/>
              <a:t>'</a:t>
            </a:r>
            <a:r>
              <a:rPr lang="en-IN" sz="3200" dirty="0" err="1"/>
              <a:t>believ</a:t>
            </a:r>
            <a:r>
              <a:rPr lang="en-IN" sz="3200" dirty="0"/>
              <a:t>' </a:t>
            </a:r>
          </a:p>
          <a:p>
            <a:r>
              <a:rPr lang="en-IN" sz="3200" dirty="0"/>
              <a:t>&gt;&gt;&gt; </a:t>
            </a:r>
            <a:r>
              <a:rPr lang="en-IN" sz="3200" dirty="0" err="1"/>
              <a:t>lemmatizer.lemmatize</a:t>
            </a:r>
            <a:r>
              <a:rPr lang="en-IN" sz="3200" dirty="0"/>
              <a:t>('believes') </a:t>
            </a:r>
          </a:p>
          <a:p>
            <a:r>
              <a:rPr lang="en-IN" sz="3200" dirty="0"/>
              <a:t>'belief'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56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97" y="115077"/>
            <a:ext cx="8596668" cy="659363"/>
          </a:xfrm>
        </p:spPr>
        <p:txBody>
          <a:bodyPr/>
          <a:lstStyle/>
          <a:p>
            <a:r>
              <a:rPr lang="en-IN" dirty="0"/>
              <a:t>Combining stemming with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116" y="1190205"/>
            <a:ext cx="11769703" cy="5425199"/>
          </a:xfrm>
        </p:spPr>
        <p:txBody>
          <a:bodyPr>
            <a:noAutofit/>
          </a:bodyPr>
          <a:lstStyle/>
          <a:p>
            <a:r>
              <a:rPr lang="en-GB" sz="2400" b="1" dirty="0"/>
              <a:t>Stemming and lemmatization can be combined to compress words more than </a:t>
            </a:r>
            <a:r>
              <a:rPr lang="en-GB" sz="2400" b="1"/>
              <a:t>either </a:t>
            </a:r>
            <a:r>
              <a:rPr lang="en-GB" sz="2400" b="1" smtClean="0"/>
              <a:t>process can </a:t>
            </a:r>
            <a:r>
              <a:rPr lang="en-GB" sz="2400" b="1" dirty="0"/>
              <a:t>by itself. These cases are somewhat rare, but they do exist:</a:t>
            </a:r>
          </a:p>
          <a:p>
            <a:r>
              <a:rPr lang="en-IN" sz="2400" b="1" dirty="0"/>
              <a:t>&gt;&gt;&gt; </a:t>
            </a:r>
            <a:r>
              <a:rPr lang="en-IN" sz="2400" b="1" dirty="0" err="1"/>
              <a:t>stemmer.stem</a:t>
            </a:r>
            <a:r>
              <a:rPr lang="en-IN" sz="2400" b="1" dirty="0"/>
              <a:t>('buses')</a:t>
            </a:r>
          </a:p>
          <a:p>
            <a:r>
              <a:rPr lang="en-IN" sz="2400" b="1" dirty="0"/>
              <a:t>'</a:t>
            </a:r>
            <a:r>
              <a:rPr lang="en-IN" sz="2400" b="1" dirty="0" err="1"/>
              <a:t>buse</a:t>
            </a:r>
            <a:r>
              <a:rPr lang="en-IN" sz="2400" b="1" dirty="0"/>
              <a:t>'</a:t>
            </a:r>
          </a:p>
          <a:p>
            <a:r>
              <a:rPr lang="en-IN" sz="2400" b="1" dirty="0"/>
              <a:t>&gt;&gt;&gt; </a:t>
            </a:r>
            <a:r>
              <a:rPr lang="en-IN" sz="2400" b="1" dirty="0" err="1"/>
              <a:t>lemmatizer.lemmatize</a:t>
            </a:r>
            <a:r>
              <a:rPr lang="en-IN" sz="2400" b="1" dirty="0"/>
              <a:t>('buses')</a:t>
            </a:r>
          </a:p>
          <a:p>
            <a:r>
              <a:rPr lang="en-IN" sz="2400" b="1" dirty="0"/>
              <a:t>'bus'</a:t>
            </a:r>
          </a:p>
          <a:p>
            <a:r>
              <a:rPr lang="en-IN" sz="2400" b="1" dirty="0"/>
              <a:t>&gt;&gt;&gt; </a:t>
            </a:r>
            <a:r>
              <a:rPr lang="en-IN" sz="2400" b="1" dirty="0" err="1"/>
              <a:t>stemmer.stem</a:t>
            </a:r>
            <a:r>
              <a:rPr lang="en-IN" sz="2400" b="1" dirty="0"/>
              <a:t>('bus')</a:t>
            </a:r>
          </a:p>
          <a:p>
            <a:r>
              <a:rPr lang="en-IN" sz="2400" b="1" dirty="0"/>
              <a:t>'</a:t>
            </a:r>
            <a:r>
              <a:rPr lang="en-IN" sz="2400" b="1" dirty="0" err="1"/>
              <a:t>bu</a:t>
            </a:r>
            <a:r>
              <a:rPr lang="en-IN" sz="2400" b="1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54510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88" y="180391"/>
            <a:ext cx="11377817" cy="1320800"/>
          </a:xfrm>
        </p:spPr>
        <p:txBody>
          <a:bodyPr/>
          <a:lstStyle/>
          <a:p>
            <a:r>
              <a:rPr lang="en-IN" dirty="0"/>
              <a:t>Replacing words matching regular</a:t>
            </a:r>
            <a:br>
              <a:rPr lang="en-IN" dirty="0"/>
            </a:br>
            <a:r>
              <a:rPr lang="en-IN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501191"/>
            <a:ext cx="11872339" cy="5207519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Find contractions</a:t>
            </a:r>
            <a:r>
              <a:rPr lang="en-GB" sz="2400" dirty="0"/>
              <a:t> in text (like </a:t>
            </a:r>
            <a:r>
              <a:rPr lang="en-GB" sz="2400" b="1" dirty="0"/>
              <a:t>"can't"</a:t>
            </a:r>
            <a:r>
              <a:rPr lang="en-GB" sz="2400" dirty="0"/>
              <a:t>, </a:t>
            </a:r>
            <a:r>
              <a:rPr lang="en-GB" sz="2400" b="1" dirty="0"/>
              <a:t>"I'm"</a:t>
            </a:r>
            <a:r>
              <a:rPr lang="en-GB" sz="2400" dirty="0"/>
              <a:t>, </a:t>
            </a:r>
            <a:r>
              <a:rPr lang="en-GB" sz="2400" b="1" dirty="0"/>
              <a:t>"she'd"</a:t>
            </a:r>
            <a:r>
              <a:rPr lang="en-GB" sz="2400" dirty="0"/>
              <a:t>)</a:t>
            </a:r>
            <a:br>
              <a:rPr lang="en-GB" sz="2400" dirty="0"/>
            </a:br>
            <a:r>
              <a:rPr lang="en-GB" sz="2400" dirty="0" smtClean="0"/>
              <a:t>And </a:t>
            </a:r>
            <a:r>
              <a:rPr lang="en-GB" sz="2400" b="1" dirty="0"/>
              <a:t>replace them</a:t>
            </a:r>
            <a:r>
              <a:rPr lang="en-GB" sz="2400" dirty="0"/>
              <a:t> with their </a:t>
            </a:r>
            <a:r>
              <a:rPr lang="en-GB" sz="2400" b="1" dirty="0"/>
              <a:t>full form</a:t>
            </a:r>
            <a:r>
              <a:rPr lang="en-GB" sz="2400" dirty="0"/>
              <a:t> (like </a:t>
            </a:r>
            <a:r>
              <a:rPr lang="en-GB" sz="2400" b="1" dirty="0"/>
              <a:t>"cannot"</a:t>
            </a:r>
            <a:r>
              <a:rPr lang="en-GB" sz="2400" dirty="0"/>
              <a:t>, </a:t>
            </a:r>
            <a:r>
              <a:rPr lang="en-GB" sz="2400" b="1" dirty="0"/>
              <a:t>"I am"</a:t>
            </a:r>
            <a:r>
              <a:rPr lang="en-GB" sz="2400" dirty="0"/>
              <a:t>, </a:t>
            </a:r>
            <a:r>
              <a:rPr lang="en-GB" sz="2400" b="1" dirty="0"/>
              <a:t>"she would</a:t>
            </a:r>
            <a:r>
              <a:rPr lang="en-GB" sz="2400" b="1" dirty="0" smtClean="0"/>
              <a:t>"</a:t>
            </a:r>
            <a:r>
              <a:rPr lang="en-GB" sz="2400" dirty="0" smtClean="0"/>
              <a:t>)</a:t>
            </a:r>
          </a:p>
          <a:p>
            <a:endParaRPr lang="en-GB" sz="2400" dirty="0"/>
          </a:p>
          <a:p>
            <a:r>
              <a:rPr lang="en-IN" sz="2800" b="1" dirty="0"/>
              <a:t>How to do it</a:t>
            </a:r>
            <a:r>
              <a:rPr lang="en-IN" sz="2800" b="1" dirty="0" smtClean="0"/>
              <a:t>...</a:t>
            </a:r>
          </a:p>
          <a:p>
            <a:pPr marL="0" indent="0">
              <a:buNone/>
            </a:pPr>
            <a:r>
              <a:rPr lang="en-GB" sz="3600" b="1" dirty="0"/>
              <a:t>Create a list of contraction rules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FF0000"/>
                </a:solidFill>
              </a:rPr>
              <a:t>Each rule is a pair:</a:t>
            </a:r>
          </a:p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1.What </a:t>
            </a:r>
            <a:r>
              <a:rPr lang="en-GB" sz="3600" b="1" dirty="0">
                <a:solidFill>
                  <a:srgbClr val="FF0000"/>
                </a:solidFill>
              </a:rPr>
              <a:t>to find (pattern)</a:t>
            </a:r>
          </a:p>
          <a:p>
            <a:pPr marL="0" indent="0">
              <a:buNone/>
            </a:pPr>
            <a:r>
              <a:rPr lang="en-GB" sz="3600" b="1" dirty="0" smtClean="0">
                <a:solidFill>
                  <a:srgbClr val="FF0000"/>
                </a:solidFill>
              </a:rPr>
              <a:t>2.What </a:t>
            </a:r>
            <a:r>
              <a:rPr lang="en-GB" sz="3600" b="1" dirty="0">
                <a:solidFill>
                  <a:srgbClr val="FF0000"/>
                </a:solidFill>
              </a:rPr>
              <a:t>to replace it with (replacement)</a:t>
            </a:r>
          </a:p>
          <a:p>
            <a:pPr marL="0" indent="0">
              <a:buNone/>
            </a:pPr>
            <a:r>
              <a:rPr lang="en-GB" sz="3600" b="1" dirty="0"/>
              <a:t>Example:</a:t>
            </a:r>
          </a:p>
          <a:p>
            <a:pPr marL="0" indent="0">
              <a:buNone/>
            </a:pPr>
            <a:r>
              <a:rPr lang="en-GB" sz="3600" b="1" dirty="0"/>
              <a:t>(</a:t>
            </a:r>
            <a:r>
              <a:rPr lang="en-GB" sz="3600" b="1" dirty="0" err="1"/>
              <a:t>r'won</a:t>
            </a:r>
            <a:r>
              <a:rPr lang="en-GB" sz="3600" b="1" dirty="0"/>
              <a:t>\'t', 'will not')   # Replace "won't" with "will not"</a:t>
            </a:r>
          </a:p>
          <a:p>
            <a:pPr marL="0" indent="0">
              <a:buNone/>
            </a:pPr>
            <a:r>
              <a:rPr lang="en-GB" sz="3600" b="1" dirty="0"/>
              <a:t>(r'(\w+)\'ve', '\g&lt;1&gt; have')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1922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18" y="117185"/>
            <a:ext cx="11891001" cy="661018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 Build the class </a:t>
            </a:r>
            <a:r>
              <a:rPr lang="en-GB" b="1" dirty="0" err="1"/>
              <a:t>RegexpReplacer</a:t>
            </a:r>
            <a:endParaRPr lang="en-GB" b="1" dirty="0"/>
          </a:p>
          <a:p>
            <a:r>
              <a:rPr lang="en-GB" b="1" dirty="0"/>
              <a:t>This class</a:t>
            </a:r>
            <a:r>
              <a:rPr lang="en-GB" b="1" dirty="0" smtClean="0"/>
              <a:t>:</a:t>
            </a:r>
            <a:endParaRPr lang="en-GB" b="1" dirty="0"/>
          </a:p>
          <a:p>
            <a:r>
              <a:rPr lang="en-GB" sz="2600" b="1" dirty="0"/>
              <a:t>Takes all the </a:t>
            </a:r>
            <a:r>
              <a:rPr lang="en-GB" sz="2600" b="1" dirty="0" smtClean="0"/>
              <a:t>patterns</a:t>
            </a:r>
            <a:endParaRPr lang="en-GB" sz="2600" b="1" dirty="0"/>
          </a:p>
          <a:p>
            <a:r>
              <a:rPr lang="en-GB" sz="2600" b="1" dirty="0"/>
              <a:t>Applies them one by one to your </a:t>
            </a:r>
            <a:r>
              <a:rPr lang="en-GB" sz="2600" b="1" dirty="0" smtClean="0"/>
              <a:t>sentence</a:t>
            </a:r>
            <a:endParaRPr lang="en-GB" sz="2600" b="1" dirty="0"/>
          </a:p>
          <a:p>
            <a:r>
              <a:rPr lang="en-GB" sz="2600" b="1" dirty="0"/>
              <a:t>Returns the new </a:t>
            </a:r>
            <a:r>
              <a:rPr lang="en-GB" sz="2600" b="1" dirty="0" smtClean="0"/>
              <a:t>sentence</a:t>
            </a:r>
            <a:endParaRPr lang="en-IN" sz="2600" b="1" dirty="0"/>
          </a:p>
          <a:p>
            <a:r>
              <a:rPr lang="en-IN" sz="2800" b="1" dirty="0">
                <a:solidFill>
                  <a:srgbClr val="FF0000"/>
                </a:solidFill>
              </a:rPr>
              <a:t>class </a:t>
            </a:r>
            <a:r>
              <a:rPr lang="en-IN" sz="2800" b="1" dirty="0" err="1">
                <a:solidFill>
                  <a:srgbClr val="FF0000"/>
                </a:solidFill>
              </a:rPr>
              <a:t>RegexpReplacer</a:t>
            </a:r>
            <a:r>
              <a:rPr lang="en-IN" sz="2800" b="1" dirty="0">
                <a:solidFill>
                  <a:srgbClr val="FF0000"/>
                </a:solidFill>
              </a:rPr>
              <a:t>(object):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</a:t>
            </a:r>
            <a:r>
              <a:rPr lang="en-IN" sz="2800" b="1" dirty="0" err="1">
                <a:solidFill>
                  <a:srgbClr val="FF0000"/>
                </a:solidFill>
              </a:rPr>
              <a:t>def</a:t>
            </a:r>
            <a:r>
              <a:rPr lang="en-IN" sz="2800" b="1" dirty="0">
                <a:solidFill>
                  <a:srgbClr val="FF0000"/>
                </a:solidFill>
              </a:rPr>
              <a:t> __</a:t>
            </a:r>
            <a:r>
              <a:rPr lang="en-IN" sz="2800" b="1" dirty="0" err="1">
                <a:solidFill>
                  <a:srgbClr val="FF0000"/>
                </a:solidFill>
              </a:rPr>
              <a:t>init</a:t>
            </a:r>
            <a:r>
              <a:rPr lang="en-IN" sz="2800" b="1" dirty="0">
                <a:solidFill>
                  <a:srgbClr val="FF0000"/>
                </a:solidFill>
              </a:rPr>
              <a:t>__(self, patterns):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    </a:t>
            </a:r>
            <a:r>
              <a:rPr lang="en-IN" sz="2800" b="1" dirty="0" err="1">
                <a:solidFill>
                  <a:srgbClr val="FF0000"/>
                </a:solidFill>
              </a:rPr>
              <a:t>self.patterns</a:t>
            </a:r>
            <a:r>
              <a:rPr lang="en-IN" sz="2800" b="1" dirty="0">
                <a:solidFill>
                  <a:srgbClr val="FF0000"/>
                </a:solidFill>
              </a:rPr>
              <a:t> = [(</a:t>
            </a:r>
            <a:r>
              <a:rPr lang="en-IN" sz="2800" b="1" dirty="0" err="1">
                <a:solidFill>
                  <a:srgbClr val="FF0000"/>
                </a:solidFill>
              </a:rPr>
              <a:t>re.compile</a:t>
            </a:r>
            <a:r>
              <a:rPr lang="en-IN" sz="2800" b="1" dirty="0">
                <a:solidFill>
                  <a:srgbClr val="FF0000"/>
                </a:solidFill>
              </a:rPr>
              <a:t>(regex), </a:t>
            </a:r>
            <a:r>
              <a:rPr lang="en-IN" sz="2800" b="1" dirty="0" err="1">
                <a:solidFill>
                  <a:srgbClr val="FF0000"/>
                </a:solidFill>
              </a:rPr>
              <a:t>repl</a:t>
            </a:r>
            <a:r>
              <a:rPr lang="en-IN" sz="2800" b="1" dirty="0">
                <a:solidFill>
                  <a:srgbClr val="FF0000"/>
                </a:solidFill>
              </a:rPr>
              <a:t>) for (regex, </a:t>
            </a:r>
            <a:r>
              <a:rPr lang="en-IN" sz="2800" b="1" dirty="0" err="1">
                <a:solidFill>
                  <a:srgbClr val="FF0000"/>
                </a:solidFill>
              </a:rPr>
              <a:t>repl</a:t>
            </a:r>
            <a:r>
              <a:rPr lang="en-IN" sz="2800" b="1" dirty="0">
                <a:solidFill>
                  <a:srgbClr val="FF0000"/>
                </a:solidFill>
              </a:rPr>
              <a:t>) in patterns</a:t>
            </a:r>
            <a:r>
              <a:rPr lang="en-IN" sz="2800" b="1" dirty="0" smtClean="0">
                <a:solidFill>
                  <a:srgbClr val="FF0000"/>
                </a:solidFill>
              </a:rPr>
              <a:t>]</a:t>
            </a: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    </a:t>
            </a:r>
            <a:r>
              <a:rPr lang="en-IN" sz="2800" b="1" dirty="0" err="1">
                <a:solidFill>
                  <a:srgbClr val="FF0000"/>
                </a:solidFill>
              </a:rPr>
              <a:t>def</a:t>
            </a:r>
            <a:r>
              <a:rPr lang="en-IN" sz="2800" b="1" dirty="0">
                <a:solidFill>
                  <a:srgbClr val="FF0000"/>
                </a:solidFill>
              </a:rPr>
              <a:t> replace(self, text):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    s = text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    for (pattern, </a:t>
            </a:r>
            <a:r>
              <a:rPr lang="en-IN" sz="2800" b="1" dirty="0" err="1">
                <a:solidFill>
                  <a:srgbClr val="FF0000"/>
                </a:solidFill>
              </a:rPr>
              <a:t>repl</a:t>
            </a:r>
            <a:r>
              <a:rPr lang="en-IN" sz="2800" b="1" dirty="0">
                <a:solidFill>
                  <a:srgbClr val="FF0000"/>
                </a:solidFill>
              </a:rPr>
              <a:t>) in </a:t>
            </a:r>
            <a:r>
              <a:rPr lang="en-IN" sz="2800" b="1" dirty="0" err="1">
                <a:solidFill>
                  <a:srgbClr val="FF0000"/>
                </a:solidFill>
              </a:rPr>
              <a:t>self.patterns</a:t>
            </a:r>
            <a:r>
              <a:rPr lang="en-IN" sz="2800" b="1" dirty="0">
                <a:solidFill>
                  <a:srgbClr val="FF0000"/>
                </a:solidFill>
              </a:rPr>
              <a:t>:</a:t>
            </a:r>
          </a:p>
          <a:p>
            <a:r>
              <a:rPr lang="en-IN" sz="2800" b="1" dirty="0">
                <a:solidFill>
                  <a:srgbClr val="FF0000"/>
                </a:solidFill>
              </a:rPr>
              <a:t>            s = </a:t>
            </a:r>
            <a:r>
              <a:rPr lang="en-IN" sz="2800" b="1" dirty="0" err="1">
                <a:solidFill>
                  <a:srgbClr val="FF0000"/>
                </a:solidFill>
              </a:rPr>
              <a:t>re.sub</a:t>
            </a:r>
            <a:r>
              <a:rPr lang="en-IN" sz="2800" b="1" dirty="0">
                <a:solidFill>
                  <a:srgbClr val="FF0000"/>
                </a:solidFill>
              </a:rPr>
              <a:t>(pattern, </a:t>
            </a:r>
            <a:r>
              <a:rPr lang="en-IN" sz="2800" b="1" dirty="0" err="1">
                <a:solidFill>
                  <a:srgbClr val="FF0000"/>
                </a:solidFill>
              </a:rPr>
              <a:t>repl</a:t>
            </a:r>
            <a:r>
              <a:rPr lang="en-IN" sz="2800" b="1" dirty="0">
                <a:solidFill>
                  <a:srgbClr val="FF0000"/>
                </a:solidFill>
              </a:rPr>
              <a:t>, s)  # replace matching pattern with </a:t>
            </a:r>
            <a:r>
              <a:rPr lang="en-IN" sz="2800" b="1" dirty="0" err="1">
                <a:solidFill>
                  <a:srgbClr val="FF0000"/>
                </a:solidFill>
              </a:rPr>
              <a:t>repl</a:t>
            </a:r>
            <a:endParaRPr lang="en-IN" sz="2800" b="1" dirty="0">
              <a:solidFill>
                <a:srgbClr val="FF0000"/>
              </a:solidFill>
            </a:endParaRPr>
          </a:p>
          <a:p>
            <a:r>
              <a:rPr lang="en-IN" sz="2800" b="1" dirty="0">
                <a:solidFill>
                  <a:srgbClr val="FF0000"/>
                </a:solidFill>
              </a:rPr>
              <a:t>        return s</a:t>
            </a:r>
          </a:p>
        </p:txBody>
      </p:sp>
    </p:spTree>
    <p:extLst>
      <p:ext uri="{BB962C8B-B14F-4D97-AF65-F5344CB8AC3E}">
        <p14:creationId xmlns:p14="http://schemas.microsoft.com/office/powerpoint/2010/main" val="15188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07"/>
            <a:ext cx="8596668" cy="489626"/>
          </a:xfrm>
        </p:spPr>
        <p:txBody>
          <a:bodyPr>
            <a:normAutofit fontScale="90000"/>
          </a:bodyPr>
          <a:lstStyle/>
          <a:p>
            <a:r>
              <a:rPr lang="en-IN" dirty="0"/>
              <a:t>Removing repeating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0" y="837628"/>
            <a:ext cx="11540606" cy="5845274"/>
          </a:xfrm>
        </p:spPr>
        <p:txBody>
          <a:bodyPr>
            <a:normAutofit/>
          </a:bodyPr>
          <a:lstStyle/>
          <a:p>
            <a:r>
              <a:rPr lang="en-GB" sz="2400" b="1" dirty="0"/>
              <a:t>Sometimes people write words with too many repeated letters for emphasis, like:</a:t>
            </a:r>
          </a:p>
          <a:p>
            <a:endParaRPr lang="en-GB" sz="2400" b="1" dirty="0"/>
          </a:p>
          <a:p>
            <a:r>
              <a:rPr lang="en-GB" sz="2400" b="1" dirty="0"/>
              <a:t>"</a:t>
            </a:r>
            <a:r>
              <a:rPr lang="en-GB" sz="2400" b="1" dirty="0" err="1"/>
              <a:t>looooove</a:t>
            </a:r>
            <a:r>
              <a:rPr lang="en-GB" sz="2400" b="1" dirty="0"/>
              <a:t>" instead of "love"</a:t>
            </a:r>
          </a:p>
          <a:p>
            <a:endParaRPr lang="en-GB" sz="2400" b="1" dirty="0"/>
          </a:p>
          <a:p>
            <a:r>
              <a:rPr lang="en-GB" sz="2400" b="1" dirty="0"/>
              <a:t>"</a:t>
            </a:r>
            <a:r>
              <a:rPr lang="en-GB" sz="2400" b="1" dirty="0" err="1"/>
              <a:t>sooooorry</a:t>
            </a:r>
            <a:r>
              <a:rPr lang="en-GB" sz="2400" b="1" dirty="0"/>
              <a:t>" instead of "sorry"</a:t>
            </a:r>
          </a:p>
          <a:p>
            <a:endParaRPr lang="en-GB" sz="2400" b="1" dirty="0"/>
          </a:p>
          <a:p>
            <a:r>
              <a:rPr lang="en-GB" sz="2400" b="1" dirty="0"/>
              <a:t>But if you're writing a program (like for a </a:t>
            </a:r>
            <a:r>
              <a:rPr lang="en-GB" sz="2400" b="1" dirty="0" err="1"/>
              <a:t>chatbot</a:t>
            </a:r>
            <a:r>
              <a:rPr lang="en-GB" sz="2400" b="1" dirty="0"/>
              <a:t> or text analysis), the computer may not understand these stretched-out words. It sees "</a:t>
            </a:r>
            <a:r>
              <a:rPr lang="en-GB" sz="2400" b="1" dirty="0" err="1"/>
              <a:t>looooove</a:t>
            </a:r>
            <a:r>
              <a:rPr lang="en-GB" sz="2400" b="1" dirty="0"/>
              <a:t>" as totally different from "love".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438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07"/>
            <a:ext cx="8596668" cy="489626"/>
          </a:xfrm>
        </p:spPr>
        <p:txBody>
          <a:bodyPr>
            <a:normAutofit fontScale="90000"/>
          </a:bodyPr>
          <a:lstStyle/>
          <a:p>
            <a:r>
              <a:rPr lang="en-IN" dirty="0"/>
              <a:t>Removing repeating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0" y="837628"/>
            <a:ext cx="11540606" cy="5845274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 smtClean="0"/>
              <a:t>This can be solved using the regular expressions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import </a:t>
            </a:r>
            <a:r>
              <a:rPr lang="en-IN" sz="2400" b="1" dirty="0" smtClean="0">
                <a:solidFill>
                  <a:srgbClr val="FF0000"/>
                </a:solidFill>
              </a:rPr>
              <a:t>re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class </a:t>
            </a:r>
            <a:r>
              <a:rPr lang="en-IN" sz="2400" b="1" dirty="0" err="1">
                <a:solidFill>
                  <a:srgbClr val="FF0000"/>
                </a:solidFill>
              </a:rPr>
              <a:t>RepeatReplacer</a:t>
            </a:r>
            <a:r>
              <a:rPr lang="en-IN" sz="2400" b="1" dirty="0">
                <a:solidFill>
                  <a:srgbClr val="FF0000"/>
                </a:solidFill>
              </a:rPr>
              <a:t>(object</a:t>
            </a:r>
            <a:r>
              <a:rPr lang="en-IN" sz="2400" b="1" dirty="0" smtClean="0">
                <a:solidFill>
                  <a:srgbClr val="FF0000"/>
                </a:solidFill>
              </a:rPr>
              <a:t>):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err="1">
                <a:solidFill>
                  <a:srgbClr val="FF0000"/>
                </a:solidFill>
              </a:rPr>
              <a:t>def</a:t>
            </a:r>
            <a:r>
              <a:rPr lang="en-IN" sz="2400" b="1" dirty="0">
                <a:solidFill>
                  <a:srgbClr val="FF0000"/>
                </a:solidFill>
              </a:rPr>
              <a:t> __</a:t>
            </a:r>
            <a:r>
              <a:rPr lang="en-IN" sz="2400" b="1" dirty="0" err="1">
                <a:solidFill>
                  <a:srgbClr val="FF0000"/>
                </a:solidFill>
              </a:rPr>
              <a:t>init</a:t>
            </a:r>
            <a:r>
              <a:rPr lang="en-IN" sz="2400" b="1" dirty="0">
                <a:solidFill>
                  <a:srgbClr val="FF0000"/>
                </a:solidFill>
              </a:rPr>
              <a:t>__(self):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       </a:t>
            </a:r>
            <a:r>
              <a:rPr lang="en-IN" sz="2400" b="1" dirty="0" err="1">
                <a:solidFill>
                  <a:srgbClr val="FF0000"/>
                </a:solidFill>
              </a:rPr>
              <a:t>self.repeat_regexp</a:t>
            </a:r>
            <a:r>
              <a:rPr lang="en-IN" sz="2400" b="1" dirty="0">
                <a:solidFill>
                  <a:srgbClr val="FF0000"/>
                </a:solidFill>
              </a:rPr>
              <a:t> = </a:t>
            </a:r>
            <a:r>
              <a:rPr lang="en-IN" sz="2400" b="1" dirty="0" err="1">
                <a:solidFill>
                  <a:srgbClr val="FF0000"/>
                </a:solidFill>
              </a:rPr>
              <a:t>re.compile</a:t>
            </a:r>
            <a:r>
              <a:rPr lang="en-IN" sz="2400" b="1" dirty="0">
                <a:solidFill>
                  <a:srgbClr val="FF0000"/>
                </a:solidFill>
              </a:rPr>
              <a:t>(r'(\w*)(\w)\2(\w*)')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        </a:t>
            </a:r>
            <a:r>
              <a:rPr lang="en-IN" sz="2400" b="1" dirty="0" err="1">
                <a:solidFill>
                  <a:srgbClr val="FF0000"/>
                </a:solidFill>
              </a:rPr>
              <a:t>self.repl</a:t>
            </a:r>
            <a:r>
              <a:rPr lang="en-IN" sz="2400" b="1" dirty="0">
                <a:solidFill>
                  <a:srgbClr val="FF0000"/>
                </a:solidFill>
              </a:rPr>
              <a:t> = r'\</a:t>
            </a:r>
            <a:r>
              <a:rPr lang="en-IN" sz="2400" b="1" dirty="0" smtClean="0">
                <a:solidFill>
                  <a:srgbClr val="FF0000"/>
                </a:solidFill>
              </a:rPr>
              <a:t>1\2\3‘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(\w*) → means: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➤ "Look for any letters before the repeating part. It's okay if there are none</a:t>
            </a:r>
            <a:r>
              <a:rPr lang="en-GB" sz="2400" b="1" dirty="0" smtClean="0">
                <a:solidFill>
                  <a:schemeClr val="tx1"/>
                </a:solidFill>
              </a:rPr>
              <a:t>."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(\w) → means: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➤ "Now find one letter. Just one</a:t>
            </a:r>
            <a:r>
              <a:rPr lang="en-GB" sz="2400" b="1" dirty="0" smtClean="0">
                <a:solidFill>
                  <a:schemeClr val="tx1"/>
                </a:solidFill>
              </a:rPr>
              <a:t>."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\2 → means: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➤ "Now check if that same letter comes again (a repeat</a:t>
            </a:r>
            <a:r>
              <a:rPr lang="en-GB" sz="2400" b="1" dirty="0" smtClean="0">
                <a:solidFill>
                  <a:schemeClr val="tx1"/>
                </a:solidFill>
              </a:rPr>
              <a:t>!)."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>
                <a:solidFill>
                  <a:schemeClr val="tx1"/>
                </a:solidFill>
              </a:rPr>
              <a:t>(\w*) → means: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➤ "Then, take all the letters that come after the repeat."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07"/>
            <a:ext cx="8596668" cy="489626"/>
          </a:xfrm>
        </p:spPr>
        <p:txBody>
          <a:bodyPr>
            <a:normAutofit fontScale="90000"/>
          </a:bodyPr>
          <a:lstStyle/>
          <a:p>
            <a:r>
              <a:rPr lang="en-IN" dirty="0"/>
              <a:t>Removing repeating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0" y="837628"/>
            <a:ext cx="11540606" cy="5845274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Example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First part: "h"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Repeating letter: "e"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Extra "e" → matched by \2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Last part: "</a:t>
            </a:r>
            <a:r>
              <a:rPr lang="en-GB" sz="2400" b="1" dirty="0" err="1">
                <a:solidFill>
                  <a:schemeClr val="tx1"/>
                </a:solidFill>
              </a:rPr>
              <a:t>ellooo</a:t>
            </a:r>
            <a:r>
              <a:rPr lang="en-GB" sz="2400" b="1" dirty="0">
                <a:solidFill>
                  <a:schemeClr val="tx1"/>
                </a:solidFill>
              </a:rPr>
              <a:t>"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So it finds "</a:t>
            </a:r>
            <a:r>
              <a:rPr lang="en-GB" sz="2400" b="1" dirty="0" err="1">
                <a:solidFill>
                  <a:schemeClr val="tx1"/>
                </a:solidFill>
              </a:rPr>
              <a:t>ee</a:t>
            </a:r>
            <a:r>
              <a:rPr lang="en-GB" sz="2400" b="1" dirty="0">
                <a:solidFill>
                  <a:schemeClr val="tx1"/>
                </a:solidFill>
              </a:rPr>
              <a:t>" and keeps only one "e</a:t>
            </a:r>
            <a:r>
              <a:rPr lang="en-GB" sz="2400" b="1" dirty="0" smtClean="0">
                <a:solidFill>
                  <a:schemeClr val="tx1"/>
                </a:solidFill>
              </a:rPr>
              <a:t>".</a:t>
            </a:r>
            <a:endParaRPr lang="en-GB" sz="2400" b="1" dirty="0">
              <a:solidFill>
                <a:schemeClr val="tx1"/>
              </a:solidFill>
            </a:endParaRPr>
          </a:p>
          <a:p>
            <a:r>
              <a:rPr lang="en-GB" sz="2400" b="1" dirty="0" err="1">
                <a:solidFill>
                  <a:schemeClr val="tx1"/>
                </a:solidFill>
              </a:rPr>
              <a:t>self.repl</a:t>
            </a:r>
            <a:r>
              <a:rPr lang="en-GB" sz="2400" b="1" dirty="0">
                <a:solidFill>
                  <a:schemeClr val="tx1"/>
                </a:solidFill>
              </a:rPr>
              <a:t> = r'\1\2\3'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This means: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"Keep only the first part (\1), one letter (\2), and the rest of the word (\3)."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So "</a:t>
            </a:r>
            <a:r>
              <a:rPr lang="en-GB" sz="2400" b="1" dirty="0" err="1">
                <a:solidFill>
                  <a:schemeClr val="tx1"/>
                </a:solidFill>
              </a:rPr>
              <a:t>heeellooo</a:t>
            </a:r>
            <a:r>
              <a:rPr lang="en-GB" sz="2400" b="1" dirty="0">
                <a:solidFill>
                  <a:schemeClr val="tx1"/>
                </a:solidFill>
              </a:rPr>
              <a:t>" becomes: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"</a:t>
            </a:r>
            <a:r>
              <a:rPr lang="en-GB" sz="2400" b="1" dirty="0" err="1">
                <a:solidFill>
                  <a:schemeClr val="tx1"/>
                </a:solidFill>
              </a:rPr>
              <a:t>heellooo</a:t>
            </a:r>
            <a:r>
              <a:rPr lang="en-GB" sz="2400" b="1" dirty="0">
                <a:solidFill>
                  <a:schemeClr val="tx1"/>
                </a:solidFill>
              </a:rPr>
              <a:t>" → "</a:t>
            </a:r>
            <a:r>
              <a:rPr lang="en-GB" sz="2400" b="1" dirty="0" err="1">
                <a:solidFill>
                  <a:schemeClr val="tx1"/>
                </a:solidFill>
              </a:rPr>
              <a:t>hellooo</a:t>
            </a:r>
            <a:r>
              <a:rPr lang="en-GB" sz="2400" b="1" dirty="0">
                <a:solidFill>
                  <a:schemeClr val="tx1"/>
                </a:solidFill>
              </a:rPr>
              <a:t>" → "hello"</a:t>
            </a:r>
          </a:p>
          <a:p>
            <a:r>
              <a:rPr lang="en-GB" sz="2400" b="1" dirty="0">
                <a:solidFill>
                  <a:schemeClr val="tx1"/>
                </a:solidFill>
              </a:rPr>
              <a:t>Each time it removes one extra repeat, and keeps fixing until it's clean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43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0C9A-E09B-10BD-8D3A-1258164FC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18836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b="1" dirty="0" err="1"/>
              <a:t>Punkt</a:t>
            </a:r>
            <a:r>
              <a:rPr lang="en-US" b="1" dirty="0"/>
              <a:t> Sentence Tokenizer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CB0B-07FE-5E95-A7FA-DE4BB570A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0" y="839038"/>
            <a:ext cx="11911830" cy="5875798"/>
          </a:xfrm>
        </p:spPr>
        <p:txBody>
          <a:bodyPr>
            <a:normAutofit/>
          </a:bodyPr>
          <a:lstStyle/>
          <a:p>
            <a:r>
              <a:rPr lang="en-US" dirty="0"/>
              <a:t>It's a pre-trained model used to split text into sentences.</a:t>
            </a:r>
          </a:p>
          <a:p>
            <a:r>
              <a:rPr lang="en-US" dirty="0"/>
              <a:t>It comes with the NLTK library.</a:t>
            </a:r>
          </a:p>
          <a:p>
            <a:r>
              <a:rPr lang="en-US" dirty="0"/>
              <a:t>It doesn’t need you to manually define rules (like where a sentence ends).</a:t>
            </a:r>
          </a:p>
          <a:p>
            <a:r>
              <a:rPr lang="en-US" dirty="0"/>
              <a:t>✅ </a:t>
            </a:r>
            <a:r>
              <a:rPr lang="en-US" b="1" dirty="0"/>
              <a:t>How it Works:</a:t>
            </a:r>
          </a:p>
          <a:p>
            <a:r>
              <a:rPr lang="en-US" dirty="0"/>
              <a:t>It uses machine learning to understand sentence boundaries.</a:t>
            </a:r>
          </a:p>
          <a:p>
            <a:r>
              <a:rPr lang="en-US" dirty="0"/>
              <a:t>It looks at punctuation (like ., !, ?) and context around it to decide:</a:t>
            </a:r>
          </a:p>
          <a:p>
            <a:r>
              <a:rPr lang="en-US" b="1" dirty="0"/>
              <a:t>Example:</a:t>
            </a:r>
          </a:p>
          <a:p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sent_tokenize</a:t>
            </a:r>
            <a:endParaRPr lang="en-US" dirty="0"/>
          </a:p>
          <a:p>
            <a:r>
              <a:rPr lang="en-US" dirty="0"/>
              <a:t>text = "Dr. Smith is here. He came from the U.S.A. Isn't that cool?"</a:t>
            </a:r>
          </a:p>
          <a:p>
            <a:r>
              <a:rPr lang="en-US" dirty="0" err="1"/>
              <a:t>sent_tokenize</a:t>
            </a:r>
            <a:r>
              <a:rPr lang="en-US" dirty="0"/>
              <a:t>(text)</a:t>
            </a:r>
          </a:p>
          <a:p>
            <a:r>
              <a:rPr lang="en-US" b="1" dirty="0"/>
              <a:t>Output:</a:t>
            </a:r>
          </a:p>
          <a:p>
            <a:r>
              <a:rPr lang="en-US" dirty="0"/>
              <a:t>['Dr. Smith is here.', 'He came from the U.S.A.', "Isn't that cool?"]</a:t>
            </a:r>
          </a:p>
          <a:p>
            <a:r>
              <a:rPr lang="en-US" dirty="0"/>
              <a:t>Notice: It </a:t>
            </a:r>
            <a:r>
              <a:rPr lang="en-US" b="1" dirty="0"/>
              <a:t>did not split</a:t>
            </a:r>
            <a:r>
              <a:rPr lang="en-US" dirty="0"/>
              <a:t> the sentence after "Dr." or "U.S.A." — because </a:t>
            </a:r>
            <a:r>
              <a:rPr lang="en-US" dirty="0" err="1"/>
              <a:t>Punkt</a:t>
            </a:r>
            <a:r>
              <a:rPr lang="en-US" dirty="0"/>
              <a:t> is smart enough to know those are </a:t>
            </a:r>
            <a:r>
              <a:rPr lang="en-US" b="1" dirty="0"/>
              <a:t>not</a:t>
            </a:r>
            <a:r>
              <a:rPr lang="en-US" dirty="0"/>
              <a:t> sentence boundaries!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132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4307"/>
            <a:ext cx="8596668" cy="489626"/>
          </a:xfrm>
        </p:spPr>
        <p:txBody>
          <a:bodyPr>
            <a:normAutofit fontScale="90000"/>
          </a:bodyPr>
          <a:lstStyle/>
          <a:p>
            <a:r>
              <a:rPr lang="en-IN" dirty="0"/>
              <a:t>Removing repeating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00" y="837628"/>
            <a:ext cx="11540606" cy="5845274"/>
          </a:xfrm>
        </p:spPr>
        <p:txBody>
          <a:bodyPr>
            <a:normAutofit/>
          </a:bodyPr>
          <a:lstStyle/>
          <a:p>
            <a:r>
              <a:rPr lang="en-IN" sz="2800" b="1" dirty="0" err="1">
                <a:solidFill>
                  <a:schemeClr val="accent5"/>
                </a:solidFill>
              </a:rPr>
              <a:t>def</a:t>
            </a:r>
            <a:r>
              <a:rPr lang="en-IN" sz="2800" b="1" dirty="0">
                <a:solidFill>
                  <a:schemeClr val="accent5"/>
                </a:solidFill>
              </a:rPr>
              <a:t> replace(self, word):</a:t>
            </a:r>
          </a:p>
          <a:p>
            <a:r>
              <a:rPr lang="en-IN" sz="2800" b="1" dirty="0" err="1">
                <a:solidFill>
                  <a:schemeClr val="accent5"/>
                </a:solidFill>
              </a:rPr>
              <a:t>repl_word</a:t>
            </a:r>
            <a:r>
              <a:rPr lang="en-IN" sz="2800" b="1" dirty="0">
                <a:solidFill>
                  <a:schemeClr val="accent5"/>
                </a:solidFill>
              </a:rPr>
              <a:t> = </a:t>
            </a:r>
            <a:r>
              <a:rPr lang="en-IN" sz="2800" b="1" dirty="0" err="1">
                <a:solidFill>
                  <a:schemeClr val="accent5"/>
                </a:solidFill>
              </a:rPr>
              <a:t>self.repeat_regexp.sub</a:t>
            </a:r>
            <a:r>
              <a:rPr lang="en-IN" sz="2800" b="1" dirty="0">
                <a:solidFill>
                  <a:schemeClr val="accent5"/>
                </a:solidFill>
              </a:rPr>
              <a:t>(</a:t>
            </a:r>
            <a:r>
              <a:rPr lang="en-IN" sz="2800" b="1" dirty="0" err="1">
                <a:solidFill>
                  <a:schemeClr val="accent5"/>
                </a:solidFill>
              </a:rPr>
              <a:t>self.repl</a:t>
            </a:r>
            <a:r>
              <a:rPr lang="en-IN" sz="2800" b="1" dirty="0">
                <a:solidFill>
                  <a:schemeClr val="accent5"/>
                </a:solidFill>
              </a:rPr>
              <a:t>, word)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if </a:t>
            </a:r>
            <a:r>
              <a:rPr lang="en-IN" sz="2800" b="1" dirty="0" err="1">
                <a:solidFill>
                  <a:schemeClr val="accent5"/>
                </a:solidFill>
              </a:rPr>
              <a:t>repl_word</a:t>
            </a:r>
            <a:r>
              <a:rPr lang="en-IN" sz="2800" b="1" dirty="0">
                <a:solidFill>
                  <a:schemeClr val="accent5"/>
                </a:solidFill>
              </a:rPr>
              <a:t> != word: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return </a:t>
            </a:r>
            <a:r>
              <a:rPr lang="en-IN" sz="2800" b="1" dirty="0" err="1">
                <a:solidFill>
                  <a:schemeClr val="accent5"/>
                </a:solidFill>
              </a:rPr>
              <a:t>self.replace</a:t>
            </a:r>
            <a:r>
              <a:rPr lang="en-IN" sz="2800" b="1" dirty="0">
                <a:solidFill>
                  <a:schemeClr val="accent5"/>
                </a:solidFill>
              </a:rPr>
              <a:t>(</a:t>
            </a:r>
            <a:r>
              <a:rPr lang="en-IN" sz="2800" b="1" dirty="0" err="1">
                <a:solidFill>
                  <a:schemeClr val="accent5"/>
                </a:solidFill>
              </a:rPr>
              <a:t>repl_word</a:t>
            </a:r>
            <a:r>
              <a:rPr lang="en-IN" sz="2800" b="1" dirty="0">
                <a:solidFill>
                  <a:schemeClr val="accent5"/>
                </a:solidFill>
              </a:rPr>
              <a:t>)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else:</a:t>
            </a:r>
          </a:p>
          <a:p>
            <a:r>
              <a:rPr lang="en-IN" sz="2800" b="1" dirty="0">
                <a:solidFill>
                  <a:schemeClr val="accent5"/>
                </a:solidFill>
              </a:rPr>
              <a:t>return </a:t>
            </a:r>
            <a:r>
              <a:rPr lang="en-IN" sz="2800" b="1" dirty="0" err="1">
                <a:solidFill>
                  <a:schemeClr val="accent5"/>
                </a:solidFill>
              </a:rPr>
              <a:t>repl_word</a:t>
            </a:r>
            <a:endParaRPr lang="en-IN"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65E4-2CEC-599D-6890-8E7DDE06F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236"/>
            <a:ext cx="11554691" cy="665019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Spelling correction with Enchant</a:t>
            </a:r>
            <a:b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535B-426B-F810-3687-07FEF86D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42" y="1015280"/>
            <a:ext cx="11893357" cy="5690320"/>
          </a:xfrm>
        </p:spPr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FranklinGothic-Demi"/>
              </a:rPr>
              <a:t>Enchant</a:t>
            </a:r>
            <a:r>
              <a:rPr lang="en-US" sz="2800" b="1" i="0" u="none" strike="noStrike" baseline="0" dirty="0">
                <a:latin typeface="FranklinGothic-Book"/>
              </a:rPr>
              <a:t>—a spelling correction API.</a:t>
            </a:r>
          </a:p>
          <a:p>
            <a:r>
              <a:rPr lang="en-US" sz="2800" b="1" dirty="0">
                <a:latin typeface="FranklinGothic-Book"/>
              </a:rPr>
              <a:t>A spelling correction tool using the </a:t>
            </a:r>
            <a:r>
              <a:rPr lang="en-US" sz="2800" b="1" dirty="0" err="1">
                <a:highlight>
                  <a:srgbClr val="FFFF00"/>
                </a:highlight>
                <a:latin typeface="FranklinGothic-Book"/>
              </a:rPr>
              <a:t>pyenchant</a:t>
            </a:r>
            <a:r>
              <a:rPr lang="en-US" sz="2800" b="1" dirty="0">
                <a:highlight>
                  <a:srgbClr val="FFFF00"/>
                </a:highlight>
                <a:latin typeface="FranklinGothic-Book"/>
              </a:rPr>
              <a:t> library </a:t>
            </a:r>
            <a:r>
              <a:rPr lang="en-US" sz="2800" b="1" dirty="0">
                <a:latin typeface="FranklinGothic-Book"/>
              </a:rPr>
              <a:t>and NLTK’s </a:t>
            </a:r>
            <a:r>
              <a:rPr lang="en-US" sz="2800" b="1" dirty="0" err="1">
                <a:highlight>
                  <a:srgbClr val="FFFF00"/>
                </a:highlight>
                <a:latin typeface="FranklinGothic-Book"/>
              </a:rPr>
              <a:t>edit_distance</a:t>
            </a:r>
            <a:r>
              <a:rPr lang="en-US" sz="2800" b="1" dirty="0">
                <a:highlight>
                  <a:srgbClr val="FFFF00"/>
                </a:highlight>
                <a:latin typeface="FranklinGothic-Book"/>
              </a:rPr>
              <a:t>().</a:t>
            </a:r>
          </a:p>
          <a:p>
            <a:r>
              <a:rPr lang="en-US" sz="2800" b="1" dirty="0">
                <a:latin typeface="FranklinGothic-Book"/>
              </a:rPr>
              <a:t>It will suggest corrections for misspelled words based </a:t>
            </a:r>
            <a:r>
              <a:rPr lang="en-US" sz="2800" b="1" dirty="0">
                <a:highlight>
                  <a:srgbClr val="FFFF00"/>
                </a:highlight>
                <a:latin typeface="FranklinGothic-Book"/>
              </a:rPr>
              <a:t>on a dictionary.</a:t>
            </a:r>
          </a:p>
          <a:p>
            <a:r>
              <a:rPr lang="en-US" sz="2800" b="1" dirty="0">
                <a:latin typeface="FranklinGothic-Book"/>
              </a:rPr>
              <a:t>You can even add your own words to a personal dictionary!</a:t>
            </a:r>
            <a:endParaRPr lang="en-IN" sz="2800" b="1" dirty="0">
              <a:latin typeface="FranklinGothic-Book"/>
            </a:endParaRPr>
          </a:p>
        </p:txBody>
      </p:sp>
    </p:spTree>
    <p:extLst>
      <p:ext uri="{BB962C8B-B14F-4D97-AF65-F5344CB8AC3E}">
        <p14:creationId xmlns:p14="http://schemas.microsoft.com/office/powerpoint/2010/main" val="937125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82992-51EB-214C-1D7C-E46FF100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ADC4-3EC7-4534-A440-E19C6AE5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893357" cy="6858000"/>
          </a:xfrm>
        </p:spPr>
        <p:txBody>
          <a:bodyPr>
            <a:normAutofit fontScale="92500" lnSpcReduction="20000"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import enchant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from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nltk.metrics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import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edit_distance</a:t>
            </a:r>
            <a:endParaRPr lang="en-IN" sz="2800" b="1" dirty="0">
              <a:solidFill>
                <a:srgbClr val="FF0000"/>
              </a:solidFill>
              <a:latin typeface="FranklinGothic-Book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class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SpellingReplacer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: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def __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init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__(self,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dict_name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='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en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',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max_dist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=2):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self.spell_dict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=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enchant.Dict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(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dict_name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)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self.max_dist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=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max_dist</a:t>
            </a:r>
            <a:endParaRPr lang="en-IN" sz="2800" b="1" dirty="0">
              <a:solidFill>
                <a:srgbClr val="FF0000"/>
              </a:solidFill>
              <a:latin typeface="FranklinGothic-Book"/>
            </a:endParaRP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def replace(self, word):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if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self.spell_dict.check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(word):  # Word is spelled correctly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    return word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suggestions =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self.spell_dict.suggest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(word)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if suggestions and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edit_distance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(word, suggestions[0]) &lt;= </a:t>
            </a:r>
            <a:r>
              <a:rPr lang="en-IN" sz="2800" b="1" dirty="0" err="1">
                <a:solidFill>
                  <a:srgbClr val="FF0000"/>
                </a:solidFill>
                <a:latin typeface="FranklinGothic-Book"/>
              </a:rPr>
              <a:t>self.max_dist</a:t>
            </a:r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: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    return suggestions[0]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else:</a:t>
            </a:r>
          </a:p>
          <a:p>
            <a:r>
              <a:rPr lang="en-IN" sz="2800" b="1" dirty="0">
                <a:solidFill>
                  <a:srgbClr val="FF0000"/>
                </a:solidFill>
                <a:latin typeface="FranklinGothic-Book"/>
              </a:rPr>
              <a:t>            return word</a:t>
            </a:r>
          </a:p>
        </p:txBody>
      </p:sp>
    </p:spTree>
    <p:extLst>
      <p:ext uri="{BB962C8B-B14F-4D97-AF65-F5344CB8AC3E}">
        <p14:creationId xmlns:p14="http://schemas.microsoft.com/office/powerpoint/2010/main" val="3969907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F0D2-AB06-AE86-74AE-779356F8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16" y="424153"/>
            <a:ext cx="11320702" cy="5921229"/>
          </a:xfrm>
        </p:spPr>
        <p:txBody>
          <a:bodyPr>
            <a:normAutofit/>
          </a:bodyPr>
          <a:lstStyle/>
          <a:p>
            <a:r>
              <a:rPr lang="en-IN" sz="4000" b="1" dirty="0"/>
              <a:t>Example Usage</a:t>
            </a:r>
          </a:p>
          <a:p>
            <a:r>
              <a:rPr lang="en-IN" sz="4000" b="1" dirty="0"/>
              <a:t>&gt;&gt;&gt; from replacers import </a:t>
            </a:r>
            <a:r>
              <a:rPr lang="en-IN" sz="4000" b="1" dirty="0" err="1"/>
              <a:t>SpellingReplacer</a:t>
            </a:r>
            <a:endParaRPr lang="en-IN" sz="4000" b="1" dirty="0"/>
          </a:p>
          <a:p>
            <a:r>
              <a:rPr lang="en-IN" sz="4000" b="1" dirty="0"/>
              <a:t>&gt;&gt;&gt; replacer = </a:t>
            </a:r>
            <a:r>
              <a:rPr lang="en-IN" sz="4000" b="1" dirty="0" err="1"/>
              <a:t>SpellingReplacer</a:t>
            </a:r>
            <a:r>
              <a:rPr lang="en-IN" sz="4000" b="1" dirty="0"/>
              <a:t>()</a:t>
            </a:r>
          </a:p>
          <a:p>
            <a:r>
              <a:rPr lang="en-IN" sz="4000" b="1" dirty="0"/>
              <a:t>&gt;&gt;&gt; </a:t>
            </a:r>
            <a:r>
              <a:rPr lang="en-IN" sz="4000" b="1" dirty="0" err="1"/>
              <a:t>replacer.replace</a:t>
            </a:r>
            <a:r>
              <a:rPr lang="en-IN" sz="4000" b="1" dirty="0"/>
              <a:t>('</a:t>
            </a:r>
            <a:r>
              <a:rPr lang="en-IN" sz="4000" b="1" dirty="0" err="1"/>
              <a:t>cookbok</a:t>
            </a:r>
            <a:r>
              <a:rPr lang="en-IN" sz="4000" b="1" dirty="0"/>
              <a:t>')</a:t>
            </a:r>
          </a:p>
          <a:p>
            <a:r>
              <a:rPr lang="en-IN" sz="4000" b="1" dirty="0"/>
              <a:t>'cookbook'</a:t>
            </a:r>
          </a:p>
        </p:txBody>
      </p:sp>
    </p:spTree>
    <p:extLst>
      <p:ext uri="{BB962C8B-B14F-4D97-AF65-F5344CB8AC3E}">
        <p14:creationId xmlns:p14="http://schemas.microsoft.com/office/powerpoint/2010/main" val="1601692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E6E3-30BD-D784-15FA-1994B9E31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65018"/>
          </a:xfrm>
        </p:spPr>
        <p:txBody>
          <a:bodyPr/>
          <a:lstStyle/>
          <a:p>
            <a:r>
              <a:rPr lang="en-IN" dirty="0"/>
              <a:t>Dictionary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C3DF-048B-9110-C7D3-61EAA5B90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24" y="1126116"/>
            <a:ext cx="12299757" cy="5477884"/>
          </a:xfrm>
        </p:spPr>
        <p:txBody>
          <a:bodyPr>
            <a:normAutofit/>
          </a:bodyPr>
          <a:lstStyle/>
          <a:p>
            <a:r>
              <a:rPr lang="en-IN" dirty="0"/>
              <a:t>&gt;&gt;</a:t>
            </a:r>
            <a:r>
              <a:rPr lang="en-IN" sz="2400" dirty="0"/>
              <a:t> </a:t>
            </a:r>
            <a:r>
              <a:rPr lang="en-IN" sz="3600" b="1" dirty="0" err="1"/>
              <a:t>enchant.list_languages</a:t>
            </a:r>
            <a:r>
              <a:rPr lang="en-IN" sz="3600" b="1" dirty="0"/>
              <a:t>()</a:t>
            </a:r>
          </a:p>
          <a:p>
            <a:r>
              <a:rPr lang="en-IN" sz="3600" b="1" dirty="0"/>
              <a:t>['</a:t>
            </a:r>
            <a:r>
              <a:rPr lang="en-IN" sz="3600" b="1" dirty="0" err="1"/>
              <a:t>en</a:t>
            </a:r>
            <a:r>
              <a:rPr lang="en-IN" sz="3600" b="1" dirty="0"/>
              <a:t>', '</a:t>
            </a:r>
            <a:r>
              <a:rPr lang="en-IN" sz="3600" b="1" dirty="0" err="1"/>
              <a:t>en_CA</a:t>
            </a:r>
            <a:r>
              <a:rPr lang="en-IN" sz="3600" b="1" dirty="0"/>
              <a:t>', '</a:t>
            </a:r>
            <a:r>
              <a:rPr lang="en-IN" sz="3600" b="1" dirty="0" err="1"/>
              <a:t>en_GB</a:t>
            </a:r>
            <a:r>
              <a:rPr lang="en-IN" sz="3600" b="1" dirty="0"/>
              <a:t>', '</a:t>
            </a:r>
            <a:r>
              <a:rPr lang="en-IN" sz="3600" b="1" dirty="0" err="1"/>
              <a:t>en_US</a:t>
            </a:r>
            <a:r>
              <a:rPr lang="en-IN" sz="3600" b="1" dirty="0"/>
              <a:t>']</a:t>
            </a:r>
          </a:p>
          <a:p>
            <a:r>
              <a:rPr lang="en-IN" sz="3600" b="1" dirty="0"/>
              <a:t>'</a:t>
            </a:r>
            <a:r>
              <a:rPr lang="en-IN" sz="3600" b="1" dirty="0" err="1"/>
              <a:t>en_GB</a:t>
            </a:r>
            <a:r>
              <a:rPr lang="en-IN" sz="3600" b="1" dirty="0"/>
              <a:t>' for British English (theatre)</a:t>
            </a:r>
          </a:p>
          <a:p>
            <a:r>
              <a:rPr lang="en-IN" sz="3600" b="1" dirty="0"/>
              <a:t>'</a:t>
            </a:r>
            <a:r>
              <a:rPr lang="en-IN" sz="3600" b="1" dirty="0" err="1"/>
              <a:t>en_US</a:t>
            </a:r>
            <a:r>
              <a:rPr lang="en-IN" sz="3600" b="1" dirty="0"/>
              <a:t>' for American English (</a:t>
            </a:r>
            <a:r>
              <a:rPr lang="en-IN" sz="3600" b="1" dirty="0" err="1"/>
              <a:t>theater</a:t>
            </a:r>
            <a:r>
              <a:rPr lang="en-IN" sz="3600" b="1" dirty="0"/>
              <a:t>)</a:t>
            </a:r>
          </a:p>
          <a:p>
            <a:r>
              <a:rPr lang="en-IN" sz="3600" b="1" dirty="0"/>
              <a:t>&gt;&gt;&gt; </a:t>
            </a:r>
            <a:r>
              <a:rPr lang="en-IN" sz="3600" b="1" dirty="0" err="1"/>
              <a:t>us_replacer</a:t>
            </a:r>
            <a:r>
              <a:rPr lang="en-IN" sz="3600" b="1" dirty="0"/>
              <a:t> = </a:t>
            </a:r>
            <a:r>
              <a:rPr lang="en-IN" sz="3600" b="1" dirty="0" err="1"/>
              <a:t>SpellingReplacer</a:t>
            </a:r>
            <a:r>
              <a:rPr lang="en-IN" sz="3600" b="1" dirty="0"/>
              <a:t>('</a:t>
            </a:r>
            <a:r>
              <a:rPr lang="en-IN" sz="3600" b="1" dirty="0" err="1"/>
              <a:t>en_US</a:t>
            </a:r>
            <a:r>
              <a:rPr lang="en-IN" sz="3600" b="1" dirty="0"/>
              <a:t>')</a:t>
            </a:r>
          </a:p>
          <a:p>
            <a:r>
              <a:rPr lang="en-IN" sz="3600" b="1" dirty="0"/>
              <a:t>&gt;&gt;&gt; </a:t>
            </a:r>
            <a:r>
              <a:rPr lang="en-IN" sz="3600" b="1" dirty="0" err="1"/>
              <a:t>us_replacer.replace</a:t>
            </a:r>
            <a:r>
              <a:rPr lang="en-IN" sz="3600" b="1" dirty="0"/>
              <a:t>('</a:t>
            </a:r>
            <a:r>
              <a:rPr lang="en-IN" sz="3600" b="1" dirty="0" err="1"/>
              <a:t>theater</a:t>
            </a:r>
            <a:r>
              <a:rPr lang="en-IN" sz="3600" b="1" dirty="0"/>
              <a:t>')  </a:t>
            </a:r>
            <a:r>
              <a:rPr lang="en-IN" sz="3600" b="1" dirty="0">
                <a:highlight>
                  <a:srgbClr val="00FF00"/>
                </a:highlight>
              </a:rPr>
              <a:t># '</a:t>
            </a:r>
            <a:r>
              <a:rPr lang="en-IN" sz="3600" b="1" dirty="0" err="1">
                <a:highlight>
                  <a:srgbClr val="00FF00"/>
                </a:highlight>
              </a:rPr>
              <a:t>theater</a:t>
            </a:r>
            <a:r>
              <a:rPr lang="en-IN" sz="3600" b="1" dirty="0">
                <a:highlight>
                  <a:srgbClr val="00FF00"/>
                </a:highlight>
              </a:rPr>
              <a:t>'</a:t>
            </a:r>
          </a:p>
          <a:p>
            <a:r>
              <a:rPr lang="en-IN" sz="3600" b="1" dirty="0"/>
              <a:t>&gt;&gt;&gt; </a:t>
            </a:r>
            <a:r>
              <a:rPr lang="en-IN" sz="3600" b="1" dirty="0" err="1"/>
              <a:t>gb_replacer</a:t>
            </a:r>
            <a:r>
              <a:rPr lang="en-IN" sz="3600" b="1" dirty="0"/>
              <a:t> = </a:t>
            </a:r>
            <a:r>
              <a:rPr lang="en-IN" sz="3600" b="1" dirty="0" err="1"/>
              <a:t>SpellingReplacer</a:t>
            </a:r>
            <a:r>
              <a:rPr lang="en-IN" sz="3600" b="1" dirty="0"/>
              <a:t>('</a:t>
            </a:r>
            <a:r>
              <a:rPr lang="en-IN" sz="3600" b="1" dirty="0" err="1"/>
              <a:t>en_GB</a:t>
            </a:r>
            <a:r>
              <a:rPr lang="en-IN" sz="3600" b="1" dirty="0"/>
              <a:t>')</a:t>
            </a:r>
          </a:p>
          <a:p>
            <a:r>
              <a:rPr lang="en-IN" sz="3600" b="1" dirty="0"/>
              <a:t>&gt;&gt;&gt; </a:t>
            </a:r>
            <a:r>
              <a:rPr lang="en-IN" sz="3600" b="1" dirty="0" err="1"/>
              <a:t>gb_replacer.replace</a:t>
            </a:r>
            <a:r>
              <a:rPr lang="en-IN" sz="3600" b="1" dirty="0"/>
              <a:t>('</a:t>
            </a:r>
            <a:r>
              <a:rPr lang="en-IN" sz="3600" b="1" dirty="0" err="1"/>
              <a:t>theater</a:t>
            </a:r>
            <a:r>
              <a:rPr lang="en-IN" sz="3600" b="1" dirty="0"/>
              <a:t>')  </a:t>
            </a:r>
            <a:r>
              <a:rPr lang="en-IN" sz="3600" b="1" dirty="0">
                <a:highlight>
                  <a:srgbClr val="FFFF00"/>
                </a:highlight>
              </a:rPr>
              <a:t># 'theatre'</a:t>
            </a:r>
          </a:p>
        </p:txBody>
      </p:sp>
    </p:spTree>
    <p:extLst>
      <p:ext uri="{BB962C8B-B14F-4D97-AF65-F5344CB8AC3E}">
        <p14:creationId xmlns:p14="http://schemas.microsoft.com/office/powerpoint/2010/main" val="3250518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3D0-7F99-D218-F873-5B0E7F10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Adding Personal Word Lists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04C9-1B01-F766-2229-1938948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75134"/>
            <a:ext cx="11416145" cy="3880773"/>
          </a:xfrm>
        </p:spPr>
        <p:txBody>
          <a:bodyPr>
            <a:normAutofit/>
          </a:bodyPr>
          <a:lstStyle/>
          <a:p>
            <a:r>
              <a:rPr lang="en-IN" dirty="0"/>
              <a:t>Let say you want add following names</a:t>
            </a:r>
          </a:p>
          <a:p>
            <a:endParaRPr lang="en-IN" dirty="0"/>
          </a:p>
          <a:p>
            <a:r>
              <a:rPr lang="en-IN" sz="2400" dirty="0" err="1"/>
              <a:t>nltk</a:t>
            </a:r>
            <a:endParaRPr lang="en-IN" sz="2400" dirty="0"/>
          </a:p>
          <a:p>
            <a:r>
              <a:rPr lang="en-IN" sz="2400" dirty="0"/>
              <a:t>AI</a:t>
            </a:r>
          </a:p>
          <a:p>
            <a:r>
              <a:rPr lang="en-IN" sz="2400" dirty="0"/>
              <a:t>ML</a:t>
            </a:r>
          </a:p>
          <a:p>
            <a:r>
              <a:rPr lang="en-IN" sz="2400" dirty="0"/>
              <a:t>&gt;&gt;&gt; d = </a:t>
            </a:r>
            <a:r>
              <a:rPr lang="en-IN" sz="2400" dirty="0" err="1"/>
              <a:t>enchant.DictWithPWL</a:t>
            </a:r>
            <a:r>
              <a:rPr lang="en-IN" sz="2400" dirty="0"/>
              <a:t>('</a:t>
            </a:r>
            <a:r>
              <a:rPr lang="en-IN" sz="2400" dirty="0" err="1"/>
              <a:t>en_US</a:t>
            </a:r>
            <a:r>
              <a:rPr lang="en-IN" sz="2400" dirty="0"/>
              <a:t>', 'mywords.txt')</a:t>
            </a:r>
          </a:p>
          <a:p>
            <a:r>
              <a:rPr lang="en-IN" sz="2400" dirty="0"/>
              <a:t>&gt;&gt;&gt; </a:t>
            </a:r>
            <a:r>
              <a:rPr lang="en-IN" sz="2400" dirty="0" err="1"/>
              <a:t>d.check</a:t>
            </a:r>
            <a:r>
              <a:rPr lang="en-IN" sz="2400" dirty="0"/>
              <a:t>('</a:t>
            </a:r>
            <a:r>
              <a:rPr lang="en-IN" sz="2400" dirty="0" err="1"/>
              <a:t>nltk</a:t>
            </a:r>
            <a:r>
              <a:rPr lang="en-IN" sz="2400" dirty="0"/>
              <a:t>')  # Now returns True!</a:t>
            </a:r>
          </a:p>
        </p:txBody>
      </p:sp>
    </p:spTree>
    <p:extLst>
      <p:ext uri="{BB962C8B-B14F-4D97-AF65-F5344CB8AC3E}">
        <p14:creationId xmlns:p14="http://schemas.microsoft.com/office/powerpoint/2010/main" val="11627623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EFFA-FF67-EA0C-3D09-36940AD32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lang="en-IN" dirty="0"/>
              <a:t>Replacing Synonym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C16C-FDDD-7A5E-60CB-890E3399A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88" y="738909"/>
            <a:ext cx="11745575" cy="596285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Sometimes, we want to </a:t>
            </a:r>
            <a:r>
              <a:rPr lang="en-US" sz="2000" b="1" dirty="0"/>
              <a:t>simplify a large text</a:t>
            </a:r>
            <a:r>
              <a:rPr lang="en-US" sz="2000" dirty="0"/>
              <a:t> by replacing different words that mean the same thing (synonyms). For example, replacing "</a:t>
            </a:r>
            <a:r>
              <a:rPr lang="en-US" sz="2000" dirty="0" err="1"/>
              <a:t>bday</a:t>
            </a:r>
            <a:r>
              <a:rPr lang="en-US" sz="2000" dirty="0"/>
              <a:t>" with "birthday". This is helpful when: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want to </a:t>
            </a:r>
            <a:r>
              <a:rPr lang="en-US" b="1" dirty="0"/>
              <a:t>analyze text faster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 memory usage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search accuracy</a:t>
            </a:r>
            <a:endParaRPr lang="en-US" dirty="0"/>
          </a:p>
          <a:p>
            <a:r>
              <a:rPr lang="en-US" sz="2800" b="1" dirty="0">
                <a:solidFill>
                  <a:srgbClr val="FF0000"/>
                </a:solidFill>
              </a:rPr>
              <a:t>Basic Synonym Replacer (Using Dictionary)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dirty="0"/>
              <a:t>We create a Python class called </a:t>
            </a:r>
            <a:r>
              <a:rPr lang="en-US" dirty="0" err="1"/>
              <a:t>WordReplacer</a:t>
            </a:r>
            <a:r>
              <a:rPr lang="en-US" dirty="0"/>
              <a:t>:</a:t>
            </a:r>
          </a:p>
          <a:p>
            <a:r>
              <a:rPr lang="en-US" sz="2800" b="1" dirty="0"/>
              <a:t>class </a:t>
            </a:r>
            <a:r>
              <a:rPr lang="en-US" sz="2800" b="1" dirty="0" err="1"/>
              <a:t>WordReplacer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    def __</a:t>
            </a:r>
            <a:r>
              <a:rPr lang="en-US" sz="2800" b="1" dirty="0" err="1"/>
              <a:t>init</a:t>
            </a:r>
            <a:r>
              <a:rPr lang="en-US" sz="2800" b="1" dirty="0"/>
              <a:t>__(self, </a:t>
            </a:r>
            <a:r>
              <a:rPr lang="en-US" sz="2800" b="1" dirty="0" err="1"/>
              <a:t>word_map</a:t>
            </a:r>
            <a:r>
              <a:rPr lang="en-US" sz="2800" b="1" dirty="0"/>
              <a:t>):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self.word_map</a:t>
            </a:r>
            <a:r>
              <a:rPr lang="en-US" sz="2800" b="1" dirty="0"/>
              <a:t> = </a:t>
            </a:r>
            <a:r>
              <a:rPr lang="en-US" sz="2800" b="1" dirty="0" err="1"/>
              <a:t>word_map</a:t>
            </a:r>
            <a:endParaRPr lang="en-US" sz="2800" b="1" dirty="0"/>
          </a:p>
          <a:p>
            <a:r>
              <a:rPr lang="en-US" sz="2800" b="1" dirty="0"/>
              <a:t>    def replace(self, word):</a:t>
            </a:r>
          </a:p>
          <a:p>
            <a:r>
              <a:rPr lang="en-US" sz="2800" b="1" dirty="0"/>
              <a:t>        return </a:t>
            </a:r>
            <a:r>
              <a:rPr lang="en-US" sz="2800" b="1" dirty="0" err="1"/>
              <a:t>self.word_map.</a:t>
            </a:r>
            <a:r>
              <a:rPr lang="en-US" sz="2800" b="1" dirty="0" err="1">
                <a:solidFill>
                  <a:srgbClr val="FF0000"/>
                </a:solidFill>
              </a:rPr>
              <a:t>get</a:t>
            </a:r>
            <a:r>
              <a:rPr lang="en-US" sz="2800" b="1" dirty="0"/>
              <a:t>(word, word)</a:t>
            </a:r>
          </a:p>
          <a:p>
            <a:r>
              <a:rPr lang="en-US" dirty="0" err="1"/>
              <a:t>word_map</a:t>
            </a:r>
            <a:r>
              <a:rPr lang="en-US" dirty="0"/>
              <a:t> is just a dictionary like: {'</a:t>
            </a:r>
            <a:r>
              <a:rPr lang="en-US" dirty="0" err="1"/>
              <a:t>bday</a:t>
            </a:r>
            <a:r>
              <a:rPr lang="en-US" dirty="0"/>
              <a:t>': 'birthday'}</a:t>
            </a:r>
          </a:p>
          <a:p>
            <a:r>
              <a:rPr lang="en-US" dirty="0"/>
              <a:t>If the word exists in the map, it replaces it. Otherwise, it keeps the original 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24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74AE-3ACF-B1DE-B4F2-E160AD80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CCED-C134-2AE1-21F3-7BBF9E3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238"/>
            <a:ext cx="8596668" cy="1320800"/>
          </a:xfrm>
        </p:spPr>
        <p:txBody>
          <a:bodyPr/>
          <a:lstStyle/>
          <a:p>
            <a:r>
              <a:rPr lang="en-IN" dirty="0"/>
              <a:t>Replacing Synonym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6301-D398-1931-D0F7-8F54B9861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88" y="738909"/>
            <a:ext cx="11745575" cy="596285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800" b="1" dirty="0"/>
          </a:p>
          <a:p>
            <a:pPr>
              <a:buNone/>
            </a:pPr>
            <a:r>
              <a:rPr lang="en-IN" sz="2800" b="1" dirty="0"/>
              <a:t>Example:</a:t>
            </a:r>
          </a:p>
          <a:p>
            <a:pPr>
              <a:buNone/>
            </a:pPr>
            <a:r>
              <a:rPr lang="en-IN" sz="2800" b="1" dirty="0"/>
              <a:t>&gt;&gt;&gt; replacer = </a:t>
            </a:r>
            <a:r>
              <a:rPr lang="en-IN" sz="2800" b="1" dirty="0" err="1"/>
              <a:t>WordReplacer</a:t>
            </a:r>
            <a:r>
              <a:rPr lang="en-IN" sz="2800" b="1" dirty="0"/>
              <a:t>({'</a:t>
            </a:r>
            <a:r>
              <a:rPr lang="en-IN" sz="2800" b="1" dirty="0" err="1"/>
              <a:t>bday</a:t>
            </a:r>
            <a:r>
              <a:rPr lang="en-IN" sz="2800" b="1" dirty="0"/>
              <a:t>': 'birthday'})</a:t>
            </a:r>
          </a:p>
          <a:p>
            <a:pPr>
              <a:buNone/>
            </a:pPr>
            <a:r>
              <a:rPr lang="en-IN" sz="2800" b="1" dirty="0"/>
              <a:t>&gt;&gt;&gt; </a:t>
            </a:r>
            <a:r>
              <a:rPr lang="en-IN" sz="2800" b="1" dirty="0" err="1"/>
              <a:t>replacer.replace</a:t>
            </a:r>
            <a:r>
              <a:rPr lang="en-IN" sz="2800" b="1" dirty="0"/>
              <a:t>('</a:t>
            </a:r>
            <a:r>
              <a:rPr lang="en-IN" sz="2800" b="1" dirty="0" err="1"/>
              <a:t>bday</a:t>
            </a:r>
            <a:r>
              <a:rPr lang="en-IN" sz="2800" b="1" dirty="0"/>
              <a:t>')   # Returns 'birthday'</a:t>
            </a:r>
          </a:p>
          <a:p>
            <a:pPr>
              <a:buNone/>
            </a:pPr>
            <a:r>
              <a:rPr lang="en-IN" sz="2800" b="1" dirty="0"/>
              <a:t>&gt;&gt;&gt; </a:t>
            </a:r>
            <a:r>
              <a:rPr lang="en-IN" sz="2800" b="1" dirty="0" err="1"/>
              <a:t>replacer.replace</a:t>
            </a:r>
            <a:r>
              <a:rPr lang="en-IN" sz="2800" b="1" dirty="0"/>
              <a:t>('happy')  # Returns 'happy' (no change).</a:t>
            </a:r>
          </a:p>
        </p:txBody>
      </p:sp>
    </p:spTree>
    <p:extLst>
      <p:ext uri="{BB962C8B-B14F-4D97-AF65-F5344CB8AC3E}">
        <p14:creationId xmlns:p14="http://schemas.microsoft.com/office/powerpoint/2010/main" val="1552909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4AD8-953E-2D18-AF7E-D78C4EE8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128" y="0"/>
            <a:ext cx="9126220" cy="1080655"/>
          </a:xfrm>
        </p:spPr>
        <p:txBody>
          <a:bodyPr>
            <a:normAutofit fontScale="90000"/>
          </a:bodyPr>
          <a:lstStyle/>
          <a:p>
            <a:r>
              <a:rPr lang="en-US" dirty="0"/>
              <a:t>CSV File Method (Comma-Separated Values)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E539-9070-295F-D199-C0BB191E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48" y="1006043"/>
            <a:ext cx="11899516" cy="5551775"/>
          </a:xfrm>
        </p:spPr>
        <p:txBody>
          <a:bodyPr>
            <a:normAutofit fontScale="92500" lnSpcReduction="20000"/>
          </a:bodyPr>
          <a:lstStyle/>
          <a:p>
            <a:r>
              <a:rPr lang="en-IN" sz="3000" b="1" dirty="0"/>
              <a:t>import csv</a:t>
            </a:r>
          </a:p>
          <a:p>
            <a:r>
              <a:rPr lang="en-IN" sz="3000" b="1" dirty="0"/>
              <a:t>class </a:t>
            </a:r>
            <a:r>
              <a:rPr lang="en-IN" sz="3000" b="1" dirty="0" err="1"/>
              <a:t>CsvWordReplacer</a:t>
            </a:r>
            <a:r>
              <a:rPr lang="en-IN" sz="3000" b="1" dirty="0"/>
              <a:t>(</a:t>
            </a:r>
            <a:r>
              <a:rPr lang="en-IN" sz="3000" b="1" dirty="0" err="1"/>
              <a:t>WordReplacer</a:t>
            </a:r>
            <a:r>
              <a:rPr lang="en-IN" sz="3000" b="1" dirty="0"/>
              <a:t>):</a:t>
            </a:r>
          </a:p>
          <a:p>
            <a:r>
              <a:rPr lang="en-IN" sz="3000" b="1" dirty="0"/>
              <a:t>    def __</a:t>
            </a:r>
            <a:r>
              <a:rPr lang="en-IN" sz="3000" b="1" dirty="0" err="1"/>
              <a:t>init</a:t>
            </a:r>
            <a:r>
              <a:rPr lang="en-IN" sz="3000" b="1" dirty="0"/>
              <a:t>__(self, </a:t>
            </a:r>
            <a:r>
              <a:rPr lang="en-IN" sz="3000" b="1" dirty="0" err="1"/>
              <a:t>fname</a:t>
            </a:r>
            <a:r>
              <a:rPr lang="en-IN" sz="3000" b="1" dirty="0"/>
              <a:t>):</a:t>
            </a:r>
          </a:p>
          <a:p>
            <a:r>
              <a:rPr lang="en-IN" sz="3000" b="1" dirty="0"/>
              <a:t>        </a:t>
            </a:r>
            <a:r>
              <a:rPr lang="en-IN" sz="3000" b="1" dirty="0" err="1"/>
              <a:t>word_map</a:t>
            </a:r>
            <a:r>
              <a:rPr lang="en-IN" sz="3000" b="1" dirty="0"/>
              <a:t> = {}</a:t>
            </a:r>
          </a:p>
          <a:p>
            <a:r>
              <a:rPr lang="en-IN" sz="3000" b="1" dirty="0"/>
              <a:t>        for line in </a:t>
            </a:r>
            <a:r>
              <a:rPr lang="en-IN" sz="3000" b="1" dirty="0" err="1"/>
              <a:t>csv.reader</a:t>
            </a:r>
            <a:r>
              <a:rPr lang="en-IN" sz="3000" b="1" dirty="0"/>
              <a:t>(open(</a:t>
            </a:r>
            <a:r>
              <a:rPr lang="en-IN" sz="3000" b="1" dirty="0" err="1"/>
              <a:t>fname</a:t>
            </a:r>
            <a:r>
              <a:rPr lang="en-IN" sz="3000" b="1" dirty="0"/>
              <a:t>)):</a:t>
            </a:r>
          </a:p>
          <a:p>
            <a:r>
              <a:rPr lang="en-IN" sz="3000" b="1" dirty="0"/>
              <a:t>            word, </a:t>
            </a:r>
            <a:r>
              <a:rPr lang="en-IN" sz="3000" b="1" dirty="0" err="1"/>
              <a:t>syn</a:t>
            </a:r>
            <a:r>
              <a:rPr lang="en-IN" sz="3000" b="1" dirty="0"/>
              <a:t> = line</a:t>
            </a:r>
          </a:p>
          <a:p>
            <a:r>
              <a:rPr lang="en-IN" sz="3000" b="1" dirty="0"/>
              <a:t>            </a:t>
            </a:r>
            <a:r>
              <a:rPr lang="en-IN" sz="3000" b="1" dirty="0" err="1"/>
              <a:t>word_map</a:t>
            </a:r>
            <a:r>
              <a:rPr lang="en-IN" sz="3000" b="1" dirty="0"/>
              <a:t>[word] = </a:t>
            </a:r>
            <a:r>
              <a:rPr lang="en-IN" sz="3000" b="1" dirty="0" err="1"/>
              <a:t>syn</a:t>
            </a:r>
            <a:endParaRPr lang="en-IN" sz="3000" b="1" dirty="0"/>
          </a:p>
          <a:p>
            <a:r>
              <a:rPr lang="en-IN" sz="3000" b="1" dirty="0"/>
              <a:t>        super().__</a:t>
            </a:r>
            <a:r>
              <a:rPr lang="en-IN" sz="3000" b="1" dirty="0" err="1"/>
              <a:t>init</a:t>
            </a:r>
            <a:r>
              <a:rPr lang="en-IN" sz="3000" b="1" dirty="0"/>
              <a:t>__(</a:t>
            </a:r>
            <a:r>
              <a:rPr lang="en-IN" sz="3000" b="1" dirty="0" err="1"/>
              <a:t>word_map</a:t>
            </a:r>
            <a:r>
              <a:rPr lang="en-IN" sz="3000" b="1" dirty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Example:</a:t>
            </a:r>
          </a:p>
          <a:p>
            <a:r>
              <a:rPr lang="en-IN" sz="2400" b="1" dirty="0"/>
              <a:t>&gt;&gt;&gt; replacer = </a:t>
            </a:r>
            <a:r>
              <a:rPr lang="en-IN" sz="2400" b="1" dirty="0" err="1"/>
              <a:t>CsvWordReplacer</a:t>
            </a:r>
            <a:r>
              <a:rPr lang="en-IN" sz="2400" b="1" dirty="0"/>
              <a:t>('synonyms.csv')</a:t>
            </a:r>
          </a:p>
          <a:p>
            <a:r>
              <a:rPr lang="en-IN" sz="2400" b="1" dirty="0"/>
              <a:t>&gt;&gt;&gt; </a:t>
            </a:r>
            <a:r>
              <a:rPr lang="en-IN" sz="2400" b="1" dirty="0" err="1"/>
              <a:t>replacer.replace</a:t>
            </a:r>
            <a:r>
              <a:rPr lang="en-IN" sz="2400" b="1" dirty="0"/>
              <a:t>('gr8')   # Returns 'great'</a:t>
            </a:r>
          </a:p>
        </p:txBody>
      </p:sp>
    </p:spTree>
    <p:extLst>
      <p:ext uri="{BB962C8B-B14F-4D97-AF65-F5344CB8AC3E}">
        <p14:creationId xmlns:p14="http://schemas.microsoft.com/office/powerpoint/2010/main" val="30359375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4DC1-3133-5E33-B9C4-2ACB21B0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09"/>
            <a:ext cx="12293600" cy="1320800"/>
          </a:xfrm>
        </p:spPr>
        <p:txBody>
          <a:bodyPr/>
          <a:lstStyle/>
          <a:p>
            <a:r>
              <a:rPr lang="en-US" dirty="0"/>
              <a:t>YAML File Method (Human-friendly format)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25E0-BE99-F22E-1C01-D67F1B47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2" y="729673"/>
            <a:ext cx="11976483" cy="5948218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YAML file looks like:</a:t>
            </a:r>
          </a:p>
          <a:p>
            <a:r>
              <a:rPr lang="en-IN" sz="2800" b="1" dirty="0" err="1"/>
              <a:t>bday</a:t>
            </a:r>
            <a:r>
              <a:rPr lang="en-IN" sz="2800" b="1" dirty="0"/>
              <a:t>: birthday</a:t>
            </a:r>
          </a:p>
          <a:p>
            <a:r>
              <a:rPr lang="en-IN" sz="2800" b="1" dirty="0"/>
              <a:t>gr8: great</a:t>
            </a:r>
          </a:p>
          <a:p>
            <a:r>
              <a:rPr lang="en-IN" sz="2800" b="1" dirty="0"/>
              <a:t>Use </a:t>
            </a:r>
            <a:r>
              <a:rPr lang="en-IN" sz="2800" b="1" dirty="0" err="1"/>
              <a:t>YamlWordReplacer</a:t>
            </a:r>
            <a:r>
              <a:rPr lang="en-IN" sz="2800" b="1" dirty="0"/>
              <a:t> if you have </a:t>
            </a:r>
            <a:r>
              <a:rPr lang="en-IN" sz="2800" b="1" dirty="0" err="1">
                <a:highlight>
                  <a:srgbClr val="FFFF00"/>
                </a:highlight>
              </a:rPr>
              <a:t>PyYAML</a:t>
            </a:r>
            <a:r>
              <a:rPr lang="en-IN" sz="2800" b="1" dirty="0">
                <a:highlight>
                  <a:srgbClr val="FFFF00"/>
                </a:highlight>
              </a:rPr>
              <a:t> installed</a:t>
            </a:r>
            <a:r>
              <a:rPr lang="en-IN" sz="2800" b="1" dirty="0"/>
              <a:t>:</a:t>
            </a:r>
          </a:p>
          <a:p>
            <a:r>
              <a:rPr lang="en-IN" sz="2800" b="1" dirty="0"/>
              <a:t>import </a:t>
            </a:r>
            <a:r>
              <a:rPr lang="en-IN" sz="2800" b="1" dirty="0" err="1"/>
              <a:t>yaml</a:t>
            </a:r>
            <a:endParaRPr lang="en-IN" sz="2800" b="1" dirty="0"/>
          </a:p>
          <a:p>
            <a:r>
              <a:rPr lang="en-IN" sz="2800" b="1" dirty="0"/>
              <a:t>class </a:t>
            </a:r>
            <a:r>
              <a:rPr lang="en-IN" sz="2800" b="1" dirty="0" err="1"/>
              <a:t>YamlWordReplacer</a:t>
            </a:r>
            <a:r>
              <a:rPr lang="en-IN" sz="2800" b="1" dirty="0"/>
              <a:t>(</a:t>
            </a:r>
            <a:r>
              <a:rPr lang="en-IN" sz="2800" b="1" dirty="0" err="1"/>
              <a:t>WordReplacer</a:t>
            </a:r>
            <a:r>
              <a:rPr lang="en-IN" sz="2800" b="1" dirty="0"/>
              <a:t>):</a:t>
            </a:r>
          </a:p>
          <a:p>
            <a:r>
              <a:rPr lang="en-IN" sz="2800" b="1" dirty="0"/>
              <a:t>    def __</a:t>
            </a:r>
            <a:r>
              <a:rPr lang="en-IN" sz="2800" b="1" dirty="0" err="1"/>
              <a:t>init</a:t>
            </a:r>
            <a:r>
              <a:rPr lang="en-IN" sz="2800" b="1" dirty="0"/>
              <a:t>__(self, </a:t>
            </a:r>
            <a:r>
              <a:rPr lang="en-IN" sz="2800" b="1" dirty="0" err="1"/>
              <a:t>fname</a:t>
            </a:r>
            <a:r>
              <a:rPr lang="en-IN" sz="2800" b="1" dirty="0"/>
              <a:t>):</a:t>
            </a:r>
          </a:p>
          <a:p>
            <a:r>
              <a:rPr lang="en-IN" sz="2800" b="1" dirty="0"/>
              <a:t>        </a:t>
            </a:r>
            <a:r>
              <a:rPr lang="en-IN" sz="2800" b="1" dirty="0" err="1"/>
              <a:t>word_map</a:t>
            </a:r>
            <a:r>
              <a:rPr lang="en-IN" sz="2800" b="1" dirty="0"/>
              <a:t> = </a:t>
            </a:r>
            <a:r>
              <a:rPr lang="en-IN" sz="2800" b="1" dirty="0" err="1"/>
              <a:t>yaml.load</a:t>
            </a:r>
            <a:r>
              <a:rPr lang="en-IN" sz="2800" b="1" dirty="0"/>
              <a:t>(open(</a:t>
            </a:r>
            <a:r>
              <a:rPr lang="en-IN" sz="2800" b="1" dirty="0" err="1"/>
              <a:t>fname</a:t>
            </a:r>
            <a:r>
              <a:rPr lang="en-IN" sz="2800" b="1" dirty="0"/>
              <a:t>), </a:t>
            </a:r>
            <a:r>
              <a:rPr lang="en-IN" sz="2800" b="1" dirty="0">
                <a:highlight>
                  <a:srgbClr val="FFFF00"/>
                </a:highlight>
              </a:rPr>
              <a:t>Loader=</a:t>
            </a:r>
            <a:r>
              <a:rPr lang="en-IN" sz="2800" b="1" dirty="0" err="1">
                <a:highlight>
                  <a:srgbClr val="FFFF00"/>
                </a:highlight>
              </a:rPr>
              <a:t>yaml.SafeLoader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        super().__</a:t>
            </a:r>
            <a:r>
              <a:rPr lang="en-IN" sz="2800" b="1" dirty="0" err="1"/>
              <a:t>init</a:t>
            </a:r>
            <a:r>
              <a:rPr lang="en-IN" sz="2800" b="1" dirty="0"/>
              <a:t>__(</a:t>
            </a:r>
            <a:r>
              <a:rPr lang="en-IN" sz="2800" b="1" dirty="0" err="1"/>
              <a:t>word_map</a:t>
            </a:r>
            <a:r>
              <a:rPr lang="en-IN" sz="2800" b="1" dirty="0"/>
              <a:t>)</a:t>
            </a:r>
          </a:p>
          <a:p>
            <a:r>
              <a:rPr lang="en-IN" sz="2800" b="1" dirty="0"/>
              <a:t>Example:</a:t>
            </a:r>
          </a:p>
          <a:p>
            <a:r>
              <a:rPr lang="en-IN" sz="2800" b="1" dirty="0"/>
              <a:t>&gt;&gt;&gt; replacer = </a:t>
            </a:r>
            <a:r>
              <a:rPr lang="en-IN" sz="2800" b="1" dirty="0" err="1"/>
              <a:t>YamlWordReplacer</a:t>
            </a:r>
            <a:r>
              <a:rPr lang="en-IN" sz="2800" b="1" dirty="0"/>
              <a:t>('</a:t>
            </a:r>
            <a:r>
              <a:rPr lang="en-IN" sz="2800" b="1" dirty="0" err="1"/>
              <a:t>synonyms.yaml</a:t>
            </a:r>
            <a:r>
              <a:rPr lang="en-IN" sz="2800" b="1" dirty="0"/>
              <a:t>')</a:t>
            </a:r>
          </a:p>
          <a:p>
            <a:r>
              <a:rPr lang="en-IN" sz="2800" b="1" dirty="0"/>
              <a:t>&gt;&gt;&gt; </a:t>
            </a:r>
            <a:r>
              <a:rPr lang="en-IN" sz="2800" b="1" dirty="0" err="1"/>
              <a:t>replacer.replace</a:t>
            </a:r>
            <a:r>
              <a:rPr lang="en-IN" sz="2800" b="1" dirty="0"/>
              <a:t>('</a:t>
            </a:r>
            <a:r>
              <a:rPr lang="en-IN" sz="2800" b="1" dirty="0" err="1"/>
              <a:t>bday</a:t>
            </a:r>
            <a:r>
              <a:rPr lang="en-IN" sz="2800" b="1" dirty="0"/>
              <a:t>')  # Returns 'birthday'</a:t>
            </a:r>
          </a:p>
        </p:txBody>
      </p:sp>
    </p:spTree>
    <p:extLst>
      <p:ext uri="{BB962C8B-B14F-4D97-AF65-F5344CB8AC3E}">
        <p14:creationId xmlns:p14="http://schemas.microsoft.com/office/powerpoint/2010/main" val="380900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8B8-EFC5-7F74-57B0-5DEEB6FA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763" y="18473"/>
            <a:ext cx="8596668" cy="5541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Faster Way (If You’re Tokenizing A Lot)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8979-3547-026B-047D-04BCB16DC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43" y="867498"/>
            <a:ext cx="12022666" cy="5828866"/>
          </a:xfrm>
        </p:spPr>
        <p:txBody>
          <a:bodyPr/>
          <a:lstStyle/>
          <a:p>
            <a:r>
              <a:rPr lang="en-US" dirty="0"/>
              <a:t>If you're tokenizing a lot of text (many paragraphs or documents), it's better to load the tokenizer once instead of using </a:t>
            </a:r>
            <a:r>
              <a:rPr lang="en-US" dirty="0" err="1"/>
              <a:t>sent_tokenize</a:t>
            </a:r>
            <a:r>
              <a:rPr lang="en-US" dirty="0"/>
              <a:t>() every time.</a:t>
            </a:r>
          </a:p>
          <a:p>
            <a:r>
              <a:rPr lang="en-US" dirty="0" err="1"/>
              <a:t>sent_tokenize</a:t>
            </a:r>
            <a:r>
              <a:rPr lang="en-US" dirty="0"/>
              <a:t>() loads the tokenizer each time you call it</a:t>
            </a:r>
          </a:p>
          <a:p>
            <a:r>
              <a:rPr lang="en-US" dirty="0"/>
              <a:t>That’s fine for small tasks, but slow for big ones</a:t>
            </a:r>
          </a:p>
          <a:p>
            <a:r>
              <a:rPr lang="en-US" dirty="0"/>
              <a:t>So we load the </a:t>
            </a:r>
            <a:r>
              <a:rPr lang="en-US" dirty="0" err="1"/>
              <a:t>Punkt</a:t>
            </a:r>
            <a:r>
              <a:rPr lang="en-US" dirty="0"/>
              <a:t> model once and reuse it — that’s faster!</a:t>
            </a:r>
          </a:p>
          <a:p>
            <a:endParaRPr lang="en-US" dirty="0"/>
          </a:p>
          <a:p>
            <a:r>
              <a:rPr lang="en-IN" sz="2400" dirty="0"/>
              <a:t>Import NLTK and load the tokenizer once:</a:t>
            </a:r>
          </a:p>
          <a:p>
            <a:r>
              <a:rPr lang="en-IN" sz="2400" dirty="0"/>
              <a:t>import </a:t>
            </a:r>
            <a:r>
              <a:rPr lang="en-IN" sz="2400" dirty="0" err="1"/>
              <a:t>nltk</a:t>
            </a:r>
            <a:endParaRPr lang="en-IN" sz="2400" dirty="0"/>
          </a:p>
          <a:p>
            <a:r>
              <a:rPr lang="en-IN" sz="2400" b="1" dirty="0">
                <a:highlight>
                  <a:srgbClr val="FFFF00"/>
                </a:highlight>
              </a:rPr>
              <a:t>tokenizer = </a:t>
            </a:r>
            <a:r>
              <a:rPr lang="en-IN" sz="2400" b="1" dirty="0" err="1">
                <a:highlight>
                  <a:srgbClr val="FFFF00"/>
                </a:highlight>
              </a:rPr>
              <a:t>nltk.data.load</a:t>
            </a:r>
            <a:r>
              <a:rPr lang="en-IN" sz="2400" b="1" dirty="0">
                <a:highlight>
                  <a:srgbClr val="FFFF00"/>
                </a:highlight>
              </a:rPr>
              <a:t>('tokenizers/</a:t>
            </a:r>
            <a:r>
              <a:rPr lang="en-IN" sz="2400" b="1" dirty="0" err="1">
                <a:highlight>
                  <a:srgbClr val="FFFF00"/>
                </a:highlight>
              </a:rPr>
              <a:t>punkt</a:t>
            </a:r>
            <a:r>
              <a:rPr lang="en-IN" sz="2400" b="1" dirty="0">
                <a:highlight>
                  <a:srgbClr val="FFFF00"/>
                </a:highlight>
              </a:rPr>
              <a:t>/PY3/</a:t>
            </a:r>
            <a:r>
              <a:rPr lang="en-IN" sz="2400" b="1" dirty="0" err="1">
                <a:highlight>
                  <a:srgbClr val="FFFF00"/>
                </a:highlight>
              </a:rPr>
              <a:t>english.pickle</a:t>
            </a:r>
            <a:r>
              <a:rPr lang="en-IN" sz="2400" b="1" dirty="0">
                <a:highlight>
                  <a:srgbClr val="FFFF00"/>
                </a:highlight>
              </a:rPr>
              <a:t>')</a:t>
            </a:r>
          </a:p>
          <a:p>
            <a:r>
              <a:rPr lang="en-IN" dirty="0">
                <a:solidFill>
                  <a:schemeClr val="accent5"/>
                </a:solidFill>
              </a:rPr>
              <a:t>Use </a:t>
            </a:r>
            <a:r>
              <a:rPr lang="en-IN" dirty="0" err="1">
                <a:solidFill>
                  <a:schemeClr val="accent5"/>
                </a:solidFill>
              </a:rPr>
              <a:t>tokenizer.tokenize</a:t>
            </a:r>
            <a:r>
              <a:rPr lang="en-IN" dirty="0">
                <a:solidFill>
                  <a:schemeClr val="accent5"/>
                </a:solidFill>
              </a:rPr>
              <a:t>() whenever you need it:</a:t>
            </a:r>
          </a:p>
          <a:p>
            <a:pPr marL="0" indent="0">
              <a:buNone/>
            </a:pPr>
            <a:r>
              <a:rPr lang="en-IN" sz="2400" dirty="0"/>
              <a:t>text = "Hello! How are you doing? Thanks for visiting.“</a:t>
            </a:r>
          </a:p>
          <a:p>
            <a:pPr marL="0" indent="0">
              <a:buNone/>
            </a:pPr>
            <a:r>
              <a:rPr lang="en-IN" sz="2400" dirty="0"/>
              <a:t>sentences = </a:t>
            </a:r>
            <a:r>
              <a:rPr lang="en-IN" sz="2400" dirty="0" err="1"/>
              <a:t>tokenizer.tokenize</a:t>
            </a:r>
            <a:r>
              <a:rPr lang="en-IN" sz="2400" dirty="0"/>
              <a:t>(text)</a:t>
            </a:r>
          </a:p>
          <a:p>
            <a:pPr marL="0" indent="0">
              <a:buNone/>
            </a:pPr>
            <a:r>
              <a:rPr lang="en-IN" sz="2400" dirty="0"/>
              <a:t>print(sentences)</a:t>
            </a:r>
          </a:p>
        </p:txBody>
      </p:sp>
    </p:spTree>
    <p:extLst>
      <p:ext uri="{BB962C8B-B14F-4D97-AF65-F5344CB8AC3E}">
        <p14:creationId xmlns:p14="http://schemas.microsoft.com/office/powerpoint/2010/main" val="27714886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DB22C-7581-C2B1-ED1A-C5C44BA6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80A8-A587-25CF-406B-53A78E5ED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709"/>
            <a:ext cx="12293600" cy="1320800"/>
          </a:xfrm>
        </p:spPr>
        <p:txBody>
          <a:bodyPr/>
          <a:lstStyle/>
          <a:p>
            <a:r>
              <a:rPr lang="en-US" dirty="0"/>
              <a:t>YAML File Method (Human-friendly format)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7C1F-87FB-65A1-4A18-0BB97298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2" y="729673"/>
            <a:ext cx="11976483" cy="594821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highlight>
                  <a:srgbClr val="FFFF00"/>
                </a:highlight>
              </a:rPr>
              <a:t>super().__</a:t>
            </a:r>
            <a:r>
              <a:rPr lang="en-US" sz="2800" b="1" dirty="0" err="1">
                <a:highlight>
                  <a:srgbClr val="FFFF00"/>
                </a:highlight>
              </a:rPr>
              <a:t>init</a:t>
            </a:r>
            <a:r>
              <a:rPr lang="en-US" sz="2800" b="1" dirty="0">
                <a:highlight>
                  <a:srgbClr val="FFFF00"/>
                </a:highlight>
              </a:rPr>
              <a:t>__(</a:t>
            </a:r>
            <a:r>
              <a:rPr lang="en-US" sz="2800" b="1" dirty="0" err="1">
                <a:highlight>
                  <a:srgbClr val="FFFF00"/>
                </a:highlight>
              </a:rPr>
              <a:t>word_map</a:t>
            </a:r>
            <a:r>
              <a:rPr lang="en-US" sz="28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2800" b="1" dirty="0"/>
              <a:t>This calls the constructor (__</a:t>
            </a:r>
            <a:r>
              <a:rPr lang="en-US" sz="2800" b="1" dirty="0" err="1"/>
              <a:t>init</a:t>
            </a:r>
            <a:r>
              <a:rPr lang="en-US" sz="2800" b="1" dirty="0"/>
              <a:t>__) of the parent class, which is </a:t>
            </a:r>
            <a:r>
              <a:rPr lang="en-US" sz="2800" b="1" dirty="0" err="1"/>
              <a:t>WordReplacer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It passes the </a:t>
            </a:r>
            <a:r>
              <a:rPr lang="en-US" sz="2800" b="1" dirty="0" err="1"/>
              <a:t>word_map</a:t>
            </a:r>
            <a:r>
              <a:rPr lang="en-US" sz="2800" b="1" dirty="0"/>
              <a:t> dictionary (created from the YAML file) to the parent class so it can store and use it for word replacement.</a:t>
            </a:r>
          </a:p>
          <a:p>
            <a:r>
              <a:rPr lang="en-US" sz="2800" b="1" dirty="0"/>
              <a:t>This allows the replace() method from </a:t>
            </a:r>
            <a:r>
              <a:rPr lang="en-US" sz="2800" b="1" dirty="0" err="1"/>
              <a:t>WordReplacer</a:t>
            </a:r>
            <a:r>
              <a:rPr lang="en-US" sz="2800" b="1" dirty="0"/>
              <a:t> to work properly with the synonyms loaded from the YAML file.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747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D6B2-F72A-C1E1-E8CD-A55E6D6E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2" y="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Tokenizing sentences into words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EA440-FDE0-837B-0479-9923B230A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52" y="978334"/>
            <a:ext cx="11819466" cy="5810393"/>
          </a:xfrm>
        </p:spPr>
        <p:txBody>
          <a:bodyPr/>
          <a:lstStyle/>
          <a:p>
            <a:r>
              <a:rPr lang="en-US" sz="2400" b="1" dirty="0"/>
              <a:t>Basic Method – </a:t>
            </a:r>
            <a:r>
              <a:rPr lang="en-US" sz="2400" b="1" dirty="0" err="1"/>
              <a:t>word_tokenize</a:t>
            </a:r>
            <a:r>
              <a:rPr lang="en-US" sz="2400" b="1" dirty="0"/>
              <a:t>()</a:t>
            </a:r>
          </a:p>
          <a:p>
            <a:r>
              <a:rPr lang="en-US" sz="3600" dirty="0"/>
              <a:t>Import and use like this:</a:t>
            </a:r>
          </a:p>
          <a:p>
            <a:r>
              <a:rPr lang="en-US" sz="3600" b="1" dirty="0"/>
              <a:t>from </a:t>
            </a:r>
            <a:r>
              <a:rPr lang="en-US" sz="3600" b="1" dirty="0" err="1"/>
              <a:t>nltk.tokenize</a:t>
            </a:r>
            <a:r>
              <a:rPr lang="en-US" sz="3600" b="1" dirty="0"/>
              <a:t> import </a:t>
            </a:r>
            <a:r>
              <a:rPr lang="en-US" sz="3600" b="1" dirty="0" err="1"/>
              <a:t>word_tokenize</a:t>
            </a:r>
            <a:endParaRPr lang="en-US" sz="3600" b="1" dirty="0"/>
          </a:p>
          <a:p>
            <a:r>
              <a:rPr lang="en-US" sz="3600" b="1" dirty="0" err="1"/>
              <a:t>word_tokenize</a:t>
            </a:r>
            <a:r>
              <a:rPr lang="en-US" sz="3600" b="1" dirty="0"/>
              <a:t>('Hello World.')</a:t>
            </a:r>
          </a:p>
          <a:p>
            <a:r>
              <a:rPr lang="en-US" sz="3600" b="1" dirty="0"/>
              <a:t>Output: ['Hello', 'World', '.']</a:t>
            </a:r>
          </a:p>
          <a:p>
            <a:r>
              <a:rPr lang="en-US" sz="3600" b="1" dirty="0">
                <a:highlight>
                  <a:srgbClr val="FFFF00"/>
                </a:highlight>
              </a:rPr>
              <a:t>It keeps punctuation like . as separate tokens.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016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E74E-9446-AA25-B8D1-BE3DEC73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9" y="73891"/>
            <a:ext cx="8596668" cy="6557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Alternative Word Tokenizers in NLTK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C8F3-35CA-C67E-65CC-CA0CE9482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61" y="830552"/>
            <a:ext cx="11653211" cy="6027448"/>
          </a:xfrm>
        </p:spPr>
        <p:txBody>
          <a:bodyPr>
            <a:normAutofit/>
          </a:bodyPr>
          <a:lstStyle/>
          <a:p>
            <a:r>
              <a:rPr lang="en-IN" b="1" dirty="0" err="1"/>
              <a:t>TreebankWordTokenizer</a:t>
            </a:r>
            <a:endParaRPr lang="en-IN" b="1" dirty="0"/>
          </a:p>
          <a:p>
            <a:r>
              <a:rPr lang="en-IN" dirty="0"/>
              <a:t>Splits words and punctuation separately</a:t>
            </a:r>
          </a:p>
          <a:p>
            <a:r>
              <a:rPr lang="en-IN" dirty="0"/>
              <a:t>Splits contractions like:</a:t>
            </a:r>
          </a:p>
          <a:p>
            <a:r>
              <a:rPr lang="en-IN" dirty="0"/>
              <a:t>"can't" → ['ca', "</a:t>
            </a:r>
            <a:r>
              <a:rPr lang="en-IN" dirty="0" err="1"/>
              <a:t>n't</a:t>
            </a:r>
            <a:r>
              <a:rPr lang="en-IN" dirty="0"/>
              <a:t>"]</a:t>
            </a:r>
          </a:p>
          <a:p>
            <a:endParaRPr lang="en-IN" dirty="0"/>
          </a:p>
          <a:p>
            <a:r>
              <a:rPr lang="en-IN" b="1" dirty="0" err="1"/>
              <a:t>PunktWordTokenizer</a:t>
            </a:r>
            <a:endParaRPr lang="en-IN" b="1" dirty="0"/>
          </a:p>
          <a:p>
            <a:r>
              <a:rPr lang="en-IN" dirty="0"/>
              <a:t>Splits words but keeps punctuation with the word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"Can't is a contraction." → ['Can', "'t", 'is', 'a', 'contraction.']</a:t>
            </a:r>
          </a:p>
          <a:p>
            <a:endParaRPr lang="en-IN" dirty="0"/>
          </a:p>
          <a:p>
            <a:r>
              <a:rPr lang="en-IN" b="1" dirty="0" err="1"/>
              <a:t>WordPunctTokenizer</a:t>
            </a:r>
            <a:endParaRPr lang="en-IN" b="1" dirty="0"/>
          </a:p>
          <a:p>
            <a:r>
              <a:rPr lang="en-IN" dirty="0"/>
              <a:t>Splits everything, including all punctuation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"Can't is a contraction." → ['Can', "'", 't', 'is', 'a', 'contraction', '.']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73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3F2B-E4B4-F16D-59E1-25768BB8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14666" cy="1320800"/>
          </a:xfrm>
        </p:spPr>
        <p:txBody>
          <a:bodyPr/>
          <a:lstStyle/>
          <a:p>
            <a:r>
              <a:rPr lang="en-IN" sz="3200" dirty="0"/>
              <a:t>Tokenizing sentences using regular</a:t>
            </a:r>
            <a:br>
              <a:rPr lang="en-IN" sz="3200" dirty="0"/>
            </a:br>
            <a:r>
              <a:rPr lang="en-IN" sz="3200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78E7-3128-9D57-14C1-275C1F56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97" y="1107643"/>
            <a:ext cx="11865647" cy="5750357"/>
          </a:xfrm>
        </p:spPr>
        <p:txBody>
          <a:bodyPr/>
          <a:lstStyle/>
          <a:p>
            <a:r>
              <a:rPr lang="en-US" sz="2800" dirty="0"/>
              <a:t>Two Main Ways to Tokenize with Regex:</a:t>
            </a:r>
          </a:p>
          <a:p>
            <a:pPr marL="0" indent="0">
              <a:buNone/>
            </a:pPr>
            <a:r>
              <a:rPr lang="en-US" sz="2000" b="1" dirty="0"/>
              <a:t>Match the actual words/tokens</a:t>
            </a:r>
          </a:p>
          <a:p>
            <a:r>
              <a:rPr lang="en-US" sz="2000" b="1" dirty="0"/>
              <a:t>➤ You write a regex to find the words you want.</a:t>
            </a:r>
          </a:p>
          <a:p>
            <a:pPr marL="0" indent="0">
              <a:buNone/>
            </a:pPr>
            <a:r>
              <a:rPr lang="en-US" sz="2000" b="1" dirty="0"/>
              <a:t>Match the spaces or punctuation (gaps)</a:t>
            </a:r>
          </a:p>
          <a:p>
            <a:r>
              <a:rPr lang="en-US" sz="2000" b="1" dirty="0"/>
              <a:t>➤ You write a regex to split the text wherever there's a space or punctuation.</a:t>
            </a:r>
          </a:p>
          <a:p>
            <a:pPr algn="ctr"/>
            <a:r>
              <a:rPr lang="en-US" b="1" dirty="0"/>
              <a:t>Example 1: Match Tokens (like words and contractions)</a:t>
            </a:r>
          </a:p>
          <a:p>
            <a:r>
              <a:rPr lang="en-US" dirty="0"/>
              <a:t>We want to keep things like "Can't" as a single token instead of splitting it.</a:t>
            </a:r>
          </a:p>
          <a:p>
            <a:r>
              <a:rPr lang="en-US" dirty="0"/>
              <a:t>from </a:t>
            </a:r>
            <a:r>
              <a:rPr lang="en-US" dirty="0" err="1"/>
              <a:t>nltk.tokenize</a:t>
            </a:r>
            <a:r>
              <a:rPr lang="en-US" dirty="0"/>
              <a:t> import </a:t>
            </a:r>
            <a:r>
              <a:rPr lang="en-US" dirty="0" err="1"/>
              <a:t>RegexpTokenizer</a:t>
            </a:r>
            <a:endParaRPr lang="en-US" dirty="0"/>
          </a:p>
          <a:p>
            <a:r>
              <a:rPr lang="en-US" b="1" dirty="0">
                <a:solidFill>
                  <a:schemeClr val="accent5"/>
                </a:solidFill>
              </a:rPr>
              <a:t>tokenizer = </a:t>
            </a:r>
            <a:r>
              <a:rPr lang="en-US" b="1" dirty="0" err="1">
                <a:solidFill>
                  <a:schemeClr val="accent5"/>
                </a:solidFill>
              </a:rPr>
              <a:t>RegexpTokenizer</a:t>
            </a:r>
            <a:r>
              <a:rPr lang="en-US" b="1" dirty="0">
                <a:solidFill>
                  <a:schemeClr val="accent5"/>
                </a:solidFill>
              </a:rPr>
              <a:t>("[\w']+")</a:t>
            </a:r>
          </a:p>
          <a:p>
            <a:r>
              <a:rPr lang="en-US" dirty="0"/>
              <a:t>print(</a:t>
            </a:r>
            <a:r>
              <a:rPr lang="en-US" dirty="0" err="1"/>
              <a:t>tokenizer.tokenize</a:t>
            </a:r>
            <a:r>
              <a:rPr lang="en-US" dirty="0"/>
              <a:t>("Can't is a contraction."))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["Can't", 'is', 'a', 'contraction']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692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4827</TotalTime>
  <Words>4263</Words>
  <Application>Microsoft Office PowerPoint</Application>
  <PresentationFormat>Widescreen</PresentationFormat>
  <Paragraphs>612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Arial-Black</vt:lpstr>
      <vt:lpstr>CourierStd</vt:lpstr>
      <vt:lpstr>FranklinGothic-Book</vt:lpstr>
      <vt:lpstr>FranklinGothic-Book-Identity-H</vt:lpstr>
      <vt:lpstr>FranklinGothic-Demi</vt:lpstr>
      <vt:lpstr>Trebuchet MS</vt:lpstr>
      <vt:lpstr>Wingdings 3</vt:lpstr>
      <vt:lpstr>Facet</vt:lpstr>
      <vt:lpstr>Tokenizing Text and WordNet Basics</vt:lpstr>
      <vt:lpstr>Agenda </vt:lpstr>
      <vt:lpstr>What is Tokenization </vt:lpstr>
      <vt:lpstr>Tokenizing text into sentences</vt:lpstr>
      <vt:lpstr>What is Punkt Sentence Tokenizer?</vt:lpstr>
      <vt:lpstr>Faster Way (If You’re Tokenizing A Lot)</vt:lpstr>
      <vt:lpstr>Tokenizing sentences into words </vt:lpstr>
      <vt:lpstr>Alternative Word Tokenizers in NLTK </vt:lpstr>
      <vt:lpstr>Tokenizing sentences using regular expressions</vt:lpstr>
      <vt:lpstr>Tokenizing sentences using regular expressions</vt:lpstr>
      <vt:lpstr>Tokenizing sentences using regular expressions</vt:lpstr>
      <vt:lpstr>Training a sentence tokenizer</vt:lpstr>
      <vt:lpstr>Training a sentence tokenizer</vt:lpstr>
      <vt:lpstr>Training a sentence tokenizer –Why is it better than default</vt:lpstr>
      <vt:lpstr>PowerPoint Presentation</vt:lpstr>
      <vt:lpstr>Filtering stop words in a tokenized sentence</vt:lpstr>
      <vt:lpstr> How to remove stopwords in NLTK</vt:lpstr>
      <vt:lpstr> How to remove stopwords in NLTK</vt:lpstr>
      <vt:lpstr>Looking up Synsets for a word in WordNet</vt:lpstr>
      <vt:lpstr>Looking up Synsets for a word in WordNet</vt:lpstr>
      <vt:lpstr>Looking up Synsets for a word in WordNet</vt:lpstr>
      <vt:lpstr>Working with hypernyms and hyponym</vt:lpstr>
      <vt:lpstr>Working with hypernyms and hyponym</vt:lpstr>
      <vt:lpstr>PowerPoint Presentation</vt:lpstr>
      <vt:lpstr>Part-of-Speech (POS) Tags in WordNet</vt:lpstr>
      <vt:lpstr>PowerPoint Presentation</vt:lpstr>
      <vt:lpstr>Looking up lemmas and synonyms in WordNet</vt:lpstr>
      <vt:lpstr>Finding All Synonyms (Any Meaning)</vt:lpstr>
      <vt:lpstr>Antonyms?</vt:lpstr>
      <vt:lpstr>Calculating WordNet Synset similarity</vt:lpstr>
      <vt:lpstr>Calculating WordNet Synset similarity</vt:lpstr>
      <vt:lpstr>Calculating WordNet Synset similarity</vt:lpstr>
      <vt:lpstr>Calculating WordNet Synset similarity</vt:lpstr>
      <vt:lpstr>Calculating WordNet Synset similarity</vt:lpstr>
      <vt:lpstr>Collocations</vt:lpstr>
      <vt:lpstr>Collocations</vt:lpstr>
      <vt:lpstr>Collocations</vt:lpstr>
      <vt:lpstr>What is Stemming?</vt:lpstr>
      <vt:lpstr>How to Use it in Python</vt:lpstr>
      <vt:lpstr>PowerPoint Presentation</vt:lpstr>
      <vt:lpstr>RegexpStemmer – You make your own rule using regex</vt:lpstr>
      <vt:lpstr>Snowball Stemmer </vt:lpstr>
      <vt:lpstr>Lemmatizing words with WordNet</vt:lpstr>
      <vt:lpstr>Combining stemming with lemmatization</vt:lpstr>
      <vt:lpstr>Replacing words matching regular expressions</vt:lpstr>
      <vt:lpstr>PowerPoint Presentation</vt:lpstr>
      <vt:lpstr>Removing repeating characters</vt:lpstr>
      <vt:lpstr>Removing repeating characters</vt:lpstr>
      <vt:lpstr>Removing repeating characters</vt:lpstr>
      <vt:lpstr>Removing repeating characters</vt:lpstr>
      <vt:lpstr>Spelling correction with Enchant </vt:lpstr>
      <vt:lpstr>PowerPoint Presentation</vt:lpstr>
      <vt:lpstr>PowerPoint Presentation</vt:lpstr>
      <vt:lpstr>Dictionary Variants</vt:lpstr>
      <vt:lpstr>Adding Personal Word Lists </vt:lpstr>
      <vt:lpstr>Replacing Synonym </vt:lpstr>
      <vt:lpstr>Replacing Synonym </vt:lpstr>
      <vt:lpstr>CSV File Method (Comma-Separated Values)</vt:lpstr>
      <vt:lpstr>YAML File Method (Human-friendly format)</vt:lpstr>
      <vt:lpstr>YAML File Method (Human-friendly format)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Tokenizing Text and WordNet Basics</dc:title>
  <dc:creator>Akshata Kori</dc:creator>
  <cp:lastModifiedBy>Somesh</cp:lastModifiedBy>
  <cp:revision>24</cp:revision>
  <dcterms:created xsi:type="dcterms:W3CDTF">2025-04-16T01:59:34Z</dcterms:created>
  <dcterms:modified xsi:type="dcterms:W3CDTF">2025-04-25T04:51:20Z</dcterms:modified>
</cp:coreProperties>
</file>