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3" r:id="rId17"/>
    <p:sldId id="274" r:id="rId18"/>
    <p:sldId id="275" r:id="rId19"/>
    <p:sldId id="271" r:id="rId20"/>
    <p:sldId id="272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2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2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1530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847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7788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585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68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87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47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8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65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4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00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32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5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CEE11-D566-4AAB-A00C-078F94325AB2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3ED55-77D0-4516-B7C4-E2DCD49A4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78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0860" y="3361899"/>
            <a:ext cx="7766936" cy="704427"/>
          </a:xfrm>
        </p:spPr>
        <p:txBody>
          <a:bodyPr/>
          <a:lstStyle/>
          <a:p>
            <a:r>
              <a:rPr lang="en-IN" b="1" dirty="0"/>
              <a:t>POS(Parts-Of-Speech) Tagging in NLP</a:t>
            </a:r>
            <a:br>
              <a:rPr lang="en-IN" b="1" dirty="0"/>
            </a:b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4128479" y="336189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078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87383"/>
            <a:ext cx="8596668" cy="6662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Workflow of POS Tagging in NLP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7" y="953590"/>
            <a:ext cx="11926390" cy="579990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Linguistic Analysis: To determine the text’s grammatical structure, use linguistic analysis. This entails understanding each word’s purpose inside the sentence, including whether it is an adjective, verb, noun, or other.</a:t>
            </a:r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r>
              <a:rPr lang="en-US" sz="2400" b="1" dirty="0"/>
              <a:t>Part-of-Speech Tagging: To determine the text’s grammatical structure, use linguistic analysis. This entails understanding each word’s purpose inside the sentence, including whether it is an adjective, verb, noun, or other.</a:t>
            </a:r>
          </a:p>
          <a:p>
            <a:pPr marL="0" indent="0" algn="just">
              <a:buNone/>
            </a:pPr>
            <a:endParaRPr lang="en-US" sz="2400" b="1" dirty="0"/>
          </a:p>
          <a:p>
            <a:pPr algn="just"/>
            <a:r>
              <a:rPr lang="en-US" sz="2400" b="1" dirty="0"/>
              <a:t>Results Analysis: Verify the accuracy and consistency of the </a:t>
            </a:r>
            <a:r>
              <a:rPr lang="en-US" sz="2400" b="1" dirty="0" err="1"/>
              <a:t>PoS</a:t>
            </a:r>
            <a:r>
              <a:rPr lang="en-US" sz="2400" b="1" dirty="0"/>
              <a:t> tagging findings with the source text. Determine and correct any possible problems or </a:t>
            </a:r>
            <a:r>
              <a:rPr lang="en-US" sz="2400" b="1" dirty="0" err="1"/>
              <a:t>mistagging</a:t>
            </a:r>
            <a:r>
              <a:rPr lang="en-US" sz="2400" b="1" dirty="0"/>
              <a:t>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49782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788126"/>
          </a:xfrm>
        </p:spPr>
        <p:txBody>
          <a:bodyPr/>
          <a:lstStyle/>
          <a:p>
            <a:r>
              <a:rPr lang="en-IN" dirty="0"/>
              <a:t>Rule-Based POS Tagging?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68" y="880429"/>
            <a:ext cx="12089431" cy="5716314"/>
          </a:xfrm>
        </p:spPr>
        <p:txBody>
          <a:bodyPr>
            <a:normAutofit fontScale="62500" lnSpcReduction="20000"/>
          </a:bodyPr>
          <a:lstStyle/>
          <a:p>
            <a:r>
              <a:rPr lang="en-US" sz="2400" b="1" dirty="0"/>
              <a:t>Rule-based POS tagging uses a set of human-made rules (grammar rules) to decide the POS tag of each word in a sentence.</a:t>
            </a:r>
          </a:p>
          <a:p>
            <a:r>
              <a:rPr lang="en-US" sz="2400" b="1" dirty="0"/>
              <a:t>How Does It Work? (Step-by-Step)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3400" b="1" dirty="0"/>
              <a:t>Lexicon Lookup</a:t>
            </a:r>
          </a:p>
          <a:p>
            <a:r>
              <a:rPr lang="en-US" sz="3400" b="1" dirty="0"/>
              <a:t>    First, it checks a dictionary (lexicon) that says which words are usually which parts of speech.</a:t>
            </a:r>
          </a:p>
          <a:p>
            <a:r>
              <a:rPr lang="en-US" sz="3400" b="1" dirty="0"/>
              <a:t>        "run" could be a noun or a verb.</a:t>
            </a:r>
          </a:p>
          <a:p>
            <a:pPr marL="0" indent="0">
              <a:buNone/>
            </a:pPr>
            <a:r>
              <a:rPr lang="en-US" sz="2900" b="1" dirty="0"/>
              <a:t> </a:t>
            </a:r>
            <a:r>
              <a:rPr lang="en-US" sz="3400" b="1" dirty="0"/>
              <a:t>Apply Rules Based on Context</a:t>
            </a:r>
          </a:p>
          <a:p>
            <a:r>
              <a:rPr lang="en-US" sz="3400" b="1" dirty="0"/>
              <a:t>    It applies rules based on the word's position and neighboring words.</a:t>
            </a:r>
          </a:p>
          <a:p>
            <a:r>
              <a:rPr lang="en-US" sz="3400" b="1" dirty="0"/>
              <a:t>    Example rules:</a:t>
            </a:r>
          </a:p>
          <a:p>
            <a:r>
              <a:rPr lang="en-US" sz="3400" b="1" dirty="0"/>
              <a:t>        If a word comes after "the" and is unknown, it's likely a noun.</a:t>
            </a:r>
          </a:p>
          <a:p>
            <a:r>
              <a:rPr lang="en-US" sz="3400" b="1" dirty="0"/>
              <a:t>        If a word ends in "-</a:t>
            </a:r>
            <a:r>
              <a:rPr lang="en-US" sz="3400" b="1" dirty="0" err="1"/>
              <a:t>ly</a:t>
            </a:r>
            <a:r>
              <a:rPr lang="en-US" sz="3400" b="1" dirty="0"/>
              <a:t>", it's likely an adverb.</a:t>
            </a:r>
          </a:p>
          <a:p>
            <a:pPr marL="0" indent="0">
              <a:buNone/>
            </a:pPr>
            <a:r>
              <a:rPr lang="en-US" sz="3400" b="1" dirty="0"/>
              <a:t> Disambiguation</a:t>
            </a:r>
          </a:p>
          <a:p>
            <a:r>
              <a:rPr lang="en-US" sz="3400" b="1" dirty="0"/>
              <a:t>    If a word has multiple possible tags (like "run"), it uses rules to choose the correct one based on the sentence structure</a:t>
            </a:r>
            <a:r>
              <a:rPr lang="en-US" sz="2900" b="1" dirty="0"/>
              <a:t>.</a:t>
            </a:r>
            <a:endParaRPr lang="en-IN" sz="2900" b="1" dirty="0"/>
          </a:p>
        </p:txBody>
      </p:sp>
    </p:spTree>
    <p:extLst>
      <p:ext uri="{BB962C8B-B14F-4D97-AF65-F5344CB8AC3E}">
        <p14:creationId xmlns:p14="http://schemas.microsoft.com/office/powerpoint/2010/main" val="334014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74" y="257310"/>
            <a:ext cx="6296298" cy="60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0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5EC8-214D-AE0B-0F23-82413447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1" y="0"/>
            <a:ext cx="11018278" cy="1320800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 Transformation Based tagging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FC44-5D3F-DD65-5663-50C7373D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110" y="670560"/>
            <a:ext cx="11899779" cy="5826034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Transformation-based tagging (TBT) is a part-of-speech (POS) tagging method that uses a </a:t>
            </a:r>
            <a:r>
              <a:rPr lang="en-US" sz="2400" b="1" i="0" dirty="0">
                <a:solidFill>
                  <a:srgbClr val="273239"/>
                </a:solidFill>
                <a:effectLst/>
                <a:highlight>
                  <a:srgbClr val="FFFF00"/>
                </a:highlight>
                <a:latin typeface="Nunito" pitchFamily="2" charset="0"/>
              </a:rPr>
              <a:t>set of rules to change the tags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that are applied to words inside a text</a:t>
            </a:r>
          </a:p>
          <a:p>
            <a:pPr algn="just"/>
            <a:endParaRPr lang="en-US" sz="2400" b="1" dirty="0">
              <a:solidFill>
                <a:srgbClr val="273239"/>
              </a:solidFill>
              <a:latin typeface="Nunito" pitchFamily="2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 draws the inspiration from both the previous explained taggers − rule-based and stochastic.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Verdana" panose="020B0604030504040204" pitchFamily="34" charset="0"/>
              </a:rPr>
              <a:t>Steps</a:t>
            </a:r>
          </a:p>
          <a:p>
            <a:pPr algn="just"/>
            <a:r>
              <a:rPr lang="en-US" sz="2400" b="1" i="0" dirty="0">
                <a:solidFill>
                  <a:srgbClr val="000000"/>
                </a:solidFill>
                <a:effectLst/>
                <a:latin typeface="inherit"/>
              </a:rPr>
              <a:t>Start with the solution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− The TBL usually starts with some solution to the problem and works in cycles.</a:t>
            </a:r>
          </a:p>
          <a:p>
            <a:pPr algn="just"/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25310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CF23A-1C23-30D0-BEC0-9551616D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8D11-4F21-4F54-3B7F-650A92F6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1" y="0"/>
            <a:ext cx="11018278" cy="1320800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 Transformation Based tagging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0709B2-AA08-BCF8-4001-F3568D5613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111" y="660400"/>
            <a:ext cx="11899777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 Tagging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each word its most likely POS tag (e.g., based on frequency or dictionary lookup).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with Gold Standard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this initial tagging with the correct tags in a manually tagged corpus.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Transformation Rules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rules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 tag A to tag B when a certain condition is met.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Best Rule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rule that reduces the most tagging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the rule, update the tagged text, learn the next best rule.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no rules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11020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17F5-5858-66EB-63D7-D92F8E74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0838-81FA-07BE-8312-36F7389C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1" y="0"/>
            <a:ext cx="11018278" cy="1320800"/>
          </a:xfrm>
        </p:spPr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 Transformation Based tagging</a:t>
            </a:r>
            <a:b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D1E080-49E5-6A96-4CE5-4EC90EEC71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111" y="752623"/>
            <a:ext cx="12045889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"Book that flight."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the word "Book" can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NOUN: I read a 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VERB: Book the tickets.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say the robot tags it like this first (guessing):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Book/NOUN that/DET flight/NOUN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the correct answer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Book/VERB that/DET flight/NOUN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Robot Learns a Rule: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word is “Book” and it’s at the start of a sentence,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Change tag from NOUN → VERB</a:t>
            </a:r>
          </a:p>
        </p:txBody>
      </p:sp>
    </p:spTree>
    <p:extLst>
      <p:ext uri="{BB962C8B-B14F-4D97-AF65-F5344CB8AC3E}">
        <p14:creationId xmlns:p14="http://schemas.microsoft.com/office/powerpoint/2010/main" val="4193775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3409-6CF2-8860-47A4-C912429C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" y="156238"/>
            <a:ext cx="10034209" cy="660400"/>
          </a:xfrm>
        </p:spPr>
        <p:txBody>
          <a:bodyPr/>
          <a:lstStyle/>
          <a:p>
            <a:r>
              <a:rPr lang="en-IN" dirty="0"/>
              <a:t>Markov Model Approaches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41BBAE-6A44-3FCA-F900-1207F36E1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110" y="884785"/>
            <a:ext cx="1149725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Markov Model?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Markov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mathematical model that assumes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future state depends only on the current state, not on the past states.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Markov Property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4 main approaches (levels of complexity) of Markov Models: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Markov Chain (Observable Markov Model)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 are observable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Transitions happen between states based on a 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States: {Sunny, Rainy, Cloudy}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learns the probability of switching from one weather type to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𝑃(Today = Rainy | Yesterday = Sunny)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P(Today = Rainy | Yesterday = Sunny)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6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7DCEC-B77D-A4D0-75EF-38C12D2CC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021B-1054-B56C-CC3E-2CB11970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" y="156238"/>
            <a:ext cx="10034209" cy="660400"/>
          </a:xfrm>
        </p:spPr>
        <p:txBody>
          <a:bodyPr/>
          <a:lstStyle/>
          <a:p>
            <a:r>
              <a:rPr lang="en-IN" dirty="0"/>
              <a:t>Markov Model Approaches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F02D29-459C-CEAE-0AAE-9394DCB41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110" y="1069451"/>
            <a:ext cx="1149725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Hidden Markov Model (HMM)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 are hidden, we only see the outputs (observations)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probabilities: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 probability (hidden → hidden)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Emission probability (hidden → observed)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 tagging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 = POS tags (hidden)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 = Words in the sentence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𝑃(NOUN → VERB)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𝑃("play" | VERB)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P(NOUN → VERB)⋅P("play" | VERB)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F3752-02EB-824F-0734-E4273F1F2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30D5-C8CF-BEE4-4724-37B3013B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0" y="156238"/>
            <a:ext cx="10034209" cy="660400"/>
          </a:xfrm>
        </p:spPr>
        <p:txBody>
          <a:bodyPr/>
          <a:lstStyle/>
          <a:p>
            <a:r>
              <a:rPr lang="en-IN" dirty="0"/>
              <a:t>Markov Model Approaches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2C4700-4FF0-5B29-2404-9914D23A8E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196" y="1410355"/>
            <a:ext cx="114972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Entropy Markov Model (MEMM)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discriminative model, unlike HMM (which is generative)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features from the observation sequence (e.g., current word, previous tags)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at handling overlapping features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Use Case: Named Entity Recognition (NER)</a:t>
            </a: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 (CRF)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sequence modeling technique like HMM/MEMM but more powerful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Considers the entire sequence of observations and labels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dependencies between output labels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in: POS tagging, NER, Chunking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863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1B45-EC44-5C1A-09A0-8020AC29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0"/>
            <a:ext cx="8596668" cy="687977"/>
          </a:xfrm>
        </p:spPr>
        <p:txBody>
          <a:bodyPr/>
          <a:lstStyle/>
          <a:p>
            <a:r>
              <a:rPr lang="da-DK" dirty="0"/>
              <a:t>Hidden Markov Model POS tagging,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E13-803E-F105-A015-48F6B853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19" y="1089435"/>
            <a:ext cx="11741090" cy="552037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dirty="0"/>
              <a:t>It’s a machine learning method that helps a computer figure out the part of speech (POS) (like noun, verb, adjective) for each word in a sentence by using probabilities.</a:t>
            </a:r>
          </a:p>
          <a:p>
            <a:pPr marL="0" indent="0" algn="just">
              <a:buNone/>
            </a:pPr>
            <a:endParaRPr lang="en-US" sz="2400" b="1" dirty="0"/>
          </a:p>
          <a:p>
            <a:r>
              <a:rPr lang="en-US" dirty="0"/>
              <a:t>The computer plays a smart game of:</a:t>
            </a:r>
          </a:p>
          <a:p>
            <a:endParaRPr lang="en-US" dirty="0"/>
          </a:p>
          <a:p>
            <a:r>
              <a:rPr lang="en-US" sz="2100" dirty="0"/>
              <a:t>“Based on the words I see, and the tags I’ve seen before, what’s the most likely tag for this word?”</a:t>
            </a:r>
          </a:p>
          <a:p>
            <a:endParaRPr lang="en-US" sz="2100" dirty="0"/>
          </a:p>
          <a:p>
            <a:r>
              <a:rPr lang="en-US" sz="2100" dirty="0"/>
              <a:t>It uses two things:</a:t>
            </a:r>
          </a:p>
          <a:p>
            <a:r>
              <a:rPr lang="en-US" sz="2100" b="1" dirty="0"/>
              <a:t>How likely a word is to have a certain tag</a:t>
            </a:r>
          </a:p>
          <a:p>
            <a:r>
              <a:rPr lang="en-US" sz="2100" b="1" dirty="0"/>
              <a:t>→ </a:t>
            </a:r>
            <a:r>
              <a:rPr lang="en-US" sz="2100" b="1" dirty="0">
                <a:highlight>
                  <a:srgbClr val="FFFF00"/>
                </a:highlight>
              </a:rPr>
              <a:t>This is called emission probability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b="1" dirty="0"/>
              <a:t>How likely one tag is to follow another</a:t>
            </a:r>
          </a:p>
          <a:p>
            <a:r>
              <a:rPr lang="en-US" sz="2100" b="1" dirty="0"/>
              <a:t>→ </a:t>
            </a:r>
            <a:r>
              <a:rPr lang="en-US" sz="2100" b="1" dirty="0">
                <a:highlight>
                  <a:srgbClr val="FFFF00"/>
                </a:highlight>
              </a:rPr>
              <a:t>This is called transition probability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72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23" y="100149"/>
            <a:ext cx="8596668" cy="683622"/>
          </a:xfrm>
        </p:spPr>
        <p:txBody>
          <a:bodyPr/>
          <a:lstStyle/>
          <a:p>
            <a:r>
              <a:rPr lang="en-IN" dirty="0"/>
              <a:t>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23" y="932681"/>
            <a:ext cx="11523374" cy="5820816"/>
          </a:xfrm>
        </p:spPr>
        <p:txBody>
          <a:bodyPr>
            <a:noAutofit/>
          </a:bodyPr>
          <a:lstStyle/>
          <a:p>
            <a:pPr algn="just"/>
            <a:r>
              <a:rPr lang="en-US" sz="2800" b="1" dirty="0"/>
              <a:t>Parts of Speech (POS) tagging</a:t>
            </a:r>
            <a:r>
              <a:rPr lang="en-US" sz="2800" dirty="0"/>
              <a:t> is an NLP task where each word in a text is assigned a grammatical category like noun, verb, adjective, etc.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adds syntactic and semantic context, aiding in sentence structure and meaning understanding.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POS tagging supports tasks like machine translation, named entity recognition, and information extraction.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also helps resolve word ambiguity and reveals grammatical structure.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969802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B4947-EEE1-5CB8-D066-0B5CE922C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E01B-4EEF-604A-71A7-2980655A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4" y="0"/>
            <a:ext cx="8596668" cy="687977"/>
          </a:xfrm>
        </p:spPr>
        <p:txBody>
          <a:bodyPr/>
          <a:lstStyle/>
          <a:p>
            <a:r>
              <a:rPr lang="da-DK" dirty="0"/>
              <a:t>Hidden Markov Model POS tagging,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605E-4FB9-24D2-E2BC-ED677E2B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819" y="618309"/>
            <a:ext cx="11741090" cy="62396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“I can fish.”</a:t>
            </a:r>
            <a:endParaRPr lang="en-US" dirty="0"/>
          </a:p>
          <a:p>
            <a:pPr>
              <a:buNone/>
            </a:pPr>
            <a:r>
              <a:rPr lang="en-US" dirty="0"/>
              <a:t>This sentence is </a:t>
            </a:r>
            <a:r>
              <a:rPr lang="en-US" b="1" dirty="0"/>
              <a:t>ambiguous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“can” could be a </a:t>
            </a:r>
            <a:r>
              <a:rPr lang="en-US" b="1" dirty="0"/>
              <a:t>modal verb</a:t>
            </a:r>
            <a:r>
              <a:rPr lang="en-US" dirty="0"/>
              <a:t> (like “I can swim”)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“fish” could be a </a:t>
            </a:r>
            <a:r>
              <a:rPr lang="en-US" b="1" dirty="0"/>
              <a:t>noun</a:t>
            </a:r>
            <a:r>
              <a:rPr lang="en-US" dirty="0"/>
              <a:t> or a </a:t>
            </a:r>
            <a:r>
              <a:rPr lang="en-US" b="1" dirty="0"/>
              <a:t>verb</a:t>
            </a:r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Emission Probability:</a:t>
            </a:r>
          </a:p>
          <a:p>
            <a:r>
              <a:rPr lang="en-US" b="1" dirty="0"/>
              <a:t>How often does the word “can” appear as a VERB or as a NOUN?</a:t>
            </a:r>
          </a:p>
          <a:p>
            <a:r>
              <a:rPr lang="en-US" b="1" dirty="0"/>
              <a:t>Example:</a:t>
            </a:r>
          </a:p>
          <a:p>
            <a:r>
              <a:rPr lang="en-US" b="1" dirty="0"/>
              <a:t>P(can | VERB) = 0.7</a:t>
            </a:r>
          </a:p>
          <a:p>
            <a:r>
              <a:rPr lang="en-US" b="1" dirty="0"/>
              <a:t>P(can | NOUN) = 0.3</a:t>
            </a:r>
          </a:p>
          <a:p>
            <a:r>
              <a:rPr lang="en-US" b="1" dirty="0"/>
              <a:t> </a:t>
            </a:r>
            <a:r>
              <a:rPr lang="en-US" b="1" dirty="0">
                <a:highlight>
                  <a:srgbClr val="FFFF00"/>
                </a:highlight>
              </a:rPr>
              <a:t>Transition Probability:</a:t>
            </a:r>
          </a:p>
          <a:p>
            <a:r>
              <a:rPr lang="en-US" b="1" dirty="0"/>
              <a:t>How often does a VERB come after a PRONOUN like “I”?</a:t>
            </a:r>
          </a:p>
          <a:p>
            <a:r>
              <a:rPr lang="en-US" b="1" dirty="0"/>
              <a:t>Example:</a:t>
            </a:r>
          </a:p>
          <a:p>
            <a:r>
              <a:rPr lang="en-US" b="1" dirty="0"/>
              <a:t>P(VERB | PRONOUN) = 0.8</a:t>
            </a:r>
          </a:p>
          <a:p>
            <a:r>
              <a:rPr lang="en-US" b="1" dirty="0"/>
              <a:t>P(NOUN | PRONOUN) = 0.2</a:t>
            </a:r>
          </a:p>
          <a:p>
            <a:r>
              <a:rPr lang="en-US" b="1" dirty="0">
                <a:highlight>
                  <a:srgbClr val="FFFF00"/>
                </a:highlight>
              </a:rPr>
              <a:t>I     can     fish</a:t>
            </a:r>
          </a:p>
          <a:p>
            <a:r>
              <a:rPr lang="en-US" b="1" dirty="0" err="1">
                <a:highlight>
                  <a:srgbClr val="FFFF00"/>
                </a:highlight>
              </a:rPr>
              <a:t>Prnoun</a:t>
            </a:r>
            <a:r>
              <a:rPr lang="en-US" b="1" dirty="0">
                <a:highlight>
                  <a:srgbClr val="FFFF00"/>
                </a:highlight>
              </a:rPr>
              <a:t>  VERB    </a:t>
            </a:r>
            <a:r>
              <a:rPr lang="en-US" b="1" dirty="0" err="1">
                <a:highlight>
                  <a:srgbClr val="FFFF00"/>
                </a:highlight>
              </a:rPr>
              <a:t>VERB</a:t>
            </a:r>
            <a:r>
              <a:rPr lang="en-US" b="1" dirty="0">
                <a:highlight>
                  <a:srgbClr val="FFFF00"/>
                </a:highlight>
              </a:rPr>
              <a:t>   ← most likely sequence</a:t>
            </a:r>
          </a:p>
          <a:p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224777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D68-8361-897E-E34D-4C13A37E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80" y="137369"/>
            <a:ext cx="8596668" cy="67926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Maximum Entropy Markov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3341-0996-C745-86F5-9DBFCD5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79" y="1037183"/>
            <a:ext cx="11053111" cy="5494246"/>
          </a:xfrm>
        </p:spPr>
        <p:txBody>
          <a:bodyPr/>
          <a:lstStyle/>
          <a:p>
            <a:pPr>
              <a:buNone/>
            </a:pPr>
            <a:r>
              <a:rPr lang="en-IN" dirty="0"/>
              <a:t>It is a </a:t>
            </a:r>
            <a:r>
              <a:rPr lang="en-IN" b="1" dirty="0"/>
              <a:t>discriminative model</a:t>
            </a:r>
            <a:r>
              <a:rPr lang="en-IN" dirty="0"/>
              <a:t> used for </a:t>
            </a:r>
            <a:r>
              <a:rPr lang="en-IN" b="1" dirty="0"/>
              <a:t>sequence </a:t>
            </a:r>
            <a:r>
              <a:rPr lang="en-IN" b="1" dirty="0" err="1"/>
              <a:t>labeling</a:t>
            </a:r>
            <a:r>
              <a:rPr lang="en-IN" b="1" dirty="0"/>
              <a:t> tasks</a:t>
            </a:r>
            <a:r>
              <a:rPr lang="en-IN" dirty="0"/>
              <a:t>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POS tagging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Named Entity Recognition (NER)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Chunking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3303B-3898-A0A0-3170-67CA0080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57" y="2880620"/>
            <a:ext cx="4810796" cy="2124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BA3C8-7481-1F13-F238-B711FF09AC44}"/>
              </a:ext>
            </a:extLst>
          </p:cNvPr>
          <p:cNvSpPr txBox="1"/>
          <p:nvPr/>
        </p:nvSpPr>
        <p:spPr>
          <a:xfrm>
            <a:off x="5875867" y="4500104"/>
            <a:ext cx="61003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Task:</a:t>
            </a:r>
          </a:p>
          <a:p>
            <a:r>
              <a:rPr lang="en-IN" dirty="0"/>
              <a:t>Label each word in a sentence with tags like:</a:t>
            </a:r>
          </a:p>
          <a:p>
            <a:endParaRPr lang="en-IN" dirty="0"/>
          </a:p>
          <a:p>
            <a:r>
              <a:rPr lang="en-IN" dirty="0"/>
              <a:t>PER = person</a:t>
            </a:r>
          </a:p>
          <a:p>
            <a:r>
              <a:rPr lang="en-IN" dirty="0"/>
              <a:t>LOC = location</a:t>
            </a:r>
          </a:p>
          <a:p>
            <a:r>
              <a:rPr lang="en-IN" dirty="0"/>
              <a:t>ORG = organization</a:t>
            </a:r>
          </a:p>
          <a:p>
            <a:r>
              <a:rPr lang="en-IN" dirty="0"/>
              <a:t>O = other (not an entity)</a:t>
            </a:r>
          </a:p>
        </p:txBody>
      </p:sp>
    </p:spTree>
    <p:extLst>
      <p:ext uri="{BB962C8B-B14F-4D97-AF65-F5344CB8AC3E}">
        <p14:creationId xmlns:p14="http://schemas.microsoft.com/office/powerpoint/2010/main" val="1071811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5399-5728-EECB-FAA6-119FF541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"/>
            <a:ext cx="8596668" cy="56605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Maximum Entropy Markov Model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D4774-4D8D-DB44-2C25-AE34CE8A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4" y="1045892"/>
            <a:ext cx="8596668" cy="3880773"/>
          </a:xfrm>
        </p:spPr>
        <p:txBody>
          <a:bodyPr/>
          <a:lstStyle/>
          <a:p>
            <a:r>
              <a:rPr lang="en-US" dirty="0"/>
              <a:t>Barack Obama was born in Hawaii</a:t>
            </a:r>
          </a:p>
          <a:p>
            <a:r>
              <a:rPr lang="it-IT" dirty="0"/>
              <a:t>[Barack] PER  </a:t>
            </a:r>
          </a:p>
          <a:p>
            <a:r>
              <a:rPr lang="it-IT" dirty="0"/>
              <a:t>[Obama] PER  </a:t>
            </a:r>
          </a:p>
          <a:p>
            <a:r>
              <a:rPr lang="it-IT" dirty="0"/>
              <a:t>[was] O  </a:t>
            </a:r>
          </a:p>
          <a:p>
            <a:r>
              <a:rPr lang="it-IT" dirty="0"/>
              <a:t>[born] O  </a:t>
            </a:r>
          </a:p>
          <a:p>
            <a:r>
              <a:rPr lang="it-IT" dirty="0"/>
              <a:t>[in] O  </a:t>
            </a:r>
          </a:p>
          <a:p>
            <a:r>
              <a:rPr lang="it-IT" dirty="0"/>
              <a:t>[Hawaii] LOC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FBE30-1B8A-B295-4725-0FE48E43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843" y="477643"/>
            <a:ext cx="6973273" cy="34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6CAB57-CD0F-6B91-B0A4-297E0638A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89" y="3845426"/>
            <a:ext cx="2295845" cy="2162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364D91-07EB-6110-9287-D85AA5AE9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191" y="4130933"/>
            <a:ext cx="3810532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54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AB6C-527A-9696-BBDC-5CEEF829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12" y="156754"/>
            <a:ext cx="8596668" cy="54864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Training a unigram part-of-speech tagger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7AE3-FA28-7F35-B183-736BCC569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0" y="889137"/>
            <a:ext cx="11410164" cy="5746793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A </a:t>
            </a:r>
            <a:r>
              <a:rPr lang="en-US" sz="2000" b="1" dirty="0"/>
              <a:t>unigram</a:t>
            </a:r>
            <a:r>
              <a:rPr lang="en-US" sz="2000" dirty="0"/>
              <a:t> simply means </a:t>
            </a:r>
            <a:r>
              <a:rPr lang="en-US" sz="2000" b="1" dirty="0"/>
              <a:t>one word</a:t>
            </a:r>
            <a:r>
              <a:rPr lang="en-US" sz="2000" dirty="0"/>
              <a:t>.</a:t>
            </a:r>
          </a:p>
          <a:p>
            <a:r>
              <a:rPr lang="en-US" sz="2400" dirty="0"/>
              <a:t>So, a </a:t>
            </a:r>
            <a:r>
              <a:rPr lang="en-US" sz="2400" b="1" dirty="0"/>
              <a:t>Unigram Tagger</a:t>
            </a:r>
            <a:r>
              <a:rPr lang="en-US" sz="2400" dirty="0"/>
              <a:t> uses </a:t>
            </a:r>
            <a:r>
              <a:rPr lang="en-US" sz="2400" b="1" dirty="0"/>
              <a:t>only one word at a time</a:t>
            </a:r>
            <a:r>
              <a:rPr lang="en-US" sz="2400" dirty="0"/>
              <a:t> to decide what its </a:t>
            </a:r>
            <a:r>
              <a:rPr lang="en-US" sz="2400" b="1" dirty="0"/>
              <a:t>part of speech (POS)</a:t>
            </a:r>
            <a:r>
              <a:rPr lang="en-US" sz="2400" dirty="0"/>
              <a:t> is (like noun, verb, adjective, etc.).</a:t>
            </a:r>
          </a:p>
          <a:p>
            <a:r>
              <a:rPr lang="en-IN" sz="2000" dirty="0" err="1">
                <a:highlight>
                  <a:srgbClr val="FFFF00"/>
                </a:highlight>
              </a:rPr>
              <a:t>UnigramTagger</a:t>
            </a:r>
            <a:r>
              <a:rPr lang="en-IN" sz="2000" dirty="0">
                <a:highlight>
                  <a:srgbClr val="FFFF00"/>
                </a:highlight>
              </a:rPr>
              <a:t> can be trained by giving it a list of tagged sentences at initialization.</a:t>
            </a:r>
          </a:p>
          <a:p>
            <a:r>
              <a:rPr lang="en-IN" sz="2000" dirty="0">
                <a:highlight>
                  <a:srgbClr val="FFFF00"/>
                </a:highlight>
              </a:rPr>
              <a:t>&gt;&gt;&gt; from </a:t>
            </a:r>
            <a:r>
              <a:rPr lang="en-IN" sz="2000" dirty="0" err="1">
                <a:highlight>
                  <a:srgbClr val="FFFF00"/>
                </a:highlight>
              </a:rPr>
              <a:t>nltk.tag</a:t>
            </a:r>
            <a:r>
              <a:rPr lang="en-IN" sz="2000" dirty="0">
                <a:highlight>
                  <a:srgbClr val="FFFF00"/>
                </a:highlight>
              </a:rPr>
              <a:t> import </a:t>
            </a:r>
            <a:r>
              <a:rPr lang="en-IN" sz="2000" dirty="0" err="1">
                <a:highlight>
                  <a:srgbClr val="FFFF00"/>
                </a:highlight>
              </a:rPr>
              <a:t>UnigramTagger</a:t>
            </a:r>
            <a:endParaRPr lang="en-IN" sz="2000" dirty="0">
              <a:highlight>
                <a:srgbClr val="FFFF00"/>
              </a:highlight>
            </a:endParaRPr>
          </a:p>
          <a:p>
            <a:r>
              <a:rPr lang="en-IN" sz="2000" dirty="0">
                <a:highlight>
                  <a:srgbClr val="FFFF00"/>
                </a:highlight>
              </a:rPr>
              <a:t>&gt;&gt;&gt; from </a:t>
            </a:r>
            <a:r>
              <a:rPr lang="en-IN" sz="2000" dirty="0" err="1">
                <a:highlight>
                  <a:srgbClr val="FFFF00"/>
                </a:highlight>
              </a:rPr>
              <a:t>nltk.corpus</a:t>
            </a:r>
            <a:r>
              <a:rPr lang="en-IN" sz="2000" dirty="0">
                <a:highlight>
                  <a:srgbClr val="FFFF00"/>
                </a:highlight>
              </a:rPr>
              <a:t> import treebank</a:t>
            </a:r>
          </a:p>
          <a:p>
            <a:r>
              <a:rPr lang="en-IN" sz="2000" dirty="0">
                <a:highlight>
                  <a:srgbClr val="FFFF00"/>
                </a:highlight>
              </a:rPr>
              <a:t>&gt;&gt;&gt; </a:t>
            </a:r>
            <a:r>
              <a:rPr lang="en-IN" sz="2000" dirty="0" err="1">
                <a:highlight>
                  <a:srgbClr val="FFFF00"/>
                </a:highlight>
              </a:rPr>
              <a:t>train_sents</a:t>
            </a:r>
            <a:r>
              <a:rPr lang="en-IN" sz="2000" dirty="0">
                <a:highlight>
                  <a:srgbClr val="FFFF00"/>
                </a:highlight>
              </a:rPr>
              <a:t> = </a:t>
            </a:r>
            <a:r>
              <a:rPr lang="en-IN" sz="2000" dirty="0" err="1">
                <a:highlight>
                  <a:srgbClr val="FFFF00"/>
                </a:highlight>
              </a:rPr>
              <a:t>treebank.tagged_sents</a:t>
            </a:r>
            <a:r>
              <a:rPr lang="en-IN" sz="2000" dirty="0">
                <a:highlight>
                  <a:srgbClr val="FFFF00"/>
                </a:highlight>
              </a:rPr>
              <a:t>()[:3000] #Training </a:t>
            </a:r>
          </a:p>
          <a:p>
            <a:r>
              <a:rPr lang="en-IN" sz="2000" dirty="0">
                <a:highlight>
                  <a:srgbClr val="FFFF00"/>
                </a:highlight>
              </a:rPr>
              <a:t>&gt;&gt;&gt; tagger = </a:t>
            </a:r>
            <a:r>
              <a:rPr lang="en-IN" sz="2000" dirty="0" err="1">
                <a:highlight>
                  <a:srgbClr val="FFFF00"/>
                </a:highlight>
              </a:rPr>
              <a:t>UnigramTagger</a:t>
            </a:r>
            <a:r>
              <a:rPr lang="en-IN" sz="2000" dirty="0">
                <a:highlight>
                  <a:srgbClr val="FFFF00"/>
                </a:highlight>
              </a:rPr>
              <a:t>(</a:t>
            </a:r>
            <a:r>
              <a:rPr lang="en-IN" sz="2000" dirty="0" err="1">
                <a:highlight>
                  <a:srgbClr val="FFFF00"/>
                </a:highlight>
              </a:rPr>
              <a:t>train_sents</a:t>
            </a:r>
            <a:r>
              <a:rPr lang="en-IN" sz="2000" dirty="0">
                <a:highlight>
                  <a:srgbClr val="FFFF00"/>
                </a:highlight>
              </a:rPr>
              <a:t>) # List of words</a:t>
            </a:r>
          </a:p>
          <a:p>
            <a:r>
              <a:rPr lang="en-IN" sz="2000" dirty="0">
                <a:highlight>
                  <a:srgbClr val="FFFF00"/>
                </a:highlight>
              </a:rPr>
              <a:t>&gt;&gt;&gt; </a:t>
            </a:r>
            <a:r>
              <a:rPr lang="en-IN" sz="2000" dirty="0" err="1">
                <a:highlight>
                  <a:srgbClr val="FFFF00"/>
                </a:highlight>
              </a:rPr>
              <a:t>treebank.sents</a:t>
            </a:r>
            <a:r>
              <a:rPr lang="en-IN" sz="2000" dirty="0">
                <a:highlight>
                  <a:srgbClr val="FFFF00"/>
                </a:highlight>
              </a:rPr>
              <a:t>()[0] # Tagging</a:t>
            </a:r>
          </a:p>
          <a:p>
            <a:r>
              <a:rPr lang="en-IN" sz="2000" dirty="0">
                <a:highlight>
                  <a:srgbClr val="FFFF00"/>
                </a:highlight>
              </a:rPr>
              <a:t>Output</a:t>
            </a:r>
          </a:p>
          <a:p>
            <a:r>
              <a:rPr lang="en-IN" sz="2000" dirty="0">
                <a:highlight>
                  <a:srgbClr val="FFFF00"/>
                </a:highlight>
              </a:rPr>
              <a:t>[('Pierre', 'NNP'), ('</a:t>
            </a:r>
            <a:r>
              <a:rPr lang="en-IN" sz="2000" dirty="0" err="1">
                <a:highlight>
                  <a:srgbClr val="FFFF00"/>
                </a:highlight>
              </a:rPr>
              <a:t>Vinken</a:t>
            </a:r>
            <a:r>
              <a:rPr lang="en-IN" sz="2000" dirty="0">
                <a:highlight>
                  <a:srgbClr val="FFFF00"/>
                </a:highlight>
              </a:rPr>
              <a:t>', 'NNP'), (',', ','), ('61', 'CD'),</a:t>
            </a:r>
          </a:p>
          <a:p>
            <a:r>
              <a:rPr lang="en-IN" sz="2000" dirty="0">
                <a:highlight>
                  <a:srgbClr val="FFFF00"/>
                </a:highlight>
              </a:rPr>
              <a:t> ('years', 'NNS'), ('old', 'JJ'), ...]</a:t>
            </a:r>
          </a:p>
        </p:txBody>
      </p:sp>
    </p:spTree>
    <p:extLst>
      <p:ext uri="{BB962C8B-B14F-4D97-AF65-F5344CB8AC3E}">
        <p14:creationId xmlns:p14="http://schemas.microsoft.com/office/powerpoint/2010/main" val="1102812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1C17-87CE-71AF-E539-06141D9A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0" y="0"/>
            <a:ext cx="8596668" cy="687977"/>
          </a:xfrm>
        </p:spPr>
        <p:txBody>
          <a:bodyPr/>
          <a:lstStyle/>
          <a:p>
            <a:r>
              <a:rPr lang="en-IN" dirty="0"/>
              <a:t>How it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FA4D4-71ED-FABD-8F8A-7BC5F7A91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9681" y="910601"/>
            <a:ext cx="3855544" cy="4415543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AE1FF69-C958-D200-FD62-D1A2ACC52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89" y="976589"/>
            <a:ext cx="64791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Unigram Tagger is like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inherits behavior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classes above it.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8A45CAC-A7CA-A5CF-9DE3-831120CCA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897"/>
              </p:ext>
            </p:extLst>
          </p:nvPr>
        </p:nvGraphicFramePr>
        <p:xfrm>
          <a:off x="548640" y="1953319"/>
          <a:ext cx="6687730" cy="4023360"/>
        </p:xfrm>
        <a:graphic>
          <a:graphicData uri="http://schemas.openxmlformats.org/drawingml/2006/table">
            <a:tbl>
              <a:tblPr/>
              <a:tblGrid>
                <a:gridCol w="3343865">
                  <a:extLst>
                    <a:ext uri="{9D8B030D-6E8A-4147-A177-3AD203B41FA5}">
                      <a16:colId xmlns:a16="http://schemas.microsoft.com/office/drawing/2014/main" val="1825764683"/>
                    </a:ext>
                  </a:extLst>
                </a:gridCol>
                <a:gridCol w="3343865">
                  <a:extLst>
                    <a:ext uri="{9D8B030D-6E8A-4147-A177-3AD203B41FA5}">
                      <a16:colId xmlns:a16="http://schemas.microsoft.com/office/drawing/2014/main" val="2681087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Main Job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61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SequentialBackoffTagger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Provides choose_tag() method. It’s like a smart guesser.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064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ContextTagger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a method called context() that defines </a:t>
                      </a:r>
                      <a:r>
                        <a:rPr lang="en-US" b="1" dirty="0"/>
                        <a:t>what context to use</a:t>
                      </a:r>
                      <a:r>
                        <a:rPr lang="en-US" dirty="0"/>
                        <a:t> when tagging a word.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86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NgramTagger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Handles n-gram logic (unigram, bigram, etc.).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515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UnigramTagger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Overrides the context() method to say: “My context is just the word itself.”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81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838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705C4-B504-1ED7-8A0A-39546507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9" y="72273"/>
            <a:ext cx="8596668" cy="531043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4A53A-BFDB-BE7C-7619-2DD0ED19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79" y="1029372"/>
            <a:ext cx="11813182" cy="57563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Why context()?</a:t>
            </a:r>
          </a:p>
          <a:p>
            <a:r>
              <a:rPr lang="en-US" sz="2400" b="1" dirty="0"/>
              <a:t>In tagging, we often want to use context (like nearby words) to decide what tag to use.</a:t>
            </a:r>
          </a:p>
          <a:p>
            <a:r>
              <a:rPr lang="en-US" sz="2400" b="1" dirty="0"/>
              <a:t>Unigram Tagger says:</a:t>
            </a:r>
          </a:p>
          <a:p>
            <a:r>
              <a:rPr lang="en-US" sz="2400" b="1" dirty="0"/>
              <a:t>➤ “I’ll just use the word itself as context.”</a:t>
            </a:r>
          </a:p>
          <a:p>
            <a:r>
              <a:rPr lang="en-US" sz="2400" b="1" dirty="0"/>
              <a:t>This means that for the word “AIML”, it will remember how “AIML" was tagged in the training data</a:t>
            </a:r>
            <a:r>
              <a:rPr lang="en-US" sz="2000" b="1" dirty="0"/>
              <a:t>.</a:t>
            </a:r>
          </a:p>
          <a:p>
            <a:endParaRPr lang="en-US" b="1" dirty="0"/>
          </a:p>
          <a:p>
            <a:r>
              <a:rPr lang="en-US" b="1" dirty="0">
                <a:highlight>
                  <a:srgbClr val="FFFF00"/>
                </a:highlight>
              </a:rPr>
              <a:t>How It Works in Code Terms</a:t>
            </a:r>
          </a:p>
          <a:p>
            <a:r>
              <a:rPr lang="en-US" sz="2800" b="1" dirty="0" err="1"/>
              <a:t>UnigramTagger</a:t>
            </a:r>
            <a:r>
              <a:rPr lang="en-US" sz="2800" b="1" dirty="0"/>
              <a:t> inherits a </a:t>
            </a:r>
            <a:r>
              <a:rPr lang="en-US" sz="2800" b="1" dirty="0" err="1"/>
              <a:t>choose_tag</a:t>
            </a:r>
            <a:r>
              <a:rPr lang="en-US" sz="2800" b="1" dirty="0"/>
              <a:t>() method from </a:t>
            </a:r>
            <a:r>
              <a:rPr lang="en-US" sz="2800" b="1" dirty="0" err="1"/>
              <a:t>SequentialBackoffTagger</a:t>
            </a:r>
            <a:r>
              <a:rPr lang="en-US" sz="2800" b="1" dirty="0"/>
              <a:t>.</a:t>
            </a:r>
          </a:p>
          <a:p>
            <a:r>
              <a:rPr lang="en-US" sz="2800" b="1" dirty="0"/>
              <a:t>But to use it, it must define context() (from </a:t>
            </a:r>
            <a:r>
              <a:rPr lang="en-US" sz="2800" b="1" dirty="0" err="1"/>
              <a:t>ContextTagger</a:t>
            </a:r>
            <a:r>
              <a:rPr lang="en-US" sz="2800" b="1" dirty="0"/>
              <a:t>), which tells the tagger what input to base decisions on.</a:t>
            </a:r>
          </a:p>
          <a:p>
            <a:r>
              <a:rPr lang="en-US" sz="2800" b="1" dirty="0"/>
              <a:t>For </a:t>
            </a:r>
            <a:r>
              <a:rPr lang="en-US" sz="2800" b="1" dirty="0" err="1"/>
              <a:t>UnigramTagger</a:t>
            </a:r>
            <a:r>
              <a:rPr lang="en-US" sz="2800" b="1" dirty="0"/>
              <a:t>, context() just returns the word.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4371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BF39-F696-6252-D1FC-66553143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69303"/>
          </a:xfrm>
        </p:spPr>
        <p:txBody>
          <a:bodyPr/>
          <a:lstStyle/>
          <a:p>
            <a:r>
              <a:rPr lang="en-US" sz="2900" b="1" dirty="0"/>
              <a:t>Combining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Arial-Black-Identity-H"/>
              </a:rPr>
              <a:t> </a:t>
            </a:r>
            <a:r>
              <a:rPr lang="en-US" sz="2900" b="1" dirty="0"/>
              <a:t>taggers with backoff tagging</a:t>
            </a:r>
            <a:endParaRPr lang="en-IN" sz="29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AEBB-0FDB-40B9-C0C2-418E305F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46" y="774849"/>
            <a:ext cx="11643499" cy="5946462"/>
          </a:xfrm>
        </p:spPr>
        <p:txBody>
          <a:bodyPr>
            <a:normAutofit/>
          </a:bodyPr>
          <a:lstStyle/>
          <a:p>
            <a:r>
              <a:rPr lang="en-US" sz="2400" b="1" dirty="0"/>
              <a:t>Combine taggers using backoff</a:t>
            </a:r>
            <a:r>
              <a:rPr lang="en-US" sz="2400" dirty="0"/>
              <a:t>, we're creating a chain of taggers so that if one tagger cannot tag a word, it </a:t>
            </a:r>
            <a:r>
              <a:rPr lang="en-US" sz="2400" b="1" dirty="0"/>
              <a:t>passes the task to the next tagger in line</a:t>
            </a:r>
            <a:r>
              <a:rPr lang="en-US" sz="2400" dirty="0"/>
              <a:t>.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Why Backoff?</a:t>
            </a:r>
          </a:p>
          <a:p>
            <a:r>
              <a:rPr lang="en-US" sz="2000" b="1" dirty="0"/>
              <a:t>Not every tagger knows all words. For example:</a:t>
            </a:r>
          </a:p>
          <a:p>
            <a:r>
              <a:rPr lang="en-US" sz="2000" b="1" dirty="0"/>
              <a:t>A </a:t>
            </a:r>
            <a:r>
              <a:rPr lang="en-US" sz="2000" b="1" dirty="0" err="1"/>
              <a:t>UnigramTagger</a:t>
            </a:r>
            <a:r>
              <a:rPr lang="en-US" sz="2000" b="1" dirty="0"/>
              <a:t> tags based only on individual words seen during training.</a:t>
            </a:r>
          </a:p>
          <a:p>
            <a:r>
              <a:rPr lang="en-US" sz="2000" b="1" dirty="0"/>
              <a:t>If it sees a new word, it returns None.</a:t>
            </a:r>
          </a:p>
          <a:p>
            <a:r>
              <a:rPr lang="en-US" sz="2000" b="1" dirty="0"/>
              <a:t>To fix this, we add a backoff tagger — like a </a:t>
            </a:r>
            <a:r>
              <a:rPr lang="en-US" sz="2000" b="1" dirty="0" err="1"/>
              <a:t>DefaultTagger</a:t>
            </a:r>
            <a:r>
              <a:rPr lang="en-US" sz="2000" b="1" dirty="0"/>
              <a:t>, which assigns a default tag (like 'NN' for noun) when no other tagger works</a:t>
            </a:r>
            <a:r>
              <a:rPr lang="en-US" sz="2000" dirty="0"/>
              <a:t>.</a:t>
            </a:r>
          </a:p>
          <a:p>
            <a:r>
              <a:rPr lang="en-US" sz="2000" dirty="0"/>
              <a:t> How It Works (Simple Analogy)</a:t>
            </a:r>
          </a:p>
          <a:p>
            <a:r>
              <a:rPr lang="en-US" sz="2000" dirty="0"/>
              <a:t>Think of it like:</a:t>
            </a:r>
          </a:p>
          <a:p>
            <a:r>
              <a:rPr lang="en-US" sz="2000" b="1" dirty="0"/>
              <a:t>Ask the </a:t>
            </a:r>
            <a:r>
              <a:rPr lang="en-US" sz="2000" b="1" dirty="0" err="1"/>
              <a:t>UnigramTagger</a:t>
            </a:r>
            <a:r>
              <a:rPr lang="en-US" sz="2000" b="1" dirty="0"/>
              <a:t>: “Do you know this word?”</a:t>
            </a:r>
          </a:p>
          <a:p>
            <a:r>
              <a:rPr lang="en-US" sz="2000" b="1" dirty="0"/>
              <a:t>If it says No, ask the next tagger (e.g., </a:t>
            </a:r>
            <a:r>
              <a:rPr lang="en-US" sz="2000" b="1" dirty="0" err="1"/>
              <a:t>BigramTagger</a:t>
            </a:r>
            <a:r>
              <a:rPr lang="en-US" sz="2000" b="1" dirty="0"/>
              <a:t>).</a:t>
            </a:r>
          </a:p>
          <a:p>
            <a:r>
              <a:rPr lang="en-US" sz="2000" b="1" dirty="0"/>
              <a:t>If no one knows, finally ask the </a:t>
            </a:r>
            <a:r>
              <a:rPr lang="en-US" sz="2000" b="1" dirty="0" err="1"/>
              <a:t>DefaultTagger</a:t>
            </a:r>
            <a:r>
              <a:rPr lang="en-US" sz="2000" b="1" dirty="0"/>
              <a:t> who always says “It’s a noun!”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7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44A4-217F-D220-4006-89368A954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59" y="134766"/>
            <a:ext cx="8596668" cy="681872"/>
          </a:xfrm>
        </p:spPr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1DE5-C458-8398-EB1B-B7D843048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59" y="1010519"/>
            <a:ext cx="11549232" cy="5503403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When we use </a:t>
            </a:r>
            <a:r>
              <a:rPr lang="en-US" sz="3200" b="1" dirty="0" err="1"/>
              <a:t>SequentialBackoffTagger</a:t>
            </a:r>
            <a:r>
              <a:rPr lang="en-US" sz="3200" b="1" dirty="0"/>
              <a:t> (which is the parent class of </a:t>
            </a:r>
            <a:r>
              <a:rPr lang="en-US" sz="3200" b="1" dirty="0" err="1"/>
              <a:t>UnigramTagger</a:t>
            </a:r>
            <a:r>
              <a:rPr lang="en-US" sz="3200" b="1" dirty="0"/>
              <a:t>, </a:t>
            </a:r>
            <a:r>
              <a:rPr lang="en-US" sz="3200" b="1" dirty="0" err="1"/>
              <a:t>BigramTagger</a:t>
            </a:r>
            <a:r>
              <a:rPr lang="en-US" sz="3200" b="1" dirty="0"/>
              <a:t>, etc.), it maintains a list of all taggers in a chain — called _taggers.</a:t>
            </a:r>
          </a:p>
          <a:p>
            <a:r>
              <a:rPr lang="en-US" sz="2800" b="1" dirty="0"/>
              <a:t>Example</a:t>
            </a:r>
          </a:p>
          <a:p>
            <a:r>
              <a:rPr lang="en-US" sz="2800" b="1" dirty="0"/>
              <a:t>Imagine you're trying to figure out the meaning of a word. You ask people in this order:</a:t>
            </a:r>
          </a:p>
          <a:p>
            <a:r>
              <a:rPr lang="en-US" sz="2800" b="1" dirty="0"/>
              <a:t>Expert A (</a:t>
            </a:r>
            <a:r>
              <a:rPr lang="en-US" sz="2800" b="1" dirty="0" err="1"/>
              <a:t>UnigramTagger</a:t>
            </a:r>
            <a:r>
              <a:rPr lang="en-US" sz="2800" b="1" dirty="0"/>
              <a:t>)</a:t>
            </a:r>
          </a:p>
          <a:p>
            <a:r>
              <a:rPr lang="en-US" sz="2800" b="1" dirty="0"/>
              <a:t>If A doesn’t know, ask Expert B (</a:t>
            </a:r>
            <a:r>
              <a:rPr lang="en-US" sz="2800" b="1" dirty="0" err="1"/>
              <a:t>BigramTagger</a:t>
            </a:r>
            <a:r>
              <a:rPr lang="en-US" sz="2800" b="1" dirty="0"/>
              <a:t>)</a:t>
            </a:r>
          </a:p>
          <a:p>
            <a:r>
              <a:rPr lang="en-US" sz="2800" b="1" dirty="0"/>
              <a:t>If B also doesn’t know, ask Expert C (</a:t>
            </a:r>
            <a:r>
              <a:rPr lang="en-US" sz="2800" b="1" dirty="0" err="1"/>
              <a:t>DefaultTagger</a:t>
            </a:r>
            <a:r>
              <a:rPr lang="en-US" sz="2800" b="1" dirty="0"/>
              <a:t>, who always says “noun”)</a:t>
            </a:r>
          </a:p>
          <a:p>
            <a:r>
              <a:rPr lang="en-US" sz="2800" b="1" dirty="0"/>
              <a:t>This list of experts is stored inside _taggers.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1739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309BA-CBD8-A484-01CD-6485A339D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4E93-B1E4-2915-0E0C-61158A02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59" y="134766"/>
            <a:ext cx="8596668" cy="681872"/>
          </a:xfrm>
        </p:spPr>
        <p:txBody>
          <a:bodyPr/>
          <a:lstStyle/>
          <a:p>
            <a:r>
              <a:rPr lang="en-IN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BA0-E38D-DBBC-ABF6-B02A487A9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59" y="707010"/>
            <a:ext cx="11549232" cy="6150989"/>
          </a:xfrm>
        </p:spPr>
        <p:txBody>
          <a:bodyPr>
            <a:normAutofit/>
          </a:bodyPr>
          <a:lstStyle/>
          <a:p>
            <a:r>
              <a:rPr lang="en-IN" sz="2000" b="1" dirty="0"/>
              <a:t>Example Code</a:t>
            </a:r>
          </a:p>
          <a:p>
            <a:r>
              <a:rPr lang="en-IN" sz="2000" b="1" dirty="0">
                <a:highlight>
                  <a:srgbClr val="FFFF00"/>
                </a:highlight>
              </a:rPr>
              <a:t>from </a:t>
            </a:r>
            <a:r>
              <a:rPr lang="en-IN" sz="2000" b="1" dirty="0" err="1">
                <a:highlight>
                  <a:srgbClr val="FFFF00"/>
                </a:highlight>
              </a:rPr>
              <a:t>nltk.tag</a:t>
            </a:r>
            <a:r>
              <a:rPr lang="en-IN" sz="2000" b="1" dirty="0">
                <a:highlight>
                  <a:srgbClr val="FFFF00"/>
                </a:highlight>
              </a:rPr>
              <a:t> import </a:t>
            </a:r>
            <a:r>
              <a:rPr lang="en-IN" sz="2000" b="1" dirty="0" err="1">
                <a:highlight>
                  <a:srgbClr val="FFFF00"/>
                </a:highlight>
              </a:rPr>
              <a:t>DefaultTagger</a:t>
            </a:r>
            <a:r>
              <a:rPr lang="en-IN" sz="2000" b="1" dirty="0">
                <a:highlight>
                  <a:srgbClr val="FFFF00"/>
                </a:highlight>
              </a:rPr>
              <a:t>, </a:t>
            </a:r>
            <a:r>
              <a:rPr lang="en-IN" sz="2000" b="1" dirty="0" err="1">
                <a:highlight>
                  <a:srgbClr val="FFFF00"/>
                </a:highlight>
              </a:rPr>
              <a:t>UnigramTagger</a:t>
            </a:r>
            <a:endParaRPr lang="en-IN" sz="2000" b="1" dirty="0">
              <a:highlight>
                <a:srgbClr val="FFFF00"/>
              </a:highlight>
            </a:endParaRPr>
          </a:p>
          <a:p>
            <a:r>
              <a:rPr lang="en-IN" sz="2000" b="1" dirty="0">
                <a:highlight>
                  <a:srgbClr val="FFFF00"/>
                </a:highlight>
              </a:rPr>
              <a:t># Backoff tagger: always returns 'NN' (noun)</a:t>
            </a:r>
          </a:p>
          <a:p>
            <a:r>
              <a:rPr lang="en-IN" sz="2000" b="1" dirty="0">
                <a:highlight>
                  <a:srgbClr val="FFFF00"/>
                </a:highlight>
              </a:rPr>
              <a:t>tagger1 = </a:t>
            </a:r>
            <a:r>
              <a:rPr lang="en-IN" sz="2000" b="1" dirty="0" err="1">
                <a:highlight>
                  <a:srgbClr val="FFFF00"/>
                </a:highlight>
              </a:rPr>
              <a:t>DefaultTagger</a:t>
            </a:r>
            <a:r>
              <a:rPr lang="en-IN" sz="2000" b="1" dirty="0">
                <a:highlight>
                  <a:srgbClr val="FFFF00"/>
                </a:highlight>
              </a:rPr>
              <a:t>('NN')</a:t>
            </a:r>
          </a:p>
          <a:p>
            <a:r>
              <a:rPr lang="en-IN" sz="2000" b="1" dirty="0">
                <a:highlight>
                  <a:srgbClr val="FFFF00"/>
                </a:highlight>
              </a:rPr>
              <a:t># Unigram tagger with backoff to tagger1</a:t>
            </a:r>
          </a:p>
          <a:p>
            <a:r>
              <a:rPr lang="en-IN" sz="2000" b="1" dirty="0">
                <a:highlight>
                  <a:srgbClr val="FFFF00"/>
                </a:highlight>
              </a:rPr>
              <a:t>tagger2 = </a:t>
            </a:r>
            <a:r>
              <a:rPr lang="en-IN" sz="2000" b="1" dirty="0" err="1">
                <a:highlight>
                  <a:srgbClr val="FFFF00"/>
                </a:highlight>
              </a:rPr>
              <a:t>UnigramTagger</a:t>
            </a:r>
            <a:r>
              <a:rPr lang="en-IN" sz="2000" b="1" dirty="0">
                <a:highlight>
                  <a:srgbClr val="FFFF00"/>
                </a:highlight>
              </a:rPr>
              <a:t>(model={'hello': 'UH'}, backoff=tagger1)</a:t>
            </a:r>
          </a:p>
          <a:p>
            <a:r>
              <a:rPr lang="en-IN" sz="2000" b="1" dirty="0">
                <a:highlight>
                  <a:srgbClr val="FFFF00"/>
                </a:highlight>
              </a:rPr>
              <a:t># Internally, this happens:</a:t>
            </a:r>
          </a:p>
          <a:p>
            <a:r>
              <a:rPr lang="en-IN" sz="2000" b="1" dirty="0">
                <a:highlight>
                  <a:srgbClr val="FFFF00"/>
                </a:highlight>
              </a:rPr>
              <a:t>print(tagger1._taggers)  # ➜ [tagger1]</a:t>
            </a:r>
          </a:p>
          <a:p>
            <a:r>
              <a:rPr lang="en-IN" sz="2000" b="1" dirty="0">
                <a:highlight>
                  <a:srgbClr val="FFFF00"/>
                </a:highlight>
              </a:rPr>
              <a:t>print(tagger2._taggers)  # ➜ [tagger2, tagger1]</a:t>
            </a:r>
          </a:p>
          <a:p>
            <a:r>
              <a:rPr lang="en-IN" sz="2000" b="1" dirty="0">
                <a:highlight>
                  <a:srgbClr val="FFFF00"/>
                </a:highlight>
              </a:rPr>
              <a:t>Output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tagger2.tag(['hello', 'world'])</a:t>
            </a:r>
          </a:p>
          <a:p>
            <a:r>
              <a:rPr lang="en-US" sz="2000" b="1" dirty="0"/>
              <a:t>Here's what happens:</a:t>
            </a:r>
          </a:p>
          <a:p>
            <a:r>
              <a:rPr lang="en-US" sz="2000" b="1" dirty="0"/>
              <a:t>'hello': tagger2 finds it in its model → returns 'UH'</a:t>
            </a:r>
          </a:p>
          <a:p>
            <a:r>
              <a:rPr lang="en-US" sz="2000" b="1" dirty="0"/>
              <a:t>'world': tagger2 doesn't know it → asks tagger1 → returns 'NN'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689113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0314-23C0-2623-D63E-286B466F5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72"/>
            <a:ext cx="9274002" cy="672446"/>
          </a:xfrm>
        </p:spPr>
        <p:txBody>
          <a:bodyPr/>
          <a:lstStyle/>
          <a:p>
            <a:r>
              <a:rPr lang="en-US" dirty="0"/>
              <a:t>Training and combining </a:t>
            </a:r>
            <a:r>
              <a:rPr lang="en-US" dirty="0" err="1"/>
              <a:t>ngram</a:t>
            </a:r>
            <a:r>
              <a:rPr lang="en-US" dirty="0"/>
              <a:t> taggers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353D-E298-97D3-6996-4802084E9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06" y="892648"/>
            <a:ext cx="11813182" cy="59653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What are </a:t>
            </a:r>
            <a:r>
              <a:rPr lang="en-US" b="1" dirty="0" err="1"/>
              <a:t>Ngram</a:t>
            </a:r>
            <a:r>
              <a:rPr lang="en-US" b="1" dirty="0"/>
              <a:t> Taggers?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 err="1"/>
              <a:t>NgramTagger</a:t>
            </a:r>
            <a:r>
              <a:rPr lang="en-US" dirty="0"/>
              <a:t> uses </a:t>
            </a:r>
            <a:r>
              <a:rPr lang="en-US" b="1" dirty="0"/>
              <a:t>n-1 previous words and tags</a:t>
            </a:r>
            <a:r>
              <a:rPr lang="en-US" dirty="0"/>
              <a:t> to predict the current word's tag.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UnigramTagger</a:t>
            </a:r>
            <a:r>
              <a:rPr lang="en-US" dirty="0"/>
              <a:t> = uses the current word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BigramTagger</a:t>
            </a:r>
            <a:r>
              <a:rPr lang="en-US" dirty="0"/>
              <a:t> = uses the previous one word/tag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TrigramTagger</a:t>
            </a:r>
            <a:r>
              <a:rPr lang="en-US" dirty="0"/>
              <a:t> = uses the previous two words/tags</a:t>
            </a:r>
          </a:p>
          <a:p>
            <a:r>
              <a:rPr lang="en-US" dirty="0"/>
              <a:t>These become </a:t>
            </a:r>
            <a:r>
              <a:rPr lang="en-US" b="1" dirty="0"/>
              <a:t>smarter</a:t>
            </a:r>
            <a:r>
              <a:rPr lang="en-US" dirty="0"/>
              <a:t> as the N increases but need more data to work well.</a:t>
            </a:r>
          </a:p>
          <a:p>
            <a:pPr>
              <a:buNone/>
            </a:pPr>
            <a:r>
              <a:rPr lang="en-US" dirty="0"/>
              <a:t>So we </a:t>
            </a:r>
            <a:r>
              <a:rPr lang="en-US" b="1" dirty="0"/>
              <a:t>combine</a:t>
            </a:r>
            <a:r>
              <a:rPr lang="en-US" dirty="0"/>
              <a:t> them with </a:t>
            </a:r>
            <a:r>
              <a:rPr lang="en-US" b="1" dirty="0"/>
              <a:t>backoff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Try trigram → if fail, try bigram → if fail, try unigram → if fail, use default.</a:t>
            </a:r>
          </a:p>
          <a:p>
            <a:pPr>
              <a:buNone/>
            </a:pPr>
            <a:r>
              <a:rPr lang="en-US" b="1" dirty="0"/>
              <a:t>What is The Problem</a:t>
            </a:r>
          </a:p>
          <a:p>
            <a:pPr>
              <a:buNone/>
            </a:pPr>
            <a:r>
              <a:rPr lang="en-US" b="1" dirty="0"/>
              <a:t>Some words change their meaning (and part of speech) based on the context.</a:t>
            </a:r>
          </a:p>
          <a:p>
            <a:pPr>
              <a:buNone/>
            </a:pPr>
            <a:r>
              <a:rPr lang="en-US" b="1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“tag this post” → tag is a verb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“This is a tag” → tag is a noun</a:t>
            </a:r>
          </a:p>
          <a:p>
            <a:pPr>
              <a:buNone/>
            </a:pPr>
            <a:r>
              <a:rPr lang="en-US" b="1" dirty="0"/>
              <a:t>Just looking at the word itself isn’t always enough. We need to look at the surrounding words (context).</a:t>
            </a:r>
          </a:p>
          <a:p>
            <a:r>
              <a:rPr lang="en-US" b="1" dirty="0"/>
              <a:t>That’s why we use </a:t>
            </a:r>
            <a:r>
              <a:rPr lang="en-US" b="1" dirty="0" err="1"/>
              <a:t>NgramTaggers</a:t>
            </a:r>
            <a:r>
              <a:rPr lang="en-US" b="1" dirty="0"/>
              <a:t> like </a:t>
            </a:r>
            <a:r>
              <a:rPr lang="en-US" b="1" dirty="0" err="1"/>
              <a:t>BigramTagger</a:t>
            </a:r>
            <a:r>
              <a:rPr lang="en-US" b="1" dirty="0"/>
              <a:t> and </a:t>
            </a:r>
            <a:r>
              <a:rPr lang="en-US" b="1" dirty="0" err="1"/>
              <a:t>TrigramTagger</a:t>
            </a:r>
            <a:r>
              <a:rPr lang="en-US" b="1" dirty="0"/>
              <a:t>, which look at 1 or 2 previous words/tags to decide the correct tag.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689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 Tagging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871" y="2162152"/>
            <a:ext cx="5655106" cy="3298122"/>
          </a:xfrm>
        </p:spPr>
      </p:pic>
    </p:spTree>
    <p:extLst>
      <p:ext uri="{BB962C8B-B14F-4D97-AF65-F5344CB8AC3E}">
        <p14:creationId xmlns:p14="http://schemas.microsoft.com/office/powerpoint/2010/main" val="1556592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D8BB4-047E-B5B2-0BF7-942728EF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B321-16C2-F842-1307-1F1EEA0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272"/>
            <a:ext cx="9274002" cy="672446"/>
          </a:xfrm>
        </p:spPr>
        <p:txBody>
          <a:bodyPr/>
          <a:lstStyle/>
          <a:p>
            <a:r>
              <a:rPr lang="en-US" dirty="0"/>
              <a:t>Training and combining </a:t>
            </a:r>
            <a:r>
              <a:rPr lang="en-US" dirty="0" err="1"/>
              <a:t>ngram</a:t>
            </a:r>
            <a:r>
              <a:rPr lang="en-US" dirty="0"/>
              <a:t> taggers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C300-4CD0-628C-C20F-FB8CC80A4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06" y="892648"/>
            <a:ext cx="11813182" cy="5965352"/>
          </a:xfrm>
        </p:spPr>
        <p:txBody>
          <a:bodyPr>
            <a:normAutofit/>
          </a:bodyPr>
          <a:lstStyle/>
          <a:p>
            <a:r>
              <a:rPr lang="en-US" sz="2400" b="1" dirty="0"/>
              <a:t>def </a:t>
            </a:r>
            <a:r>
              <a:rPr lang="en-US" sz="2400" b="1" dirty="0" err="1"/>
              <a:t>backoff_tagger</a:t>
            </a:r>
            <a:r>
              <a:rPr lang="en-US" sz="2400" b="1" dirty="0"/>
              <a:t>(</a:t>
            </a:r>
            <a:r>
              <a:rPr lang="en-US" sz="2400" b="1" dirty="0" err="1"/>
              <a:t>train_sents</a:t>
            </a:r>
            <a:r>
              <a:rPr lang="en-US" sz="2400" b="1" dirty="0"/>
              <a:t>, </a:t>
            </a:r>
            <a:r>
              <a:rPr lang="en-US" sz="2400" b="1" dirty="0" err="1"/>
              <a:t>tagger_classes</a:t>
            </a:r>
            <a:r>
              <a:rPr lang="en-US" sz="2400" b="1" dirty="0"/>
              <a:t>, backoff=None):</a:t>
            </a:r>
          </a:p>
          <a:p>
            <a:r>
              <a:rPr lang="en-US" sz="2400" b="1" dirty="0"/>
              <a:t>    for </a:t>
            </a:r>
            <a:r>
              <a:rPr lang="en-US" sz="2400" b="1" dirty="0" err="1"/>
              <a:t>cls</a:t>
            </a:r>
            <a:r>
              <a:rPr lang="en-US" sz="2400" b="1" dirty="0"/>
              <a:t> in </a:t>
            </a:r>
            <a:r>
              <a:rPr lang="en-US" sz="2400" b="1" dirty="0" err="1"/>
              <a:t>tagger_classes</a:t>
            </a:r>
            <a:r>
              <a:rPr lang="en-US" sz="2400" b="1" dirty="0"/>
              <a:t>:</a:t>
            </a:r>
          </a:p>
          <a:p>
            <a:r>
              <a:rPr lang="en-US" sz="2400" b="1" dirty="0"/>
              <a:t>        backoff = </a:t>
            </a:r>
            <a:r>
              <a:rPr lang="en-US" sz="2400" b="1" dirty="0" err="1"/>
              <a:t>cls</a:t>
            </a:r>
            <a:r>
              <a:rPr lang="en-US" sz="2400" b="1" dirty="0"/>
              <a:t>(</a:t>
            </a:r>
            <a:r>
              <a:rPr lang="en-US" sz="2400" b="1" dirty="0" err="1"/>
              <a:t>train_sents</a:t>
            </a:r>
            <a:r>
              <a:rPr lang="en-US" sz="2400" b="1" dirty="0"/>
              <a:t>, backoff=backoff)</a:t>
            </a:r>
          </a:p>
          <a:p>
            <a:r>
              <a:rPr lang="en-US" sz="2400" b="1" dirty="0"/>
              <a:t>    return backoff</a:t>
            </a:r>
          </a:p>
          <a:p>
            <a:endParaRPr lang="en-IN" dirty="0"/>
          </a:p>
          <a:p>
            <a:r>
              <a:rPr lang="en-IN" sz="2400" dirty="0">
                <a:highlight>
                  <a:srgbClr val="FFFF00"/>
                </a:highlight>
              </a:rPr>
              <a:t>Loop</a:t>
            </a:r>
          </a:p>
          <a:p>
            <a:r>
              <a:rPr lang="en-IN" sz="2400" b="1" dirty="0"/>
              <a:t>First, </a:t>
            </a:r>
            <a:r>
              <a:rPr lang="en-IN" sz="2400" b="1" dirty="0" err="1"/>
              <a:t>UnigramTagger</a:t>
            </a:r>
            <a:r>
              <a:rPr lang="en-IN" sz="2400" b="1" dirty="0"/>
              <a:t>(</a:t>
            </a:r>
            <a:r>
              <a:rPr lang="en-IN" sz="2400" b="1" dirty="0" err="1"/>
              <a:t>train_sents</a:t>
            </a:r>
            <a:r>
              <a:rPr lang="en-IN" sz="2400" b="1" dirty="0"/>
              <a:t>, backoff=</a:t>
            </a:r>
            <a:r>
              <a:rPr lang="en-IN" sz="2400" b="1" dirty="0" err="1"/>
              <a:t>DefaultTagger</a:t>
            </a:r>
            <a:r>
              <a:rPr lang="en-IN" sz="2400" b="1" dirty="0"/>
              <a:t>('NN'))</a:t>
            </a:r>
          </a:p>
          <a:p>
            <a:r>
              <a:rPr lang="en-IN" sz="2400" b="1" dirty="0"/>
              <a:t>Then, </a:t>
            </a:r>
            <a:r>
              <a:rPr lang="en-IN" sz="2400" b="1" dirty="0" err="1"/>
              <a:t>BigramTagger</a:t>
            </a:r>
            <a:r>
              <a:rPr lang="en-IN" sz="2400" b="1" dirty="0"/>
              <a:t>(</a:t>
            </a:r>
            <a:r>
              <a:rPr lang="en-IN" sz="2400" b="1" dirty="0" err="1"/>
              <a:t>train_sents</a:t>
            </a:r>
            <a:r>
              <a:rPr lang="en-IN" sz="2400" b="1" dirty="0"/>
              <a:t>, backoff=</a:t>
            </a:r>
            <a:r>
              <a:rPr lang="en-IN" sz="2400" b="1" dirty="0" err="1"/>
              <a:t>UnigramTagger</a:t>
            </a:r>
            <a:r>
              <a:rPr lang="en-IN" sz="2400" b="1" dirty="0"/>
              <a:t>)</a:t>
            </a:r>
          </a:p>
          <a:p>
            <a:r>
              <a:rPr lang="en-IN" sz="2400" b="1" dirty="0"/>
              <a:t>Then, </a:t>
            </a:r>
            <a:r>
              <a:rPr lang="en-IN" sz="2400" b="1" dirty="0" err="1"/>
              <a:t>TrigramTagger</a:t>
            </a:r>
            <a:r>
              <a:rPr lang="en-IN" sz="2400" b="1" dirty="0"/>
              <a:t>(</a:t>
            </a:r>
            <a:r>
              <a:rPr lang="en-IN" sz="2400" b="1" dirty="0" err="1"/>
              <a:t>train_sents</a:t>
            </a:r>
            <a:r>
              <a:rPr lang="en-IN" sz="2400" b="1" dirty="0"/>
              <a:t>, backoff=</a:t>
            </a:r>
            <a:r>
              <a:rPr lang="en-IN" sz="2400" b="1" dirty="0" err="1"/>
              <a:t>BigramTagger</a:t>
            </a:r>
            <a:r>
              <a:rPr lang="en-IN" sz="2400" b="1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998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7BEC-FCBE-F599-6E7B-AFE5854CD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6" y="204247"/>
            <a:ext cx="8596668" cy="41792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Quadgram</a:t>
            </a:r>
            <a:r>
              <a:rPr lang="en-IN" dirty="0"/>
              <a:t> tagger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414EC-430A-ABD2-0F38-1E19B7E4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48" y="1057653"/>
            <a:ext cx="11077891" cy="53902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QuadgramTagger</a:t>
            </a:r>
            <a:r>
              <a:rPr lang="en-US" dirty="0"/>
              <a:t> looks at the previous 3 tagged words to decide the tag of the current word. That means it uses 4-gram context: 3 past words + current word.</a:t>
            </a:r>
          </a:p>
          <a:p>
            <a:r>
              <a:rPr lang="en-US" sz="2000" b="1" dirty="0"/>
              <a:t>It’s built using NLTK’s </a:t>
            </a:r>
            <a:r>
              <a:rPr lang="en-US" sz="2000" b="1" dirty="0" err="1"/>
              <a:t>NgramTagger</a:t>
            </a:r>
            <a:r>
              <a:rPr lang="en-US" sz="2000" b="1" dirty="0"/>
              <a:t> by setting n=4:</a:t>
            </a:r>
          </a:p>
          <a:p>
            <a:r>
              <a:rPr lang="en-US" sz="2000" b="1" dirty="0"/>
              <a:t>from </a:t>
            </a:r>
            <a:r>
              <a:rPr lang="en-US" sz="2000" b="1" dirty="0" err="1"/>
              <a:t>nltk.tag</a:t>
            </a:r>
            <a:r>
              <a:rPr lang="en-US" sz="2000" b="1" dirty="0"/>
              <a:t> import </a:t>
            </a:r>
            <a:r>
              <a:rPr lang="en-US" sz="2000" b="1" dirty="0" err="1"/>
              <a:t>NgramTagger</a:t>
            </a:r>
            <a:endParaRPr lang="en-US" sz="2000" b="1" dirty="0"/>
          </a:p>
          <a:p>
            <a:r>
              <a:rPr lang="en-US" sz="2000" b="1" dirty="0" err="1"/>
              <a:t>quadtagger</a:t>
            </a:r>
            <a:r>
              <a:rPr lang="en-US" sz="2000" b="1" dirty="0"/>
              <a:t> = </a:t>
            </a:r>
            <a:r>
              <a:rPr lang="en-US" sz="2000" b="1" dirty="0" err="1"/>
              <a:t>NgramTagger</a:t>
            </a:r>
            <a:r>
              <a:rPr lang="en-US" sz="2000" b="1" dirty="0"/>
              <a:t>(4, </a:t>
            </a:r>
            <a:r>
              <a:rPr lang="en-US" sz="2000" b="1" dirty="0" err="1"/>
              <a:t>train_sents</a:t>
            </a:r>
            <a:r>
              <a:rPr lang="en-US" sz="2000" b="1" dirty="0"/>
              <a:t>)</a:t>
            </a:r>
          </a:p>
          <a:p>
            <a:r>
              <a:rPr lang="en-US" sz="2000" b="1" dirty="0" err="1"/>
              <a:t>quadtagger.evaluate</a:t>
            </a:r>
            <a:r>
              <a:rPr lang="en-US" sz="2000" b="1" dirty="0"/>
              <a:t>(</a:t>
            </a:r>
            <a:r>
              <a:rPr lang="en-US" sz="2000" b="1" dirty="0" err="1"/>
              <a:t>test_sents</a:t>
            </a:r>
            <a:r>
              <a:rPr lang="en-US" sz="2000" b="1" dirty="0"/>
              <a:t>)</a:t>
            </a:r>
          </a:p>
          <a:p>
            <a:r>
              <a:rPr lang="en-US" dirty="0"/>
              <a:t># </a:t>
            </a:r>
            <a:r>
              <a:rPr lang="en-US" dirty="0">
                <a:highlight>
                  <a:srgbClr val="FFFF00"/>
                </a:highlight>
              </a:rPr>
              <a:t>Output: ~0.0582 (very low accuracy)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Why so bad?</a:t>
            </a:r>
          </a:p>
          <a:p>
            <a:r>
              <a:rPr lang="en-US" sz="2000" b="1" dirty="0"/>
              <a:t>Because most sentences are not long enough for a </a:t>
            </a:r>
            <a:r>
              <a:rPr lang="en-US" sz="2000" b="1" dirty="0" err="1"/>
              <a:t>quadgram</a:t>
            </a:r>
            <a:r>
              <a:rPr lang="en-US" sz="2000" b="1" dirty="0"/>
              <a:t> model to learn reliable patterns.</a:t>
            </a:r>
          </a:p>
          <a:p>
            <a:r>
              <a:rPr lang="en-US" sz="2000" b="1" dirty="0"/>
              <a:t>The more history it requires, the less data it finds matching that exact history.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So it ends up tagging very few words.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572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09419-24BC-2233-C267-0229043E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3DB8-0330-668F-8AF6-47C25BE4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36" y="204247"/>
            <a:ext cx="8596668" cy="41792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Quadgram</a:t>
            </a:r>
            <a:r>
              <a:rPr lang="en-IN" dirty="0"/>
              <a:t> tagger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06B6-B48F-899E-027E-C3078407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48" y="1057653"/>
            <a:ext cx="11077891" cy="5390281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Custom </a:t>
            </a:r>
            <a:r>
              <a:rPr lang="en-US" sz="2400" dirty="0" err="1">
                <a:highlight>
                  <a:srgbClr val="FFFF00"/>
                </a:highlight>
              </a:rPr>
              <a:t>QuadgramTagger</a:t>
            </a:r>
            <a:r>
              <a:rPr lang="en-US" sz="2400" dirty="0">
                <a:highlight>
                  <a:srgbClr val="FFFF00"/>
                </a:highlight>
              </a:rPr>
              <a:t> Class</a:t>
            </a:r>
          </a:p>
          <a:p>
            <a:r>
              <a:rPr lang="en-US" sz="2400" dirty="0"/>
              <a:t>Instead of writing </a:t>
            </a:r>
            <a:r>
              <a:rPr lang="en-US" sz="2400" dirty="0" err="1"/>
              <a:t>NgramTagger</a:t>
            </a:r>
            <a:r>
              <a:rPr lang="en-US" sz="2400" dirty="0"/>
              <a:t>(4, ...) directly every time, we create a custom class:</a:t>
            </a:r>
          </a:p>
          <a:p>
            <a:r>
              <a:rPr lang="en-US" sz="2400" b="1" dirty="0"/>
              <a:t>from </a:t>
            </a:r>
            <a:r>
              <a:rPr lang="en-US" sz="2400" b="1" dirty="0" err="1"/>
              <a:t>nltk.tag</a:t>
            </a:r>
            <a:r>
              <a:rPr lang="en-US" sz="2400" b="1" dirty="0"/>
              <a:t> import </a:t>
            </a:r>
            <a:r>
              <a:rPr lang="en-US" sz="2400" b="1" dirty="0" err="1"/>
              <a:t>NgramTagger</a:t>
            </a:r>
            <a:endParaRPr lang="en-US" sz="2400" b="1" dirty="0"/>
          </a:p>
          <a:p>
            <a:r>
              <a:rPr lang="en-US" sz="2400" b="1" dirty="0"/>
              <a:t>class </a:t>
            </a:r>
            <a:r>
              <a:rPr lang="en-US" sz="2400" b="1" dirty="0" err="1"/>
              <a:t>QuadgramTagger</a:t>
            </a:r>
            <a:r>
              <a:rPr lang="en-US" sz="2400" b="1" dirty="0"/>
              <a:t>(</a:t>
            </a:r>
            <a:r>
              <a:rPr lang="en-US" sz="2400" b="1" dirty="0" err="1"/>
              <a:t>NgramTagger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 def __</a:t>
            </a:r>
            <a:r>
              <a:rPr lang="en-US" sz="2400" b="1" dirty="0" err="1"/>
              <a:t>init</a:t>
            </a:r>
            <a:r>
              <a:rPr lang="en-US" sz="2400" b="1" dirty="0"/>
              <a:t>__(self, *</a:t>
            </a:r>
            <a:r>
              <a:rPr lang="en-US" sz="2400" b="1" dirty="0" err="1"/>
              <a:t>args</a:t>
            </a:r>
            <a:r>
              <a:rPr lang="en-US" sz="2400" b="1" dirty="0"/>
              <a:t>, **</a:t>
            </a:r>
            <a:r>
              <a:rPr lang="en-US" sz="2400" b="1" dirty="0" err="1"/>
              <a:t>kwargs</a:t>
            </a:r>
            <a:r>
              <a:rPr lang="en-US" sz="2400" b="1" dirty="0"/>
              <a:t>):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NgramTagger</a:t>
            </a:r>
            <a:r>
              <a:rPr lang="en-US" sz="2400" b="1" dirty="0"/>
              <a:t>.__</a:t>
            </a:r>
            <a:r>
              <a:rPr lang="en-US" sz="2400" b="1" dirty="0" err="1"/>
              <a:t>init</a:t>
            </a:r>
            <a:r>
              <a:rPr lang="en-US" sz="2400" b="1" dirty="0"/>
              <a:t>__(self, 4, *</a:t>
            </a:r>
            <a:r>
              <a:rPr lang="en-US" sz="2400" b="1" dirty="0" err="1"/>
              <a:t>args</a:t>
            </a:r>
            <a:r>
              <a:rPr lang="en-US" sz="2400" b="1" dirty="0"/>
              <a:t>, **</a:t>
            </a:r>
            <a:r>
              <a:rPr lang="en-US" sz="2400" b="1" dirty="0" err="1"/>
              <a:t>kwargs</a:t>
            </a:r>
            <a:r>
              <a:rPr lang="en-US" sz="2400" b="1" dirty="0"/>
              <a:t>))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73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E638-C813-9141-4D5B-1D9296C4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7813"/>
            <a:ext cx="8596668" cy="63337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Creating a model of likely word tags</a:t>
            </a:r>
            <a:br>
              <a:rPr lang="en-IN" dirty="0">
                <a:highlight>
                  <a:srgbClr val="FFFF00"/>
                </a:highlight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A499-1FFA-0132-3C96-CFA9638E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83" y="930486"/>
            <a:ext cx="10837332" cy="4997028"/>
          </a:xfrm>
        </p:spPr>
        <p:txBody>
          <a:bodyPr/>
          <a:lstStyle/>
          <a:p>
            <a:pPr>
              <a:buNone/>
            </a:pPr>
            <a:r>
              <a:rPr lang="en-US" dirty="0"/>
              <a:t>Creating a </a:t>
            </a:r>
            <a:r>
              <a:rPr lang="en-US" b="1" dirty="0"/>
              <a:t>model of likely word tags</a:t>
            </a:r>
            <a:r>
              <a:rPr lang="en-US" dirty="0"/>
              <a:t> means building a part-of-speech (POS) tagger that predicts the </a:t>
            </a:r>
            <a:r>
              <a:rPr lang="en-US" dirty="0">
                <a:highlight>
                  <a:srgbClr val="FFFF00"/>
                </a:highlight>
              </a:rPr>
              <a:t>most likely tag for </a:t>
            </a:r>
            <a:r>
              <a:rPr lang="en-US" dirty="0"/>
              <a:t>a word based on </a:t>
            </a:r>
            <a:r>
              <a:rPr lang="en-US" dirty="0">
                <a:highlight>
                  <a:srgbClr val="FFFF00"/>
                </a:highlight>
              </a:rPr>
              <a:t>how it appears in training data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One of the simplest ways to build such a model is by using a </a:t>
            </a:r>
            <a:r>
              <a:rPr lang="en-US" b="1" dirty="0" err="1"/>
              <a:t>UnigramTagger</a:t>
            </a:r>
            <a:r>
              <a:rPr lang="en-US" dirty="0"/>
              <a:t> from NLTK. This tagger learns the </a:t>
            </a:r>
            <a:r>
              <a:rPr lang="en-US" b="1" dirty="0"/>
              <a:t>most likely tag for each word</a:t>
            </a:r>
            <a:r>
              <a:rPr lang="en-US" dirty="0"/>
              <a:t> in the training data, ignoring context.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For example, if the word </a:t>
            </a:r>
            <a:r>
              <a:rPr lang="en-US" b="1" dirty="0"/>
              <a:t>"bank"</a:t>
            </a:r>
            <a:r>
              <a:rPr lang="en-US" dirty="0"/>
              <a:t> is most often used as a </a:t>
            </a:r>
            <a:r>
              <a:rPr lang="en-US" b="1" dirty="0"/>
              <a:t>noun (NN)</a:t>
            </a:r>
            <a:r>
              <a:rPr lang="en-US" dirty="0"/>
              <a:t> in your training sentences, then the </a:t>
            </a:r>
            <a:r>
              <a:rPr lang="en-US" dirty="0" err="1"/>
              <a:t>UnigramTagger</a:t>
            </a:r>
            <a:r>
              <a:rPr lang="en-US" dirty="0"/>
              <a:t> will always tag it as </a:t>
            </a:r>
            <a:r>
              <a:rPr lang="en-US" b="1" dirty="0"/>
              <a:t>NN</a:t>
            </a:r>
            <a:r>
              <a:rPr lang="en-US" dirty="0"/>
              <a:t>, even if sometimes it's used as a verb.</a:t>
            </a:r>
          </a:p>
          <a:p>
            <a:r>
              <a:rPr lang="en-US" dirty="0"/>
              <a:t>This creates a simple </a:t>
            </a:r>
            <a:r>
              <a:rPr lang="en-US" b="1" dirty="0"/>
              <a:t>word → most likely tag</a:t>
            </a:r>
            <a:r>
              <a:rPr lang="en-US" dirty="0"/>
              <a:t> mapping.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9876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06129-7DF8-3EB0-17AA-49C93BD5E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DD77-4E9C-8799-583E-59C260B1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Creating a model of likely word tags</a:t>
            </a:r>
            <a:br>
              <a:rPr lang="en-IN" dirty="0">
                <a:highlight>
                  <a:srgbClr val="FFFF00"/>
                </a:highlight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7720D-647B-00B4-EEAB-FE0929F11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11257000" cy="529868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What’s the Goal?</a:t>
            </a:r>
          </a:p>
          <a:p>
            <a:r>
              <a:rPr lang="en-US" sz="2400" b="1" dirty="0"/>
              <a:t>We want to build a tagging model that can guess the part-of-speech (POS) tag of the most common 200 words in the corpus (like </a:t>
            </a:r>
            <a:r>
              <a:rPr lang="en-US" sz="2400" b="1" i="1" dirty="0"/>
              <a:t>"the"</a:t>
            </a:r>
            <a:r>
              <a:rPr lang="en-US" sz="2400" b="1" dirty="0"/>
              <a:t>, </a:t>
            </a:r>
            <a:r>
              <a:rPr lang="en-US" sz="2400" b="1" i="1" dirty="0"/>
              <a:t>"is"</a:t>
            </a:r>
            <a:r>
              <a:rPr lang="en-US" sz="2400" b="1" dirty="0"/>
              <a:t>, </a:t>
            </a:r>
            <a:r>
              <a:rPr lang="en-US" sz="2400" b="1" i="1" dirty="0"/>
              <a:t>"bank"</a:t>
            </a:r>
            <a:r>
              <a:rPr lang="en-US" sz="2400" b="1" dirty="0"/>
              <a:t>, etc.) — using the tag that is most frequently associated with each word.</a:t>
            </a:r>
          </a:p>
          <a:p>
            <a:endParaRPr lang="en-US" sz="2400" b="1" dirty="0"/>
          </a:p>
          <a:p>
            <a:r>
              <a:rPr lang="en-US" sz="2400" b="1" dirty="0"/>
              <a:t>def </a:t>
            </a:r>
            <a:r>
              <a:rPr lang="en-US" sz="2400" b="1" dirty="0" err="1"/>
              <a:t>word_tag_model</a:t>
            </a:r>
            <a:r>
              <a:rPr lang="en-US" sz="2400" b="1" dirty="0"/>
              <a:t>(words, </a:t>
            </a:r>
            <a:r>
              <a:rPr lang="en-US" sz="2400" b="1" dirty="0" err="1"/>
              <a:t>tagged_words</a:t>
            </a:r>
            <a:r>
              <a:rPr lang="en-US" sz="2400" b="1" dirty="0"/>
              <a:t>, limit=200):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fd</a:t>
            </a:r>
            <a:r>
              <a:rPr lang="en-US" sz="2400" b="1" dirty="0"/>
              <a:t> = </a:t>
            </a:r>
            <a:r>
              <a:rPr lang="en-US" sz="2400" b="1" dirty="0" err="1"/>
              <a:t>FreqDist</a:t>
            </a:r>
            <a:r>
              <a:rPr lang="en-US" sz="2400" b="1" dirty="0"/>
              <a:t>(words) # </a:t>
            </a:r>
            <a:r>
              <a:rPr lang="en-IN" sz="2400" dirty="0"/>
              <a:t>Count word frequencies</a:t>
            </a:r>
            <a:endParaRPr lang="en-US" sz="2400" b="1" dirty="0"/>
          </a:p>
          <a:p>
            <a:r>
              <a:rPr lang="en-US" sz="2400" b="1" dirty="0"/>
              <a:t>    </a:t>
            </a:r>
            <a:r>
              <a:rPr lang="en-US" sz="2400" b="1" dirty="0" err="1"/>
              <a:t>cfd</a:t>
            </a:r>
            <a:r>
              <a:rPr lang="en-US" sz="2400" b="1" dirty="0"/>
              <a:t> = </a:t>
            </a:r>
            <a:r>
              <a:rPr lang="en-US" sz="2400" b="1" dirty="0" err="1"/>
              <a:t>ConditionalFreqDist</a:t>
            </a:r>
            <a:r>
              <a:rPr lang="en-US" sz="2400" b="1" dirty="0"/>
              <a:t>(</a:t>
            </a:r>
            <a:r>
              <a:rPr lang="en-US" sz="2400" b="1" dirty="0" err="1"/>
              <a:t>tagged_words</a:t>
            </a:r>
            <a:r>
              <a:rPr lang="en-US" sz="2400" b="1" dirty="0"/>
              <a:t>) # </a:t>
            </a:r>
            <a:r>
              <a:rPr lang="en-US" sz="2400" dirty="0"/>
              <a:t>Count tag frequencies </a:t>
            </a:r>
            <a:r>
              <a:rPr lang="en-US" sz="2400" b="1" dirty="0"/>
              <a:t>per word</a:t>
            </a:r>
          </a:p>
          <a:p>
            <a:r>
              <a:rPr lang="en-US" sz="2400" b="1" dirty="0"/>
              <a:t>    </a:t>
            </a:r>
            <a:r>
              <a:rPr lang="en-US" sz="2400" b="1" dirty="0" err="1"/>
              <a:t>most_freq</a:t>
            </a:r>
            <a:r>
              <a:rPr lang="en-US" sz="2400" b="1" dirty="0"/>
              <a:t> = (word for word, count in </a:t>
            </a:r>
            <a:r>
              <a:rPr lang="en-US" sz="2400" b="1" dirty="0" err="1"/>
              <a:t>fd.most_common</a:t>
            </a:r>
            <a:r>
              <a:rPr lang="en-US" sz="2400" b="1" dirty="0"/>
              <a:t>(limit))</a:t>
            </a:r>
            <a:r>
              <a:rPr lang="en-US" sz="2400" dirty="0"/>
              <a:t> Get the top 200 most common words</a:t>
            </a:r>
            <a:endParaRPr lang="en-US" sz="2400" b="1" dirty="0"/>
          </a:p>
          <a:p>
            <a:r>
              <a:rPr lang="en-US" sz="2400" b="1" dirty="0"/>
              <a:t>    return </a:t>
            </a:r>
            <a:r>
              <a:rPr lang="en-US" sz="2400" b="1" dirty="0" err="1"/>
              <a:t>dict</a:t>
            </a:r>
            <a:r>
              <a:rPr lang="en-US" sz="2400" b="1" dirty="0"/>
              <a:t>((word, </a:t>
            </a:r>
            <a:r>
              <a:rPr lang="en-US" sz="2400" b="1" dirty="0" err="1"/>
              <a:t>cfd</a:t>
            </a:r>
            <a:r>
              <a:rPr lang="en-US" sz="2400" b="1" dirty="0"/>
              <a:t>[word].max()) for word in </a:t>
            </a:r>
            <a:r>
              <a:rPr lang="en-US" sz="2400" b="1" dirty="0" err="1"/>
              <a:t>most_freq</a:t>
            </a:r>
            <a:r>
              <a:rPr lang="en-US" sz="2400" b="1" dirty="0"/>
              <a:t>)</a:t>
            </a:r>
            <a:r>
              <a:rPr lang="en-US" sz="2400" dirty="0"/>
              <a:t> For each of the 200 words, find its </a:t>
            </a:r>
            <a:r>
              <a:rPr lang="en-US" sz="2400" b="1" dirty="0"/>
              <a:t>most common tag</a:t>
            </a:r>
          </a:p>
          <a:p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66482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B4F8-7D43-C7B9-890C-DE7BFB3F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63" y="87086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Affix Tagging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A8ED-6078-486A-9CB4-D763F9027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1" y="1141686"/>
            <a:ext cx="11323077" cy="5407160"/>
          </a:xfrm>
          <a:noFill/>
        </p:spPr>
        <p:txBody>
          <a:bodyPr/>
          <a:lstStyle/>
          <a:p>
            <a:pPr algn="just"/>
            <a:r>
              <a:rPr lang="en-US" sz="2400" b="1" dirty="0"/>
              <a:t>Affix tagging is a part-of-speech (POS) tagging method that uses prefixes and suffixes (collectively called </a:t>
            </a:r>
            <a:r>
              <a:rPr lang="en-US" sz="2400" b="1" i="1" dirty="0"/>
              <a:t>affixes</a:t>
            </a:r>
            <a:r>
              <a:rPr lang="en-US" sz="2400" b="1" dirty="0"/>
              <a:t>) of words to guess their grammatical category.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F2F873-3585-8739-24C1-571D616D5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203084"/>
              </p:ext>
            </p:extLst>
          </p:nvPr>
        </p:nvGraphicFramePr>
        <p:xfrm>
          <a:off x="1203956" y="2704622"/>
          <a:ext cx="8596311" cy="3988410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1520582858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0590381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705399209"/>
                    </a:ext>
                  </a:extLst>
                </a:gridCol>
              </a:tblGrid>
              <a:tr h="797682">
                <a:tc>
                  <a:txBody>
                    <a:bodyPr/>
                    <a:lstStyle/>
                    <a:p>
                      <a:r>
                        <a:rPr lang="en-IN" dirty="0"/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Suffix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Likely POS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769711"/>
                  </a:ext>
                </a:extLst>
              </a:tr>
              <a:tr h="797682">
                <a:tc>
                  <a:txBody>
                    <a:bodyPr/>
                    <a:lstStyle/>
                    <a:p>
                      <a:r>
                        <a:rPr lang="en-IN" b="1"/>
                        <a:t>running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Verb (present participle)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757832"/>
                  </a:ext>
                </a:extLst>
              </a:tr>
              <a:tr h="797682">
                <a:tc>
                  <a:txBody>
                    <a:bodyPr/>
                    <a:lstStyle/>
                    <a:p>
                      <a:r>
                        <a:rPr lang="en-IN" b="1"/>
                        <a:t>national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Adjective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381437"/>
                  </a:ext>
                </a:extLst>
              </a:tr>
              <a:tr h="797682">
                <a:tc>
                  <a:txBody>
                    <a:bodyPr/>
                    <a:lstStyle/>
                    <a:p>
                      <a:r>
                        <a:rPr lang="en-IN" b="1"/>
                        <a:t>happiness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16615"/>
                  </a:ext>
                </a:extLst>
              </a:tr>
              <a:tr h="797682">
                <a:tc>
                  <a:txBody>
                    <a:bodyPr/>
                    <a:lstStyle/>
                    <a:p>
                      <a:r>
                        <a:rPr lang="en-IN" b="1" dirty="0"/>
                        <a:t>preheat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48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314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9224-6C06-EA8E-7855-E00A7093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C701-03FA-5CEE-45CF-A2D15E9B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63" y="87086"/>
            <a:ext cx="8596668" cy="61830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Affix Tagging</a:t>
            </a:r>
            <a:r>
              <a:rPr lang="en-IN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119E-E3CE-9DDB-A7F9-AFC34C6A0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1" y="1141686"/>
            <a:ext cx="11323077" cy="5407160"/>
          </a:xfrm>
          <a:noFill/>
        </p:spPr>
        <p:txBody>
          <a:bodyPr/>
          <a:lstStyle/>
          <a:p>
            <a:pPr algn="just"/>
            <a:r>
              <a:rPr lang="en-US" sz="2400" b="1" dirty="0"/>
              <a:t>Key Points</a:t>
            </a:r>
          </a:p>
          <a:p>
            <a:pPr algn="just"/>
            <a:r>
              <a:rPr lang="en-US" sz="2400" b="1" dirty="0" err="1"/>
              <a:t>affix_length</a:t>
            </a:r>
            <a:r>
              <a:rPr lang="en-US" sz="2400" b="1" dirty="0"/>
              <a:t>=3 → looks at first 3 letters (prefix)</a:t>
            </a:r>
          </a:p>
          <a:p>
            <a:pPr algn="just"/>
            <a:r>
              <a:rPr lang="en-US" sz="2400" b="1" dirty="0" err="1"/>
              <a:t>affix_length</a:t>
            </a:r>
            <a:r>
              <a:rPr lang="en-US" sz="2400" b="1" dirty="0"/>
              <a:t>=-3 → looks at last 3 letters (suffix)</a:t>
            </a:r>
          </a:p>
          <a:p>
            <a:pPr algn="just"/>
            <a:r>
              <a:rPr lang="en-US" sz="2400" b="1" dirty="0"/>
              <a:t>It learns patterns from training sentences (like “words ending in -</a:t>
            </a:r>
            <a:r>
              <a:rPr lang="en-US" sz="2400" b="1" dirty="0" err="1"/>
              <a:t>ing</a:t>
            </a:r>
            <a:r>
              <a:rPr lang="en-US" sz="2400" b="1" dirty="0"/>
              <a:t> are usually verbs”).</a:t>
            </a:r>
          </a:p>
          <a:p>
            <a:pPr algn="just"/>
            <a:r>
              <a:rPr lang="en-US" sz="2400" b="1" dirty="0"/>
              <a:t>If it can’t decide, it returns None or uses a backoff tagger (if provided).</a:t>
            </a:r>
          </a:p>
          <a:p>
            <a:pPr algn="l"/>
            <a:r>
              <a:rPr lang="en-US" sz="2400" b="0" i="0" u="none" strike="noStrike" baseline="0" dirty="0">
                <a:latin typeface="CourierStd"/>
              </a:rPr>
              <a:t>&gt;&gt;&gt; 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CourierStd"/>
              </a:rPr>
              <a:t>from </a:t>
            </a:r>
            <a:r>
              <a:rPr lang="en-US" sz="2400" b="0" i="0" u="none" strike="noStrike" baseline="0" dirty="0" err="1">
                <a:highlight>
                  <a:srgbClr val="FFFF00"/>
                </a:highlight>
                <a:latin typeface="CourierStd"/>
              </a:rPr>
              <a:t>nltk.tag</a:t>
            </a:r>
            <a:r>
              <a:rPr lang="en-US" sz="2400" b="0" i="0" u="none" strike="noStrike" baseline="0" dirty="0">
                <a:highlight>
                  <a:srgbClr val="FFFF00"/>
                </a:highlight>
                <a:latin typeface="CourierStd"/>
              </a:rPr>
              <a:t> import </a:t>
            </a:r>
            <a:r>
              <a:rPr lang="en-US" sz="2400" b="0" i="0" u="none" strike="noStrike" baseline="0" dirty="0" err="1">
                <a:highlight>
                  <a:srgbClr val="FFFF00"/>
                </a:highlight>
                <a:latin typeface="CourierStd"/>
              </a:rPr>
              <a:t>AffixTagger</a:t>
            </a:r>
            <a:endParaRPr lang="en-US" sz="2400" b="0" i="0" u="none" strike="noStrike" baseline="0" dirty="0">
              <a:highlight>
                <a:srgbClr val="FFFF00"/>
              </a:highlight>
              <a:latin typeface="CourierStd"/>
            </a:endParaRPr>
          </a:p>
          <a:p>
            <a:pPr algn="l"/>
            <a:r>
              <a:rPr lang="en-IN" sz="2400" b="0" i="0" u="none" strike="noStrike" baseline="0" dirty="0">
                <a:highlight>
                  <a:srgbClr val="FFFF00"/>
                </a:highlight>
                <a:latin typeface="CourierStd"/>
              </a:rPr>
              <a:t>&gt;&gt;&gt; tagger = </a:t>
            </a:r>
            <a:r>
              <a:rPr lang="en-IN" sz="2400" b="0" i="0" u="none" strike="noStrike" baseline="0" dirty="0" err="1">
                <a:highlight>
                  <a:srgbClr val="FFFF00"/>
                </a:highlight>
                <a:latin typeface="CourierStd"/>
              </a:rPr>
              <a:t>AffixTagger</a:t>
            </a:r>
            <a:r>
              <a:rPr lang="en-IN" sz="2400" b="0" i="0" u="none" strike="noStrike" baseline="0" dirty="0">
                <a:highlight>
                  <a:srgbClr val="FFFF00"/>
                </a:highlight>
                <a:latin typeface="CourierStd"/>
              </a:rPr>
              <a:t>(</a:t>
            </a:r>
            <a:r>
              <a:rPr lang="en-IN" sz="2400" b="0" i="0" u="none" strike="noStrike" baseline="0" dirty="0" err="1">
                <a:highlight>
                  <a:srgbClr val="FFFF00"/>
                </a:highlight>
                <a:latin typeface="CourierStd"/>
              </a:rPr>
              <a:t>train_sents</a:t>
            </a:r>
            <a:r>
              <a:rPr lang="en-IN" sz="2400" b="0" i="0" u="none" strike="noStrike" baseline="0" dirty="0">
                <a:highlight>
                  <a:srgbClr val="FFFF00"/>
                </a:highlight>
                <a:latin typeface="CourierStd"/>
              </a:rPr>
              <a:t>)</a:t>
            </a:r>
          </a:p>
          <a:p>
            <a:pPr algn="l"/>
            <a:r>
              <a:rPr lang="en-IN" sz="2400" b="0" i="0" u="none" strike="noStrike" baseline="0" dirty="0">
                <a:highlight>
                  <a:srgbClr val="FFFF00"/>
                </a:highlight>
                <a:latin typeface="CourierStd"/>
              </a:rPr>
              <a:t>&gt;&gt;&gt; </a:t>
            </a:r>
            <a:r>
              <a:rPr lang="en-IN" sz="2400" b="0" i="0" u="none" strike="noStrike" baseline="0" dirty="0" err="1">
                <a:highlight>
                  <a:srgbClr val="FFFF00"/>
                </a:highlight>
                <a:latin typeface="CourierStd"/>
              </a:rPr>
              <a:t>tagger.evaluate</a:t>
            </a:r>
            <a:r>
              <a:rPr lang="en-IN" sz="2400" b="0" i="0" u="none" strike="noStrike" baseline="0" dirty="0">
                <a:highlight>
                  <a:srgbClr val="FFFF00"/>
                </a:highlight>
                <a:latin typeface="CourierStd"/>
              </a:rPr>
              <a:t>(</a:t>
            </a:r>
            <a:r>
              <a:rPr lang="en-IN" sz="2400" b="0" i="0" u="none" strike="noStrike" baseline="0" dirty="0" err="1">
                <a:highlight>
                  <a:srgbClr val="FFFF00"/>
                </a:highlight>
                <a:latin typeface="CourierStd"/>
              </a:rPr>
              <a:t>test_sents</a:t>
            </a:r>
            <a:r>
              <a:rPr lang="en-IN" sz="2400" b="0" i="0" u="none" strike="noStrike" baseline="0" dirty="0">
                <a:highlight>
                  <a:srgbClr val="FFFF00"/>
                </a:highlight>
                <a:latin typeface="CourierStd"/>
              </a:rPr>
              <a:t>)</a:t>
            </a:r>
            <a:endParaRPr lang="en-US" sz="3200" b="1" dirty="0">
              <a:highlight>
                <a:srgbClr val="FFFF00"/>
              </a:highlight>
            </a:endParaRP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64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D03E8-E609-593E-D843-C7C8EE22F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A3BE-4352-4C5F-CB39-759AC54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63" y="87086"/>
            <a:ext cx="8596668" cy="618309"/>
          </a:xfrm>
        </p:spPr>
        <p:txBody>
          <a:bodyPr>
            <a:normAutofit/>
          </a:bodyPr>
          <a:lstStyle/>
          <a:p>
            <a:r>
              <a:rPr lang="en-IN" sz="3200" b="1" dirty="0"/>
              <a:t>Training a Brill tagger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F957-3C2A-99AB-CEF6-BB6C159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63" y="830602"/>
            <a:ext cx="11323077" cy="5940312"/>
          </a:xfrm>
          <a:noFill/>
        </p:spPr>
        <p:txBody>
          <a:bodyPr/>
          <a:lstStyle/>
          <a:p>
            <a:pPr algn="just"/>
            <a:r>
              <a:rPr lang="en-US" sz="2400" dirty="0"/>
              <a:t>Training a </a:t>
            </a:r>
            <a:r>
              <a:rPr lang="en-US" sz="2400" b="1" dirty="0"/>
              <a:t>Brill Tagger</a:t>
            </a:r>
            <a:r>
              <a:rPr lang="en-US" sz="2400" dirty="0"/>
              <a:t> is a way to improve part-of-speech (POS) tagging by </a:t>
            </a:r>
            <a:r>
              <a:rPr lang="en-US" sz="2400" b="1" dirty="0"/>
              <a:t>learning correction rules</a:t>
            </a:r>
            <a:r>
              <a:rPr lang="en-US" sz="2400" dirty="0"/>
              <a:t> from tagged text.</a:t>
            </a:r>
          </a:p>
          <a:p>
            <a:pPr algn="just"/>
            <a:r>
              <a:rPr lang="en-US" sz="2000" b="1" dirty="0"/>
              <a:t>It’s a rule-based tagger.</a:t>
            </a:r>
          </a:p>
          <a:p>
            <a:pPr algn="just"/>
            <a:r>
              <a:rPr lang="en-US" sz="2000" b="1" dirty="0"/>
              <a:t>It begins with a base tagger (like a unigram tagger).</a:t>
            </a:r>
          </a:p>
          <a:p>
            <a:pPr algn="just"/>
            <a:r>
              <a:rPr lang="en-US" sz="2000" b="1" dirty="0"/>
              <a:t>Then it learns transformation rules like:</a:t>
            </a:r>
          </a:p>
          <a:p>
            <a:pPr algn="just"/>
            <a:r>
              <a:rPr lang="en-US" sz="2000" b="1" dirty="0"/>
              <a:t>"If a word is tagged NN but comes after 'to', change it to VB."</a:t>
            </a:r>
          </a:p>
          <a:p>
            <a:pPr algn="just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7944D1-E8E1-1524-170B-9E8121EFC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5" y="3429000"/>
            <a:ext cx="3810532" cy="25983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34AADF-EF53-6BF1-4A3C-59B4A56BFBA9}"/>
              </a:ext>
            </a:extLst>
          </p:cNvPr>
          <p:cNvSpPr txBox="1"/>
          <p:nvPr/>
        </p:nvSpPr>
        <p:spPr>
          <a:xfrm>
            <a:off x="5261840" y="3647492"/>
            <a:ext cx="61038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Templates define rule patterns.</a:t>
            </a:r>
          </a:p>
          <a:p>
            <a:endParaRPr lang="en-IN" b="1" dirty="0"/>
          </a:p>
          <a:p>
            <a:r>
              <a:rPr lang="en-IN" b="1" dirty="0"/>
              <a:t>Trainer uses templates to generate rules.</a:t>
            </a:r>
          </a:p>
          <a:p>
            <a:endParaRPr lang="en-IN" b="1" dirty="0"/>
          </a:p>
          <a:p>
            <a:r>
              <a:rPr lang="en-IN" b="1" dirty="0"/>
              <a:t>Trainer trains a </a:t>
            </a:r>
            <a:r>
              <a:rPr lang="en-IN" b="1" dirty="0" err="1"/>
              <a:t>BrillTagger</a:t>
            </a:r>
            <a:r>
              <a:rPr lang="en-IN" b="1" dirty="0"/>
              <a:t> using these rules.</a:t>
            </a:r>
          </a:p>
          <a:p>
            <a:endParaRPr lang="en-IN" b="1" dirty="0"/>
          </a:p>
          <a:p>
            <a:r>
              <a:rPr lang="en-IN" b="1" dirty="0" err="1"/>
              <a:t>BrillTagger</a:t>
            </a:r>
            <a:r>
              <a:rPr lang="en-IN" b="1" dirty="0"/>
              <a:t> then applies the rules to tag new sentences more accurately.</a:t>
            </a:r>
          </a:p>
        </p:txBody>
      </p:sp>
    </p:spTree>
    <p:extLst>
      <p:ext uri="{BB962C8B-B14F-4D97-AF65-F5344CB8AC3E}">
        <p14:creationId xmlns:p14="http://schemas.microsoft.com/office/powerpoint/2010/main" val="1910125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08636-3E30-76C5-CBAB-F746ACADA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77E73-32FC-9DAA-369B-D6596249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63" y="87086"/>
            <a:ext cx="8596668" cy="618309"/>
          </a:xfrm>
        </p:spPr>
        <p:txBody>
          <a:bodyPr>
            <a:normAutofit/>
          </a:bodyPr>
          <a:lstStyle/>
          <a:p>
            <a:r>
              <a:rPr lang="en-IN" sz="3200" b="1" dirty="0"/>
              <a:t>Training a Brill tagger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7761BE7-B808-EFD6-B25B-91CFEA3D31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873463"/>
              </p:ext>
            </p:extLst>
          </p:nvPr>
        </p:nvGraphicFramePr>
        <p:xfrm>
          <a:off x="1004751" y="1187902"/>
          <a:ext cx="8596312" cy="4612005"/>
        </p:xfrm>
        <a:graphic>
          <a:graphicData uri="http://schemas.openxmlformats.org/drawingml/2006/table">
            <a:tbl>
              <a:tblPr/>
              <a:tblGrid>
                <a:gridCol w="2243545">
                  <a:extLst>
                    <a:ext uri="{9D8B030D-6E8A-4147-A177-3AD203B41FA5}">
                      <a16:colId xmlns:a16="http://schemas.microsoft.com/office/drawing/2014/main" val="2482303661"/>
                    </a:ext>
                  </a:extLst>
                </a:gridCol>
                <a:gridCol w="6352767">
                  <a:extLst>
                    <a:ext uri="{9D8B030D-6E8A-4147-A177-3AD203B41FA5}">
                      <a16:colId xmlns:a16="http://schemas.microsoft.com/office/drawing/2014/main" val="2928165276"/>
                    </a:ext>
                  </a:extLst>
                </a:gridCol>
              </a:tblGrid>
              <a:tr h="576501">
                <a:tc>
                  <a:txBody>
                    <a:bodyPr/>
                    <a:lstStyle/>
                    <a:p>
                      <a:r>
                        <a:rPr lang="en-IN" b="1" dirty="0"/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009924016"/>
                  </a:ext>
                </a:extLst>
              </a:tr>
              <a:tr h="1008876">
                <a:tc>
                  <a:txBody>
                    <a:bodyPr/>
                    <a:lstStyle/>
                    <a:p>
                      <a:r>
                        <a:rPr lang="en-IN" b="1" dirty="0" err="1"/>
                        <a:t>BrillRule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 single learned rule (e.g., "change NN to VB if…")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325024875"/>
                  </a:ext>
                </a:extLst>
              </a:tr>
              <a:tr h="1008876">
                <a:tc>
                  <a:txBody>
                    <a:bodyPr/>
                    <a:lstStyle/>
                    <a:p>
                      <a:r>
                        <a:rPr lang="en-IN" b="1"/>
                        <a:t>BrillTagger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 tagger that applies transformation rules after base tagging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30961751"/>
                  </a:ext>
                </a:extLst>
              </a:tr>
              <a:tr h="1008876">
                <a:tc>
                  <a:txBody>
                    <a:bodyPr/>
                    <a:lstStyle/>
                    <a:p>
                      <a:r>
                        <a:rPr lang="en-IN" b="1"/>
                        <a:t>BrillTemplate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 blueprint for what kinds of rules the system is allowed to 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87203606"/>
                  </a:ext>
                </a:extLst>
              </a:tr>
              <a:tr h="1008876">
                <a:tc>
                  <a:txBody>
                    <a:bodyPr/>
                    <a:lstStyle/>
                    <a:p>
                      <a:r>
                        <a:rPr lang="en-IN" b="1"/>
                        <a:t>BrillTaggerTrainer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 class that learns and organizes the rules to build a </a:t>
                      </a:r>
                      <a:r>
                        <a:rPr lang="en-US" b="1" dirty="0" err="1"/>
                        <a:t>BrillTagger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7147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532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FDC-C5D3-5074-6925-523481ED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0" y="0"/>
            <a:ext cx="8596668" cy="557349"/>
          </a:xfrm>
        </p:spPr>
        <p:txBody>
          <a:bodyPr>
            <a:normAutofit/>
          </a:bodyPr>
          <a:lstStyle/>
          <a:p>
            <a:r>
              <a:rPr lang="en-US" sz="2800" b="1" dirty="0"/>
              <a:t>Classifier-Based Tagger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72A2-C570-67E9-8C2B-4714A6D91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62" y="557349"/>
            <a:ext cx="11166323" cy="5930537"/>
          </a:xfrm>
        </p:spPr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Classifier-Based Tagger</a:t>
            </a:r>
            <a:r>
              <a:rPr lang="en-US" dirty="0"/>
              <a:t> is a type of </a:t>
            </a:r>
            <a:r>
              <a:rPr lang="en-US" b="1" dirty="0"/>
              <a:t>Part-of-Speech (POS)</a:t>
            </a:r>
            <a:r>
              <a:rPr lang="en-US" dirty="0"/>
              <a:t> tagger that uses </a:t>
            </a:r>
            <a:r>
              <a:rPr lang="en-US" b="1" dirty="0"/>
              <a:t>machine learning classifiers</a:t>
            </a:r>
            <a:r>
              <a:rPr lang="en-US" dirty="0"/>
              <a:t> (like Naive Bayes, Decision Trees, </a:t>
            </a:r>
            <a:r>
              <a:rPr lang="en-US" dirty="0" err="1"/>
              <a:t>MaxEnt</a:t>
            </a:r>
            <a:r>
              <a:rPr lang="en-US" dirty="0"/>
              <a:t>) to predict tags based on </a:t>
            </a:r>
            <a:r>
              <a:rPr lang="en-US" b="1" dirty="0"/>
              <a:t>features</a:t>
            </a:r>
            <a:r>
              <a:rPr lang="en-US" dirty="0"/>
              <a:t> extracted from the context of each word.</a:t>
            </a:r>
          </a:p>
          <a:p>
            <a:pPr>
              <a:buNone/>
            </a:pPr>
            <a:r>
              <a:rPr lang="en-US" b="1" dirty="0"/>
              <a:t>How It Works Internally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 each word</a:t>
            </a:r>
            <a:r>
              <a:rPr lang="en-US" dirty="0"/>
              <a:t>, features are extracted based 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current word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Previous and next words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Previous tags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Word shape (capitalization, punctuation, etc.)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classifier</a:t>
            </a:r>
            <a:r>
              <a:rPr lang="en-US" dirty="0"/>
              <a:t> (default: Naive Bayes) is trained on these features and the correct tag.</a:t>
            </a:r>
          </a:p>
          <a:p>
            <a:pPr>
              <a:buFont typeface="+mj-lt"/>
              <a:buAutoNum type="arabicPeriod"/>
            </a:pPr>
            <a:r>
              <a:rPr lang="en-US" dirty="0"/>
              <a:t>During tagging, it uses the learned patterns to predict the tag of each word.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46E16-2904-ED41-56D1-28449489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65" y="2673531"/>
            <a:ext cx="2778035" cy="4184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1691C3-EB87-8F4B-6AA7-1CFED6E4D9AE}"/>
              </a:ext>
            </a:extLst>
          </p:cNvPr>
          <p:cNvSpPr txBox="1"/>
          <p:nvPr/>
        </p:nvSpPr>
        <p:spPr>
          <a:xfrm>
            <a:off x="727775" y="4765765"/>
            <a:ext cx="69342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&gt;&gt;&gt; from </a:t>
            </a:r>
            <a:r>
              <a:rPr lang="en-IN" sz="2000" b="1" dirty="0" err="1"/>
              <a:t>nltk.tag.sequential</a:t>
            </a:r>
            <a:r>
              <a:rPr lang="en-IN" sz="2000" b="1" dirty="0"/>
              <a:t> import </a:t>
            </a:r>
            <a:r>
              <a:rPr lang="en-IN" sz="2000" b="1" dirty="0" err="1"/>
              <a:t>ClassifierBasedPOSTagger</a:t>
            </a:r>
            <a:endParaRPr lang="en-IN" sz="2000" b="1" dirty="0"/>
          </a:p>
          <a:p>
            <a:r>
              <a:rPr lang="en-IN" sz="2000" b="1" dirty="0"/>
              <a:t>&gt;&gt;&gt; tagger = </a:t>
            </a:r>
            <a:r>
              <a:rPr lang="en-IN" sz="2000" b="1" dirty="0" err="1"/>
              <a:t>ClassifierBasedPOSTagger</a:t>
            </a:r>
            <a:r>
              <a:rPr lang="en-IN" sz="2000" b="1" dirty="0"/>
              <a:t>(train=</a:t>
            </a:r>
            <a:r>
              <a:rPr lang="en-IN" sz="2000" b="1" dirty="0" err="1"/>
              <a:t>train_sents</a:t>
            </a:r>
            <a:r>
              <a:rPr lang="en-IN" sz="2000" b="1" dirty="0"/>
              <a:t>)</a:t>
            </a:r>
          </a:p>
          <a:p>
            <a:r>
              <a:rPr lang="en-IN" sz="2000" b="1" dirty="0"/>
              <a:t>&gt;&gt;&gt; </a:t>
            </a:r>
            <a:r>
              <a:rPr lang="en-IN" sz="2000" b="1" dirty="0" err="1"/>
              <a:t>tagger.evaluate</a:t>
            </a:r>
            <a:r>
              <a:rPr lang="en-IN" sz="2000" b="1" dirty="0"/>
              <a:t>(</a:t>
            </a:r>
            <a:r>
              <a:rPr lang="en-IN" sz="2000" b="1" dirty="0" err="1"/>
              <a:t>test_sents</a:t>
            </a:r>
            <a:r>
              <a:rPr lang="en-IN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750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4" y="0"/>
            <a:ext cx="8596668" cy="657497"/>
          </a:xfrm>
        </p:spPr>
        <p:txBody>
          <a:bodyPr/>
          <a:lstStyle/>
          <a:p>
            <a:r>
              <a:rPr lang="en-IN" dirty="0"/>
              <a:t>Default Tagging in 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4" y="932681"/>
            <a:ext cx="11732380" cy="5494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Default tagging is the simplest POS tagging technique where every word is assigned the same tag, regardless of its context or meaning.</a:t>
            </a:r>
          </a:p>
          <a:p>
            <a:r>
              <a:rPr lang="en-US" dirty="0"/>
              <a:t>It serves as:</a:t>
            </a:r>
          </a:p>
          <a:p>
            <a:r>
              <a:rPr lang="en-US" dirty="0"/>
              <a:t>    A baseline model in POS tagging.</a:t>
            </a:r>
          </a:p>
          <a:p>
            <a:r>
              <a:rPr lang="en-US" dirty="0"/>
              <a:t>    A fallback for unknown or unseen words.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from </a:t>
            </a:r>
            <a:r>
              <a:rPr lang="en-IN" sz="2400" b="1" dirty="0" err="1">
                <a:solidFill>
                  <a:srgbClr val="FF0000"/>
                </a:solidFill>
              </a:rPr>
              <a:t>nltk.tag</a:t>
            </a:r>
            <a:r>
              <a:rPr lang="en-IN" sz="2400" b="1" dirty="0">
                <a:solidFill>
                  <a:srgbClr val="FF0000"/>
                </a:solidFill>
              </a:rPr>
              <a:t> import </a:t>
            </a:r>
            <a:r>
              <a:rPr lang="en-IN" sz="2400" b="1" dirty="0" err="1">
                <a:solidFill>
                  <a:srgbClr val="FF0000"/>
                </a:solidFill>
              </a:rPr>
              <a:t>DefaultTagger</a:t>
            </a:r>
            <a:endParaRPr lang="en-IN" sz="2400" b="1" dirty="0">
              <a:solidFill>
                <a:srgbClr val="FF0000"/>
              </a:solidFill>
            </a:endParaRPr>
          </a:p>
          <a:p>
            <a:r>
              <a:rPr lang="en-IN" sz="2400" b="1" dirty="0">
                <a:solidFill>
                  <a:srgbClr val="FF0000"/>
                </a:solidFill>
              </a:rPr>
              <a:t>tagger = </a:t>
            </a:r>
            <a:r>
              <a:rPr lang="en-IN" sz="2400" b="1" dirty="0" err="1">
                <a:solidFill>
                  <a:srgbClr val="FF0000"/>
                </a:solidFill>
              </a:rPr>
              <a:t>DefaultTagger</a:t>
            </a:r>
            <a:r>
              <a:rPr lang="en-IN" sz="2400" b="1" dirty="0">
                <a:solidFill>
                  <a:srgbClr val="FF0000"/>
                </a:solidFill>
              </a:rPr>
              <a:t>('NN')</a:t>
            </a:r>
          </a:p>
          <a:p>
            <a:r>
              <a:rPr lang="en-IN" sz="2400" b="1" dirty="0"/>
              <a:t>Here, 'NN' is the POS tag for singular noun.</a:t>
            </a:r>
          </a:p>
          <a:p>
            <a:r>
              <a:rPr lang="en-IN" sz="2400" b="1" dirty="0"/>
              <a:t> Example:</a:t>
            </a:r>
          </a:p>
          <a:p>
            <a:r>
              <a:rPr lang="en-IN" sz="2400" b="1" dirty="0" err="1"/>
              <a:t>tagger.tag</a:t>
            </a:r>
            <a:r>
              <a:rPr lang="en-IN" sz="2400" b="1" dirty="0"/>
              <a:t>(['I', 'saw', 'a', 'cat'])</a:t>
            </a:r>
          </a:p>
          <a:p>
            <a:r>
              <a:rPr lang="en-IN" sz="2400" b="1" dirty="0"/>
              <a:t> Output:</a:t>
            </a:r>
          </a:p>
          <a:p>
            <a:r>
              <a:rPr lang="en-IN" sz="2400" b="1" dirty="0"/>
              <a:t>[('I', 'NN'), ('saw', 'NN'), ('a', 'NN'), ('cat', 'NN')]</a:t>
            </a:r>
          </a:p>
          <a:p>
            <a:r>
              <a:rPr lang="en-IN" sz="2400" b="1" dirty="0"/>
              <a:t>Every word gets tagged as 'NN' — even if it’s not a noun.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176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930-8136-DF54-D35A-964F6042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6" y="12192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a tagger with NLTK-Trainer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0183-480E-BD70-1FC3-A39D2024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05" y="984932"/>
            <a:ext cx="11654003" cy="5546497"/>
          </a:xfrm>
        </p:spPr>
        <p:txBody>
          <a:bodyPr/>
          <a:lstStyle/>
          <a:p>
            <a:r>
              <a:rPr lang="en-US" b="1" dirty="0"/>
              <a:t>NLTK-Trainer</a:t>
            </a:r>
            <a:r>
              <a:rPr lang="en-US" dirty="0"/>
              <a:t> is a command-line tool built on top of NLTK that makes training, evaluating, and using NLP models (like POS taggers, classifiers, etc.) easier and faster.</a:t>
            </a:r>
          </a:p>
          <a:p>
            <a:r>
              <a:rPr lang="en-US" dirty="0"/>
              <a:t>No need to write long Python scripts.</a:t>
            </a:r>
          </a:p>
          <a:p>
            <a:r>
              <a:rPr lang="en-US" dirty="0"/>
              <a:t>Train and evaluate models with a single command.</a:t>
            </a:r>
          </a:p>
          <a:p>
            <a:r>
              <a:rPr lang="en-IN" dirty="0"/>
              <a:t>Steps</a:t>
            </a:r>
          </a:p>
          <a:p>
            <a:r>
              <a:rPr lang="en-IN" b="1" dirty="0"/>
              <a:t>1. Prepare Data</a:t>
            </a:r>
          </a:p>
          <a:p>
            <a:r>
              <a:rPr lang="en-IN" dirty="0"/>
              <a:t>You need a dataset in NLTK format, e.g., list of tagged sentences:</a:t>
            </a:r>
          </a:p>
          <a:p>
            <a:r>
              <a:rPr lang="en-IN" dirty="0"/>
              <a:t>[[('The', 'DT'), ('cat', 'NN'), ('sat', 'VBD'), ('on', 'IN'), ('the', 'DT'), ('mat', 'NN')]]</a:t>
            </a:r>
          </a:p>
          <a:p>
            <a:r>
              <a:rPr lang="en-IN" dirty="0"/>
              <a:t>Save it as a .pickle or .</a:t>
            </a:r>
            <a:r>
              <a:rPr lang="en-IN" dirty="0" err="1"/>
              <a:t>json</a:t>
            </a:r>
            <a:r>
              <a:rPr lang="en-IN" dirty="0"/>
              <a:t> file.</a:t>
            </a:r>
          </a:p>
          <a:p>
            <a:r>
              <a:rPr lang="en-IN" b="1" dirty="0"/>
              <a:t>2. Install </a:t>
            </a:r>
            <a:r>
              <a:rPr lang="en-IN" b="1" dirty="0" err="1"/>
              <a:t>nltk</a:t>
            </a:r>
            <a:r>
              <a:rPr lang="en-IN" b="1" dirty="0"/>
              <a:t>-trainer</a:t>
            </a:r>
          </a:p>
          <a:p>
            <a:r>
              <a:rPr lang="en-IN" dirty="0"/>
              <a:t>If not installed:</a:t>
            </a:r>
          </a:p>
          <a:p>
            <a:r>
              <a:rPr lang="en-IN" dirty="0"/>
              <a:t>pip install </a:t>
            </a:r>
            <a:r>
              <a:rPr lang="en-IN" dirty="0" err="1"/>
              <a:t>nltk</a:t>
            </a:r>
            <a:r>
              <a:rPr lang="en-IN" dirty="0"/>
              <a:t>-trainer</a:t>
            </a:r>
          </a:p>
        </p:txBody>
      </p:sp>
    </p:spTree>
    <p:extLst>
      <p:ext uri="{BB962C8B-B14F-4D97-AF65-F5344CB8AC3E}">
        <p14:creationId xmlns:p14="http://schemas.microsoft.com/office/powerpoint/2010/main" val="2770348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7410-8349-C799-9415-C7103557B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067B-F068-246C-08FF-5C5E2A56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06" y="121920"/>
            <a:ext cx="8596668" cy="627017"/>
          </a:xfrm>
        </p:spPr>
        <p:txBody>
          <a:bodyPr>
            <a:normAutofit fontScale="90000"/>
          </a:bodyPr>
          <a:lstStyle/>
          <a:p>
            <a:r>
              <a:rPr lang="en-US" dirty="0"/>
              <a:t>Training a tagger with NLTK-Trainer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150A9-74C7-8033-8760-9F73A5AFE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05" y="984932"/>
            <a:ext cx="11654003" cy="554649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3</a:t>
            </a:r>
            <a:r>
              <a:rPr lang="en-IN" dirty="0">
                <a:highlight>
                  <a:srgbClr val="FFFF00"/>
                </a:highlight>
              </a:rPr>
              <a:t>. </a:t>
            </a:r>
            <a:r>
              <a:rPr lang="en-IN" sz="2600" b="1" dirty="0">
                <a:highlight>
                  <a:srgbClr val="FFFF00"/>
                </a:highlight>
              </a:rPr>
              <a:t>Train the Tagger</a:t>
            </a:r>
          </a:p>
          <a:p>
            <a:r>
              <a:rPr lang="en-IN" dirty="0"/>
              <a:t>Use the command line to run:</a:t>
            </a:r>
          </a:p>
          <a:p>
            <a:r>
              <a:rPr lang="en-IN" sz="2600" b="1" dirty="0"/>
              <a:t>train_tagger.py models/</a:t>
            </a:r>
            <a:r>
              <a:rPr lang="en-IN" sz="2600" b="1" dirty="0" err="1"/>
              <a:t>tagger.pickle</a:t>
            </a:r>
            <a:r>
              <a:rPr lang="en-IN" sz="2600" b="1" dirty="0"/>
              <a:t> --train data/</a:t>
            </a:r>
            <a:r>
              <a:rPr lang="en-IN" sz="2600" b="1" dirty="0" err="1"/>
              <a:t>train.pickle</a:t>
            </a:r>
            <a:endParaRPr lang="en-IN" sz="2600" b="1" dirty="0"/>
          </a:p>
          <a:p>
            <a:r>
              <a:rPr lang="en-IN" b="1" dirty="0"/>
              <a:t>You can also specify:</a:t>
            </a:r>
          </a:p>
          <a:p>
            <a:r>
              <a:rPr lang="en-IN" b="1" dirty="0"/>
              <a:t>Type of tagger: --tagger (default is sequential)</a:t>
            </a:r>
          </a:p>
          <a:p>
            <a:r>
              <a:rPr lang="en-IN" b="1" dirty="0"/>
              <a:t>Class of tagger: --sequential-class (e.g., </a:t>
            </a:r>
            <a:r>
              <a:rPr lang="en-IN" b="1" dirty="0" err="1"/>
              <a:t>UnigramTagger</a:t>
            </a:r>
            <a:r>
              <a:rPr lang="en-IN" b="1" dirty="0"/>
              <a:t>, </a:t>
            </a:r>
            <a:r>
              <a:rPr lang="en-IN" b="1" dirty="0" err="1"/>
              <a:t>BigramTagger</a:t>
            </a:r>
            <a:r>
              <a:rPr lang="en-IN" b="1" dirty="0"/>
              <a:t>, </a:t>
            </a:r>
            <a:r>
              <a:rPr lang="en-IN" b="1" dirty="0" err="1"/>
              <a:t>TnT</a:t>
            </a:r>
            <a:r>
              <a:rPr lang="en-IN" b="1" dirty="0"/>
              <a:t>, </a:t>
            </a:r>
            <a:r>
              <a:rPr lang="en-IN" b="1" dirty="0" err="1"/>
              <a:t>ClassifierBasedTagger</a:t>
            </a:r>
            <a:r>
              <a:rPr lang="en-IN" b="1" dirty="0"/>
              <a:t>)</a:t>
            </a:r>
          </a:p>
          <a:p>
            <a:r>
              <a:rPr lang="en-IN" b="1" dirty="0"/>
              <a:t>Use a backoff chain: --sequential-backoff</a:t>
            </a:r>
          </a:p>
          <a:p>
            <a:r>
              <a:rPr lang="en-IN" dirty="0">
                <a:highlight>
                  <a:srgbClr val="FFFF00"/>
                </a:highlight>
              </a:rPr>
              <a:t>Example:</a:t>
            </a:r>
          </a:p>
          <a:p>
            <a:r>
              <a:rPr lang="en-IN" b="1" dirty="0"/>
              <a:t>train_tagger.py models/</a:t>
            </a:r>
            <a:r>
              <a:rPr lang="en-IN" b="1" dirty="0" err="1"/>
              <a:t>tagger.pickle</a:t>
            </a:r>
            <a:r>
              <a:rPr lang="en-IN" b="1" dirty="0"/>
              <a:t> \</a:t>
            </a:r>
          </a:p>
          <a:p>
            <a:r>
              <a:rPr lang="en-IN" b="1" dirty="0"/>
              <a:t>  --train data/</a:t>
            </a:r>
            <a:r>
              <a:rPr lang="en-IN" b="1" dirty="0" err="1"/>
              <a:t>train.pickle</a:t>
            </a:r>
            <a:r>
              <a:rPr lang="en-IN" b="1" dirty="0"/>
              <a:t> \</a:t>
            </a:r>
          </a:p>
          <a:p>
            <a:r>
              <a:rPr lang="en-IN" b="1" dirty="0"/>
              <a:t>  --sequential-class </a:t>
            </a:r>
            <a:r>
              <a:rPr lang="en-IN" b="1" dirty="0" err="1"/>
              <a:t>BigramTagger</a:t>
            </a:r>
            <a:r>
              <a:rPr lang="en-IN" b="1" dirty="0"/>
              <a:t> \</a:t>
            </a:r>
          </a:p>
          <a:p>
            <a:r>
              <a:rPr lang="en-IN" b="1" dirty="0"/>
              <a:t>  --sequential-backoff </a:t>
            </a:r>
            <a:r>
              <a:rPr lang="en-IN" b="1" dirty="0" err="1"/>
              <a:t>UnigramTagger</a:t>
            </a:r>
            <a:endParaRPr lang="en-IN" b="1" dirty="0"/>
          </a:p>
          <a:p>
            <a:r>
              <a:rPr lang="en-IN" dirty="0"/>
              <a:t> 4. </a:t>
            </a:r>
            <a:r>
              <a:rPr lang="en-IN" sz="2600" b="1" dirty="0"/>
              <a:t>Evaluate the Tagger</a:t>
            </a:r>
          </a:p>
          <a:p>
            <a:r>
              <a:rPr lang="en-IN" dirty="0"/>
              <a:t>Use:</a:t>
            </a:r>
          </a:p>
          <a:p>
            <a:r>
              <a:rPr lang="en-IN" dirty="0"/>
              <a:t>eval_tagger.py models/</a:t>
            </a:r>
            <a:r>
              <a:rPr lang="en-IN" dirty="0" err="1"/>
              <a:t>tagger.pickle</a:t>
            </a:r>
            <a:r>
              <a:rPr lang="en-IN" dirty="0"/>
              <a:t> data/</a:t>
            </a:r>
            <a:r>
              <a:rPr lang="en-IN" dirty="0" err="1"/>
              <a:t>test.pickle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584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DCF3-6E13-5B9F-F5C5-BF739245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54" y="137369"/>
            <a:ext cx="8596668" cy="679269"/>
          </a:xfrm>
        </p:spPr>
        <p:txBody>
          <a:bodyPr/>
          <a:lstStyle/>
          <a:p>
            <a:r>
              <a:rPr lang="en-IN" dirty="0"/>
              <a:t>Self Study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33B04-0978-AA23-A271-BE31686A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574" y="941389"/>
            <a:ext cx="11331786" cy="5206862"/>
          </a:xfrm>
        </p:spPr>
        <p:txBody>
          <a:bodyPr>
            <a:normAutofit/>
          </a:bodyPr>
          <a:lstStyle/>
          <a:p>
            <a:r>
              <a:rPr lang="en-US" sz="3200" b="1" dirty="0"/>
              <a:t>Training the </a:t>
            </a:r>
            <a:r>
              <a:rPr lang="en-US" sz="3200" b="1" dirty="0" err="1"/>
              <a:t>TnT</a:t>
            </a:r>
            <a:r>
              <a:rPr lang="en-US" sz="3200" b="1" dirty="0"/>
              <a:t> tagger, </a:t>
            </a:r>
          </a:p>
          <a:p>
            <a:r>
              <a:rPr lang="en-US" sz="3200" b="1" dirty="0"/>
              <a:t>Using WordNet for tagging</a:t>
            </a:r>
          </a:p>
          <a:p>
            <a:r>
              <a:rPr lang="en-US" sz="3200" b="1" dirty="0"/>
              <a:t>Tagging proper names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5564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1134269"/>
            <a:ext cx="3381375" cy="3190875"/>
          </a:xfr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398791"/>
            <a:ext cx="95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 hierarchy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inheritance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Tagger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919" y="922011"/>
            <a:ext cx="868870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2400" b="1" dirty="0" err="1"/>
              <a:t>DefaultTagger</a:t>
            </a:r>
            <a:endParaRPr lang="en-IN" sz="2400" b="1" dirty="0"/>
          </a:p>
          <a:p>
            <a:endParaRPr lang="en-IN" b="1" dirty="0"/>
          </a:p>
          <a:p>
            <a:r>
              <a:rPr lang="en-US" b="1" dirty="0"/>
              <a:t>It's a tagger that gives every word the same tag — like calling every word a noun.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562" y="2729706"/>
            <a:ext cx="928333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SequentialBackoffTagger</a:t>
            </a:r>
            <a:endParaRPr lang="en-IN" sz="2400" b="1" dirty="0"/>
          </a:p>
          <a:p>
            <a:endParaRPr lang="en-IN" dirty="0"/>
          </a:p>
          <a:p>
            <a:r>
              <a:rPr lang="en-IN" sz="2000" b="1" dirty="0"/>
              <a:t>This class helps in falling back to another tagger when the current one can’t decide a tag.</a:t>
            </a:r>
          </a:p>
          <a:p>
            <a:endParaRPr lang="en-IN" sz="2000" b="1" dirty="0"/>
          </a:p>
          <a:p>
            <a:r>
              <a:rPr lang="en-IN" sz="2000" b="1" dirty="0"/>
              <a:t>It has a method called </a:t>
            </a:r>
            <a:r>
              <a:rPr lang="en-IN" sz="2000" b="1" dirty="0" err="1"/>
              <a:t>choose_tag</a:t>
            </a:r>
            <a:r>
              <a:rPr lang="en-IN" sz="2000" b="1" dirty="0"/>
              <a:t>() which tries to pick a tag.</a:t>
            </a:r>
          </a:p>
          <a:p>
            <a:endParaRPr lang="en-IN" sz="2000" b="1" dirty="0"/>
          </a:p>
          <a:p>
            <a:r>
              <a:rPr lang="en-IN" sz="2000" b="1" dirty="0"/>
              <a:t>If it can’t, it says: “Let me ask another tagger!”</a:t>
            </a:r>
          </a:p>
          <a:p>
            <a:endParaRPr lang="en-IN" sz="2000" b="1" dirty="0"/>
          </a:p>
          <a:p>
            <a:r>
              <a:rPr lang="en-IN" sz="2000" b="1" dirty="0"/>
              <a:t>So, </a:t>
            </a:r>
            <a:r>
              <a:rPr lang="en-IN" sz="2000" b="1" dirty="0" err="1"/>
              <a:t>DefaultTagger</a:t>
            </a:r>
            <a:r>
              <a:rPr lang="en-IN" sz="2000" b="1" dirty="0"/>
              <a:t> uses this to always give a default tag (like 'NN' for noun), if no better option is found.</a:t>
            </a:r>
          </a:p>
        </p:txBody>
      </p:sp>
    </p:spTree>
    <p:extLst>
      <p:ext uri="{BB962C8B-B14F-4D97-AF65-F5344CB8AC3E}">
        <p14:creationId xmlns:p14="http://schemas.microsoft.com/office/powerpoint/2010/main" val="420654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1134269"/>
            <a:ext cx="3381375" cy="3190875"/>
          </a:xfrm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398791"/>
            <a:ext cx="95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 hierarchy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inheritance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Tagger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1018125"/>
            <a:ext cx="955646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Tagger</a:t>
            </a:r>
          </a:p>
          <a:p>
            <a:r>
              <a:rPr lang="en-IN" sz="2400" b="1" dirty="0"/>
              <a:t>This is the main base class for all taggers.</a:t>
            </a:r>
          </a:p>
          <a:p>
            <a:r>
              <a:rPr lang="en-IN" sz="2400" b="1" dirty="0"/>
              <a:t> It has:</a:t>
            </a:r>
          </a:p>
          <a:p>
            <a:r>
              <a:rPr lang="en-IN" sz="2400" b="1" dirty="0"/>
              <a:t> tag() → for tagging words in a sentence.</a:t>
            </a:r>
          </a:p>
          <a:p>
            <a:r>
              <a:rPr lang="en-IN" sz="2400" b="1" dirty="0"/>
              <a:t>evaluate() → for checking how accurate the tagging is using correct answers (</a:t>
            </a:r>
            <a:r>
              <a:rPr lang="en-IN" sz="2400" b="1" dirty="0" err="1"/>
              <a:t>labeled</a:t>
            </a:r>
            <a:r>
              <a:rPr lang="en-IN" sz="2400" b="1" dirty="0"/>
              <a:t> data).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0115" y="367273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🔹 </a:t>
            </a:r>
            <a:r>
              <a:rPr lang="en-IN" sz="2400" dirty="0" err="1"/>
              <a:t>DefaultTagger</a:t>
            </a:r>
            <a:r>
              <a:rPr lang="en-IN" sz="2400" dirty="0"/>
              <a:t> is the child</a:t>
            </a:r>
          </a:p>
          <a:p>
            <a:r>
              <a:rPr lang="en-IN" sz="2400" dirty="0"/>
              <a:t>🔹 </a:t>
            </a:r>
            <a:r>
              <a:rPr lang="en-IN" sz="2400" dirty="0" err="1"/>
              <a:t>SequentialBackoffTagger</a:t>
            </a:r>
            <a:r>
              <a:rPr lang="en-IN" sz="2400" dirty="0"/>
              <a:t> is the parent</a:t>
            </a:r>
          </a:p>
          <a:p>
            <a:r>
              <a:rPr lang="en-IN" sz="2400" dirty="0"/>
              <a:t>🔹 Tagger is the grandparent</a:t>
            </a:r>
          </a:p>
        </p:txBody>
      </p:sp>
    </p:spTree>
    <p:extLst>
      <p:ext uri="{BB962C8B-B14F-4D97-AF65-F5344CB8AC3E}">
        <p14:creationId xmlns:p14="http://schemas.microsoft.com/office/powerpoint/2010/main" val="269376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0411097" cy="718457"/>
          </a:xfrm>
        </p:spPr>
        <p:txBody>
          <a:bodyPr/>
          <a:lstStyle/>
          <a:p>
            <a:r>
              <a:rPr lang="en-IN" dirty="0"/>
              <a:t>POS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94" y="854303"/>
            <a:ext cx="8596668" cy="3880773"/>
          </a:xfrm>
        </p:spPr>
        <p:txBody>
          <a:bodyPr/>
          <a:lstStyle/>
          <a:p>
            <a:r>
              <a:rPr lang="en-US" dirty="0"/>
              <a:t>The quick brown fox jumps over the lazy dog.”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07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58320"/>
              </p:ext>
            </p:extLst>
          </p:nvPr>
        </p:nvGraphicFramePr>
        <p:xfrm>
          <a:off x="209005" y="122783"/>
          <a:ext cx="11834949" cy="6737498"/>
        </p:xfrm>
        <a:graphic>
          <a:graphicData uri="http://schemas.openxmlformats.org/drawingml/2006/table">
            <a:tbl>
              <a:tblPr/>
              <a:tblGrid>
                <a:gridCol w="2622311">
                  <a:extLst>
                    <a:ext uri="{9D8B030D-6E8A-4147-A177-3AD203B41FA5}">
                      <a16:colId xmlns:a16="http://schemas.microsoft.com/office/drawing/2014/main" val="2916645967"/>
                    </a:ext>
                  </a:extLst>
                </a:gridCol>
                <a:gridCol w="4606319">
                  <a:extLst>
                    <a:ext uri="{9D8B030D-6E8A-4147-A177-3AD203B41FA5}">
                      <a16:colId xmlns:a16="http://schemas.microsoft.com/office/drawing/2014/main" val="2040921628"/>
                    </a:ext>
                  </a:extLst>
                </a:gridCol>
                <a:gridCol w="4606319">
                  <a:extLst>
                    <a:ext uri="{9D8B030D-6E8A-4147-A177-3AD203B41FA5}">
                      <a16:colId xmlns:a16="http://schemas.microsoft.com/office/drawing/2014/main" val="1165104342"/>
                    </a:ext>
                  </a:extLst>
                </a:gridCol>
              </a:tblGrid>
              <a:tr h="348985">
                <a:tc>
                  <a:txBody>
                    <a:bodyPr/>
                    <a:lstStyle/>
                    <a:p>
                      <a:r>
                        <a:rPr lang="en-IN" sz="2000" b="1" dirty="0"/>
                        <a:t>Word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POS Tag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Meaning of Tag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594052"/>
                  </a:ext>
                </a:extLst>
              </a:tr>
              <a:tr h="610724">
                <a:tc>
                  <a:txBody>
                    <a:bodyPr/>
                    <a:lstStyle/>
                    <a:p>
                      <a:r>
                        <a:rPr lang="en-IN" sz="2000" b="1" dirty="0"/>
                        <a:t>The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DT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Determiner (e.g., a, the, some) – introduces a noun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091141"/>
                  </a:ext>
                </a:extLst>
              </a:tr>
              <a:tr h="610724">
                <a:tc>
                  <a:txBody>
                    <a:bodyPr/>
                    <a:lstStyle/>
                    <a:p>
                      <a:r>
                        <a:rPr lang="en-IN" sz="2000" b="1"/>
                        <a:t>quick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JJ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Adjective – describes a noun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70623"/>
                  </a:ext>
                </a:extLst>
              </a:tr>
              <a:tr h="610724">
                <a:tc>
                  <a:txBody>
                    <a:bodyPr/>
                    <a:lstStyle/>
                    <a:p>
                      <a:r>
                        <a:rPr lang="en-IN" sz="2000" b="1" dirty="0"/>
                        <a:t>brown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JJ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Adjective – adds another description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726506"/>
                  </a:ext>
                </a:extLst>
              </a:tr>
              <a:tr h="872462">
                <a:tc>
                  <a:txBody>
                    <a:bodyPr/>
                    <a:lstStyle/>
                    <a:p>
                      <a:r>
                        <a:rPr lang="en-IN" sz="2000" b="1"/>
                        <a:t>fox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NN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Noun – a person, place, or thing (in this case, an animal)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130180"/>
                  </a:ext>
                </a:extLst>
              </a:tr>
              <a:tr h="872462">
                <a:tc>
                  <a:txBody>
                    <a:bodyPr/>
                    <a:lstStyle/>
                    <a:p>
                      <a:r>
                        <a:rPr lang="en-IN" sz="2000" b="1"/>
                        <a:t>jumps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VBZ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Verb (3rd person singular) – an action done by "fox"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718586"/>
                  </a:ext>
                </a:extLst>
              </a:tr>
              <a:tr h="872462">
                <a:tc>
                  <a:txBody>
                    <a:bodyPr/>
                    <a:lstStyle/>
                    <a:p>
                      <a:r>
                        <a:rPr lang="en-IN" sz="2000" b="1"/>
                        <a:t>over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IN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Preposition – shows relationship (fox jumps </a:t>
                      </a:r>
                      <a:r>
                        <a:rPr lang="en-US" sz="2000" b="1" i="1" dirty="0"/>
                        <a:t>over</a:t>
                      </a:r>
                      <a:r>
                        <a:rPr lang="en-US" sz="2000" b="1" dirty="0"/>
                        <a:t> something)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591219"/>
                  </a:ext>
                </a:extLst>
              </a:tr>
              <a:tr h="610724">
                <a:tc>
                  <a:txBody>
                    <a:bodyPr/>
                    <a:lstStyle/>
                    <a:p>
                      <a:r>
                        <a:rPr lang="en-IN" sz="2000" b="1"/>
                        <a:t>the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DT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Determiner – again introducing a noun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065023"/>
                  </a:ext>
                </a:extLst>
              </a:tr>
              <a:tr h="610724">
                <a:tc>
                  <a:txBody>
                    <a:bodyPr/>
                    <a:lstStyle/>
                    <a:p>
                      <a:r>
                        <a:rPr lang="en-IN" sz="2000" b="1"/>
                        <a:t>lazy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JJ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Adjective – describes the dog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10138"/>
                  </a:ext>
                </a:extLst>
              </a:tr>
              <a:tr h="610724">
                <a:tc>
                  <a:txBody>
                    <a:bodyPr/>
                    <a:lstStyle/>
                    <a:p>
                      <a:r>
                        <a:rPr lang="en-IN" sz="2000" b="1"/>
                        <a:t>dog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NN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Noun – the object being jumped over</a:t>
                      </a:r>
                    </a:p>
                  </a:txBody>
                  <a:tcPr marL="51072" marR="51072" marT="25536" marB="2553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417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75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287383"/>
            <a:ext cx="8596668" cy="6662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Workflow of POS Tagging in NLP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7" y="1298440"/>
            <a:ext cx="11612881" cy="5455057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Tokenization: </a:t>
            </a:r>
            <a:r>
              <a:rPr lang="en-US" sz="2400" dirty="0"/>
              <a:t>Divide the input text into discrete tokens, which are usually units of words or </a:t>
            </a:r>
            <a:r>
              <a:rPr lang="en-US" sz="2400" dirty="0" err="1"/>
              <a:t>subwords</a:t>
            </a:r>
            <a:r>
              <a:rPr lang="en-US" sz="2400" dirty="0"/>
              <a:t>. The first stage in NLP tasks is tokenization.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Loading Language Models: </a:t>
            </a:r>
            <a:r>
              <a:rPr lang="en-US" sz="2400" dirty="0"/>
              <a:t>To utilize a library such as NLTK or </a:t>
            </a:r>
            <a:r>
              <a:rPr lang="en-US" sz="2400" dirty="0" err="1"/>
              <a:t>SpaCy</a:t>
            </a:r>
            <a:r>
              <a:rPr lang="en-US" sz="2400" dirty="0"/>
              <a:t>, be sure to load the relevant language model. These models offer a foundation for comprehending a language’s grammatical structure since they have been trained on a vast amount of linguistic data.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/>
              <a:t>Text Processing: </a:t>
            </a:r>
            <a:r>
              <a:rPr lang="en-US" sz="2400" dirty="0"/>
              <a:t>If required, preprocess the text to handle special characters, convert it to lowercase, or eliminate superfluous information. Correct </a:t>
            </a:r>
            <a:r>
              <a:rPr lang="en-US" sz="2400" dirty="0" err="1"/>
              <a:t>PoS</a:t>
            </a:r>
            <a:r>
              <a:rPr lang="en-US" sz="2400" dirty="0"/>
              <a:t> labeling is aided by clear text.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9087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1126</TotalTime>
  <Words>3983</Words>
  <Application>Microsoft Office PowerPoint</Application>
  <PresentationFormat>Widescreen</PresentationFormat>
  <Paragraphs>454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Arial-Black-Identity-H</vt:lpstr>
      <vt:lpstr>CourierStd</vt:lpstr>
      <vt:lpstr>inherit</vt:lpstr>
      <vt:lpstr>Nunito</vt:lpstr>
      <vt:lpstr>Times New Roman</vt:lpstr>
      <vt:lpstr>Trebuchet MS</vt:lpstr>
      <vt:lpstr>Verdana</vt:lpstr>
      <vt:lpstr>Wingdings 3</vt:lpstr>
      <vt:lpstr>Facet</vt:lpstr>
      <vt:lpstr>POS(Parts-Of-Speech) Tagging in NLP </vt:lpstr>
      <vt:lpstr>PoS Tagging</vt:lpstr>
      <vt:lpstr>PoS Tagging</vt:lpstr>
      <vt:lpstr>Default Tagging in POS Tagging</vt:lpstr>
      <vt:lpstr>Class hierarchy and method inheritance of the Default Tagger </vt:lpstr>
      <vt:lpstr>Class hierarchy and method inheritance of the Default Tagger </vt:lpstr>
      <vt:lpstr>POS Example</vt:lpstr>
      <vt:lpstr>PowerPoint Presentation</vt:lpstr>
      <vt:lpstr>Workflow of POS Tagging in NLP </vt:lpstr>
      <vt:lpstr>Workflow of POS Tagging in NLP </vt:lpstr>
      <vt:lpstr>Rule-Based POS Tagging?</vt:lpstr>
      <vt:lpstr>PowerPoint Presentation</vt:lpstr>
      <vt:lpstr> Transformation Based tagging </vt:lpstr>
      <vt:lpstr> Transformation Based tagging </vt:lpstr>
      <vt:lpstr> Transformation Based tagging </vt:lpstr>
      <vt:lpstr>Markov Model Approaches </vt:lpstr>
      <vt:lpstr>Markov Model Approaches </vt:lpstr>
      <vt:lpstr>Markov Model Approaches </vt:lpstr>
      <vt:lpstr>Hidden Markov Model POS tagging,</vt:lpstr>
      <vt:lpstr>Hidden Markov Model POS tagging,</vt:lpstr>
      <vt:lpstr>Maximum Entropy Markov Model </vt:lpstr>
      <vt:lpstr>Maximum Entropy Markov Model </vt:lpstr>
      <vt:lpstr>Training a unigram part-of-speech tagger</vt:lpstr>
      <vt:lpstr>How it works</vt:lpstr>
      <vt:lpstr>How it works</vt:lpstr>
      <vt:lpstr>Combining taggers with backoff tagging</vt:lpstr>
      <vt:lpstr>How it works</vt:lpstr>
      <vt:lpstr>How it works</vt:lpstr>
      <vt:lpstr>Training and combining ngram taggers</vt:lpstr>
      <vt:lpstr>Training and combining ngram taggers</vt:lpstr>
      <vt:lpstr>Quadgram tagger</vt:lpstr>
      <vt:lpstr>Quadgram tagger</vt:lpstr>
      <vt:lpstr>Creating a model of likely word tags </vt:lpstr>
      <vt:lpstr>Creating a model of likely word tags </vt:lpstr>
      <vt:lpstr>Affix Tagging?</vt:lpstr>
      <vt:lpstr>Affix Tagging?</vt:lpstr>
      <vt:lpstr>Training a Brill tagger</vt:lpstr>
      <vt:lpstr>Training a Brill tagger</vt:lpstr>
      <vt:lpstr>Classifier-Based Tagger</vt:lpstr>
      <vt:lpstr>Training a tagger with NLTK-Trainer</vt:lpstr>
      <vt:lpstr>Training a tagger with NLTK-Trainer</vt:lpstr>
      <vt:lpstr>Self Study Topics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POS(Parts-Of-Speech) Tagging in NLP</dc:title>
  <dc:creator>HP Inc.</dc:creator>
  <cp:lastModifiedBy>Akshata Kori</cp:lastModifiedBy>
  <cp:revision>18</cp:revision>
  <dcterms:created xsi:type="dcterms:W3CDTF">2025-05-13T09:54:00Z</dcterms:created>
  <dcterms:modified xsi:type="dcterms:W3CDTF">2025-05-21T17:39:44Z</dcterms:modified>
</cp:coreProperties>
</file>