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57405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1835221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279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73377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8692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631602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29646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95500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05174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45D7B2-DD64-4CD1-875C-98C08A0AFA7D}"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48514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45D7B2-DD64-4CD1-875C-98C08A0AFA7D}"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87207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45D7B2-DD64-4CD1-875C-98C08A0AFA7D}" type="datetimeFigureOut">
              <a:rPr lang="en-IN" smtClean="0"/>
              <a:t>29-05-2025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334505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45D7B2-DD64-4CD1-875C-98C08A0AFA7D}" type="datetimeFigureOut">
              <a:rPr lang="en-IN" smtClean="0"/>
              <a:t>29-05-2025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422156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45D7B2-DD64-4CD1-875C-98C08A0AFA7D}" type="datetimeFigureOut">
              <a:rPr lang="en-IN" smtClean="0"/>
              <a:t>29-05-2025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102547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45D7B2-DD64-4CD1-875C-98C08A0AFA7D}"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62540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45D7B2-DD64-4CD1-875C-98C08A0AFA7D}"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E65851-7C91-4A22-85CD-F2EE654B4A06}" type="slidenum">
              <a:rPr lang="en-IN" smtClean="0"/>
              <a:t>‹#›</a:t>
            </a:fld>
            <a:endParaRPr lang="en-IN"/>
          </a:p>
        </p:txBody>
      </p:sp>
    </p:spTree>
    <p:extLst>
      <p:ext uri="{BB962C8B-B14F-4D97-AF65-F5344CB8AC3E}">
        <p14:creationId xmlns:p14="http://schemas.microsoft.com/office/powerpoint/2010/main" val="2581988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45D7B2-DD64-4CD1-875C-98C08A0AFA7D}" type="datetimeFigureOut">
              <a:rPr lang="en-IN" smtClean="0"/>
              <a:t>29-05-2025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E65851-7C91-4A22-85CD-F2EE654B4A06}" type="slidenum">
              <a:rPr lang="en-IN" smtClean="0"/>
              <a:t>‹#›</a:t>
            </a:fld>
            <a:endParaRPr lang="en-IN"/>
          </a:p>
        </p:txBody>
      </p:sp>
    </p:spTree>
    <p:extLst>
      <p:ext uri="{BB962C8B-B14F-4D97-AF65-F5344CB8AC3E}">
        <p14:creationId xmlns:p14="http://schemas.microsoft.com/office/powerpoint/2010/main" val="23554726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297DD-AC73-A576-76AA-49D4AD7B9DD8}"/>
              </a:ext>
            </a:extLst>
          </p:cNvPr>
          <p:cNvSpPr>
            <a:spLocks noGrp="1"/>
          </p:cNvSpPr>
          <p:nvPr>
            <p:ph type="ctrTitle"/>
          </p:nvPr>
        </p:nvSpPr>
        <p:spPr>
          <a:xfrm>
            <a:off x="1524000" y="1122363"/>
            <a:ext cx="9144000" cy="623310"/>
          </a:xfrm>
        </p:spPr>
        <p:txBody>
          <a:bodyPr>
            <a:normAutofit fontScale="90000"/>
          </a:bodyPr>
          <a:lstStyle/>
          <a:p>
            <a:pPr algn="l"/>
            <a:r>
              <a:rPr lang="en-US" dirty="0"/>
              <a:t>Transformers Basics</a:t>
            </a:r>
            <a:endParaRPr lang="en-IN" dirty="0"/>
          </a:p>
        </p:txBody>
      </p:sp>
      <p:sp>
        <p:nvSpPr>
          <p:cNvPr id="3" name="Subtitle 2">
            <a:extLst>
              <a:ext uri="{FF2B5EF4-FFF2-40B4-BE49-F238E27FC236}">
                <a16:creationId xmlns:a16="http://schemas.microsoft.com/office/drawing/2014/main" id="{76F23D93-BC28-C3F7-5C16-83213B55C724}"/>
              </a:ext>
            </a:extLst>
          </p:cNvPr>
          <p:cNvSpPr>
            <a:spLocks noGrp="1"/>
          </p:cNvSpPr>
          <p:nvPr>
            <p:ph type="subTitle" idx="1"/>
          </p:nvPr>
        </p:nvSpPr>
        <p:spPr/>
        <p:txBody>
          <a:bodyPr>
            <a:normAutofit lnSpcReduction="10000"/>
          </a:bodyPr>
          <a:lstStyle/>
          <a:p>
            <a:pPr algn="l"/>
            <a:r>
              <a:rPr lang="en-US" dirty="0"/>
              <a:t>Prof.Somesh Nandi</a:t>
            </a:r>
          </a:p>
          <a:p>
            <a:pPr algn="l"/>
            <a:r>
              <a:rPr lang="en-US" dirty="0"/>
              <a:t>Dept of AIML</a:t>
            </a:r>
          </a:p>
          <a:p>
            <a:pPr algn="l"/>
            <a:r>
              <a:rPr lang="en-US" dirty="0"/>
              <a:t>RVCE</a:t>
            </a:r>
            <a:endParaRPr lang="en-IN" dirty="0"/>
          </a:p>
        </p:txBody>
      </p:sp>
    </p:spTree>
    <p:extLst>
      <p:ext uri="{BB962C8B-B14F-4D97-AF65-F5344CB8AC3E}">
        <p14:creationId xmlns:p14="http://schemas.microsoft.com/office/powerpoint/2010/main" val="83858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ACAF1-8A9D-2EE7-5C97-B9DF518ECA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D290B-2F0A-7B77-9F69-EE52D4BA3A23}"/>
              </a:ext>
            </a:extLst>
          </p:cNvPr>
          <p:cNvSpPr>
            <a:spLocks noGrp="1"/>
          </p:cNvSpPr>
          <p:nvPr>
            <p:ph type="title"/>
          </p:nvPr>
        </p:nvSpPr>
        <p:spPr>
          <a:xfrm>
            <a:off x="0" y="0"/>
            <a:ext cx="8596668" cy="738909"/>
          </a:xfrm>
        </p:spPr>
        <p:txBody>
          <a:bodyPr/>
          <a:lstStyle/>
          <a:p>
            <a:r>
              <a:rPr lang="en-IN" sz="2900" b="1" dirty="0">
                <a:latin typeface="Arial-BoldMT"/>
              </a:rPr>
              <a:t>A</a:t>
            </a:r>
            <a:r>
              <a:rPr lang="en-IN" sz="1800" b="1" i="0" u="none" strike="noStrike" baseline="0" dirty="0">
                <a:solidFill>
                  <a:srgbClr val="8F0012"/>
                </a:solidFill>
                <a:latin typeface="Arial-BoldMT"/>
              </a:rPr>
              <a:t> </a:t>
            </a:r>
            <a:r>
              <a:rPr lang="en-IN" sz="2900" b="1" dirty="0">
                <a:latin typeface="Arial-BoldMT"/>
              </a:rPr>
              <a:t>Tour of Transformer Applications</a:t>
            </a:r>
          </a:p>
        </p:txBody>
      </p:sp>
      <p:sp>
        <p:nvSpPr>
          <p:cNvPr id="3" name="Content Placeholder 2">
            <a:extLst>
              <a:ext uri="{FF2B5EF4-FFF2-40B4-BE49-F238E27FC236}">
                <a16:creationId xmlns:a16="http://schemas.microsoft.com/office/drawing/2014/main" id="{39E88D4C-A2BE-3A8E-8734-0CC55CE627F8}"/>
              </a:ext>
            </a:extLst>
          </p:cNvPr>
          <p:cNvSpPr>
            <a:spLocks noGrp="1"/>
          </p:cNvSpPr>
          <p:nvPr>
            <p:ph idx="1"/>
          </p:nvPr>
        </p:nvSpPr>
        <p:spPr>
          <a:xfrm>
            <a:off x="-1" y="738909"/>
            <a:ext cx="11914909" cy="6003636"/>
          </a:xfrm>
        </p:spPr>
        <p:txBody>
          <a:bodyPr>
            <a:normAutofit fontScale="92500" lnSpcReduction="20000"/>
          </a:bodyPr>
          <a:lstStyle/>
          <a:p>
            <a:r>
              <a:rPr lang="en-IN" sz="3200" b="1" dirty="0"/>
              <a:t>Text Classification</a:t>
            </a:r>
          </a:p>
          <a:p>
            <a:r>
              <a:rPr lang="en-US" sz="3200" b="1" dirty="0">
                <a:solidFill>
                  <a:srgbClr val="FF0000"/>
                </a:solidFill>
              </a:rPr>
              <a:t>Step 1: Import and Create a Pipeline</a:t>
            </a:r>
          </a:p>
          <a:p>
            <a:pPr marL="0" indent="0">
              <a:buNone/>
            </a:pPr>
            <a:r>
              <a:rPr lang="en-US" sz="3200" b="1" dirty="0">
                <a:highlight>
                  <a:srgbClr val="FFFF00"/>
                </a:highlight>
              </a:rPr>
              <a:t>from transformers import pipeline</a:t>
            </a:r>
          </a:p>
          <a:p>
            <a:pPr marL="0" indent="0">
              <a:buNone/>
            </a:pPr>
            <a:r>
              <a:rPr lang="en-US" sz="3200" b="1" dirty="0">
                <a:highlight>
                  <a:srgbClr val="FFFF00"/>
                </a:highlight>
              </a:rPr>
              <a:t>classifier = pipeline("sentiment-analysis")</a:t>
            </a:r>
          </a:p>
          <a:p>
            <a:pPr marL="0" indent="0">
              <a:buNone/>
            </a:pPr>
            <a:r>
              <a:rPr lang="en-US" sz="3200" b="1" dirty="0"/>
              <a:t>This creates a sentiment analysis tool.</a:t>
            </a:r>
          </a:p>
          <a:p>
            <a:pPr marL="0" indent="0">
              <a:buNone/>
            </a:pPr>
            <a:r>
              <a:rPr lang="en-US" sz="3200" b="1" dirty="0"/>
              <a:t>The first time you run it, it downloads the model from Hugging Face Hub.</a:t>
            </a:r>
          </a:p>
          <a:p>
            <a:r>
              <a:rPr lang="en-US" sz="3200" b="1" dirty="0"/>
              <a:t>After that, it uses the saved (cached) model — so it’s faster next time.</a:t>
            </a:r>
          </a:p>
          <a:p>
            <a:r>
              <a:rPr lang="en-US" sz="3200" b="1" dirty="0">
                <a:solidFill>
                  <a:srgbClr val="FF0000"/>
                </a:solidFill>
              </a:rPr>
              <a:t>Step 2: Input Some Text</a:t>
            </a:r>
          </a:p>
          <a:p>
            <a:pPr marL="0" indent="0">
              <a:buNone/>
            </a:pPr>
            <a:r>
              <a:rPr lang="en-US" sz="3200" b="1" dirty="0">
                <a:highlight>
                  <a:srgbClr val="FFFF00"/>
                </a:highlight>
              </a:rPr>
              <a:t>outputs = classifier(text)</a:t>
            </a:r>
          </a:p>
          <a:p>
            <a:pPr marL="0" indent="0">
              <a:buNone/>
            </a:pPr>
            <a:r>
              <a:rPr lang="en-US" sz="3200" b="1" dirty="0"/>
              <a:t>You give it some text (like a review or a sentence).</a:t>
            </a:r>
          </a:p>
          <a:p>
            <a:endParaRPr lang="en-IN" sz="3200" b="1" dirty="0"/>
          </a:p>
        </p:txBody>
      </p:sp>
    </p:spTree>
    <p:extLst>
      <p:ext uri="{BB962C8B-B14F-4D97-AF65-F5344CB8AC3E}">
        <p14:creationId xmlns:p14="http://schemas.microsoft.com/office/powerpoint/2010/main" val="1299241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EEED0-15B5-0915-346A-9FDBFBC5D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3A279-E10F-D873-3FCF-A9E2691AD61C}"/>
              </a:ext>
            </a:extLst>
          </p:cNvPr>
          <p:cNvSpPr>
            <a:spLocks noGrp="1"/>
          </p:cNvSpPr>
          <p:nvPr>
            <p:ph type="title"/>
          </p:nvPr>
        </p:nvSpPr>
        <p:spPr>
          <a:xfrm>
            <a:off x="0" y="0"/>
            <a:ext cx="8596668" cy="738909"/>
          </a:xfrm>
        </p:spPr>
        <p:txBody>
          <a:bodyPr/>
          <a:lstStyle/>
          <a:p>
            <a:r>
              <a:rPr lang="en-IN" sz="2900" b="1" dirty="0">
                <a:latin typeface="Arial-BoldMT"/>
              </a:rPr>
              <a:t>The Hugging Face Ecosystem</a:t>
            </a:r>
          </a:p>
        </p:txBody>
      </p:sp>
      <p:sp>
        <p:nvSpPr>
          <p:cNvPr id="3" name="Content Placeholder 2">
            <a:extLst>
              <a:ext uri="{FF2B5EF4-FFF2-40B4-BE49-F238E27FC236}">
                <a16:creationId xmlns:a16="http://schemas.microsoft.com/office/drawing/2014/main" id="{19FF5A56-33DC-BAB7-CC90-BB36A7A6A2BC}"/>
              </a:ext>
            </a:extLst>
          </p:cNvPr>
          <p:cNvSpPr>
            <a:spLocks noGrp="1"/>
          </p:cNvSpPr>
          <p:nvPr>
            <p:ph idx="1"/>
          </p:nvPr>
        </p:nvSpPr>
        <p:spPr>
          <a:xfrm>
            <a:off x="-1" y="738909"/>
            <a:ext cx="11914909" cy="6003636"/>
          </a:xfrm>
        </p:spPr>
        <p:txBody>
          <a:bodyPr>
            <a:normAutofit/>
          </a:bodyPr>
          <a:lstStyle/>
          <a:p>
            <a:pPr algn="l"/>
            <a:r>
              <a:rPr lang="en-US" sz="2400" b="1" i="0" u="none" strike="noStrike" baseline="0" dirty="0">
                <a:latin typeface="TimesNewRomanPSMT"/>
              </a:rPr>
              <a:t>The Hugging Face ecosystem consists of mainly two parts: a family of libraries and the Hub as </a:t>
            </a:r>
            <a:r>
              <a:rPr lang="en-IN" sz="2400" b="1" i="0" u="none" strike="noStrike" baseline="0" dirty="0">
                <a:latin typeface="TimesNewRomanPSMT"/>
              </a:rPr>
              <a:t>shown in below</a:t>
            </a:r>
            <a:endParaRPr lang="en-IN" sz="3600" b="1" dirty="0"/>
          </a:p>
        </p:txBody>
      </p:sp>
      <p:pic>
        <p:nvPicPr>
          <p:cNvPr id="5" name="Picture 4">
            <a:extLst>
              <a:ext uri="{FF2B5EF4-FFF2-40B4-BE49-F238E27FC236}">
                <a16:creationId xmlns:a16="http://schemas.microsoft.com/office/drawing/2014/main" id="{50AA2D5B-268A-F9A0-847E-94A5579B7E34}"/>
              </a:ext>
            </a:extLst>
          </p:cNvPr>
          <p:cNvPicPr>
            <a:picLocks noChangeAspect="1"/>
          </p:cNvPicPr>
          <p:nvPr/>
        </p:nvPicPr>
        <p:blipFill>
          <a:blip r:embed="rId2"/>
          <a:stretch>
            <a:fillRect/>
          </a:stretch>
        </p:blipFill>
        <p:spPr>
          <a:xfrm>
            <a:off x="2013527" y="1560945"/>
            <a:ext cx="7426037" cy="5181600"/>
          </a:xfrm>
          <a:prstGeom prst="rect">
            <a:avLst/>
          </a:prstGeom>
        </p:spPr>
      </p:pic>
    </p:spTree>
    <p:extLst>
      <p:ext uri="{BB962C8B-B14F-4D97-AF65-F5344CB8AC3E}">
        <p14:creationId xmlns:p14="http://schemas.microsoft.com/office/powerpoint/2010/main" val="6645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D4CE5-17B3-E5AD-8677-4E90C75DA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D6EE0-8D41-BF0D-E891-34CD5A080AAF}"/>
              </a:ext>
            </a:extLst>
          </p:cNvPr>
          <p:cNvSpPr>
            <a:spLocks noGrp="1"/>
          </p:cNvSpPr>
          <p:nvPr>
            <p:ph type="title"/>
          </p:nvPr>
        </p:nvSpPr>
        <p:spPr>
          <a:xfrm>
            <a:off x="0" y="0"/>
            <a:ext cx="8596668" cy="738909"/>
          </a:xfrm>
        </p:spPr>
        <p:txBody>
          <a:bodyPr/>
          <a:lstStyle/>
          <a:p>
            <a:r>
              <a:rPr lang="en-IN" sz="2900" b="1" dirty="0">
                <a:latin typeface="Arial-BoldMT"/>
              </a:rPr>
              <a:t>The Hugging Face </a:t>
            </a:r>
            <a:r>
              <a:rPr lang="en-IN" sz="2900" b="1" dirty="0" err="1">
                <a:latin typeface="Arial-BoldMT"/>
              </a:rPr>
              <a:t>HuB</a:t>
            </a:r>
            <a:endParaRPr lang="en-IN" sz="2900" b="1" dirty="0">
              <a:latin typeface="Arial-BoldMT"/>
            </a:endParaRPr>
          </a:p>
        </p:txBody>
      </p:sp>
      <p:sp>
        <p:nvSpPr>
          <p:cNvPr id="3" name="Content Placeholder 2">
            <a:extLst>
              <a:ext uri="{FF2B5EF4-FFF2-40B4-BE49-F238E27FC236}">
                <a16:creationId xmlns:a16="http://schemas.microsoft.com/office/drawing/2014/main" id="{568D7BEC-EC6E-A10D-0AA1-CCACBB096170}"/>
              </a:ext>
            </a:extLst>
          </p:cNvPr>
          <p:cNvSpPr>
            <a:spLocks noGrp="1"/>
          </p:cNvSpPr>
          <p:nvPr>
            <p:ph idx="1"/>
          </p:nvPr>
        </p:nvSpPr>
        <p:spPr>
          <a:xfrm>
            <a:off x="-1" y="738909"/>
            <a:ext cx="7047346" cy="6003636"/>
          </a:xfrm>
        </p:spPr>
        <p:txBody>
          <a:bodyPr>
            <a:normAutofit fontScale="92500" lnSpcReduction="20000"/>
          </a:bodyPr>
          <a:lstStyle/>
          <a:p>
            <a:pPr algn="l"/>
            <a:r>
              <a:rPr lang="en-US" b="1" dirty="0">
                <a:solidFill>
                  <a:srgbClr val="FF0000"/>
                </a:solidFill>
              </a:rPr>
              <a:t>Transfer learning helps reuse models</a:t>
            </a:r>
            <a:r>
              <a:rPr lang="en-US" b="1" dirty="0"/>
              <a:t>: Transfer learning allows you to take a pretrained model and use it for a new task, saving time and resources.</a:t>
            </a:r>
          </a:p>
          <a:p>
            <a:pPr algn="l"/>
            <a:endParaRPr lang="en-US" b="1" dirty="0"/>
          </a:p>
          <a:p>
            <a:pPr algn="l"/>
            <a:r>
              <a:rPr lang="en-US" b="1" dirty="0">
                <a:solidFill>
                  <a:srgbClr val="FF0000"/>
                </a:solidFill>
              </a:rPr>
              <a:t>Pretrained models are easily available</a:t>
            </a:r>
            <a:r>
              <a:rPr lang="en-US" b="1" dirty="0"/>
              <a:t>: The Hugging Face Hub hosts over 10,000 freely available models that you can use for different tasks.</a:t>
            </a:r>
          </a:p>
          <a:p>
            <a:pPr algn="l"/>
            <a:endParaRPr lang="en-US" b="1" dirty="0"/>
          </a:p>
          <a:p>
            <a:pPr algn="l"/>
            <a:r>
              <a:rPr lang="en-US" b="1" dirty="0">
                <a:solidFill>
                  <a:srgbClr val="FF0000"/>
                </a:solidFill>
              </a:rPr>
              <a:t>Smart search filters</a:t>
            </a:r>
            <a:r>
              <a:rPr lang="en-US" b="1" dirty="0"/>
              <a:t>: You can filter models on the Hugging Face Hub by task, language, and model size to quickly find what you need.</a:t>
            </a:r>
          </a:p>
          <a:p>
            <a:pPr algn="l"/>
            <a:endParaRPr lang="en-US" b="1" dirty="0"/>
          </a:p>
          <a:p>
            <a:pPr algn="l"/>
            <a:r>
              <a:rPr lang="en-US" b="1" dirty="0">
                <a:solidFill>
                  <a:srgbClr val="FF0000"/>
                </a:solidFill>
              </a:rPr>
              <a:t>One-line model loading</a:t>
            </a:r>
            <a:r>
              <a:rPr lang="en-US" b="1" dirty="0"/>
              <a:t>: Loading a model into your code takes just one line, making it fast and simple to start using.</a:t>
            </a:r>
          </a:p>
          <a:p>
            <a:pPr algn="l"/>
            <a:endParaRPr lang="en-US" b="1" dirty="0"/>
          </a:p>
          <a:p>
            <a:pPr algn="l"/>
            <a:r>
              <a:rPr lang="en-US" b="1" dirty="0">
                <a:solidFill>
                  <a:srgbClr val="FF0000"/>
                </a:solidFill>
              </a:rPr>
              <a:t>Easy experimentation</a:t>
            </a:r>
            <a:r>
              <a:rPr lang="en-US" b="1" dirty="0"/>
              <a:t>: This setup lets you test multiple models quickly without a lot of setup, so you can focus more on your project.</a:t>
            </a:r>
          </a:p>
          <a:p>
            <a:pPr algn="l"/>
            <a:endParaRPr lang="en-US" b="1" dirty="0"/>
          </a:p>
          <a:p>
            <a:pPr algn="l"/>
            <a:r>
              <a:rPr lang="en-US" b="1" dirty="0">
                <a:solidFill>
                  <a:srgbClr val="FF0000"/>
                </a:solidFill>
              </a:rPr>
              <a:t>Datasets and metrics also available: </a:t>
            </a:r>
            <a:r>
              <a:rPr lang="en-US" b="1" dirty="0"/>
              <a:t>Besides models, the Hub provides datasets and evaluation metrics to help you reproduce results or train your own models.</a:t>
            </a:r>
            <a:endParaRPr lang="en-IN" b="1" dirty="0"/>
          </a:p>
        </p:txBody>
      </p:sp>
      <p:pic>
        <p:nvPicPr>
          <p:cNvPr id="6" name="Picture 5">
            <a:extLst>
              <a:ext uri="{FF2B5EF4-FFF2-40B4-BE49-F238E27FC236}">
                <a16:creationId xmlns:a16="http://schemas.microsoft.com/office/drawing/2014/main" id="{34DA9133-046A-0BDA-8207-315ACA55A5E8}"/>
              </a:ext>
            </a:extLst>
          </p:cNvPr>
          <p:cNvPicPr>
            <a:picLocks noChangeAspect="1"/>
          </p:cNvPicPr>
          <p:nvPr/>
        </p:nvPicPr>
        <p:blipFill>
          <a:blip r:embed="rId2"/>
          <a:stretch>
            <a:fillRect/>
          </a:stretch>
        </p:blipFill>
        <p:spPr>
          <a:xfrm>
            <a:off x="7352145" y="0"/>
            <a:ext cx="5362884" cy="6742545"/>
          </a:xfrm>
          <a:prstGeom prst="rect">
            <a:avLst/>
          </a:prstGeom>
        </p:spPr>
      </p:pic>
    </p:spTree>
    <p:extLst>
      <p:ext uri="{BB962C8B-B14F-4D97-AF65-F5344CB8AC3E}">
        <p14:creationId xmlns:p14="http://schemas.microsoft.com/office/powerpoint/2010/main" val="1997234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3C72-ABC2-3689-A286-9CA2DC088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A945D-D5E1-FE2F-88AD-ACE85A27262A}"/>
              </a:ext>
            </a:extLst>
          </p:cNvPr>
          <p:cNvSpPr>
            <a:spLocks noGrp="1"/>
          </p:cNvSpPr>
          <p:nvPr>
            <p:ph type="title"/>
          </p:nvPr>
        </p:nvSpPr>
        <p:spPr>
          <a:xfrm>
            <a:off x="0" y="0"/>
            <a:ext cx="8596668" cy="738909"/>
          </a:xfrm>
        </p:spPr>
        <p:txBody>
          <a:bodyPr/>
          <a:lstStyle/>
          <a:p>
            <a:r>
              <a:rPr lang="en-IN" sz="2900" b="1" dirty="0">
                <a:latin typeface="Arial-BoldMT"/>
              </a:rPr>
              <a:t>The Hugging Face Tokenizers AND Datasets</a:t>
            </a:r>
          </a:p>
        </p:txBody>
      </p:sp>
      <p:sp>
        <p:nvSpPr>
          <p:cNvPr id="3" name="Content Placeholder 2">
            <a:extLst>
              <a:ext uri="{FF2B5EF4-FFF2-40B4-BE49-F238E27FC236}">
                <a16:creationId xmlns:a16="http://schemas.microsoft.com/office/drawing/2014/main" id="{D1E58CF8-8B62-D089-4DB0-56C9802E042A}"/>
              </a:ext>
            </a:extLst>
          </p:cNvPr>
          <p:cNvSpPr>
            <a:spLocks noGrp="1"/>
          </p:cNvSpPr>
          <p:nvPr>
            <p:ph idx="1"/>
          </p:nvPr>
        </p:nvSpPr>
        <p:spPr>
          <a:xfrm>
            <a:off x="-1" y="738909"/>
            <a:ext cx="11619346" cy="6003636"/>
          </a:xfrm>
        </p:spPr>
        <p:txBody>
          <a:bodyPr>
            <a:normAutofit/>
          </a:bodyPr>
          <a:lstStyle/>
          <a:p>
            <a:pPr algn="just"/>
            <a:r>
              <a:rPr lang="en-US" sz="2000" b="1" i="0" u="none" strike="noStrike" baseline="0" dirty="0">
                <a:solidFill>
                  <a:srgbClr val="000000"/>
                </a:solidFill>
                <a:latin typeface="TimesNewRomanPSMT"/>
              </a:rPr>
              <a:t>The </a:t>
            </a:r>
            <a:r>
              <a:rPr lang="en-US" sz="2000" b="1" i="0" u="none" strike="noStrike" baseline="0" dirty="0">
                <a:solidFill>
                  <a:srgbClr val="8F0012"/>
                </a:solidFill>
                <a:latin typeface="TimesNewRomanPSMT"/>
              </a:rPr>
              <a:t>Hugging Face Tokenizers </a:t>
            </a:r>
            <a:r>
              <a:rPr lang="en-US" sz="2000" b="1" i="0" u="none" strike="noStrike" baseline="0" dirty="0">
                <a:solidFill>
                  <a:srgbClr val="000000"/>
                </a:solidFill>
                <a:latin typeface="TimesNewRomanPSMT"/>
              </a:rPr>
              <a:t>library provides many tokenization strategies and is extremely fast at tokenizing text thanks to its Rust backend.</a:t>
            </a:r>
          </a:p>
          <a:p>
            <a:pPr algn="just"/>
            <a:r>
              <a:rPr lang="en-US" sz="2000" b="1" i="0" u="none" strike="noStrike" baseline="0" dirty="0">
                <a:solidFill>
                  <a:srgbClr val="000000"/>
                </a:solidFill>
                <a:latin typeface="TimesNewRomanPSMT"/>
              </a:rPr>
              <a:t>In addition, it also takes care of all the model dependent</a:t>
            </a:r>
            <a:r>
              <a:rPr lang="en-US" sz="2000" b="1" dirty="0">
                <a:solidFill>
                  <a:srgbClr val="000000"/>
                </a:solidFill>
                <a:latin typeface="TimesNewRomanPSMT"/>
              </a:rPr>
              <a:t> </a:t>
            </a:r>
            <a:r>
              <a:rPr lang="en-US" sz="2000" b="1" i="0" u="none" strike="noStrike" baseline="0" dirty="0">
                <a:solidFill>
                  <a:srgbClr val="000000"/>
                </a:solidFill>
                <a:latin typeface="TimesNewRomanPSMT"/>
              </a:rPr>
              <a:t>pre- and post-processing such as normalizing the inputs and transforming the model outputs to the required format. </a:t>
            </a:r>
          </a:p>
          <a:p>
            <a:pPr marL="0" indent="0" algn="just">
              <a:buNone/>
            </a:pPr>
            <a:endParaRPr lang="en-US" sz="2000" b="1" i="0" u="none" strike="noStrike" baseline="0" dirty="0">
              <a:solidFill>
                <a:srgbClr val="000000"/>
              </a:solidFill>
              <a:latin typeface="TimesNewRomanPSMT"/>
            </a:endParaRPr>
          </a:p>
          <a:p>
            <a:pPr algn="just"/>
            <a:r>
              <a:rPr lang="en-US" sz="2000" b="1" dirty="0">
                <a:solidFill>
                  <a:srgbClr val="FF0000"/>
                </a:solidFill>
              </a:rPr>
              <a:t>Easy access to datasets</a:t>
            </a:r>
            <a:r>
              <a:rPr lang="en-US" sz="2000" b="1" dirty="0"/>
              <a:t>: The Hugging Face Datasets library gives you a standard way to use thousands of datasets directly from the Hub.</a:t>
            </a:r>
          </a:p>
          <a:p>
            <a:pPr algn="just"/>
            <a:r>
              <a:rPr lang="en-US" sz="2000" b="1" dirty="0">
                <a:solidFill>
                  <a:srgbClr val="FF0000"/>
                </a:solidFill>
              </a:rPr>
              <a:t>Faster processing with smart caching</a:t>
            </a:r>
            <a:r>
              <a:rPr lang="en-US" sz="2000" b="1" dirty="0"/>
              <a:t>: It saves time by storing preprocessed data so you don’t have to repeat it every time you run the code.</a:t>
            </a:r>
          </a:p>
          <a:p>
            <a:pPr algn="just"/>
            <a:r>
              <a:rPr lang="en-US" sz="2000" b="1" dirty="0">
                <a:solidFill>
                  <a:srgbClr val="FF0000"/>
                </a:solidFill>
              </a:rPr>
              <a:t>Handles large data efficiently</a:t>
            </a:r>
            <a:r>
              <a:rPr lang="en-US" sz="2000" b="1" dirty="0"/>
              <a:t>: It uses memory mapping to avoid RAM issues, making it easier to work with big datasets.</a:t>
            </a:r>
          </a:p>
          <a:p>
            <a:pPr algn="just"/>
            <a:r>
              <a:rPr lang="en-US" sz="2000" b="1" dirty="0">
                <a:solidFill>
                  <a:srgbClr val="FF0000"/>
                </a:solidFill>
              </a:rPr>
              <a:t>Works well with Pandas and NumPy</a:t>
            </a:r>
            <a:r>
              <a:rPr lang="en-US" sz="2000" b="1" dirty="0"/>
              <a:t>: You can use familiar tools like Pandas and NumPy without needing to learn something new.</a:t>
            </a:r>
          </a:p>
          <a:p>
            <a:pPr algn="just"/>
            <a:r>
              <a:rPr lang="en-US" sz="2000" b="1" dirty="0">
                <a:solidFill>
                  <a:srgbClr val="FF0000"/>
                </a:solidFill>
              </a:rPr>
              <a:t>Accurate and reliable evaluation</a:t>
            </a:r>
            <a:r>
              <a:rPr lang="en-US" sz="2000" b="1" dirty="0"/>
              <a:t>: The library provides official scripts for many NLP metrics to ensure your results are correct and easy to reproduce.</a:t>
            </a:r>
            <a:endParaRPr lang="en-IN" sz="2000" b="1" dirty="0"/>
          </a:p>
        </p:txBody>
      </p:sp>
    </p:spTree>
    <p:extLst>
      <p:ext uri="{BB962C8B-B14F-4D97-AF65-F5344CB8AC3E}">
        <p14:creationId xmlns:p14="http://schemas.microsoft.com/office/powerpoint/2010/main" val="67783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DAFDF-D520-04E4-978A-8FC239140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8F3EA-9BE1-CA8D-DEFB-A616ED39BE9C}"/>
              </a:ext>
            </a:extLst>
          </p:cNvPr>
          <p:cNvSpPr>
            <a:spLocks noGrp="1"/>
          </p:cNvSpPr>
          <p:nvPr>
            <p:ph type="title"/>
          </p:nvPr>
        </p:nvSpPr>
        <p:spPr>
          <a:xfrm>
            <a:off x="0" y="0"/>
            <a:ext cx="8596668" cy="738909"/>
          </a:xfrm>
        </p:spPr>
        <p:txBody>
          <a:bodyPr/>
          <a:lstStyle/>
          <a:p>
            <a:r>
              <a:rPr lang="en-IN" sz="2900" b="1" dirty="0">
                <a:latin typeface="Arial-BoldMT"/>
              </a:rPr>
              <a:t>The Hugging Accelerate </a:t>
            </a:r>
          </a:p>
        </p:txBody>
      </p:sp>
      <p:sp>
        <p:nvSpPr>
          <p:cNvPr id="3" name="Content Placeholder 2">
            <a:extLst>
              <a:ext uri="{FF2B5EF4-FFF2-40B4-BE49-F238E27FC236}">
                <a16:creationId xmlns:a16="http://schemas.microsoft.com/office/drawing/2014/main" id="{C002A591-F9B2-F59D-A299-1156FF4B1E5D}"/>
              </a:ext>
            </a:extLst>
          </p:cNvPr>
          <p:cNvSpPr>
            <a:spLocks noGrp="1"/>
          </p:cNvSpPr>
          <p:nvPr>
            <p:ph idx="1"/>
          </p:nvPr>
        </p:nvSpPr>
        <p:spPr>
          <a:xfrm>
            <a:off x="-1" y="738909"/>
            <a:ext cx="11619346" cy="6003636"/>
          </a:xfrm>
        </p:spPr>
        <p:txBody>
          <a:bodyPr>
            <a:normAutofit/>
          </a:bodyPr>
          <a:lstStyle/>
          <a:p>
            <a:pPr algn="just"/>
            <a:r>
              <a:rPr lang="en-US" sz="2000" b="1" dirty="0"/>
              <a:t> </a:t>
            </a:r>
            <a:r>
              <a:rPr lang="en-US" sz="2000" b="1" dirty="0">
                <a:solidFill>
                  <a:srgbClr val="FF0000"/>
                </a:solidFill>
              </a:rPr>
              <a:t>Accelerate simplifies training setup</a:t>
            </a:r>
            <a:r>
              <a:rPr lang="en-US" sz="2000" b="1" dirty="0"/>
              <a:t>: It helps you run your machine learning code on different hardware setups without rewriting much code.</a:t>
            </a:r>
          </a:p>
          <a:p>
            <a:pPr algn="just"/>
            <a:endParaRPr lang="en-US" sz="2000" b="1" dirty="0"/>
          </a:p>
          <a:p>
            <a:pPr algn="just"/>
            <a:r>
              <a:rPr lang="en-US" sz="2000" b="1" dirty="0"/>
              <a:t> </a:t>
            </a:r>
            <a:r>
              <a:rPr lang="en-US" sz="2000" b="1" dirty="0">
                <a:solidFill>
                  <a:srgbClr val="FF0000"/>
                </a:solidFill>
              </a:rPr>
              <a:t>Start small, grow big</a:t>
            </a:r>
            <a:r>
              <a:rPr lang="en-US" sz="2000" b="1" dirty="0"/>
              <a:t>: You can begin training on your local machine, then move to one GPU, multiple GPUs, or even TPUs as your project grows.</a:t>
            </a:r>
          </a:p>
          <a:p>
            <a:pPr algn="just"/>
            <a:endParaRPr lang="en-US" sz="2000" b="1" dirty="0"/>
          </a:p>
          <a:p>
            <a:pPr algn="just"/>
            <a:r>
              <a:rPr lang="en-US" sz="2000" b="1" dirty="0">
                <a:solidFill>
                  <a:srgbClr val="FF0000"/>
                </a:solidFill>
              </a:rPr>
              <a:t> No need for custom code each time</a:t>
            </a:r>
            <a:r>
              <a:rPr lang="en-US" sz="2000" b="1" dirty="0"/>
              <a:t>: Normally, switching hardware (e.g., from single GPU to multi-GPU) requires new code — Accelerate removes that hassle.</a:t>
            </a:r>
          </a:p>
          <a:p>
            <a:pPr algn="just"/>
            <a:endParaRPr lang="en-US" sz="2000" b="1" dirty="0"/>
          </a:p>
          <a:p>
            <a:pPr algn="just"/>
            <a:r>
              <a:rPr lang="en-US" sz="2000" b="1" dirty="0">
                <a:solidFill>
                  <a:srgbClr val="FF0000"/>
                </a:solidFill>
              </a:rPr>
              <a:t>Abstracts training loop logic</a:t>
            </a:r>
            <a:r>
              <a:rPr lang="en-US" sz="2000" b="1" dirty="0"/>
              <a:t>: It handles the behind-the-scenes setup, so your training script stays clean and easy to manage.</a:t>
            </a:r>
          </a:p>
          <a:p>
            <a:pPr algn="just"/>
            <a:endParaRPr lang="en-US" sz="2000" b="1" dirty="0"/>
          </a:p>
          <a:p>
            <a:pPr algn="just"/>
            <a:r>
              <a:rPr lang="en-US" sz="2000" b="1" dirty="0">
                <a:solidFill>
                  <a:srgbClr val="FF0000"/>
                </a:solidFill>
              </a:rPr>
              <a:t>Speeds up workflow</a:t>
            </a:r>
            <a:r>
              <a:rPr lang="en-US" sz="2000" b="1" dirty="0"/>
              <a:t>: By reducing the need for hardware-specific changes, it lets you focus more on your model, not the infrastructure</a:t>
            </a:r>
            <a:endParaRPr lang="en-IN" sz="2000" b="1" dirty="0"/>
          </a:p>
        </p:txBody>
      </p:sp>
    </p:spTree>
    <p:extLst>
      <p:ext uri="{BB962C8B-B14F-4D97-AF65-F5344CB8AC3E}">
        <p14:creationId xmlns:p14="http://schemas.microsoft.com/office/powerpoint/2010/main" val="2092861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C3B5D-F8C0-E846-7B8D-26BA25C29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B462B-C764-8F1C-E608-959AA6DF045D}"/>
              </a:ext>
            </a:extLst>
          </p:cNvPr>
          <p:cNvSpPr>
            <a:spLocks noGrp="1"/>
          </p:cNvSpPr>
          <p:nvPr>
            <p:ph type="title"/>
          </p:nvPr>
        </p:nvSpPr>
        <p:spPr>
          <a:xfrm>
            <a:off x="0" y="0"/>
            <a:ext cx="8596668" cy="738909"/>
          </a:xfrm>
        </p:spPr>
        <p:txBody>
          <a:bodyPr/>
          <a:lstStyle/>
          <a:p>
            <a:r>
              <a:rPr lang="en-IN" sz="2900" b="1" dirty="0">
                <a:latin typeface="Arial-BoldMT"/>
              </a:rPr>
              <a:t>Main Challenges With Transformers</a:t>
            </a:r>
          </a:p>
        </p:txBody>
      </p:sp>
      <p:sp>
        <p:nvSpPr>
          <p:cNvPr id="3" name="Content Placeholder 2">
            <a:extLst>
              <a:ext uri="{FF2B5EF4-FFF2-40B4-BE49-F238E27FC236}">
                <a16:creationId xmlns:a16="http://schemas.microsoft.com/office/drawing/2014/main" id="{FE94DB87-B7F7-3052-DB8F-9B5AA2A3D3C1}"/>
              </a:ext>
            </a:extLst>
          </p:cNvPr>
          <p:cNvSpPr>
            <a:spLocks noGrp="1"/>
          </p:cNvSpPr>
          <p:nvPr>
            <p:ph idx="1"/>
          </p:nvPr>
        </p:nvSpPr>
        <p:spPr>
          <a:xfrm>
            <a:off x="-1" y="738909"/>
            <a:ext cx="11619346" cy="6003636"/>
          </a:xfrm>
        </p:spPr>
        <p:txBody>
          <a:bodyPr>
            <a:normAutofit/>
          </a:bodyPr>
          <a:lstStyle/>
          <a:p>
            <a:pPr algn="just"/>
            <a:r>
              <a:rPr lang="en-US" sz="1800" b="0" i="1" u="none" strike="noStrike" baseline="0" dirty="0">
                <a:latin typeface="TimesNewRomanPS-ItalicMT"/>
              </a:rPr>
              <a:t> </a:t>
            </a:r>
            <a:r>
              <a:rPr lang="en-US" sz="1800" b="1" u="none" strike="noStrike" baseline="0" dirty="0">
                <a:solidFill>
                  <a:srgbClr val="FF0000"/>
                </a:solidFill>
                <a:latin typeface="TimesNewRomanPS-ItalicMT"/>
              </a:rPr>
              <a:t>Language barrier: </a:t>
            </a:r>
            <a:r>
              <a:rPr lang="en-US" sz="1800" b="0" u="none" strike="noStrike" baseline="0" dirty="0">
                <a:latin typeface="TimesNewRomanPS-ItalicMT"/>
              </a:rPr>
              <a:t>Most transformer models are trained in English, making it hard to find good models for rare or low-resource languages.</a:t>
            </a:r>
          </a:p>
          <a:p>
            <a:pPr algn="just"/>
            <a:r>
              <a:rPr lang="en-US" sz="1800" b="0" u="none" strike="noStrike" baseline="0" dirty="0">
                <a:solidFill>
                  <a:srgbClr val="FF0000"/>
                </a:solidFill>
                <a:latin typeface="TimesNewRomanPS-ItalicMT"/>
              </a:rPr>
              <a:t> </a:t>
            </a:r>
            <a:r>
              <a:rPr lang="en-US" sz="1800" b="1" u="none" strike="noStrike" baseline="0" dirty="0">
                <a:solidFill>
                  <a:srgbClr val="FF0000"/>
                </a:solidFill>
                <a:latin typeface="TimesNewRomanPS-ItalicMT"/>
              </a:rPr>
              <a:t>Data hungry: </a:t>
            </a:r>
            <a:r>
              <a:rPr lang="en-US" sz="1800" b="0" u="none" strike="noStrike" baseline="0" dirty="0">
                <a:latin typeface="TimesNewRomanPS-ItalicMT"/>
              </a:rPr>
              <a:t>Even with transfer learning, transformers still need a lot of labeled data — much more than what a human would need to learn the same thing.</a:t>
            </a:r>
          </a:p>
          <a:p>
            <a:pPr algn="just"/>
            <a:r>
              <a:rPr lang="en-US" sz="1800" b="0" u="none" strike="noStrike" baseline="0" dirty="0">
                <a:latin typeface="TimesNewRomanPS-ItalicMT"/>
              </a:rPr>
              <a:t> </a:t>
            </a:r>
            <a:r>
              <a:rPr lang="en-US" sz="1800" b="1" u="none" strike="noStrike" baseline="0" dirty="0">
                <a:solidFill>
                  <a:srgbClr val="FF0000"/>
                </a:solidFill>
                <a:latin typeface="TimesNewRomanPS-ItalicMT"/>
              </a:rPr>
              <a:t>Struggle with long documents: </a:t>
            </a:r>
            <a:r>
              <a:rPr lang="en-US" sz="1800" b="0" u="none" strike="noStrike" baseline="0" dirty="0">
                <a:latin typeface="TimesNewRomanPS-ItalicMT"/>
              </a:rPr>
              <a:t>Transformers work well with short texts, but processing long documents is slow and memory-heavy.</a:t>
            </a:r>
          </a:p>
          <a:p>
            <a:pPr algn="just"/>
            <a:r>
              <a:rPr lang="en-US" sz="1800" b="0" u="none" strike="noStrike" baseline="0" dirty="0">
                <a:latin typeface="TimesNewRomanPS-ItalicMT"/>
              </a:rPr>
              <a:t> </a:t>
            </a:r>
            <a:r>
              <a:rPr lang="en-US" sz="1800" b="1" u="none" strike="noStrike" baseline="0" dirty="0">
                <a:solidFill>
                  <a:srgbClr val="FF0000"/>
                </a:solidFill>
                <a:latin typeface="TimesNewRomanPS-ItalicMT"/>
              </a:rPr>
              <a:t>Black box behavior: </a:t>
            </a:r>
            <a:r>
              <a:rPr lang="en-US" sz="1800" b="0" u="none" strike="noStrike" baseline="0" dirty="0">
                <a:latin typeface="TimesNewRomanPS-ItalicMT"/>
              </a:rPr>
              <a:t>It's hard to understand or explain why a transformer made a certain prediction, which is risky for important decisions.</a:t>
            </a:r>
          </a:p>
          <a:p>
            <a:pPr algn="just"/>
            <a:r>
              <a:rPr lang="en-US" sz="1800" b="0" u="none" strike="noStrike" baseline="0" dirty="0">
                <a:latin typeface="TimesNewRomanPS-ItalicMT"/>
              </a:rPr>
              <a:t> </a:t>
            </a:r>
            <a:r>
              <a:rPr lang="en-US" sz="1800" b="1" u="none" strike="noStrike" baseline="0" dirty="0">
                <a:solidFill>
                  <a:srgbClr val="FF0000"/>
                </a:solidFill>
                <a:latin typeface="TimesNewRomanPS-ItalicMT"/>
              </a:rPr>
              <a:t>Biases from the internet: </a:t>
            </a:r>
            <a:r>
              <a:rPr lang="en-US" sz="1800" b="0" u="none" strike="noStrike" baseline="0" dirty="0">
                <a:latin typeface="TimesNewRomanPS-ItalicMT"/>
              </a:rPr>
              <a:t>Since models learn from internet data, they can pick up harmful biases like racism or sexism, which is tough to detect and </a:t>
            </a:r>
            <a:r>
              <a:rPr lang="en-US" sz="1800" b="0" u="none" strike="noStrike" baseline="0">
                <a:latin typeface="TimesNewRomanPS-ItalicMT"/>
              </a:rPr>
              <a:t>fix.</a:t>
            </a:r>
            <a:endParaRPr lang="en-US" sz="1800" b="0" u="none" strike="noStrike" baseline="0" dirty="0">
              <a:latin typeface="TimesNewRomanPS-ItalicMT"/>
            </a:endParaRPr>
          </a:p>
          <a:p>
            <a:pPr algn="just"/>
            <a:r>
              <a:rPr lang="en-US" sz="1800" b="0" u="none" strike="noStrike" baseline="0" dirty="0">
                <a:latin typeface="TimesNewRomanPS-ItalicMT"/>
              </a:rPr>
              <a:t> </a:t>
            </a:r>
            <a:r>
              <a:rPr lang="en-US" sz="1800" b="1" u="none" strike="noStrike" baseline="0" dirty="0">
                <a:solidFill>
                  <a:srgbClr val="FF0000"/>
                </a:solidFill>
                <a:latin typeface="TimesNewRomanPS-ItalicMT"/>
              </a:rPr>
              <a:t>Cross-lingual solutions: </a:t>
            </a:r>
            <a:r>
              <a:rPr lang="en-US" sz="1800" b="0" u="none" strike="noStrike" baseline="0" dirty="0">
                <a:latin typeface="TimesNewRomanPS-ItalicMT"/>
              </a:rPr>
              <a:t>Multilingual models and zero-shot learning are being explored to overcome some of these issues, especially for low-resource languages.</a:t>
            </a:r>
            <a:endParaRPr lang="en-IN" sz="2000" b="1" dirty="0"/>
          </a:p>
        </p:txBody>
      </p:sp>
    </p:spTree>
    <p:extLst>
      <p:ext uri="{BB962C8B-B14F-4D97-AF65-F5344CB8AC3E}">
        <p14:creationId xmlns:p14="http://schemas.microsoft.com/office/powerpoint/2010/main" val="1660736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dirty="0"/>
              <a:t>Text Classification</a:t>
            </a:r>
          </a:p>
        </p:txBody>
      </p:sp>
      <p:sp>
        <p:nvSpPr>
          <p:cNvPr id="3" name="Content Placeholder 2"/>
          <p:cNvSpPr>
            <a:spLocks noGrp="1"/>
          </p:cNvSpPr>
          <p:nvPr>
            <p:ph idx="1"/>
          </p:nvPr>
        </p:nvSpPr>
        <p:spPr>
          <a:xfrm>
            <a:off x="150860" y="719716"/>
            <a:ext cx="11777903" cy="5888902"/>
          </a:xfrm>
        </p:spPr>
        <p:txBody>
          <a:bodyPr/>
          <a:lstStyle/>
          <a:p>
            <a:pPr algn="just"/>
            <a:r>
              <a:rPr lang="en-US" sz="2800" b="1" dirty="0"/>
              <a:t>Text classification is one of the most common tasks in NLP and can be used for applications such as tagging customer feedback into categories or routing support tickets according to their language.</a:t>
            </a:r>
          </a:p>
          <a:p>
            <a:pPr marL="0" indent="0" algn="just">
              <a:buNone/>
            </a:pPr>
            <a:r>
              <a:rPr lang="en-US" sz="2800" b="1" dirty="0"/>
              <a:t> </a:t>
            </a:r>
          </a:p>
          <a:p>
            <a:pPr algn="just"/>
            <a:r>
              <a:rPr lang="en-US" sz="2800" b="1" dirty="0"/>
              <a:t>Another common type of text classification is sentiment analysis, which aims to identify the polarity of a given text. </a:t>
            </a:r>
          </a:p>
          <a:p>
            <a:pPr algn="just"/>
            <a:endParaRPr lang="en-US" sz="2800" b="1" dirty="0"/>
          </a:p>
          <a:p>
            <a:pPr algn="just"/>
            <a:r>
              <a:rPr lang="en-US" sz="2800" b="1" dirty="0"/>
              <a:t>Task  : Detect emotions like </a:t>
            </a:r>
            <a:r>
              <a:rPr lang="en-US" sz="2800" b="1" i="1" dirty="0"/>
              <a:t>joy</a:t>
            </a:r>
            <a:r>
              <a:rPr lang="en-US" sz="2800" b="1" dirty="0"/>
              <a:t>, </a:t>
            </a:r>
            <a:r>
              <a:rPr lang="en-US" sz="2800" b="1" i="1" dirty="0"/>
              <a:t>anger</a:t>
            </a:r>
            <a:r>
              <a:rPr lang="en-US" sz="2800" b="1" dirty="0"/>
              <a:t>, </a:t>
            </a:r>
            <a:r>
              <a:rPr lang="en-US" sz="2800" b="1" i="1" dirty="0"/>
              <a:t>sadness</a:t>
            </a:r>
            <a:r>
              <a:rPr lang="en-US" sz="2800" b="1" dirty="0"/>
              <a:t> from tweets about a product.</a:t>
            </a:r>
          </a:p>
        </p:txBody>
      </p:sp>
    </p:spTree>
    <p:extLst>
      <p:ext uri="{BB962C8B-B14F-4D97-AF65-F5344CB8AC3E}">
        <p14:creationId xmlns:p14="http://schemas.microsoft.com/office/powerpoint/2010/main" val="2424479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dirty="0"/>
              <a:t>Text Classification</a:t>
            </a:r>
          </a:p>
        </p:txBody>
      </p:sp>
      <p:sp>
        <p:nvSpPr>
          <p:cNvPr id="3" name="Content Placeholder 2"/>
          <p:cNvSpPr>
            <a:spLocks noGrp="1"/>
          </p:cNvSpPr>
          <p:nvPr>
            <p:ph idx="1"/>
          </p:nvPr>
        </p:nvSpPr>
        <p:spPr>
          <a:xfrm>
            <a:off x="150860" y="719716"/>
            <a:ext cx="11777903" cy="5888902"/>
          </a:xfrm>
        </p:spPr>
        <p:txBody>
          <a:bodyPr>
            <a:normAutofit/>
          </a:bodyPr>
          <a:lstStyle/>
          <a:p>
            <a:pPr algn="just"/>
            <a:r>
              <a:rPr lang="en-US" sz="2800" b="1" dirty="0"/>
              <a:t>Goal: Detect emotions like joy, anger, sadness from tweets about a product.</a:t>
            </a:r>
          </a:p>
          <a:p>
            <a:pPr marL="0" indent="0" algn="just">
              <a:buNone/>
            </a:pPr>
            <a:endParaRPr lang="en-US" sz="2800" b="1" dirty="0"/>
          </a:p>
          <a:p>
            <a:pPr algn="just"/>
            <a:r>
              <a:rPr lang="en-US" sz="2800" b="1" dirty="0"/>
              <a:t>❌ Problems with old deep learning approach:</a:t>
            </a:r>
          </a:p>
          <a:p>
            <a:r>
              <a:rPr lang="en-US" sz="2800" b="1" dirty="0"/>
              <a:t>    Needed lots of labeled data (tweets tagged with emotions).</a:t>
            </a:r>
          </a:p>
          <a:p>
            <a:r>
              <a:rPr lang="en-US" sz="2800" b="1" dirty="0"/>
              <a:t>    Training models like CNNs or RNNs from scratch was slow and expensive.</a:t>
            </a:r>
          </a:p>
          <a:p>
            <a:r>
              <a:rPr lang="en-US" sz="2800" b="1" dirty="0"/>
              <a:t>    Couldn’t easily adapt the model to other tasks (e.g., different emotions or product reviews).</a:t>
            </a:r>
          </a:p>
          <a:p>
            <a:r>
              <a:rPr lang="en-US" sz="2800" b="1" i="1" dirty="0">
                <a:solidFill>
                  <a:srgbClr val="FF0000"/>
                </a:solidFill>
              </a:rPr>
              <a:t>Solution : </a:t>
            </a:r>
            <a:r>
              <a:rPr lang="en-US" sz="2800" i="1" dirty="0">
                <a:solidFill>
                  <a:srgbClr val="FF0000"/>
                </a:solidFill>
              </a:rPr>
              <a:t>Shift to Transfer Learning with Transformers</a:t>
            </a:r>
            <a:endParaRPr lang="en-US" sz="2800" b="1" i="1" dirty="0">
              <a:solidFill>
                <a:srgbClr val="FF0000"/>
              </a:solidFill>
            </a:endParaRPr>
          </a:p>
        </p:txBody>
      </p:sp>
    </p:spTree>
    <p:extLst>
      <p:ext uri="{BB962C8B-B14F-4D97-AF65-F5344CB8AC3E}">
        <p14:creationId xmlns:p14="http://schemas.microsoft.com/office/powerpoint/2010/main" val="520622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b="1" dirty="0"/>
              <a:t>Hugging Face Tools – Easy Workflow</a:t>
            </a:r>
            <a:br>
              <a:rPr lang="en-IN" b="1" dirty="0"/>
            </a:br>
            <a:endParaRPr lang="en-IN" dirty="0"/>
          </a:p>
        </p:txBody>
      </p:sp>
      <p:sp>
        <p:nvSpPr>
          <p:cNvPr id="3" name="Content Placeholder 2"/>
          <p:cNvSpPr>
            <a:spLocks noGrp="1"/>
          </p:cNvSpPr>
          <p:nvPr>
            <p:ph idx="1"/>
          </p:nvPr>
        </p:nvSpPr>
        <p:spPr>
          <a:xfrm>
            <a:off x="150860" y="719716"/>
            <a:ext cx="11777903" cy="5888902"/>
          </a:xfrm>
        </p:spPr>
        <p:txBody>
          <a:bodyPr>
            <a:normAutofit/>
          </a:bodyPr>
          <a:lstStyle/>
          <a:p>
            <a:r>
              <a:rPr lang="en-IN" sz="2800" b="1" dirty="0"/>
              <a:t>Datasets</a:t>
            </a:r>
            <a:r>
              <a:rPr lang="en-IN" sz="2800" dirty="0"/>
              <a:t> – Load large and famous datasets like "emotion".</a:t>
            </a:r>
          </a:p>
          <a:p>
            <a:r>
              <a:rPr lang="en-IN" sz="2800" b="1" dirty="0"/>
              <a:t>Tokenizers</a:t>
            </a:r>
            <a:r>
              <a:rPr lang="en-IN" sz="2800" dirty="0"/>
              <a:t> – Convert raw tweets into tokens BERT can understand.</a:t>
            </a:r>
          </a:p>
          <a:p>
            <a:r>
              <a:rPr lang="en-IN" sz="2800" b="1" dirty="0"/>
              <a:t>Transformers</a:t>
            </a:r>
            <a:r>
              <a:rPr lang="en-IN" sz="2800" dirty="0"/>
              <a:t> – Use and fine-tune BERT and other models.</a:t>
            </a:r>
          </a:p>
          <a:p>
            <a:r>
              <a:rPr lang="en-IN" sz="2800" dirty="0"/>
              <a:t> </a:t>
            </a:r>
            <a:r>
              <a:rPr lang="en-IN" sz="2800" dirty="0">
                <a:solidFill>
                  <a:srgbClr val="FF0000"/>
                </a:solidFill>
              </a:rPr>
              <a:t>All tools </a:t>
            </a:r>
            <a:r>
              <a:rPr lang="en-IN" sz="2800" b="1" dirty="0">
                <a:solidFill>
                  <a:srgbClr val="FF0000"/>
                </a:solidFill>
              </a:rPr>
              <a:t>work together</a:t>
            </a:r>
            <a:r>
              <a:rPr lang="en-IN" sz="2800" dirty="0">
                <a:solidFill>
                  <a:srgbClr val="FF0000"/>
                </a:solidFill>
              </a:rPr>
              <a:t> to take raw text → fine-tuned model → accurate emotion prediction.</a:t>
            </a:r>
          </a:p>
          <a:p>
            <a:r>
              <a:rPr lang="en-IN" sz="2800" dirty="0"/>
              <a:t>Loading the Dataset </a:t>
            </a:r>
          </a:p>
          <a:p>
            <a:r>
              <a:rPr lang="en-IN" sz="2800" b="1" dirty="0">
                <a:solidFill>
                  <a:srgbClr val="FF0000"/>
                </a:solidFill>
              </a:rPr>
              <a:t>from datasets import </a:t>
            </a:r>
            <a:r>
              <a:rPr lang="en-IN" sz="2800" b="1" dirty="0" err="1">
                <a:solidFill>
                  <a:srgbClr val="FF0000"/>
                </a:solidFill>
              </a:rPr>
              <a:t>list_datasets</a:t>
            </a:r>
            <a:r>
              <a:rPr lang="en-IN" sz="2800" b="1" dirty="0">
                <a:solidFill>
                  <a:srgbClr val="FF0000"/>
                </a:solidFill>
              </a:rPr>
              <a:t> datasets = </a:t>
            </a:r>
            <a:r>
              <a:rPr lang="en-IN" sz="2800" b="1" dirty="0" err="1">
                <a:solidFill>
                  <a:srgbClr val="FF0000"/>
                </a:solidFill>
              </a:rPr>
              <a:t>list_datasets</a:t>
            </a:r>
            <a:r>
              <a:rPr lang="en-IN" sz="2800" b="1" dirty="0">
                <a:solidFill>
                  <a:srgbClr val="FF0000"/>
                </a:solidFill>
              </a:rPr>
              <a:t>()</a:t>
            </a:r>
          </a:p>
          <a:p>
            <a:r>
              <a:rPr lang="en-IN" sz="2800" b="1" dirty="0">
                <a:solidFill>
                  <a:srgbClr val="FF0000"/>
                </a:solidFill>
              </a:rPr>
              <a:t>from datasets import </a:t>
            </a:r>
            <a:r>
              <a:rPr lang="en-IN" sz="2800" b="1" dirty="0" err="1">
                <a:solidFill>
                  <a:srgbClr val="FF0000"/>
                </a:solidFill>
              </a:rPr>
              <a:t>load_dataset</a:t>
            </a:r>
            <a:endParaRPr lang="en-IN" sz="2800" b="1" dirty="0">
              <a:solidFill>
                <a:srgbClr val="FF0000"/>
              </a:solidFill>
            </a:endParaRPr>
          </a:p>
          <a:p>
            <a:r>
              <a:rPr lang="en-IN" sz="2800" b="1" dirty="0">
                <a:solidFill>
                  <a:srgbClr val="FF0000"/>
                </a:solidFill>
              </a:rPr>
              <a:t>emotions = </a:t>
            </a:r>
            <a:r>
              <a:rPr lang="en-IN" sz="2800" b="1" dirty="0" err="1">
                <a:solidFill>
                  <a:srgbClr val="FF0000"/>
                </a:solidFill>
              </a:rPr>
              <a:t>load_dataset</a:t>
            </a:r>
            <a:r>
              <a:rPr lang="en-IN" sz="2800" b="1" dirty="0">
                <a:solidFill>
                  <a:srgbClr val="FF0000"/>
                </a:solidFill>
              </a:rPr>
              <a:t>("emotion")</a:t>
            </a:r>
          </a:p>
        </p:txBody>
      </p:sp>
    </p:spTree>
    <p:extLst>
      <p:ext uri="{BB962C8B-B14F-4D97-AF65-F5344CB8AC3E}">
        <p14:creationId xmlns:p14="http://schemas.microsoft.com/office/powerpoint/2010/main" val="3524257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b="1" dirty="0"/>
              <a:t>Hugging Face Tools – Easy Workflow</a:t>
            </a:r>
            <a:br>
              <a:rPr lang="en-IN" b="1" dirty="0"/>
            </a:br>
            <a:endParaRPr lang="en-IN" dirty="0"/>
          </a:p>
        </p:txBody>
      </p:sp>
      <p:sp>
        <p:nvSpPr>
          <p:cNvPr id="3" name="Content Placeholder 2"/>
          <p:cNvSpPr>
            <a:spLocks noGrp="1"/>
          </p:cNvSpPr>
          <p:nvPr>
            <p:ph idx="1"/>
          </p:nvPr>
        </p:nvSpPr>
        <p:spPr>
          <a:xfrm>
            <a:off x="150860" y="719716"/>
            <a:ext cx="11777903" cy="5888902"/>
          </a:xfrm>
        </p:spPr>
        <p:txBody>
          <a:bodyPr>
            <a:normAutofit/>
          </a:bodyPr>
          <a:lstStyle/>
          <a:p>
            <a:r>
              <a:rPr lang="en-US" sz="2800" b="1" dirty="0"/>
              <a:t>Dataset splits</a:t>
            </a:r>
            <a:r>
              <a:rPr lang="en-US" sz="2800" dirty="0"/>
              <a:t>:</a:t>
            </a:r>
          </a:p>
          <a:p>
            <a:r>
              <a:rPr lang="en-US" sz="2800" b="1" dirty="0"/>
              <a:t>Train</a:t>
            </a:r>
            <a:r>
              <a:rPr lang="en-US" sz="2800" dirty="0"/>
              <a:t>: 16,000 tweets</a:t>
            </a:r>
          </a:p>
          <a:p>
            <a:r>
              <a:rPr lang="en-US" sz="2800" b="1" dirty="0"/>
              <a:t>Validation</a:t>
            </a:r>
            <a:r>
              <a:rPr lang="en-US" sz="2800" dirty="0"/>
              <a:t>: 2,000 tweets</a:t>
            </a:r>
          </a:p>
          <a:p>
            <a:r>
              <a:rPr lang="en-US" sz="2800" b="1" dirty="0"/>
              <a:t>Test</a:t>
            </a:r>
            <a:r>
              <a:rPr lang="en-US" sz="2800" dirty="0"/>
              <a:t>: 2,000 tweets</a:t>
            </a:r>
          </a:p>
          <a:p>
            <a:r>
              <a:rPr lang="en-US" sz="2800" dirty="0"/>
              <a:t>Features:</a:t>
            </a:r>
          </a:p>
          <a:p>
            <a:endParaRPr lang="en-US" sz="2800" dirty="0"/>
          </a:p>
          <a:p>
            <a:r>
              <a:rPr lang="en-US" sz="2800" b="1" dirty="0"/>
              <a:t>    'text': the tweet (e.g., "</a:t>
            </a:r>
            <a:r>
              <a:rPr lang="en-US" sz="2800" b="1" dirty="0" err="1"/>
              <a:t>i</a:t>
            </a:r>
            <a:r>
              <a:rPr lang="en-US" sz="2800" b="1" dirty="0"/>
              <a:t> </a:t>
            </a:r>
            <a:r>
              <a:rPr lang="en-US" sz="2800" b="1" dirty="0" err="1"/>
              <a:t>didnt</a:t>
            </a:r>
            <a:r>
              <a:rPr lang="en-US" sz="2800" b="1" dirty="0"/>
              <a:t> feel humiliated")</a:t>
            </a:r>
          </a:p>
          <a:p>
            <a:endParaRPr lang="en-US" sz="2800" dirty="0"/>
          </a:p>
          <a:p>
            <a:r>
              <a:rPr lang="en-US" sz="2800" b="1" dirty="0"/>
              <a:t>    'label': number representing the emotion (e.g., 0 = sadness)</a:t>
            </a:r>
          </a:p>
          <a:p>
            <a:endParaRPr lang="en-US" sz="2800" dirty="0"/>
          </a:p>
        </p:txBody>
      </p:sp>
    </p:spTree>
    <p:extLst>
      <p:ext uri="{BB962C8B-B14F-4D97-AF65-F5344CB8AC3E}">
        <p14:creationId xmlns:p14="http://schemas.microsoft.com/office/powerpoint/2010/main" val="3911082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F2E-63B4-BCBC-AF86-2B8D3F82FA47}"/>
              </a:ext>
            </a:extLst>
          </p:cNvPr>
          <p:cNvSpPr>
            <a:spLocks noGrp="1"/>
          </p:cNvSpPr>
          <p:nvPr>
            <p:ph type="title"/>
          </p:nvPr>
        </p:nvSpPr>
        <p:spPr>
          <a:xfrm>
            <a:off x="113915" y="64655"/>
            <a:ext cx="8596668" cy="572655"/>
          </a:xfrm>
        </p:spPr>
        <p:txBody>
          <a:bodyPr>
            <a:normAutofit fontScale="90000"/>
          </a:bodyPr>
          <a:lstStyle/>
          <a:p>
            <a:r>
              <a:rPr lang="en-US" dirty="0"/>
              <a:t>History</a:t>
            </a:r>
            <a:endParaRPr lang="en-IN" dirty="0"/>
          </a:p>
        </p:txBody>
      </p:sp>
      <p:sp>
        <p:nvSpPr>
          <p:cNvPr id="3" name="Content Placeholder 2">
            <a:extLst>
              <a:ext uri="{FF2B5EF4-FFF2-40B4-BE49-F238E27FC236}">
                <a16:creationId xmlns:a16="http://schemas.microsoft.com/office/drawing/2014/main" id="{78A057D7-843E-CECD-9F4E-91ECFF7A9ABE}"/>
              </a:ext>
            </a:extLst>
          </p:cNvPr>
          <p:cNvSpPr>
            <a:spLocks noGrp="1"/>
          </p:cNvSpPr>
          <p:nvPr>
            <p:ph idx="1"/>
          </p:nvPr>
        </p:nvSpPr>
        <p:spPr>
          <a:xfrm>
            <a:off x="113915" y="637310"/>
            <a:ext cx="11653212" cy="5611810"/>
          </a:xfrm>
        </p:spPr>
        <p:txBody>
          <a:bodyPr>
            <a:normAutofit/>
          </a:bodyPr>
          <a:lstStyle/>
          <a:p>
            <a:pPr algn="just"/>
            <a:r>
              <a:rPr lang="en-US" sz="2000" b="1" dirty="0"/>
              <a:t>Transformers in NLP</a:t>
            </a:r>
            <a:r>
              <a:rPr lang="en-US" sz="2000" dirty="0"/>
              <a:t> are a type of deep learning model architecture that has revolutionized natural language processing tasks such as translation, summarization, question-answering, and more.</a:t>
            </a:r>
          </a:p>
          <a:p>
            <a:pPr algn="just"/>
            <a:endParaRPr lang="en-US" sz="2000" dirty="0"/>
          </a:p>
          <a:p>
            <a:pPr algn="just"/>
            <a:r>
              <a:rPr lang="en-US" sz="2000" dirty="0"/>
              <a:t>The </a:t>
            </a:r>
            <a:r>
              <a:rPr lang="en-US" sz="2000" b="1" dirty="0"/>
              <a:t>Transformer</a:t>
            </a:r>
            <a:r>
              <a:rPr lang="en-US" sz="2000" dirty="0"/>
              <a:t> is a model architecture introduced in the paper </a:t>
            </a:r>
            <a:r>
              <a:rPr lang="en-US" sz="2000" b="1" dirty="0"/>
              <a:t>“Attention is All You Need” (Vaswani et al., 2017)</a:t>
            </a:r>
            <a:r>
              <a:rPr lang="en-US" sz="2000" dirty="0"/>
              <a:t>. </a:t>
            </a:r>
          </a:p>
          <a:p>
            <a:pPr algn="just"/>
            <a:endParaRPr lang="en-US" sz="2000" dirty="0"/>
          </a:p>
          <a:p>
            <a:pPr algn="just"/>
            <a:r>
              <a:rPr lang="en-US" sz="2000" dirty="0"/>
              <a:t>It replaced recurrent neural networks (RNNs) and convolutional networks in many NLP applications by enabling </a:t>
            </a:r>
            <a:r>
              <a:rPr lang="en-US" sz="2000" b="1" dirty="0"/>
              <a:t>parallel processing</a:t>
            </a:r>
            <a:r>
              <a:rPr lang="en-US" sz="2000" dirty="0"/>
              <a:t> and relying heavily on a mechanism called </a:t>
            </a:r>
            <a:r>
              <a:rPr lang="en-US" sz="2000" b="1" dirty="0"/>
              <a:t>self-attention</a:t>
            </a:r>
            <a:r>
              <a:rPr lang="en-US" sz="2000" dirty="0"/>
              <a:t>.</a:t>
            </a:r>
            <a:endParaRPr lang="en-IN" sz="2000" dirty="0"/>
          </a:p>
        </p:txBody>
      </p:sp>
      <p:pic>
        <p:nvPicPr>
          <p:cNvPr id="7" name="Picture 6">
            <a:extLst>
              <a:ext uri="{FF2B5EF4-FFF2-40B4-BE49-F238E27FC236}">
                <a16:creationId xmlns:a16="http://schemas.microsoft.com/office/drawing/2014/main" id="{E1711FBB-671C-716F-A28C-56E2E5D9D94B}"/>
              </a:ext>
            </a:extLst>
          </p:cNvPr>
          <p:cNvPicPr>
            <a:picLocks noChangeAspect="1"/>
          </p:cNvPicPr>
          <p:nvPr/>
        </p:nvPicPr>
        <p:blipFill>
          <a:blip r:embed="rId2"/>
          <a:stretch>
            <a:fillRect/>
          </a:stretch>
        </p:blipFill>
        <p:spPr>
          <a:xfrm>
            <a:off x="1681018" y="4253343"/>
            <a:ext cx="3810001" cy="2568431"/>
          </a:xfrm>
          <a:prstGeom prst="rect">
            <a:avLst/>
          </a:prstGeom>
        </p:spPr>
      </p:pic>
      <p:sp>
        <p:nvSpPr>
          <p:cNvPr id="9" name="TextBox 8">
            <a:extLst>
              <a:ext uri="{FF2B5EF4-FFF2-40B4-BE49-F238E27FC236}">
                <a16:creationId xmlns:a16="http://schemas.microsoft.com/office/drawing/2014/main" id="{4B6AC2A9-9722-426D-D135-F60755CF61A0}"/>
              </a:ext>
            </a:extLst>
          </p:cNvPr>
          <p:cNvSpPr txBox="1"/>
          <p:nvPr/>
        </p:nvSpPr>
        <p:spPr>
          <a:xfrm>
            <a:off x="5814291" y="4281698"/>
            <a:ext cx="5491018" cy="1938992"/>
          </a:xfrm>
          <a:prstGeom prst="rect">
            <a:avLst/>
          </a:prstGeom>
          <a:noFill/>
        </p:spPr>
        <p:txBody>
          <a:bodyPr wrap="square">
            <a:spAutoFit/>
          </a:bodyPr>
          <a:lstStyle/>
          <a:p>
            <a:pPr algn="just"/>
            <a:r>
              <a:rPr lang="en-US" sz="2000" b="0" i="0" u="none" strike="noStrike" baseline="0" dirty="0">
                <a:solidFill>
                  <a:srgbClr val="000000"/>
                </a:solidFill>
                <a:latin typeface="TimesNewRomanPSMT"/>
              </a:rPr>
              <a:t>To understand </a:t>
            </a:r>
            <a:r>
              <a:rPr lang="en-US" sz="2000" b="0" i="1" u="none" strike="noStrike" baseline="0" dirty="0">
                <a:solidFill>
                  <a:srgbClr val="000000"/>
                </a:solidFill>
                <a:latin typeface="TimesNewRomanPS-ItalicMT"/>
              </a:rPr>
              <a:t>what </a:t>
            </a:r>
            <a:r>
              <a:rPr lang="en-US" sz="2000" b="0" i="0" u="none" strike="noStrike" baseline="0" dirty="0">
                <a:solidFill>
                  <a:srgbClr val="000000"/>
                </a:solidFill>
                <a:latin typeface="TimesNewRomanPSMT"/>
              </a:rPr>
              <a:t>is novel about this approach</a:t>
            </a:r>
          </a:p>
          <a:p>
            <a:pPr algn="just"/>
            <a:r>
              <a:rPr lang="en-US" sz="2000" b="0" i="0" u="none" strike="noStrike" baseline="0" dirty="0">
                <a:solidFill>
                  <a:srgbClr val="000000"/>
                </a:solidFill>
                <a:latin typeface="TimesNewRomanPSMT"/>
              </a:rPr>
              <a:t>combining very large datasets and a novel architecture:</a:t>
            </a:r>
          </a:p>
          <a:p>
            <a:pPr algn="just"/>
            <a:r>
              <a:rPr lang="en-IN" sz="2000" b="1" i="0" u="none" strike="noStrike" baseline="0" dirty="0">
                <a:solidFill>
                  <a:srgbClr val="000000"/>
                </a:solidFill>
                <a:latin typeface="TimesNewRomanPSMT"/>
              </a:rPr>
              <a:t>The encoder-decoder framework</a:t>
            </a:r>
            <a:endParaRPr lang="en-IN" sz="1200" b="1" i="0" u="none" strike="noStrike" baseline="0" dirty="0">
              <a:solidFill>
                <a:srgbClr val="8F0012"/>
              </a:solidFill>
              <a:latin typeface="ArialMT"/>
            </a:endParaRPr>
          </a:p>
          <a:p>
            <a:pPr algn="just"/>
            <a:r>
              <a:rPr lang="en-IN" sz="2000" b="1" i="0" u="none" strike="noStrike" baseline="0" dirty="0">
                <a:solidFill>
                  <a:srgbClr val="000000"/>
                </a:solidFill>
                <a:latin typeface="TimesNewRomanPSMT"/>
              </a:rPr>
              <a:t>Attention mechanisms</a:t>
            </a:r>
          </a:p>
          <a:p>
            <a:pPr algn="just"/>
            <a:r>
              <a:rPr lang="en-IN" sz="2000" b="1" i="0" u="none" strike="noStrike" baseline="0" dirty="0">
                <a:solidFill>
                  <a:srgbClr val="000000"/>
                </a:solidFill>
                <a:latin typeface="TimesNewRomanPSMT"/>
              </a:rPr>
              <a:t>Transfer learning</a:t>
            </a:r>
            <a:endParaRPr lang="en-IN" sz="2000" b="1" dirty="0"/>
          </a:p>
        </p:txBody>
      </p:sp>
    </p:spTree>
    <p:extLst>
      <p:ext uri="{BB962C8B-B14F-4D97-AF65-F5344CB8AC3E}">
        <p14:creationId xmlns:p14="http://schemas.microsoft.com/office/powerpoint/2010/main" val="3067580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54182"/>
          </a:xfrm>
        </p:spPr>
        <p:txBody>
          <a:bodyPr>
            <a:normAutofit fontScale="90000"/>
          </a:bodyPr>
          <a:lstStyle/>
          <a:p>
            <a:r>
              <a:rPr lang="en-IN" b="1" dirty="0"/>
              <a:t>From Datasets to Data Frames</a:t>
            </a:r>
          </a:p>
        </p:txBody>
      </p:sp>
      <p:sp>
        <p:nvSpPr>
          <p:cNvPr id="3" name="Content Placeholder 2"/>
          <p:cNvSpPr>
            <a:spLocks noGrp="1"/>
          </p:cNvSpPr>
          <p:nvPr>
            <p:ph idx="1"/>
          </p:nvPr>
        </p:nvSpPr>
        <p:spPr>
          <a:xfrm>
            <a:off x="123152" y="733570"/>
            <a:ext cx="11514666" cy="5875048"/>
          </a:xfrm>
        </p:spPr>
        <p:txBody>
          <a:bodyPr>
            <a:normAutofit/>
          </a:bodyPr>
          <a:lstStyle/>
          <a:p>
            <a:r>
              <a:rPr lang="en-US" sz="2000" b="1" dirty="0"/>
              <a:t>Why use Pandas with Datasets?</a:t>
            </a:r>
          </a:p>
          <a:p>
            <a:pPr marL="0" indent="0">
              <a:buNone/>
            </a:pPr>
            <a:r>
              <a:rPr lang="en-US" sz="2000" b="1" dirty="0"/>
              <a:t>Hugging Face datasets are powerful but using Pandas makes it easier to visualize and explore the data using familiar tools.</a:t>
            </a:r>
          </a:p>
          <a:p>
            <a:pPr marL="0" indent="0">
              <a:buNone/>
            </a:pPr>
            <a:r>
              <a:rPr lang="en-US" sz="2000" b="1" dirty="0"/>
              <a:t>Convert dataset to Pandas </a:t>
            </a:r>
            <a:r>
              <a:rPr lang="en-US" sz="2000" b="1" dirty="0" err="1"/>
              <a:t>DataFrame</a:t>
            </a:r>
            <a:endParaRPr lang="en-US" sz="2000" b="1" dirty="0"/>
          </a:p>
          <a:p>
            <a:r>
              <a:rPr lang="en-US" sz="2000" b="1" dirty="0"/>
              <a:t>Use </a:t>
            </a:r>
            <a:r>
              <a:rPr lang="en-US" sz="2000" b="1" dirty="0" err="1"/>
              <a:t>set_format</a:t>
            </a:r>
            <a:r>
              <a:rPr lang="en-US" sz="2000" b="1" dirty="0"/>
              <a:t>(type="pandas") to temporarily view your dataset in Pandas without changing its actual storage (which is in Apache Arrow format).</a:t>
            </a:r>
            <a:endParaRPr lang="en-IN" sz="2000" b="1" dirty="0"/>
          </a:p>
        </p:txBody>
      </p:sp>
      <p:pic>
        <p:nvPicPr>
          <p:cNvPr id="5" name="Picture 4"/>
          <p:cNvPicPr>
            <a:picLocks noChangeAspect="1"/>
          </p:cNvPicPr>
          <p:nvPr/>
        </p:nvPicPr>
        <p:blipFill>
          <a:blip r:embed="rId2"/>
          <a:stretch>
            <a:fillRect/>
          </a:stretch>
        </p:blipFill>
        <p:spPr>
          <a:xfrm>
            <a:off x="5450465" y="3107314"/>
            <a:ext cx="6029325" cy="3501304"/>
          </a:xfrm>
          <a:prstGeom prst="rect">
            <a:avLst/>
          </a:prstGeom>
        </p:spPr>
      </p:pic>
      <p:sp>
        <p:nvSpPr>
          <p:cNvPr id="6" name="Rectangle 5"/>
          <p:cNvSpPr/>
          <p:nvPr/>
        </p:nvSpPr>
        <p:spPr>
          <a:xfrm>
            <a:off x="692727" y="3347928"/>
            <a:ext cx="4267200" cy="923330"/>
          </a:xfrm>
          <a:prstGeom prst="rect">
            <a:avLst/>
          </a:prstGeom>
        </p:spPr>
        <p:txBody>
          <a:bodyPr wrap="square">
            <a:spAutoFit/>
          </a:bodyPr>
          <a:lstStyle/>
          <a:p>
            <a:r>
              <a:rPr lang="en-IN" dirty="0" err="1"/>
              <a:t>emotions.set_format</a:t>
            </a:r>
            <a:r>
              <a:rPr lang="en-IN" dirty="0"/>
              <a:t>(type="pandas")</a:t>
            </a:r>
            <a:r>
              <a:rPr lang="en-IN" dirty="0" err="1"/>
              <a:t>df</a:t>
            </a:r>
            <a:r>
              <a:rPr lang="en-IN" dirty="0"/>
              <a:t> = emotions["train"][:]  # Convert train split to </a:t>
            </a:r>
            <a:r>
              <a:rPr lang="en-IN" dirty="0" err="1"/>
              <a:t>DataFrame</a:t>
            </a:r>
            <a:endParaRPr lang="en-IN" dirty="0"/>
          </a:p>
        </p:txBody>
      </p:sp>
    </p:spTree>
    <p:extLst>
      <p:ext uri="{BB962C8B-B14F-4D97-AF65-F5344CB8AC3E}">
        <p14:creationId xmlns:p14="http://schemas.microsoft.com/office/powerpoint/2010/main" val="2144210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3" y="0"/>
            <a:ext cx="8596668" cy="609600"/>
          </a:xfrm>
        </p:spPr>
        <p:txBody>
          <a:bodyPr>
            <a:normAutofit fontScale="90000"/>
          </a:bodyPr>
          <a:lstStyle/>
          <a:p>
            <a:r>
              <a:rPr lang="en-US" dirty="0"/>
              <a:t>Look at the Class Distribution </a:t>
            </a:r>
            <a:endParaRPr lang="en-IN" dirty="0"/>
          </a:p>
        </p:txBody>
      </p:sp>
      <p:pic>
        <p:nvPicPr>
          <p:cNvPr id="4" name="Content Placeholder 3"/>
          <p:cNvPicPr>
            <a:picLocks noGrp="1" noChangeAspect="1"/>
          </p:cNvPicPr>
          <p:nvPr>
            <p:ph idx="1"/>
          </p:nvPr>
        </p:nvPicPr>
        <p:blipFill>
          <a:blip r:embed="rId2"/>
          <a:stretch>
            <a:fillRect/>
          </a:stretch>
        </p:blipFill>
        <p:spPr>
          <a:xfrm>
            <a:off x="6233652" y="715601"/>
            <a:ext cx="4972338" cy="4507562"/>
          </a:xfrm>
          <a:prstGeom prst="rect">
            <a:avLst/>
          </a:prstGeom>
        </p:spPr>
      </p:pic>
      <p:sp>
        <p:nvSpPr>
          <p:cNvPr id="6" name="Rectangle 5"/>
          <p:cNvSpPr/>
          <p:nvPr/>
        </p:nvSpPr>
        <p:spPr>
          <a:xfrm>
            <a:off x="387927" y="820019"/>
            <a:ext cx="6096000" cy="3046988"/>
          </a:xfrm>
          <a:prstGeom prst="rect">
            <a:avLst/>
          </a:prstGeom>
        </p:spPr>
        <p:txBody>
          <a:bodyPr>
            <a:spAutoFit/>
          </a:bodyPr>
          <a:lstStyle/>
          <a:p>
            <a:pPr algn="just"/>
            <a:r>
              <a:rPr lang="en-IN" sz="2400" dirty="0"/>
              <a:t>Important to know how many examples each class (like joy, anger, etc.) has before training a model.</a:t>
            </a:r>
          </a:p>
          <a:p>
            <a:pPr algn="just"/>
            <a:endParaRPr lang="en-IN" sz="2400" dirty="0"/>
          </a:p>
          <a:p>
            <a:pPr algn="just"/>
            <a:r>
              <a:rPr lang="en-IN" sz="2400" dirty="0"/>
              <a:t>Problem: If one emotion appears a lot (e.g., joy) and another is rare (e.g., love), the model might learn to ignore the rare classes.</a:t>
            </a:r>
          </a:p>
        </p:txBody>
      </p:sp>
      <p:sp>
        <p:nvSpPr>
          <p:cNvPr id="7" name="Rectangle 6"/>
          <p:cNvSpPr/>
          <p:nvPr/>
        </p:nvSpPr>
        <p:spPr>
          <a:xfrm>
            <a:off x="310833" y="4615152"/>
            <a:ext cx="11845637" cy="1754326"/>
          </a:xfrm>
          <a:prstGeom prst="rect">
            <a:avLst/>
          </a:prstGeom>
        </p:spPr>
        <p:txBody>
          <a:bodyPr wrap="square">
            <a:spAutoFit/>
          </a:bodyPr>
          <a:lstStyle/>
          <a:p>
            <a:r>
              <a:rPr lang="en-IN" b="1" dirty="0"/>
              <a:t>How to Handle Imbalanced Data (Optional for Now)</a:t>
            </a:r>
          </a:p>
          <a:p>
            <a:r>
              <a:rPr lang="en-IN" b="1" dirty="0"/>
              <a:t> Resampling:</a:t>
            </a:r>
          </a:p>
          <a:p>
            <a:r>
              <a:rPr lang="en-IN" b="1" dirty="0"/>
              <a:t>        Oversample rare classes (duplicate some examples).</a:t>
            </a:r>
          </a:p>
          <a:p>
            <a:r>
              <a:rPr lang="en-IN" b="1" dirty="0"/>
              <a:t>        </a:t>
            </a:r>
            <a:r>
              <a:rPr lang="en-IN" b="1" dirty="0" err="1"/>
              <a:t>Undersample</a:t>
            </a:r>
            <a:r>
              <a:rPr lang="en-IN" b="1" dirty="0"/>
              <a:t> common classes (remove some examples).</a:t>
            </a:r>
          </a:p>
          <a:p>
            <a:r>
              <a:rPr lang="en-IN" b="1" dirty="0"/>
              <a:t> Weighted Loss:</a:t>
            </a:r>
          </a:p>
          <a:p>
            <a:r>
              <a:rPr lang="en-IN" b="1" dirty="0"/>
              <a:t>        Give more importance to rare classes during training.</a:t>
            </a:r>
          </a:p>
        </p:txBody>
      </p:sp>
    </p:spTree>
    <p:extLst>
      <p:ext uri="{BB962C8B-B14F-4D97-AF65-F5344CB8AC3E}">
        <p14:creationId xmlns:p14="http://schemas.microsoft.com/office/powerpoint/2010/main" val="324427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2" y="0"/>
            <a:ext cx="8596668" cy="651164"/>
          </a:xfrm>
        </p:spPr>
        <p:txBody>
          <a:bodyPr/>
          <a:lstStyle/>
          <a:p>
            <a:r>
              <a:rPr lang="en-US" dirty="0"/>
              <a:t>How Long Are Our Tweets</a:t>
            </a:r>
            <a:endParaRPr lang="en-IN" dirty="0"/>
          </a:p>
        </p:txBody>
      </p:sp>
      <p:sp>
        <p:nvSpPr>
          <p:cNvPr id="3" name="Content Placeholder 2"/>
          <p:cNvSpPr>
            <a:spLocks noGrp="1"/>
          </p:cNvSpPr>
          <p:nvPr>
            <p:ph idx="1"/>
          </p:nvPr>
        </p:nvSpPr>
        <p:spPr>
          <a:xfrm>
            <a:off x="123151" y="651164"/>
            <a:ext cx="11680921" cy="6012872"/>
          </a:xfrm>
        </p:spPr>
        <p:txBody>
          <a:bodyPr>
            <a:normAutofit/>
          </a:bodyPr>
          <a:lstStyle/>
          <a:p>
            <a:r>
              <a:rPr lang="en-US" sz="2800" b="1" dirty="0"/>
              <a:t> Transformer models (like BERT) have a limit on how many tokens they can take as input — called maximum context size.</a:t>
            </a:r>
          </a:p>
          <a:p>
            <a:r>
              <a:rPr lang="en-US" sz="2800" b="1" dirty="0"/>
              <a:t>For BERT, this </a:t>
            </a:r>
            <a:r>
              <a:rPr lang="en-US" sz="2800" b="1" dirty="0">
                <a:solidFill>
                  <a:srgbClr val="FF0000"/>
                </a:solidFill>
              </a:rPr>
              <a:t>limit is 512 tokens </a:t>
            </a:r>
            <a:r>
              <a:rPr lang="en-US" sz="2800" b="1" dirty="0"/>
              <a:t>(a token could be a word, </a:t>
            </a:r>
            <a:r>
              <a:rPr lang="en-US" sz="2800" b="1" dirty="0" err="1"/>
              <a:t>subword</a:t>
            </a:r>
            <a:r>
              <a:rPr lang="en-US" sz="2800" b="1" dirty="0"/>
              <a:t>, or character depending on the tokenizer used).</a:t>
            </a:r>
          </a:p>
          <a:p>
            <a:r>
              <a:rPr lang="en-US" sz="2800" b="1" dirty="0" err="1"/>
              <a:t>df</a:t>
            </a:r>
            <a:r>
              <a:rPr lang="en-US" sz="2800" b="1" dirty="0"/>
              <a:t>["Words Per Tweet"] = </a:t>
            </a:r>
            <a:r>
              <a:rPr lang="en-US" sz="2800" b="1" dirty="0" err="1"/>
              <a:t>df</a:t>
            </a:r>
            <a:r>
              <a:rPr lang="en-US" sz="2800" b="1" dirty="0"/>
              <a:t>["text"].</a:t>
            </a:r>
            <a:r>
              <a:rPr lang="en-US" sz="2800" b="1" dirty="0" err="1"/>
              <a:t>str.split</a:t>
            </a:r>
            <a:r>
              <a:rPr lang="en-US" sz="2800" b="1" dirty="0"/>
              <a:t>().apply(</a:t>
            </a:r>
            <a:r>
              <a:rPr lang="en-US" sz="2800" b="1" dirty="0" err="1"/>
              <a:t>len</a:t>
            </a:r>
            <a:r>
              <a:rPr lang="en-US" sz="2800" b="1" dirty="0"/>
              <a:t>)</a:t>
            </a:r>
          </a:p>
          <a:p>
            <a:endParaRPr lang="en-IN" sz="2800" b="1" dirty="0"/>
          </a:p>
        </p:txBody>
      </p:sp>
      <p:pic>
        <p:nvPicPr>
          <p:cNvPr id="5" name="Picture 4"/>
          <p:cNvPicPr>
            <a:picLocks noChangeAspect="1"/>
          </p:cNvPicPr>
          <p:nvPr/>
        </p:nvPicPr>
        <p:blipFill>
          <a:blip r:embed="rId2"/>
          <a:stretch>
            <a:fillRect/>
          </a:stretch>
        </p:blipFill>
        <p:spPr>
          <a:xfrm>
            <a:off x="6178694" y="4040332"/>
            <a:ext cx="2771775" cy="1714500"/>
          </a:xfrm>
          <a:prstGeom prst="rect">
            <a:avLst/>
          </a:prstGeom>
        </p:spPr>
      </p:pic>
    </p:spTree>
    <p:extLst>
      <p:ext uri="{BB962C8B-B14F-4D97-AF65-F5344CB8AC3E}">
        <p14:creationId xmlns:p14="http://schemas.microsoft.com/office/powerpoint/2010/main" val="1073809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dirty="0"/>
              <a:t>Text Classification</a:t>
            </a:r>
          </a:p>
        </p:txBody>
      </p:sp>
      <p:sp>
        <p:nvSpPr>
          <p:cNvPr id="3" name="Content Placeholder 2"/>
          <p:cNvSpPr>
            <a:spLocks noGrp="1"/>
          </p:cNvSpPr>
          <p:nvPr>
            <p:ph idx="1"/>
          </p:nvPr>
        </p:nvSpPr>
        <p:spPr>
          <a:xfrm>
            <a:off x="150860" y="719716"/>
            <a:ext cx="11777903" cy="5888902"/>
          </a:xfrm>
        </p:spPr>
        <p:txBody>
          <a:bodyPr/>
          <a:lstStyle/>
          <a:p>
            <a:pPr algn="just"/>
            <a:r>
              <a:rPr lang="en-US" sz="2800" b="1" dirty="0"/>
              <a:t>Text classification is one of the most common tasks in NLP and can be used for applications such as tagging customer feedback into categories or routing support tickets according to their language.</a:t>
            </a:r>
          </a:p>
          <a:p>
            <a:pPr marL="0" indent="0" algn="just">
              <a:buNone/>
            </a:pPr>
            <a:r>
              <a:rPr lang="en-US" sz="2800" b="1" dirty="0"/>
              <a:t> </a:t>
            </a:r>
          </a:p>
          <a:p>
            <a:pPr algn="just"/>
            <a:r>
              <a:rPr lang="en-US" sz="2800" b="1" dirty="0"/>
              <a:t>Another common type of text classification is sentiment analysis, which aims to identify the polarity of a given text. </a:t>
            </a:r>
          </a:p>
          <a:p>
            <a:pPr algn="just"/>
            <a:endParaRPr lang="en-US" sz="2800" b="1" dirty="0"/>
          </a:p>
          <a:p>
            <a:pPr algn="just"/>
            <a:r>
              <a:rPr lang="en-US" sz="2800" b="1" dirty="0"/>
              <a:t>Task  : Detect emotions like </a:t>
            </a:r>
            <a:r>
              <a:rPr lang="en-US" sz="2800" b="1" i="1" dirty="0"/>
              <a:t>joy</a:t>
            </a:r>
            <a:r>
              <a:rPr lang="en-US" sz="2800" b="1" dirty="0"/>
              <a:t>, </a:t>
            </a:r>
            <a:r>
              <a:rPr lang="en-US" sz="2800" b="1" i="1" dirty="0"/>
              <a:t>anger</a:t>
            </a:r>
            <a:r>
              <a:rPr lang="en-US" sz="2800" b="1" dirty="0"/>
              <a:t>, </a:t>
            </a:r>
            <a:r>
              <a:rPr lang="en-US" sz="2800" b="1" i="1" dirty="0"/>
              <a:t>sadness</a:t>
            </a:r>
            <a:r>
              <a:rPr lang="en-US" sz="2800" b="1" dirty="0"/>
              <a:t> from tweets about a product.</a:t>
            </a:r>
          </a:p>
        </p:txBody>
      </p:sp>
    </p:spTree>
    <p:extLst>
      <p:ext uri="{BB962C8B-B14F-4D97-AF65-F5344CB8AC3E}">
        <p14:creationId xmlns:p14="http://schemas.microsoft.com/office/powerpoint/2010/main" val="759023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dirty="0"/>
              <a:t>Text Classification</a:t>
            </a:r>
          </a:p>
        </p:txBody>
      </p:sp>
      <p:sp>
        <p:nvSpPr>
          <p:cNvPr id="3" name="Content Placeholder 2"/>
          <p:cNvSpPr>
            <a:spLocks noGrp="1"/>
          </p:cNvSpPr>
          <p:nvPr>
            <p:ph idx="1"/>
          </p:nvPr>
        </p:nvSpPr>
        <p:spPr>
          <a:xfrm>
            <a:off x="150860" y="719716"/>
            <a:ext cx="11777903" cy="5888902"/>
          </a:xfrm>
        </p:spPr>
        <p:txBody>
          <a:bodyPr>
            <a:normAutofit/>
          </a:bodyPr>
          <a:lstStyle/>
          <a:p>
            <a:pPr algn="just"/>
            <a:r>
              <a:rPr lang="en-US" sz="2800" b="1" dirty="0"/>
              <a:t>Goal: Detect emotions like joy, anger, sadness from tweets about a product.</a:t>
            </a:r>
          </a:p>
          <a:p>
            <a:pPr marL="0" indent="0" algn="just">
              <a:buNone/>
            </a:pPr>
            <a:endParaRPr lang="en-US" sz="2800" b="1" dirty="0"/>
          </a:p>
          <a:p>
            <a:pPr algn="just"/>
            <a:r>
              <a:rPr lang="en-US" sz="2800" b="1" dirty="0"/>
              <a:t>❌ Problems with old deep learning approach:</a:t>
            </a:r>
          </a:p>
          <a:p>
            <a:r>
              <a:rPr lang="en-US" sz="2800" b="1" dirty="0"/>
              <a:t>    Needed lots of labeled data (tweets tagged with emotions).</a:t>
            </a:r>
          </a:p>
          <a:p>
            <a:r>
              <a:rPr lang="en-US" sz="2800" b="1" dirty="0"/>
              <a:t>    Training models like CNNs or RNNs from scratch was slow and expensive.</a:t>
            </a:r>
          </a:p>
          <a:p>
            <a:r>
              <a:rPr lang="en-US" sz="2800" b="1" dirty="0"/>
              <a:t>    Couldn’t easily adapt the model to other tasks (e.g., different emotions or product reviews).</a:t>
            </a:r>
          </a:p>
          <a:p>
            <a:r>
              <a:rPr lang="en-US" sz="2800" b="1" i="1" dirty="0">
                <a:solidFill>
                  <a:srgbClr val="FF0000"/>
                </a:solidFill>
              </a:rPr>
              <a:t>Solution : </a:t>
            </a:r>
            <a:r>
              <a:rPr lang="en-US" sz="2800" i="1" dirty="0">
                <a:solidFill>
                  <a:srgbClr val="FF0000"/>
                </a:solidFill>
              </a:rPr>
              <a:t>Shift to Transfer Learning with Transformers</a:t>
            </a:r>
            <a:endParaRPr lang="en-US" sz="2800" b="1" i="1" dirty="0">
              <a:solidFill>
                <a:srgbClr val="FF0000"/>
              </a:solidFill>
            </a:endParaRPr>
          </a:p>
        </p:txBody>
      </p:sp>
    </p:spTree>
    <p:extLst>
      <p:ext uri="{BB962C8B-B14F-4D97-AF65-F5344CB8AC3E}">
        <p14:creationId xmlns:p14="http://schemas.microsoft.com/office/powerpoint/2010/main" val="2361760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b="1" dirty="0"/>
              <a:t>Hugging Face Tools – Easy Workflow</a:t>
            </a:r>
            <a:br>
              <a:rPr lang="en-IN" b="1" dirty="0"/>
            </a:br>
            <a:endParaRPr lang="en-IN" dirty="0"/>
          </a:p>
        </p:txBody>
      </p:sp>
      <p:sp>
        <p:nvSpPr>
          <p:cNvPr id="3" name="Content Placeholder 2"/>
          <p:cNvSpPr>
            <a:spLocks noGrp="1"/>
          </p:cNvSpPr>
          <p:nvPr>
            <p:ph idx="1"/>
          </p:nvPr>
        </p:nvSpPr>
        <p:spPr>
          <a:xfrm>
            <a:off x="150860" y="719716"/>
            <a:ext cx="11777903" cy="5888902"/>
          </a:xfrm>
        </p:spPr>
        <p:txBody>
          <a:bodyPr>
            <a:normAutofit/>
          </a:bodyPr>
          <a:lstStyle/>
          <a:p>
            <a:r>
              <a:rPr lang="en-IN" sz="2800" b="1" dirty="0"/>
              <a:t>Datasets</a:t>
            </a:r>
            <a:r>
              <a:rPr lang="en-IN" sz="2800" dirty="0"/>
              <a:t> – Load large and famous datasets like "emotion".</a:t>
            </a:r>
          </a:p>
          <a:p>
            <a:r>
              <a:rPr lang="en-IN" sz="2800" b="1" dirty="0"/>
              <a:t>Tokenizers</a:t>
            </a:r>
            <a:r>
              <a:rPr lang="en-IN" sz="2800" dirty="0"/>
              <a:t> – Convert raw tweets into tokens BERT can understand.</a:t>
            </a:r>
          </a:p>
          <a:p>
            <a:r>
              <a:rPr lang="en-IN" sz="2800" b="1" dirty="0"/>
              <a:t>Transformers</a:t>
            </a:r>
            <a:r>
              <a:rPr lang="en-IN" sz="2800" dirty="0"/>
              <a:t> – Use and fine-tune BERT and other models.</a:t>
            </a:r>
          </a:p>
          <a:p>
            <a:r>
              <a:rPr lang="en-IN" sz="2800" dirty="0"/>
              <a:t> </a:t>
            </a:r>
            <a:r>
              <a:rPr lang="en-IN" sz="2800" dirty="0">
                <a:solidFill>
                  <a:srgbClr val="FF0000"/>
                </a:solidFill>
              </a:rPr>
              <a:t>All tools </a:t>
            </a:r>
            <a:r>
              <a:rPr lang="en-IN" sz="2800" b="1" dirty="0">
                <a:solidFill>
                  <a:srgbClr val="FF0000"/>
                </a:solidFill>
              </a:rPr>
              <a:t>work together</a:t>
            </a:r>
            <a:r>
              <a:rPr lang="en-IN" sz="2800" dirty="0">
                <a:solidFill>
                  <a:srgbClr val="FF0000"/>
                </a:solidFill>
              </a:rPr>
              <a:t> to take raw text → fine-tuned model → accurate emotion prediction.</a:t>
            </a:r>
          </a:p>
          <a:p>
            <a:r>
              <a:rPr lang="en-IN" sz="2800" dirty="0"/>
              <a:t>Loading the Dataset </a:t>
            </a:r>
          </a:p>
          <a:p>
            <a:r>
              <a:rPr lang="en-IN" sz="2800" b="1" dirty="0">
                <a:solidFill>
                  <a:srgbClr val="FF0000"/>
                </a:solidFill>
              </a:rPr>
              <a:t>from datasets import </a:t>
            </a:r>
            <a:r>
              <a:rPr lang="en-IN" sz="2800" b="1" dirty="0" err="1">
                <a:solidFill>
                  <a:srgbClr val="FF0000"/>
                </a:solidFill>
              </a:rPr>
              <a:t>list_datasets</a:t>
            </a:r>
            <a:r>
              <a:rPr lang="en-IN" sz="2800" b="1" dirty="0">
                <a:solidFill>
                  <a:srgbClr val="FF0000"/>
                </a:solidFill>
              </a:rPr>
              <a:t> datasets = </a:t>
            </a:r>
            <a:r>
              <a:rPr lang="en-IN" sz="2800" b="1" dirty="0" err="1">
                <a:solidFill>
                  <a:srgbClr val="FF0000"/>
                </a:solidFill>
              </a:rPr>
              <a:t>list_datasets</a:t>
            </a:r>
            <a:r>
              <a:rPr lang="en-IN" sz="2800" b="1" dirty="0">
                <a:solidFill>
                  <a:srgbClr val="FF0000"/>
                </a:solidFill>
              </a:rPr>
              <a:t>()</a:t>
            </a:r>
          </a:p>
          <a:p>
            <a:r>
              <a:rPr lang="en-IN" sz="2800" b="1" dirty="0">
                <a:solidFill>
                  <a:srgbClr val="FF0000"/>
                </a:solidFill>
              </a:rPr>
              <a:t>from datasets import </a:t>
            </a:r>
            <a:r>
              <a:rPr lang="en-IN" sz="2800" b="1" dirty="0" err="1">
                <a:solidFill>
                  <a:srgbClr val="FF0000"/>
                </a:solidFill>
              </a:rPr>
              <a:t>load_dataset</a:t>
            </a:r>
            <a:endParaRPr lang="en-IN" sz="2800" b="1" dirty="0">
              <a:solidFill>
                <a:srgbClr val="FF0000"/>
              </a:solidFill>
            </a:endParaRPr>
          </a:p>
          <a:p>
            <a:r>
              <a:rPr lang="en-IN" sz="2800" b="1" dirty="0">
                <a:solidFill>
                  <a:srgbClr val="FF0000"/>
                </a:solidFill>
              </a:rPr>
              <a:t>emotions = </a:t>
            </a:r>
            <a:r>
              <a:rPr lang="en-IN" sz="2800" b="1" dirty="0" err="1">
                <a:solidFill>
                  <a:srgbClr val="FF0000"/>
                </a:solidFill>
              </a:rPr>
              <a:t>load_dataset</a:t>
            </a:r>
            <a:r>
              <a:rPr lang="en-IN" sz="2800" b="1" dirty="0">
                <a:solidFill>
                  <a:srgbClr val="FF0000"/>
                </a:solidFill>
              </a:rPr>
              <a:t>("emotion")</a:t>
            </a:r>
          </a:p>
        </p:txBody>
      </p:sp>
    </p:spTree>
    <p:extLst>
      <p:ext uri="{BB962C8B-B14F-4D97-AF65-F5344CB8AC3E}">
        <p14:creationId xmlns:p14="http://schemas.microsoft.com/office/powerpoint/2010/main" val="293584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68036"/>
          </a:xfrm>
        </p:spPr>
        <p:txBody>
          <a:bodyPr>
            <a:normAutofit fontScale="90000"/>
          </a:bodyPr>
          <a:lstStyle/>
          <a:p>
            <a:r>
              <a:rPr lang="en-IN" b="1" dirty="0"/>
              <a:t>Hugging Face Tools – Easy Workflow</a:t>
            </a:r>
            <a:br>
              <a:rPr lang="en-IN" b="1" dirty="0"/>
            </a:br>
            <a:endParaRPr lang="en-IN" dirty="0"/>
          </a:p>
        </p:txBody>
      </p:sp>
      <p:sp>
        <p:nvSpPr>
          <p:cNvPr id="3" name="Content Placeholder 2"/>
          <p:cNvSpPr>
            <a:spLocks noGrp="1"/>
          </p:cNvSpPr>
          <p:nvPr>
            <p:ph idx="1"/>
          </p:nvPr>
        </p:nvSpPr>
        <p:spPr>
          <a:xfrm>
            <a:off x="150860" y="719716"/>
            <a:ext cx="11777903" cy="5888902"/>
          </a:xfrm>
        </p:spPr>
        <p:txBody>
          <a:bodyPr>
            <a:normAutofit/>
          </a:bodyPr>
          <a:lstStyle/>
          <a:p>
            <a:r>
              <a:rPr lang="en-US" sz="2800" b="1" dirty="0"/>
              <a:t>Dataset splits</a:t>
            </a:r>
            <a:r>
              <a:rPr lang="en-US" sz="2800" dirty="0"/>
              <a:t>:</a:t>
            </a:r>
          </a:p>
          <a:p>
            <a:r>
              <a:rPr lang="en-US" sz="2800" b="1" dirty="0"/>
              <a:t>Train</a:t>
            </a:r>
            <a:r>
              <a:rPr lang="en-US" sz="2800" dirty="0"/>
              <a:t>: 16,000 tweets</a:t>
            </a:r>
          </a:p>
          <a:p>
            <a:r>
              <a:rPr lang="en-US" sz="2800" b="1" dirty="0"/>
              <a:t>Validation</a:t>
            </a:r>
            <a:r>
              <a:rPr lang="en-US" sz="2800" dirty="0"/>
              <a:t>: 2,000 tweets</a:t>
            </a:r>
          </a:p>
          <a:p>
            <a:r>
              <a:rPr lang="en-US" sz="2800" b="1" dirty="0"/>
              <a:t>Test</a:t>
            </a:r>
            <a:r>
              <a:rPr lang="en-US" sz="2800" dirty="0"/>
              <a:t>: 2,000 tweets</a:t>
            </a:r>
          </a:p>
          <a:p>
            <a:r>
              <a:rPr lang="en-US" sz="2800" dirty="0"/>
              <a:t>Features:</a:t>
            </a:r>
          </a:p>
          <a:p>
            <a:endParaRPr lang="en-US" sz="2800" dirty="0"/>
          </a:p>
          <a:p>
            <a:r>
              <a:rPr lang="en-US" sz="2800" b="1" dirty="0"/>
              <a:t>    'text': the tweet (e.g., "</a:t>
            </a:r>
            <a:r>
              <a:rPr lang="en-US" sz="2800" b="1" dirty="0" err="1"/>
              <a:t>i</a:t>
            </a:r>
            <a:r>
              <a:rPr lang="en-US" sz="2800" b="1" dirty="0"/>
              <a:t> </a:t>
            </a:r>
            <a:r>
              <a:rPr lang="en-US" sz="2800" b="1" dirty="0" err="1"/>
              <a:t>didnt</a:t>
            </a:r>
            <a:r>
              <a:rPr lang="en-US" sz="2800" b="1" dirty="0"/>
              <a:t> feel humiliated")</a:t>
            </a:r>
          </a:p>
          <a:p>
            <a:endParaRPr lang="en-US" sz="2800" dirty="0"/>
          </a:p>
          <a:p>
            <a:r>
              <a:rPr lang="en-US" sz="2800" b="1" dirty="0"/>
              <a:t>    'label': number representing the emotion (e.g., 0 = sadness)</a:t>
            </a:r>
          </a:p>
          <a:p>
            <a:endParaRPr lang="en-US" sz="2800" dirty="0"/>
          </a:p>
        </p:txBody>
      </p:sp>
    </p:spTree>
    <p:extLst>
      <p:ext uri="{BB962C8B-B14F-4D97-AF65-F5344CB8AC3E}">
        <p14:creationId xmlns:p14="http://schemas.microsoft.com/office/powerpoint/2010/main" val="15055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554182"/>
          </a:xfrm>
        </p:spPr>
        <p:txBody>
          <a:bodyPr>
            <a:normAutofit fontScale="90000"/>
          </a:bodyPr>
          <a:lstStyle/>
          <a:p>
            <a:r>
              <a:rPr lang="en-IN" b="1" dirty="0"/>
              <a:t>From Datasets to Data Frames</a:t>
            </a:r>
          </a:p>
        </p:txBody>
      </p:sp>
      <p:sp>
        <p:nvSpPr>
          <p:cNvPr id="3" name="Content Placeholder 2"/>
          <p:cNvSpPr>
            <a:spLocks noGrp="1"/>
          </p:cNvSpPr>
          <p:nvPr>
            <p:ph idx="1"/>
          </p:nvPr>
        </p:nvSpPr>
        <p:spPr>
          <a:xfrm>
            <a:off x="123152" y="733570"/>
            <a:ext cx="11514666" cy="5875048"/>
          </a:xfrm>
        </p:spPr>
        <p:txBody>
          <a:bodyPr>
            <a:normAutofit/>
          </a:bodyPr>
          <a:lstStyle/>
          <a:p>
            <a:r>
              <a:rPr lang="en-US" sz="2000" b="1" dirty="0"/>
              <a:t>Why use Pandas with Datasets?</a:t>
            </a:r>
          </a:p>
          <a:p>
            <a:pPr marL="0" indent="0">
              <a:buNone/>
            </a:pPr>
            <a:r>
              <a:rPr lang="en-US" sz="2000" b="1" dirty="0"/>
              <a:t>Hugging Face datasets are powerful but using Pandas makes it easier to visualize and explore the data using familiar tools.</a:t>
            </a:r>
          </a:p>
          <a:p>
            <a:pPr marL="0" indent="0">
              <a:buNone/>
            </a:pPr>
            <a:r>
              <a:rPr lang="en-US" sz="2000" b="1" dirty="0"/>
              <a:t>Convert dataset to Pandas </a:t>
            </a:r>
            <a:r>
              <a:rPr lang="en-US" sz="2000" b="1" dirty="0" err="1"/>
              <a:t>DataFrame</a:t>
            </a:r>
            <a:endParaRPr lang="en-US" sz="2000" b="1" dirty="0"/>
          </a:p>
          <a:p>
            <a:r>
              <a:rPr lang="en-US" sz="2000" b="1" dirty="0"/>
              <a:t>Use </a:t>
            </a:r>
            <a:r>
              <a:rPr lang="en-US" sz="2000" b="1" dirty="0" err="1"/>
              <a:t>set_format</a:t>
            </a:r>
            <a:r>
              <a:rPr lang="en-US" sz="2000" b="1" dirty="0"/>
              <a:t>(type="pandas") to temporarily view your dataset in Pandas without changing its actual storage (which is in Apache Arrow format).</a:t>
            </a:r>
            <a:endParaRPr lang="en-IN" sz="2000" b="1" dirty="0"/>
          </a:p>
        </p:txBody>
      </p:sp>
      <p:pic>
        <p:nvPicPr>
          <p:cNvPr id="5" name="Picture 4"/>
          <p:cNvPicPr>
            <a:picLocks noChangeAspect="1"/>
          </p:cNvPicPr>
          <p:nvPr/>
        </p:nvPicPr>
        <p:blipFill>
          <a:blip r:embed="rId2"/>
          <a:stretch>
            <a:fillRect/>
          </a:stretch>
        </p:blipFill>
        <p:spPr>
          <a:xfrm>
            <a:off x="5450465" y="3107314"/>
            <a:ext cx="6029325" cy="3501304"/>
          </a:xfrm>
          <a:prstGeom prst="rect">
            <a:avLst/>
          </a:prstGeom>
        </p:spPr>
      </p:pic>
      <p:sp>
        <p:nvSpPr>
          <p:cNvPr id="6" name="Rectangle 5"/>
          <p:cNvSpPr/>
          <p:nvPr/>
        </p:nvSpPr>
        <p:spPr>
          <a:xfrm>
            <a:off x="692727" y="3347928"/>
            <a:ext cx="4267200" cy="923330"/>
          </a:xfrm>
          <a:prstGeom prst="rect">
            <a:avLst/>
          </a:prstGeom>
        </p:spPr>
        <p:txBody>
          <a:bodyPr wrap="square">
            <a:spAutoFit/>
          </a:bodyPr>
          <a:lstStyle/>
          <a:p>
            <a:r>
              <a:rPr lang="en-IN" dirty="0" err="1"/>
              <a:t>emotions.set_format</a:t>
            </a:r>
            <a:r>
              <a:rPr lang="en-IN" dirty="0"/>
              <a:t>(type="pandas")</a:t>
            </a:r>
            <a:r>
              <a:rPr lang="en-IN" dirty="0" err="1"/>
              <a:t>df</a:t>
            </a:r>
            <a:r>
              <a:rPr lang="en-IN" dirty="0"/>
              <a:t> = emotions["train"][:]  # Convert train split to </a:t>
            </a:r>
            <a:r>
              <a:rPr lang="en-IN" dirty="0" err="1"/>
              <a:t>DataFrame</a:t>
            </a:r>
            <a:endParaRPr lang="en-IN" dirty="0"/>
          </a:p>
        </p:txBody>
      </p:sp>
    </p:spTree>
    <p:extLst>
      <p:ext uri="{BB962C8B-B14F-4D97-AF65-F5344CB8AC3E}">
        <p14:creationId xmlns:p14="http://schemas.microsoft.com/office/powerpoint/2010/main" val="3921566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3" y="0"/>
            <a:ext cx="8596668" cy="609600"/>
          </a:xfrm>
        </p:spPr>
        <p:txBody>
          <a:bodyPr>
            <a:normAutofit fontScale="90000"/>
          </a:bodyPr>
          <a:lstStyle/>
          <a:p>
            <a:r>
              <a:rPr lang="en-US" dirty="0"/>
              <a:t>Look at the Class Distribution </a:t>
            </a:r>
            <a:endParaRPr lang="en-IN" dirty="0"/>
          </a:p>
        </p:txBody>
      </p:sp>
      <p:pic>
        <p:nvPicPr>
          <p:cNvPr id="4" name="Content Placeholder 3"/>
          <p:cNvPicPr>
            <a:picLocks noGrp="1" noChangeAspect="1"/>
          </p:cNvPicPr>
          <p:nvPr>
            <p:ph idx="1"/>
          </p:nvPr>
        </p:nvPicPr>
        <p:blipFill>
          <a:blip r:embed="rId2"/>
          <a:stretch>
            <a:fillRect/>
          </a:stretch>
        </p:blipFill>
        <p:spPr>
          <a:xfrm>
            <a:off x="6233652" y="715601"/>
            <a:ext cx="4972338" cy="4507562"/>
          </a:xfrm>
          <a:prstGeom prst="rect">
            <a:avLst/>
          </a:prstGeom>
        </p:spPr>
      </p:pic>
      <p:sp>
        <p:nvSpPr>
          <p:cNvPr id="6" name="Rectangle 5"/>
          <p:cNvSpPr/>
          <p:nvPr/>
        </p:nvSpPr>
        <p:spPr>
          <a:xfrm>
            <a:off x="387927" y="820019"/>
            <a:ext cx="6096000" cy="3046988"/>
          </a:xfrm>
          <a:prstGeom prst="rect">
            <a:avLst/>
          </a:prstGeom>
        </p:spPr>
        <p:txBody>
          <a:bodyPr>
            <a:spAutoFit/>
          </a:bodyPr>
          <a:lstStyle/>
          <a:p>
            <a:pPr algn="just"/>
            <a:r>
              <a:rPr lang="en-IN" sz="2400" dirty="0"/>
              <a:t>Important to know how many examples each class (like joy, anger, etc.) has before training a model.</a:t>
            </a:r>
          </a:p>
          <a:p>
            <a:pPr algn="just"/>
            <a:endParaRPr lang="en-IN" sz="2400" dirty="0"/>
          </a:p>
          <a:p>
            <a:pPr algn="just"/>
            <a:r>
              <a:rPr lang="en-IN" sz="2400" dirty="0"/>
              <a:t>Problem: If one emotion appears a lot (e.g., joy) and another is rare (e.g., love), the model might learn to ignore the rare classes.</a:t>
            </a:r>
          </a:p>
        </p:txBody>
      </p:sp>
      <p:sp>
        <p:nvSpPr>
          <p:cNvPr id="7" name="Rectangle 6"/>
          <p:cNvSpPr/>
          <p:nvPr/>
        </p:nvSpPr>
        <p:spPr>
          <a:xfrm>
            <a:off x="310833" y="4615152"/>
            <a:ext cx="11845637" cy="1754326"/>
          </a:xfrm>
          <a:prstGeom prst="rect">
            <a:avLst/>
          </a:prstGeom>
        </p:spPr>
        <p:txBody>
          <a:bodyPr wrap="square">
            <a:spAutoFit/>
          </a:bodyPr>
          <a:lstStyle/>
          <a:p>
            <a:r>
              <a:rPr lang="en-IN" b="1" dirty="0"/>
              <a:t>How to Handle Imbalanced Data (Optional for Now)</a:t>
            </a:r>
          </a:p>
          <a:p>
            <a:r>
              <a:rPr lang="en-IN" b="1" dirty="0"/>
              <a:t> Resampling:</a:t>
            </a:r>
          </a:p>
          <a:p>
            <a:r>
              <a:rPr lang="en-IN" b="1" dirty="0"/>
              <a:t>        Oversample rare classes (duplicate some examples).</a:t>
            </a:r>
          </a:p>
          <a:p>
            <a:r>
              <a:rPr lang="en-IN" b="1" dirty="0"/>
              <a:t>        </a:t>
            </a:r>
            <a:r>
              <a:rPr lang="en-IN" b="1" dirty="0" err="1"/>
              <a:t>Undersample</a:t>
            </a:r>
            <a:r>
              <a:rPr lang="en-IN" b="1" dirty="0"/>
              <a:t> common classes (remove some examples).</a:t>
            </a:r>
          </a:p>
          <a:p>
            <a:r>
              <a:rPr lang="en-IN" b="1" dirty="0"/>
              <a:t> Weighted Loss:</a:t>
            </a:r>
          </a:p>
          <a:p>
            <a:r>
              <a:rPr lang="en-IN" b="1" dirty="0"/>
              <a:t>        Give more importance to rare classes during training.</a:t>
            </a:r>
          </a:p>
        </p:txBody>
      </p:sp>
    </p:spTree>
    <p:extLst>
      <p:ext uri="{BB962C8B-B14F-4D97-AF65-F5344CB8AC3E}">
        <p14:creationId xmlns:p14="http://schemas.microsoft.com/office/powerpoint/2010/main" val="632391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152" y="0"/>
            <a:ext cx="8596668" cy="651164"/>
          </a:xfrm>
        </p:spPr>
        <p:txBody>
          <a:bodyPr/>
          <a:lstStyle/>
          <a:p>
            <a:r>
              <a:rPr lang="en-US" dirty="0"/>
              <a:t>How Long Are Our Tweets</a:t>
            </a:r>
            <a:endParaRPr lang="en-IN" dirty="0"/>
          </a:p>
        </p:txBody>
      </p:sp>
      <p:sp>
        <p:nvSpPr>
          <p:cNvPr id="3" name="Content Placeholder 2"/>
          <p:cNvSpPr>
            <a:spLocks noGrp="1"/>
          </p:cNvSpPr>
          <p:nvPr>
            <p:ph idx="1"/>
          </p:nvPr>
        </p:nvSpPr>
        <p:spPr>
          <a:xfrm>
            <a:off x="123151" y="651164"/>
            <a:ext cx="11680921" cy="6012872"/>
          </a:xfrm>
        </p:spPr>
        <p:txBody>
          <a:bodyPr>
            <a:normAutofit/>
          </a:bodyPr>
          <a:lstStyle/>
          <a:p>
            <a:r>
              <a:rPr lang="en-US" sz="2800" b="1" dirty="0"/>
              <a:t> Transformer models (like BERT) have a limit on how many tokens they can take as input — called maximum context size.</a:t>
            </a:r>
          </a:p>
          <a:p>
            <a:r>
              <a:rPr lang="en-US" sz="2800" b="1" dirty="0"/>
              <a:t>For BERT, this </a:t>
            </a:r>
            <a:r>
              <a:rPr lang="en-US" sz="2800" b="1" dirty="0">
                <a:solidFill>
                  <a:srgbClr val="FF0000"/>
                </a:solidFill>
              </a:rPr>
              <a:t>limit is 512 tokens </a:t>
            </a:r>
            <a:r>
              <a:rPr lang="en-US" sz="2800" b="1" dirty="0"/>
              <a:t>(a token could be a word, </a:t>
            </a:r>
            <a:r>
              <a:rPr lang="en-US" sz="2800" b="1" dirty="0" err="1"/>
              <a:t>subword</a:t>
            </a:r>
            <a:r>
              <a:rPr lang="en-US" sz="2800" b="1" dirty="0"/>
              <a:t>, or character depending on the tokenizer used).</a:t>
            </a:r>
          </a:p>
          <a:p>
            <a:r>
              <a:rPr lang="en-US" sz="2800" b="1" dirty="0" err="1"/>
              <a:t>df</a:t>
            </a:r>
            <a:r>
              <a:rPr lang="en-US" sz="2800" b="1" dirty="0"/>
              <a:t>["Words Per Tweet"] = </a:t>
            </a:r>
            <a:r>
              <a:rPr lang="en-US" sz="2800" b="1" dirty="0" err="1"/>
              <a:t>df</a:t>
            </a:r>
            <a:r>
              <a:rPr lang="en-US" sz="2800" b="1" dirty="0"/>
              <a:t>["text"].</a:t>
            </a:r>
            <a:r>
              <a:rPr lang="en-US" sz="2800" b="1" dirty="0" err="1"/>
              <a:t>str.split</a:t>
            </a:r>
            <a:r>
              <a:rPr lang="en-US" sz="2800" b="1" dirty="0"/>
              <a:t>().apply(</a:t>
            </a:r>
            <a:r>
              <a:rPr lang="en-US" sz="2800" b="1" dirty="0" err="1"/>
              <a:t>len</a:t>
            </a:r>
            <a:r>
              <a:rPr lang="en-US" sz="2800" b="1" dirty="0"/>
              <a:t>)</a:t>
            </a:r>
          </a:p>
          <a:p>
            <a:endParaRPr lang="en-IN" sz="2800" b="1" dirty="0"/>
          </a:p>
        </p:txBody>
      </p:sp>
      <p:pic>
        <p:nvPicPr>
          <p:cNvPr id="5" name="Picture 4"/>
          <p:cNvPicPr>
            <a:picLocks noChangeAspect="1"/>
          </p:cNvPicPr>
          <p:nvPr/>
        </p:nvPicPr>
        <p:blipFill>
          <a:blip r:embed="rId2"/>
          <a:stretch>
            <a:fillRect/>
          </a:stretch>
        </p:blipFill>
        <p:spPr>
          <a:xfrm>
            <a:off x="1570183" y="3301423"/>
            <a:ext cx="7010833" cy="3016250"/>
          </a:xfrm>
          <a:prstGeom prst="rect">
            <a:avLst/>
          </a:prstGeom>
        </p:spPr>
      </p:pic>
    </p:spTree>
    <p:extLst>
      <p:ext uri="{BB962C8B-B14F-4D97-AF65-F5344CB8AC3E}">
        <p14:creationId xmlns:p14="http://schemas.microsoft.com/office/powerpoint/2010/main" val="507211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CAC3-E230-14DE-4BDC-C114C13233BA}"/>
              </a:ext>
            </a:extLst>
          </p:cNvPr>
          <p:cNvSpPr>
            <a:spLocks noGrp="1"/>
          </p:cNvSpPr>
          <p:nvPr>
            <p:ph type="title"/>
          </p:nvPr>
        </p:nvSpPr>
        <p:spPr>
          <a:xfrm>
            <a:off x="0" y="0"/>
            <a:ext cx="8596668" cy="816638"/>
          </a:xfrm>
        </p:spPr>
        <p:txBody>
          <a:bodyPr>
            <a:normAutofit/>
          </a:bodyPr>
          <a:lstStyle/>
          <a:p>
            <a:r>
              <a:rPr lang="en-IN" b="1" i="0" u="none" strike="noStrike" baseline="0" dirty="0">
                <a:latin typeface="Arial-BoldMT"/>
              </a:rPr>
              <a:t>The Encoder-Decoder Framework</a:t>
            </a:r>
            <a:endParaRPr lang="en-IN" sz="6000" dirty="0"/>
          </a:p>
        </p:txBody>
      </p:sp>
      <p:pic>
        <p:nvPicPr>
          <p:cNvPr id="5" name="Content Placeholder 4">
            <a:extLst>
              <a:ext uri="{FF2B5EF4-FFF2-40B4-BE49-F238E27FC236}">
                <a16:creationId xmlns:a16="http://schemas.microsoft.com/office/drawing/2014/main" id="{ADF5A935-ADBB-B449-EE68-722648FA760A}"/>
              </a:ext>
            </a:extLst>
          </p:cNvPr>
          <p:cNvPicPr>
            <a:picLocks noGrp="1" noChangeAspect="1"/>
          </p:cNvPicPr>
          <p:nvPr>
            <p:ph idx="1"/>
          </p:nvPr>
        </p:nvPicPr>
        <p:blipFill>
          <a:blip r:embed="rId2"/>
          <a:stretch>
            <a:fillRect/>
          </a:stretch>
        </p:blipFill>
        <p:spPr>
          <a:xfrm>
            <a:off x="6770687" y="2534601"/>
            <a:ext cx="5421313" cy="1935798"/>
          </a:xfrm>
        </p:spPr>
      </p:pic>
      <p:sp>
        <p:nvSpPr>
          <p:cNvPr id="8" name="TextBox 7">
            <a:extLst>
              <a:ext uri="{FF2B5EF4-FFF2-40B4-BE49-F238E27FC236}">
                <a16:creationId xmlns:a16="http://schemas.microsoft.com/office/drawing/2014/main" id="{5FC5E383-498E-43F1-1132-5332E8F4D9E0}"/>
              </a:ext>
            </a:extLst>
          </p:cNvPr>
          <p:cNvSpPr txBox="1"/>
          <p:nvPr/>
        </p:nvSpPr>
        <p:spPr>
          <a:xfrm>
            <a:off x="140856" y="1093058"/>
            <a:ext cx="6192980" cy="2585323"/>
          </a:xfrm>
          <a:prstGeom prst="rect">
            <a:avLst/>
          </a:prstGeom>
          <a:noFill/>
        </p:spPr>
        <p:txBody>
          <a:bodyPr wrap="square">
            <a:spAutoFit/>
          </a:bodyPr>
          <a:lstStyle/>
          <a:p>
            <a:r>
              <a:rPr lang="en-IN" b="1" dirty="0"/>
              <a:t>RNN = a type of neural network that has a loop.</a:t>
            </a:r>
          </a:p>
          <a:p>
            <a:endParaRPr lang="en-IN" b="1" dirty="0"/>
          </a:p>
          <a:p>
            <a:r>
              <a:rPr lang="en-IN" b="1" dirty="0"/>
              <a:t>It takes in one word (or character) at a time.</a:t>
            </a:r>
          </a:p>
          <a:p>
            <a:endParaRPr lang="en-IN" b="1" dirty="0"/>
          </a:p>
          <a:p>
            <a:r>
              <a:rPr lang="en-IN" b="1" dirty="0"/>
              <a:t>After each word, it remembers information and passes it to the next step.</a:t>
            </a:r>
          </a:p>
          <a:p>
            <a:endParaRPr lang="en-IN" b="1" dirty="0"/>
          </a:p>
          <a:p>
            <a:r>
              <a:rPr lang="en-IN" b="1" dirty="0"/>
              <a:t>This memory is stored in a variable called the hidden state (hi).</a:t>
            </a:r>
          </a:p>
        </p:txBody>
      </p:sp>
      <p:sp>
        <p:nvSpPr>
          <p:cNvPr id="10" name="TextBox 9">
            <a:extLst>
              <a:ext uri="{FF2B5EF4-FFF2-40B4-BE49-F238E27FC236}">
                <a16:creationId xmlns:a16="http://schemas.microsoft.com/office/drawing/2014/main" id="{7AE182D6-A67F-EA33-9854-A75889243A47}"/>
              </a:ext>
            </a:extLst>
          </p:cNvPr>
          <p:cNvSpPr txBox="1"/>
          <p:nvPr/>
        </p:nvSpPr>
        <p:spPr>
          <a:xfrm>
            <a:off x="510310" y="5043207"/>
            <a:ext cx="11346438" cy="1200329"/>
          </a:xfrm>
          <a:prstGeom prst="rect">
            <a:avLst/>
          </a:prstGeom>
          <a:noFill/>
        </p:spPr>
        <p:txBody>
          <a:bodyPr wrap="square">
            <a:spAutoFit/>
          </a:bodyPr>
          <a:lstStyle/>
          <a:p>
            <a:r>
              <a:rPr lang="en-IN" b="1" dirty="0"/>
              <a:t>Time Step 1:     Word = "Transformers"  →  Hidden State 1</a:t>
            </a:r>
          </a:p>
          <a:p>
            <a:r>
              <a:rPr lang="en-IN" b="1" dirty="0"/>
              <a:t>Time Step 2:     Word = "are"               →  Hidden State 2 (remembers "Transformers")</a:t>
            </a:r>
          </a:p>
          <a:p>
            <a:r>
              <a:rPr lang="en-IN" b="1" dirty="0"/>
              <a:t>Time Step 3:     Word = "great!"            →  Hidden State 3 (remembers both "Transformers" and "are"),Final this will be given to decoder</a:t>
            </a:r>
          </a:p>
        </p:txBody>
      </p:sp>
    </p:spTree>
    <p:extLst>
      <p:ext uri="{BB962C8B-B14F-4D97-AF65-F5344CB8AC3E}">
        <p14:creationId xmlns:p14="http://schemas.microsoft.com/office/powerpoint/2010/main" val="9822825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7B5FF-BBBD-0839-8EDA-96FB9972DE6C}"/>
              </a:ext>
            </a:extLst>
          </p:cNvPr>
          <p:cNvSpPr>
            <a:spLocks noGrp="1"/>
          </p:cNvSpPr>
          <p:nvPr>
            <p:ph type="title"/>
          </p:nvPr>
        </p:nvSpPr>
        <p:spPr>
          <a:xfrm>
            <a:off x="0" y="0"/>
            <a:ext cx="8596668" cy="646545"/>
          </a:xfrm>
        </p:spPr>
        <p:txBody>
          <a:bodyPr/>
          <a:lstStyle/>
          <a:p>
            <a:r>
              <a:rPr lang="en-IN" dirty="0"/>
              <a:t>From Text to Tokens</a:t>
            </a:r>
          </a:p>
        </p:txBody>
      </p:sp>
      <p:sp>
        <p:nvSpPr>
          <p:cNvPr id="3" name="Content Placeholder 2">
            <a:extLst>
              <a:ext uri="{FF2B5EF4-FFF2-40B4-BE49-F238E27FC236}">
                <a16:creationId xmlns:a16="http://schemas.microsoft.com/office/drawing/2014/main" id="{A4366DD5-A2EE-8560-7042-927045041868}"/>
              </a:ext>
            </a:extLst>
          </p:cNvPr>
          <p:cNvSpPr>
            <a:spLocks noGrp="1"/>
          </p:cNvSpPr>
          <p:nvPr>
            <p:ph idx="1"/>
          </p:nvPr>
        </p:nvSpPr>
        <p:spPr>
          <a:xfrm>
            <a:off x="123151" y="866747"/>
            <a:ext cx="11690157" cy="5746489"/>
          </a:xfrm>
        </p:spPr>
        <p:txBody>
          <a:bodyPr>
            <a:normAutofit/>
          </a:bodyPr>
          <a:lstStyle/>
          <a:p>
            <a:r>
              <a:rPr lang="en-IN" sz="2400" b="1" dirty="0">
                <a:solidFill>
                  <a:srgbClr val="FF0000"/>
                </a:solidFill>
              </a:rPr>
              <a:t>Character-Level Tokenization and </a:t>
            </a:r>
            <a:r>
              <a:rPr lang="en-IN" sz="2400" b="1" dirty="0" err="1">
                <a:solidFill>
                  <a:srgbClr val="FF0000"/>
                </a:solidFill>
              </a:rPr>
              <a:t>Numericalization</a:t>
            </a:r>
            <a:endParaRPr lang="en-IN" sz="2400" b="1" dirty="0">
              <a:solidFill>
                <a:srgbClr val="FF0000"/>
              </a:solidFill>
            </a:endParaRPr>
          </a:p>
          <a:p>
            <a:r>
              <a:rPr lang="en-US" sz="2400" b="1" dirty="0">
                <a:solidFill>
                  <a:schemeClr val="tx1"/>
                </a:solidFill>
              </a:rPr>
              <a:t>Tokenize text into characters</a:t>
            </a:r>
          </a:p>
          <a:p>
            <a:r>
              <a:rPr lang="en-US" sz="2400" b="1" dirty="0">
                <a:solidFill>
                  <a:srgbClr val="FF0000"/>
                </a:solidFill>
              </a:rPr>
              <a:t>What happens: Each character in the text is treated as a token.</a:t>
            </a:r>
          </a:p>
          <a:p>
            <a:r>
              <a:rPr lang="en-US" sz="2400" b="1" dirty="0">
                <a:solidFill>
                  <a:srgbClr val="FF0000"/>
                </a:solidFill>
              </a:rPr>
              <a:t>How it's done: Use list(text) in Python.</a:t>
            </a:r>
          </a:p>
          <a:p>
            <a:r>
              <a:rPr lang="en-US" sz="2400" b="1" dirty="0">
                <a:solidFill>
                  <a:srgbClr val="FF0000"/>
                </a:solidFill>
              </a:rPr>
              <a:t>Example:</a:t>
            </a:r>
          </a:p>
          <a:p>
            <a:r>
              <a:rPr lang="en-US" sz="2400" b="1" dirty="0">
                <a:solidFill>
                  <a:srgbClr val="FF0000"/>
                </a:solidFill>
              </a:rPr>
              <a:t>text = "Tokenizing text is a core task of NLP."</a:t>
            </a:r>
          </a:p>
          <a:p>
            <a:r>
              <a:rPr lang="en-US" sz="2400" b="1" dirty="0" err="1">
                <a:solidFill>
                  <a:srgbClr val="FF0000"/>
                </a:solidFill>
              </a:rPr>
              <a:t>tokenized_text</a:t>
            </a:r>
            <a:r>
              <a:rPr lang="en-US" sz="2400" b="1" dirty="0">
                <a:solidFill>
                  <a:srgbClr val="FF0000"/>
                </a:solidFill>
              </a:rPr>
              <a:t> = list(text)</a:t>
            </a:r>
          </a:p>
          <a:p>
            <a:r>
              <a:rPr lang="en-US" sz="2400" b="1" dirty="0">
                <a:solidFill>
                  <a:srgbClr val="FF0000"/>
                </a:solidFill>
              </a:rPr>
              <a:t>Result: ['T', 'o', 'k', 'e', 'n', 'i', 'z', ...]</a:t>
            </a:r>
            <a:endParaRPr lang="en-IN" sz="2400" b="1" dirty="0">
              <a:solidFill>
                <a:srgbClr val="FF0000"/>
              </a:solidFill>
            </a:endParaRPr>
          </a:p>
        </p:txBody>
      </p:sp>
    </p:spTree>
    <p:extLst>
      <p:ext uri="{BB962C8B-B14F-4D97-AF65-F5344CB8AC3E}">
        <p14:creationId xmlns:p14="http://schemas.microsoft.com/office/powerpoint/2010/main" val="3999296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9BB4-3341-A6D4-F6FC-EB6303C31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BA8E2B-F77C-7C40-B37F-1E94CB7C583B}"/>
              </a:ext>
            </a:extLst>
          </p:cNvPr>
          <p:cNvSpPr>
            <a:spLocks noGrp="1"/>
          </p:cNvSpPr>
          <p:nvPr>
            <p:ph type="title"/>
          </p:nvPr>
        </p:nvSpPr>
        <p:spPr>
          <a:xfrm>
            <a:off x="0" y="0"/>
            <a:ext cx="8596668" cy="646545"/>
          </a:xfrm>
        </p:spPr>
        <p:txBody>
          <a:bodyPr/>
          <a:lstStyle/>
          <a:p>
            <a:r>
              <a:rPr lang="en-IN" dirty="0"/>
              <a:t>From Text to Tokens</a:t>
            </a:r>
          </a:p>
        </p:txBody>
      </p:sp>
      <p:sp>
        <p:nvSpPr>
          <p:cNvPr id="3" name="Content Placeholder 2">
            <a:extLst>
              <a:ext uri="{FF2B5EF4-FFF2-40B4-BE49-F238E27FC236}">
                <a16:creationId xmlns:a16="http://schemas.microsoft.com/office/drawing/2014/main" id="{23C246B3-46DB-2BA5-2CD1-ED8E86C8EBC3}"/>
              </a:ext>
            </a:extLst>
          </p:cNvPr>
          <p:cNvSpPr>
            <a:spLocks noGrp="1"/>
          </p:cNvSpPr>
          <p:nvPr>
            <p:ph idx="1"/>
          </p:nvPr>
        </p:nvSpPr>
        <p:spPr>
          <a:xfrm>
            <a:off x="123151" y="866747"/>
            <a:ext cx="11690157" cy="5746489"/>
          </a:xfrm>
        </p:spPr>
        <p:txBody>
          <a:bodyPr>
            <a:normAutofit fontScale="92500" lnSpcReduction="10000"/>
          </a:bodyPr>
          <a:lstStyle/>
          <a:p>
            <a:r>
              <a:rPr lang="en-US" sz="2400" b="1" dirty="0">
                <a:solidFill>
                  <a:schemeClr val="tx1"/>
                </a:solidFill>
              </a:rPr>
              <a:t>Map each character to a unique number (</a:t>
            </a:r>
            <a:r>
              <a:rPr lang="en-US" sz="2400" b="1" dirty="0" err="1">
                <a:solidFill>
                  <a:schemeClr val="tx1"/>
                </a:solidFill>
              </a:rPr>
              <a:t>numericalization</a:t>
            </a:r>
            <a:r>
              <a:rPr lang="en-US" sz="2400" b="1" dirty="0">
                <a:solidFill>
                  <a:schemeClr val="tx1"/>
                </a:solidFill>
              </a:rPr>
              <a:t>)</a:t>
            </a:r>
          </a:p>
          <a:p>
            <a:r>
              <a:rPr lang="en-US" sz="2400" b="1" dirty="0">
                <a:solidFill>
                  <a:srgbClr val="FF0000"/>
                </a:solidFill>
              </a:rPr>
              <a:t>Why: Neural networks can't understand characters; they need numbers.</a:t>
            </a:r>
          </a:p>
          <a:p>
            <a:r>
              <a:rPr lang="en-US" sz="2400" b="1" dirty="0">
                <a:solidFill>
                  <a:srgbClr val="FF0000"/>
                </a:solidFill>
              </a:rPr>
              <a:t>How it's done: Use a dictionary where each unique character gets an ID.</a:t>
            </a:r>
          </a:p>
          <a:p>
            <a:r>
              <a:rPr lang="en-US" sz="2400" b="1" dirty="0">
                <a:solidFill>
                  <a:srgbClr val="FF0000"/>
                </a:solidFill>
              </a:rPr>
              <a:t>token2idx = {char: </a:t>
            </a:r>
            <a:r>
              <a:rPr lang="en-US" sz="2400" b="1" dirty="0" err="1">
                <a:solidFill>
                  <a:srgbClr val="FF0000"/>
                </a:solidFill>
              </a:rPr>
              <a:t>idx</a:t>
            </a:r>
            <a:r>
              <a:rPr lang="en-US" sz="2400" b="1" dirty="0">
                <a:solidFill>
                  <a:srgbClr val="FF0000"/>
                </a:solidFill>
              </a:rPr>
              <a:t> for </a:t>
            </a:r>
            <a:r>
              <a:rPr lang="en-US" sz="2400" b="1" dirty="0" err="1">
                <a:solidFill>
                  <a:srgbClr val="FF0000"/>
                </a:solidFill>
              </a:rPr>
              <a:t>idx</a:t>
            </a:r>
            <a:r>
              <a:rPr lang="en-US" sz="2400" b="1" dirty="0">
                <a:solidFill>
                  <a:srgbClr val="FF0000"/>
                </a:solidFill>
              </a:rPr>
              <a:t>, char in enumerate(set(</a:t>
            </a:r>
            <a:r>
              <a:rPr lang="en-US" sz="2400" b="1" dirty="0" err="1">
                <a:solidFill>
                  <a:srgbClr val="FF0000"/>
                </a:solidFill>
              </a:rPr>
              <a:t>tokenized_text</a:t>
            </a:r>
            <a:r>
              <a:rPr lang="en-US" sz="2400" b="1" dirty="0">
                <a:solidFill>
                  <a:srgbClr val="FF0000"/>
                </a:solidFill>
              </a:rPr>
              <a:t>))}</a:t>
            </a:r>
          </a:p>
          <a:p>
            <a:r>
              <a:rPr lang="en-US" sz="2400" b="1" dirty="0">
                <a:solidFill>
                  <a:srgbClr val="FF0000"/>
                </a:solidFill>
              </a:rPr>
              <a:t>Result example: {</a:t>
            </a:r>
            <a:r>
              <a:rPr lang="en-US" sz="2400" b="1" dirty="0">
                <a:solidFill>
                  <a:srgbClr val="FF0000"/>
                </a:solidFill>
                <a:highlight>
                  <a:srgbClr val="FFFF00"/>
                </a:highlight>
              </a:rPr>
              <a:t>'T': 6, 'o': 10, 'k': 8, ...}</a:t>
            </a:r>
          </a:p>
          <a:p>
            <a:r>
              <a:rPr lang="en-US" sz="2400" b="1" dirty="0">
                <a:solidFill>
                  <a:schemeClr val="tx1"/>
                </a:solidFill>
              </a:rPr>
              <a:t>Convert characters to their corresponding IDs</a:t>
            </a:r>
          </a:p>
          <a:p>
            <a:r>
              <a:rPr lang="en-US" sz="2400" b="1" dirty="0">
                <a:solidFill>
                  <a:srgbClr val="FF0000"/>
                </a:solidFill>
              </a:rPr>
              <a:t>How: Replace each character in </a:t>
            </a:r>
            <a:r>
              <a:rPr lang="en-US" sz="2400" b="1" dirty="0" err="1">
                <a:solidFill>
                  <a:srgbClr val="FF0000"/>
                </a:solidFill>
              </a:rPr>
              <a:t>tokenized_text</a:t>
            </a:r>
            <a:r>
              <a:rPr lang="en-US" sz="2400" b="1" dirty="0">
                <a:solidFill>
                  <a:srgbClr val="FF0000"/>
                </a:solidFill>
              </a:rPr>
              <a:t> with its mapped number.</a:t>
            </a:r>
          </a:p>
          <a:p>
            <a:r>
              <a:rPr lang="en-US" sz="2400" b="1" dirty="0" err="1">
                <a:solidFill>
                  <a:srgbClr val="FF0000"/>
                </a:solidFill>
              </a:rPr>
              <a:t>input_ids</a:t>
            </a:r>
            <a:r>
              <a:rPr lang="en-US" sz="2400" b="1" dirty="0">
                <a:solidFill>
                  <a:srgbClr val="FF0000"/>
                </a:solidFill>
              </a:rPr>
              <a:t> = [token2idx[token] for token in </a:t>
            </a:r>
            <a:r>
              <a:rPr lang="en-US" sz="2400" b="1" dirty="0" err="1">
                <a:solidFill>
                  <a:srgbClr val="FF0000"/>
                </a:solidFill>
              </a:rPr>
              <a:t>tokenized_text</a:t>
            </a:r>
            <a:r>
              <a:rPr lang="en-US" sz="2400" b="1" dirty="0">
                <a:solidFill>
                  <a:srgbClr val="FF0000"/>
                </a:solidFill>
              </a:rPr>
              <a:t>]</a:t>
            </a:r>
          </a:p>
          <a:p>
            <a:r>
              <a:rPr lang="en-US" sz="2400" b="1" dirty="0">
                <a:solidFill>
                  <a:srgbClr val="FF0000"/>
                </a:solidFill>
              </a:rPr>
              <a:t>Result: A list of numbers like [</a:t>
            </a:r>
            <a:r>
              <a:rPr lang="en-US" sz="2400" b="1" dirty="0">
                <a:solidFill>
                  <a:srgbClr val="FF0000"/>
                </a:solidFill>
                <a:highlight>
                  <a:srgbClr val="FFFF00"/>
                </a:highlight>
              </a:rPr>
              <a:t>6, 10, 8, 9, 13, 14, ...]</a:t>
            </a:r>
          </a:p>
          <a:p>
            <a:r>
              <a:rPr lang="en-US" sz="2400" b="1" dirty="0">
                <a:solidFill>
                  <a:schemeClr val="tx1"/>
                </a:solidFill>
              </a:rPr>
              <a:t>Why use one-hot vectors?</a:t>
            </a:r>
          </a:p>
          <a:p>
            <a:r>
              <a:rPr lang="en-US" sz="2400" b="1" dirty="0">
                <a:solidFill>
                  <a:schemeClr val="tx1"/>
                </a:solidFill>
              </a:rPr>
              <a:t>Numbers like 3 or 7 could trick the model into thinking one character is bigger or better than another.</a:t>
            </a:r>
          </a:p>
          <a:p>
            <a:r>
              <a:rPr lang="en-US" sz="2400" b="1" dirty="0">
                <a:solidFill>
                  <a:schemeClr val="tx1"/>
                </a:solidFill>
              </a:rPr>
              <a:t>One-hot vectors remove that idea — they just say: “this is character number X.”</a:t>
            </a:r>
          </a:p>
          <a:p>
            <a:endParaRPr lang="en-IN" sz="2400" b="1" dirty="0">
              <a:solidFill>
                <a:srgbClr val="FF0000"/>
              </a:solidFill>
              <a:highlight>
                <a:srgbClr val="FFFF00"/>
              </a:highlight>
            </a:endParaRPr>
          </a:p>
        </p:txBody>
      </p:sp>
    </p:spTree>
    <p:extLst>
      <p:ext uri="{BB962C8B-B14F-4D97-AF65-F5344CB8AC3E}">
        <p14:creationId xmlns:p14="http://schemas.microsoft.com/office/powerpoint/2010/main" val="438876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A2E4C-9324-8F64-40D2-582AB8D44B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A0A69F-EC74-BE45-ED6F-8041CB8FE82E}"/>
              </a:ext>
            </a:extLst>
          </p:cNvPr>
          <p:cNvSpPr>
            <a:spLocks noGrp="1"/>
          </p:cNvSpPr>
          <p:nvPr>
            <p:ph type="title"/>
          </p:nvPr>
        </p:nvSpPr>
        <p:spPr>
          <a:xfrm>
            <a:off x="0" y="0"/>
            <a:ext cx="8596668" cy="646545"/>
          </a:xfrm>
        </p:spPr>
        <p:txBody>
          <a:bodyPr/>
          <a:lstStyle/>
          <a:p>
            <a:r>
              <a:rPr lang="en-IN" dirty="0"/>
              <a:t>From Text to Tokens</a:t>
            </a:r>
          </a:p>
        </p:txBody>
      </p:sp>
      <p:sp>
        <p:nvSpPr>
          <p:cNvPr id="3" name="Content Placeholder 2">
            <a:extLst>
              <a:ext uri="{FF2B5EF4-FFF2-40B4-BE49-F238E27FC236}">
                <a16:creationId xmlns:a16="http://schemas.microsoft.com/office/drawing/2014/main" id="{771B6F24-7E79-6DD4-A5BC-22EC4E958BBE}"/>
              </a:ext>
            </a:extLst>
          </p:cNvPr>
          <p:cNvSpPr>
            <a:spLocks noGrp="1"/>
          </p:cNvSpPr>
          <p:nvPr>
            <p:ph idx="1"/>
          </p:nvPr>
        </p:nvSpPr>
        <p:spPr>
          <a:xfrm>
            <a:off x="123151" y="866747"/>
            <a:ext cx="11690157" cy="5746489"/>
          </a:xfrm>
        </p:spPr>
        <p:txBody>
          <a:bodyPr>
            <a:normAutofit fontScale="92500" lnSpcReduction="10000"/>
          </a:bodyPr>
          <a:lstStyle/>
          <a:p>
            <a:r>
              <a:rPr lang="en-US" sz="2400" b="1" dirty="0">
                <a:solidFill>
                  <a:schemeClr val="tx1"/>
                </a:solidFill>
              </a:rPr>
              <a:t>What is a one-hot vector?</a:t>
            </a:r>
          </a:p>
          <a:p>
            <a:r>
              <a:rPr lang="en-US" sz="2400" b="1" dirty="0">
                <a:solidFill>
                  <a:schemeClr val="tx1"/>
                </a:solidFill>
              </a:rPr>
              <a:t>It’s a way to represent a number (like an ID) as a list of 0s and a single 1.</a:t>
            </a:r>
          </a:p>
          <a:p>
            <a:r>
              <a:rPr lang="en-US" sz="2400" b="1" dirty="0">
                <a:solidFill>
                  <a:schemeClr val="tx1"/>
                </a:solidFill>
              </a:rPr>
              <a:t>The 1 appears at the position of the number (ID).</a:t>
            </a:r>
          </a:p>
          <a:p>
            <a:r>
              <a:rPr lang="en-US" sz="2400" b="1" dirty="0">
                <a:solidFill>
                  <a:schemeClr val="tx1"/>
                </a:solidFill>
              </a:rPr>
              <a:t>📌 Example:</a:t>
            </a:r>
          </a:p>
          <a:p>
            <a:r>
              <a:rPr lang="en-US" sz="2400" b="1" dirty="0">
                <a:solidFill>
                  <a:schemeClr val="tx1"/>
                </a:solidFill>
              </a:rPr>
              <a:t>Let’s say our vocabulary has 5 unique characters, so each one-hot vector will have 5 elements.</a:t>
            </a:r>
          </a:p>
          <a:p>
            <a:r>
              <a:rPr lang="en-US" sz="2400" b="1" dirty="0">
                <a:solidFill>
                  <a:schemeClr val="tx1"/>
                </a:solidFill>
              </a:rPr>
              <a:t>If a character has ID = 2, the one-hot vector will be:</a:t>
            </a:r>
          </a:p>
          <a:p>
            <a:r>
              <a:rPr lang="en-US" sz="2400" b="1" dirty="0">
                <a:solidFill>
                  <a:schemeClr val="tx1"/>
                </a:solidFill>
              </a:rPr>
              <a:t>[0, 0, 1, 0, 0]  # index 2 is "hot" (has the 1)</a:t>
            </a:r>
          </a:p>
          <a:p>
            <a:pPr>
              <a:buNone/>
            </a:pPr>
            <a:r>
              <a:rPr lang="en-US" sz="2400" b="1" dirty="0"/>
              <a:t>Cons:</a:t>
            </a:r>
            <a:endParaRPr lang="en-US" sz="2400" dirty="0"/>
          </a:p>
          <a:p>
            <a:pPr>
              <a:buFont typeface="Arial" panose="020B0604020202020204" pitchFamily="34" charset="0"/>
              <a:buChar char="•"/>
            </a:pPr>
            <a:r>
              <a:rPr lang="en-US" sz="2400" dirty="0"/>
              <a:t>Ignores word structure.</a:t>
            </a:r>
          </a:p>
          <a:p>
            <a:pPr>
              <a:buFont typeface="Arial" panose="020B0604020202020204" pitchFamily="34" charset="0"/>
              <a:buChar char="•"/>
            </a:pPr>
            <a:r>
              <a:rPr lang="en-US" sz="2400" dirty="0"/>
              <a:t>Requires more compute and memory.</a:t>
            </a:r>
          </a:p>
          <a:p>
            <a:pPr>
              <a:buFont typeface="Arial" panose="020B0604020202020204" pitchFamily="34" charset="0"/>
              <a:buChar char="•"/>
            </a:pPr>
            <a:r>
              <a:rPr lang="en-US" sz="2400" dirty="0"/>
              <a:t>Needs to learn word patterns from scratch.</a:t>
            </a:r>
          </a:p>
          <a:p>
            <a:pPr marL="0" indent="0">
              <a:buNone/>
            </a:pPr>
            <a:r>
              <a:rPr lang="en-US" sz="2400" b="1" dirty="0">
                <a:solidFill>
                  <a:schemeClr val="tx1"/>
                </a:solidFill>
              </a:rPr>
              <a:t> </a:t>
            </a:r>
          </a:p>
        </p:txBody>
      </p:sp>
    </p:spTree>
    <p:extLst>
      <p:ext uri="{BB962C8B-B14F-4D97-AF65-F5344CB8AC3E}">
        <p14:creationId xmlns:p14="http://schemas.microsoft.com/office/powerpoint/2010/main" val="1514081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8494-E582-B479-F265-E4F194DC0135}"/>
              </a:ext>
            </a:extLst>
          </p:cNvPr>
          <p:cNvSpPr>
            <a:spLocks noGrp="1"/>
          </p:cNvSpPr>
          <p:nvPr>
            <p:ph type="title"/>
          </p:nvPr>
        </p:nvSpPr>
        <p:spPr>
          <a:xfrm>
            <a:off x="67734" y="0"/>
            <a:ext cx="8596668" cy="554182"/>
          </a:xfrm>
        </p:spPr>
        <p:txBody>
          <a:bodyPr>
            <a:normAutofit fontScale="90000"/>
          </a:bodyPr>
          <a:lstStyle/>
          <a:p>
            <a:r>
              <a:rPr lang="en-IN" dirty="0" err="1"/>
              <a:t>Subword</a:t>
            </a:r>
            <a:r>
              <a:rPr lang="en-IN" dirty="0"/>
              <a:t> Tokenization</a:t>
            </a:r>
          </a:p>
        </p:txBody>
      </p:sp>
      <p:sp>
        <p:nvSpPr>
          <p:cNvPr id="3" name="Content Placeholder 2">
            <a:extLst>
              <a:ext uri="{FF2B5EF4-FFF2-40B4-BE49-F238E27FC236}">
                <a16:creationId xmlns:a16="http://schemas.microsoft.com/office/drawing/2014/main" id="{BAC12E6E-C4C0-DD23-A524-9FE1EB115364}"/>
              </a:ext>
            </a:extLst>
          </p:cNvPr>
          <p:cNvSpPr>
            <a:spLocks noGrp="1"/>
          </p:cNvSpPr>
          <p:nvPr>
            <p:ph idx="1"/>
          </p:nvPr>
        </p:nvSpPr>
        <p:spPr>
          <a:xfrm>
            <a:off x="141625" y="784371"/>
            <a:ext cx="11514666" cy="5828865"/>
          </a:xfrm>
        </p:spPr>
        <p:txBody>
          <a:bodyPr/>
          <a:lstStyle/>
          <a:p>
            <a:r>
              <a:rPr lang="en-US" sz="2400" b="1" dirty="0"/>
              <a:t>Character-level tokenization handles typos and unknown words but loses meaning.</a:t>
            </a:r>
          </a:p>
          <a:p>
            <a:r>
              <a:rPr lang="en-US" sz="2400" b="1" dirty="0"/>
              <a:t>Word-level tokenization understands full words but fails with rare or misspelled words.</a:t>
            </a:r>
          </a:p>
          <a:p>
            <a:endParaRPr lang="en-US" dirty="0"/>
          </a:p>
          <a:p>
            <a:r>
              <a:rPr lang="en-US" sz="2400" b="1" dirty="0"/>
              <a:t> </a:t>
            </a:r>
            <a:r>
              <a:rPr lang="en-US" sz="2400" b="1" dirty="0" err="1"/>
              <a:t>Subword</a:t>
            </a:r>
            <a:r>
              <a:rPr lang="en-US" sz="2400" b="1" dirty="0"/>
              <a:t> tokenization gives the best of both worlds:</a:t>
            </a:r>
          </a:p>
          <a:p>
            <a:r>
              <a:rPr lang="en-US" sz="2400" b="1" dirty="0"/>
              <a:t>Keeps frequent words like "apple" as one token.</a:t>
            </a:r>
          </a:p>
          <a:p>
            <a:r>
              <a:rPr lang="en-US" sz="2400" b="1" dirty="0"/>
              <a:t>Breaks rare or new words like "</a:t>
            </a:r>
            <a:r>
              <a:rPr lang="en-US" sz="2400" b="1" dirty="0" err="1"/>
              <a:t>appleness</a:t>
            </a:r>
            <a:r>
              <a:rPr lang="en-US" sz="2400" b="1" dirty="0"/>
              <a:t>" into known parts: ["apple", "ness"].</a:t>
            </a:r>
            <a:endParaRPr lang="en-IN" sz="2400" b="1" dirty="0"/>
          </a:p>
        </p:txBody>
      </p:sp>
    </p:spTree>
    <p:extLst>
      <p:ext uri="{BB962C8B-B14F-4D97-AF65-F5344CB8AC3E}">
        <p14:creationId xmlns:p14="http://schemas.microsoft.com/office/powerpoint/2010/main" val="3961875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9FD37-3CE1-7963-5F1B-C8C847E7BC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AD884-4929-65C8-4AB1-C18B5ADAFDDE}"/>
              </a:ext>
            </a:extLst>
          </p:cNvPr>
          <p:cNvSpPr>
            <a:spLocks noGrp="1"/>
          </p:cNvSpPr>
          <p:nvPr>
            <p:ph type="title"/>
          </p:nvPr>
        </p:nvSpPr>
        <p:spPr>
          <a:xfrm>
            <a:off x="67734" y="0"/>
            <a:ext cx="8596668" cy="554182"/>
          </a:xfrm>
        </p:spPr>
        <p:txBody>
          <a:bodyPr>
            <a:normAutofit fontScale="90000"/>
          </a:bodyPr>
          <a:lstStyle/>
          <a:p>
            <a:r>
              <a:rPr lang="en-IN" dirty="0" err="1"/>
              <a:t>Subword</a:t>
            </a:r>
            <a:r>
              <a:rPr lang="en-IN" dirty="0"/>
              <a:t> Tokenization</a:t>
            </a:r>
          </a:p>
        </p:txBody>
      </p:sp>
      <p:sp>
        <p:nvSpPr>
          <p:cNvPr id="3" name="Content Placeholder 2">
            <a:extLst>
              <a:ext uri="{FF2B5EF4-FFF2-40B4-BE49-F238E27FC236}">
                <a16:creationId xmlns:a16="http://schemas.microsoft.com/office/drawing/2014/main" id="{C9A043A7-46A3-5632-DFBF-D9E67C21A5B9}"/>
              </a:ext>
            </a:extLst>
          </p:cNvPr>
          <p:cNvSpPr>
            <a:spLocks noGrp="1"/>
          </p:cNvSpPr>
          <p:nvPr>
            <p:ph idx="1"/>
          </p:nvPr>
        </p:nvSpPr>
        <p:spPr>
          <a:xfrm>
            <a:off x="141625" y="784371"/>
            <a:ext cx="11514666" cy="5828865"/>
          </a:xfrm>
        </p:spPr>
        <p:txBody>
          <a:bodyPr>
            <a:normAutofit fontScale="77500" lnSpcReduction="20000"/>
          </a:bodyPr>
          <a:lstStyle/>
          <a:p>
            <a:r>
              <a:rPr lang="en-US" sz="2400" b="1" dirty="0"/>
              <a:t>How Does It Work?</a:t>
            </a:r>
          </a:p>
          <a:p>
            <a:r>
              <a:rPr lang="en-US" sz="2400" b="1" dirty="0">
                <a:highlight>
                  <a:srgbClr val="FFFF00"/>
                </a:highlight>
              </a:rPr>
              <a:t>1. Split the text into words</a:t>
            </a:r>
          </a:p>
          <a:p>
            <a:r>
              <a:rPr lang="en-US" sz="2400" b="1" dirty="0"/>
              <a:t>Based on spaces and punctuation.</a:t>
            </a:r>
          </a:p>
          <a:p>
            <a:r>
              <a:rPr lang="en-US" sz="2400" b="1" dirty="0"/>
              <a:t>Example: "hugging face rocks" → ["hugging", "face", "rocks"]</a:t>
            </a:r>
          </a:p>
          <a:p>
            <a:r>
              <a:rPr lang="en-US" sz="2400" b="1" dirty="0">
                <a:highlight>
                  <a:srgbClr val="FFFF00"/>
                </a:highlight>
              </a:rPr>
              <a:t>2. Count how often each word appears</a:t>
            </a:r>
          </a:p>
          <a:p>
            <a:r>
              <a:rPr lang="en-US" sz="2400" b="1" dirty="0"/>
              <a:t>Keep a tally of all words in the training data.</a:t>
            </a:r>
          </a:p>
          <a:p>
            <a:r>
              <a:rPr lang="en-US" sz="2400" b="1" dirty="0">
                <a:highlight>
                  <a:srgbClr val="FFFF00"/>
                </a:highlight>
              </a:rPr>
              <a:t>3. Start with characters as basic tokens</a:t>
            </a:r>
          </a:p>
          <a:p>
            <a:r>
              <a:rPr lang="en-US" sz="2400" b="1" dirty="0"/>
              <a:t>Every word is split into characters:</a:t>
            </a:r>
          </a:p>
          <a:p>
            <a:r>
              <a:rPr lang="en-US" sz="2400" b="1" dirty="0"/>
              <a:t>"hug" → ["h", "u", "g"]</a:t>
            </a:r>
          </a:p>
          <a:p>
            <a:r>
              <a:rPr lang="en-US" sz="2400" b="1" dirty="0"/>
              <a:t>4</a:t>
            </a:r>
            <a:r>
              <a:rPr lang="en-US" sz="2400" b="1" dirty="0">
                <a:highlight>
                  <a:srgbClr val="FFFF00"/>
                </a:highlight>
              </a:rPr>
              <a:t>. Count how often pairs of characters (</a:t>
            </a:r>
            <a:r>
              <a:rPr lang="en-US" sz="2400" b="1" dirty="0" err="1">
                <a:highlight>
                  <a:srgbClr val="FFFF00"/>
                </a:highlight>
              </a:rPr>
              <a:t>subwords</a:t>
            </a:r>
            <a:r>
              <a:rPr lang="en-US" sz="2400" b="1" dirty="0">
                <a:highlight>
                  <a:srgbClr val="FFFF00"/>
                </a:highlight>
              </a:rPr>
              <a:t>) appear together</a:t>
            </a:r>
          </a:p>
          <a:p>
            <a:r>
              <a:rPr lang="en-US" sz="2400" b="1" dirty="0"/>
              <a:t>Example: "h" + "u", "u" + "g" — check how often these pairs show up.</a:t>
            </a:r>
          </a:p>
          <a:p>
            <a:r>
              <a:rPr lang="en-US" sz="2400" b="1" dirty="0"/>
              <a:t>5. </a:t>
            </a:r>
            <a:r>
              <a:rPr lang="en-US" sz="2400" b="1" dirty="0">
                <a:highlight>
                  <a:srgbClr val="FFFF00"/>
                </a:highlight>
              </a:rPr>
              <a:t>Merge the most frequent pairs</a:t>
            </a:r>
          </a:p>
          <a:p>
            <a:r>
              <a:rPr lang="en-US" sz="2400" b="1" dirty="0"/>
              <a:t>Combine the most common character pairs into new </a:t>
            </a:r>
            <a:r>
              <a:rPr lang="en-US" sz="2400" b="1" dirty="0" err="1"/>
              <a:t>subword</a:t>
            </a:r>
            <a:r>
              <a:rPr lang="en-US" sz="2400" b="1" dirty="0"/>
              <a:t> tokens.</a:t>
            </a:r>
          </a:p>
          <a:p>
            <a:r>
              <a:rPr lang="en-US" sz="2400" b="1" dirty="0"/>
              <a:t>"h" + "u" → "hu", so "hug" becomes ["hu", "g"].</a:t>
            </a:r>
          </a:p>
          <a:p>
            <a:r>
              <a:rPr lang="en-US" sz="2400" b="1" dirty="0"/>
              <a:t>Repeat this step again and again:</a:t>
            </a:r>
          </a:p>
          <a:p>
            <a:r>
              <a:rPr lang="en-US" sz="2400" b="1" dirty="0"/>
              <a:t>"hu" + "g" → "hug"</a:t>
            </a:r>
          </a:p>
        </p:txBody>
      </p:sp>
    </p:spTree>
    <p:extLst>
      <p:ext uri="{BB962C8B-B14F-4D97-AF65-F5344CB8AC3E}">
        <p14:creationId xmlns:p14="http://schemas.microsoft.com/office/powerpoint/2010/main" val="9648195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8E34-15D8-29D4-88A0-3A773B1F4510}"/>
              </a:ext>
            </a:extLst>
          </p:cNvPr>
          <p:cNvSpPr>
            <a:spLocks noGrp="1"/>
          </p:cNvSpPr>
          <p:nvPr>
            <p:ph type="title"/>
          </p:nvPr>
        </p:nvSpPr>
        <p:spPr>
          <a:xfrm>
            <a:off x="-126230" y="0"/>
            <a:ext cx="8596668" cy="295564"/>
          </a:xfrm>
        </p:spPr>
        <p:txBody>
          <a:bodyPr>
            <a:noAutofit/>
          </a:bodyPr>
          <a:lstStyle/>
          <a:p>
            <a:r>
              <a:rPr lang="en-IN" sz="3200" dirty="0"/>
              <a:t>Training a Text Classifier</a:t>
            </a:r>
          </a:p>
        </p:txBody>
      </p:sp>
      <p:pic>
        <p:nvPicPr>
          <p:cNvPr id="5" name="Content Placeholder 4">
            <a:extLst>
              <a:ext uri="{FF2B5EF4-FFF2-40B4-BE49-F238E27FC236}">
                <a16:creationId xmlns:a16="http://schemas.microsoft.com/office/drawing/2014/main" id="{351F89D4-05CA-ADD5-EF68-50361C6F965B}"/>
              </a:ext>
            </a:extLst>
          </p:cNvPr>
          <p:cNvPicPr>
            <a:picLocks noGrp="1" noChangeAspect="1"/>
          </p:cNvPicPr>
          <p:nvPr>
            <p:ph idx="1"/>
          </p:nvPr>
        </p:nvPicPr>
        <p:blipFill>
          <a:blip r:embed="rId2"/>
          <a:stretch>
            <a:fillRect/>
          </a:stretch>
        </p:blipFill>
        <p:spPr>
          <a:xfrm>
            <a:off x="6216073" y="0"/>
            <a:ext cx="5782108" cy="4073236"/>
          </a:xfrm>
        </p:spPr>
      </p:pic>
      <p:sp>
        <p:nvSpPr>
          <p:cNvPr id="8" name="TextBox 7">
            <a:extLst>
              <a:ext uri="{FF2B5EF4-FFF2-40B4-BE49-F238E27FC236}">
                <a16:creationId xmlns:a16="http://schemas.microsoft.com/office/drawing/2014/main" id="{36BBF745-684E-50AA-F125-3B12979D815D}"/>
              </a:ext>
            </a:extLst>
          </p:cNvPr>
          <p:cNvSpPr txBox="1"/>
          <p:nvPr/>
        </p:nvSpPr>
        <p:spPr>
          <a:xfrm>
            <a:off x="0" y="612844"/>
            <a:ext cx="6114473" cy="5355312"/>
          </a:xfrm>
          <a:prstGeom prst="rect">
            <a:avLst/>
          </a:prstGeom>
          <a:noFill/>
        </p:spPr>
        <p:txBody>
          <a:bodyPr wrap="square">
            <a:spAutoFit/>
          </a:bodyPr>
          <a:lstStyle/>
          <a:p>
            <a:pPr algn="just"/>
            <a:r>
              <a:rPr lang="en-IN" b="1" dirty="0"/>
              <a:t>Start with a pretrained BERT model that understands language by predicting masked words.</a:t>
            </a:r>
          </a:p>
          <a:p>
            <a:endParaRPr lang="en-IN" b="1" dirty="0"/>
          </a:p>
          <a:p>
            <a:r>
              <a:rPr lang="en-IN" b="1" dirty="0"/>
              <a:t>Tokenize the input text, add special tokens like [CLS], and pass it through BERT.</a:t>
            </a:r>
          </a:p>
          <a:p>
            <a:endParaRPr lang="en-IN" b="1" dirty="0"/>
          </a:p>
          <a:p>
            <a:r>
              <a:rPr lang="en-IN" b="1" dirty="0"/>
              <a:t>Use the hidden state of the [CLS] token (which summarizes the sentence) as input to the classification layer.</a:t>
            </a:r>
          </a:p>
          <a:p>
            <a:endParaRPr lang="en-IN" b="1" dirty="0"/>
          </a:p>
          <a:p>
            <a:r>
              <a:rPr lang="en-IN" b="1" dirty="0"/>
              <a:t>Train the model on </a:t>
            </a:r>
            <a:r>
              <a:rPr lang="en-IN" b="1" dirty="0" err="1"/>
              <a:t>labeled</a:t>
            </a:r>
            <a:r>
              <a:rPr lang="en-IN" b="1" dirty="0"/>
              <a:t> data so it learns to map input sentences to the correct categories</a:t>
            </a:r>
            <a:r>
              <a:rPr lang="en-IN" dirty="0"/>
              <a:t>.</a:t>
            </a:r>
          </a:p>
          <a:p>
            <a:endParaRPr lang="en-IN" dirty="0"/>
          </a:p>
          <a:p>
            <a:pPr algn="l"/>
            <a:r>
              <a:rPr lang="en-IN" sz="1800" b="1" i="1" u="none" strike="noStrike" baseline="0" dirty="0">
                <a:highlight>
                  <a:srgbClr val="FFFF00"/>
                </a:highlight>
                <a:latin typeface="TimesNewRomanPS-ItalicMT"/>
              </a:rPr>
              <a:t>Feature extraction</a:t>
            </a:r>
          </a:p>
          <a:p>
            <a:pPr algn="l"/>
            <a:r>
              <a:rPr lang="en-US" sz="1800" b="1" i="0" u="none" strike="noStrike" baseline="0" dirty="0">
                <a:latin typeface="TimesNewRomanPSMT"/>
              </a:rPr>
              <a:t>We use the hidden states as features and just train a classifier on them.</a:t>
            </a:r>
          </a:p>
          <a:p>
            <a:pPr algn="l"/>
            <a:r>
              <a:rPr lang="en-IN" sz="1800" b="1" i="1" u="none" strike="noStrike" baseline="0" dirty="0">
                <a:highlight>
                  <a:srgbClr val="FFFF00"/>
                </a:highlight>
                <a:latin typeface="TimesNewRomanPS-ItalicMT"/>
              </a:rPr>
              <a:t>Fine-tuning</a:t>
            </a:r>
          </a:p>
          <a:p>
            <a:pPr algn="l"/>
            <a:r>
              <a:rPr lang="en-US" sz="1800" b="1" i="0" u="none" strike="noStrike" baseline="0" dirty="0">
                <a:latin typeface="TimesNewRomanPSMT"/>
              </a:rPr>
              <a:t>We train the whole model end-to-end, which also updates the parameters of the pretrained </a:t>
            </a:r>
            <a:r>
              <a:rPr lang="en-IN" sz="1800" b="1" i="0" u="none" strike="noStrike" baseline="0" dirty="0">
                <a:latin typeface="TimesNewRomanPSMT"/>
              </a:rPr>
              <a:t>BERT model.</a:t>
            </a:r>
            <a:endParaRPr lang="en-IN" b="1" dirty="0"/>
          </a:p>
        </p:txBody>
      </p:sp>
    </p:spTree>
    <p:extLst>
      <p:ext uri="{BB962C8B-B14F-4D97-AF65-F5344CB8AC3E}">
        <p14:creationId xmlns:p14="http://schemas.microsoft.com/office/powerpoint/2010/main" val="2221010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56A8B-EFB6-C44A-B524-030F35D6436E}"/>
              </a:ext>
            </a:extLst>
          </p:cNvPr>
          <p:cNvSpPr>
            <a:spLocks noGrp="1"/>
          </p:cNvSpPr>
          <p:nvPr>
            <p:ph type="title"/>
          </p:nvPr>
        </p:nvSpPr>
        <p:spPr>
          <a:xfrm>
            <a:off x="0" y="0"/>
            <a:ext cx="8596668" cy="646545"/>
          </a:xfrm>
        </p:spPr>
        <p:txBody>
          <a:bodyPr/>
          <a:lstStyle/>
          <a:p>
            <a:r>
              <a:rPr lang="en-IN" dirty="0"/>
              <a:t>Transformers as Feature Extractors</a:t>
            </a:r>
          </a:p>
        </p:txBody>
      </p:sp>
      <p:pic>
        <p:nvPicPr>
          <p:cNvPr id="5" name="Content Placeholder 4">
            <a:extLst>
              <a:ext uri="{FF2B5EF4-FFF2-40B4-BE49-F238E27FC236}">
                <a16:creationId xmlns:a16="http://schemas.microsoft.com/office/drawing/2014/main" id="{35BCFBD8-D842-124E-8652-68388A8B561A}"/>
              </a:ext>
            </a:extLst>
          </p:cNvPr>
          <p:cNvPicPr>
            <a:picLocks noGrp="1" noChangeAspect="1"/>
          </p:cNvPicPr>
          <p:nvPr>
            <p:ph idx="1"/>
          </p:nvPr>
        </p:nvPicPr>
        <p:blipFill>
          <a:blip r:embed="rId2"/>
          <a:stretch>
            <a:fillRect/>
          </a:stretch>
        </p:blipFill>
        <p:spPr>
          <a:xfrm>
            <a:off x="6744130" y="517236"/>
            <a:ext cx="5447870" cy="3086389"/>
          </a:xfrm>
        </p:spPr>
      </p:pic>
      <p:sp>
        <p:nvSpPr>
          <p:cNvPr id="7" name="TextBox 6">
            <a:extLst>
              <a:ext uri="{FF2B5EF4-FFF2-40B4-BE49-F238E27FC236}">
                <a16:creationId xmlns:a16="http://schemas.microsoft.com/office/drawing/2014/main" id="{269BB650-3D88-4F18-3105-9F412D8B831A}"/>
              </a:ext>
            </a:extLst>
          </p:cNvPr>
          <p:cNvSpPr txBox="1"/>
          <p:nvPr/>
        </p:nvSpPr>
        <p:spPr>
          <a:xfrm>
            <a:off x="275575" y="711583"/>
            <a:ext cx="6192980" cy="2308324"/>
          </a:xfrm>
          <a:prstGeom prst="rect">
            <a:avLst/>
          </a:prstGeom>
          <a:noFill/>
        </p:spPr>
        <p:txBody>
          <a:bodyPr wrap="square">
            <a:spAutoFit/>
          </a:bodyPr>
          <a:lstStyle/>
          <a:p>
            <a:r>
              <a:rPr lang="en-IN" dirty="0"/>
              <a:t>Why use BERT as a feature extractor?</a:t>
            </a:r>
          </a:p>
          <a:p>
            <a:r>
              <a:rPr lang="en-IN" dirty="0"/>
              <a:t>You don’t want to train a big model from scratch.</a:t>
            </a:r>
          </a:p>
          <a:p>
            <a:endParaRPr lang="en-IN" dirty="0"/>
          </a:p>
          <a:p>
            <a:r>
              <a:rPr lang="en-IN" dirty="0"/>
              <a:t>Instead, use BERT’s frozen knowledge to extract useful features (called hidden states).</a:t>
            </a:r>
          </a:p>
          <a:p>
            <a:endParaRPr lang="en-IN" dirty="0"/>
          </a:p>
          <a:p>
            <a:r>
              <a:rPr lang="en-IN" dirty="0"/>
              <a:t>These features are then passed to a simple model like Logistic Regression or Random Forest.</a:t>
            </a:r>
          </a:p>
        </p:txBody>
      </p:sp>
      <p:graphicFrame>
        <p:nvGraphicFramePr>
          <p:cNvPr id="8" name="Table 7">
            <a:extLst>
              <a:ext uri="{FF2B5EF4-FFF2-40B4-BE49-F238E27FC236}">
                <a16:creationId xmlns:a16="http://schemas.microsoft.com/office/drawing/2014/main" id="{7A818703-6E6A-B023-75FC-EB33101118F8}"/>
              </a:ext>
            </a:extLst>
          </p:cNvPr>
          <p:cNvGraphicFramePr>
            <a:graphicFrameLocks noGrp="1"/>
          </p:cNvGraphicFramePr>
          <p:nvPr/>
        </p:nvGraphicFramePr>
        <p:xfrm>
          <a:off x="-1" y="3216563"/>
          <a:ext cx="8596668" cy="3751716"/>
        </p:xfrm>
        <a:graphic>
          <a:graphicData uri="http://schemas.openxmlformats.org/drawingml/2006/table">
            <a:tbl>
              <a:tblPr/>
              <a:tblGrid>
                <a:gridCol w="4298334">
                  <a:extLst>
                    <a:ext uri="{9D8B030D-6E8A-4147-A177-3AD203B41FA5}">
                      <a16:colId xmlns:a16="http://schemas.microsoft.com/office/drawing/2014/main" val="1505807808"/>
                    </a:ext>
                  </a:extLst>
                </a:gridCol>
                <a:gridCol w="4298334">
                  <a:extLst>
                    <a:ext uri="{9D8B030D-6E8A-4147-A177-3AD203B41FA5}">
                      <a16:colId xmlns:a16="http://schemas.microsoft.com/office/drawing/2014/main" val="3453820310"/>
                    </a:ext>
                  </a:extLst>
                </a:gridCol>
              </a:tblGrid>
              <a:tr h="331435">
                <a:tc>
                  <a:txBody>
                    <a:bodyPr/>
                    <a:lstStyle/>
                    <a:p>
                      <a:r>
                        <a:rPr lang="en-IN"/>
                        <a:t>Step</a:t>
                      </a:r>
                    </a:p>
                  </a:txBody>
                  <a:tcPr anchor="ctr">
                    <a:lnL>
                      <a:noFill/>
                    </a:lnL>
                    <a:lnR>
                      <a:noFill/>
                    </a:lnR>
                    <a:lnT>
                      <a:noFill/>
                    </a:lnT>
                    <a:lnB>
                      <a:noFill/>
                    </a:lnB>
                    <a:noFill/>
                  </a:tcPr>
                </a:tc>
                <a:tc>
                  <a:txBody>
                    <a:bodyPr/>
                    <a:lstStyle/>
                    <a:p>
                      <a:r>
                        <a:rPr lang="en-US" dirty="0"/>
                        <a:t>Task </a:t>
                      </a:r>
                      <a:endParaRPr lang="en-IN" dirty="0"/>
                    </a:p>
                  </a:txBody>
                  <a:tcPr anchor="ctr">
                    <a:lnL>
                      <a:noFill/>
                    </a:lnL>
                    <a:lnR>
                      <a:noFill/>
                    </a:lnR>
                    <a:lnT>
                      <a:noFill/>
                    </a:lnT>
                    <a:lnB>
                      <a:noFill/>
                    </a:lnB>
                    <a:noFill/>
                  </a:tcPr>
                </a:tc>
                <a:extLst>
                  <a:ext uri="{0D108BD9-81ED-4DB2-BD59-A6C34878D82A}">
                    <a16:rowId xmlns:a16="http://schemas.microsoft.com/office/drawing/2014/main" val="3451046819"/>
                  </a:ext>
                </a:extLst>
              </a:tr>
              <a:tr h="580012">
                <a:tc>
                  <a:txBody>
                    <a:bodyPr/>
                    <a:lstStyle/>
                    <a:p>
                      <a:r>
                        <a:rPr lang="en-IN"/>
                        <a:t>1</a:t>
                      </a:r>
                    </a:p>
                  </a:txBody>
                  <a:tcPr anchor="ctr">
                    <a:lnL>
                      <a:noFill/>
                    </a:lnL>
                    <a:lnR>
                      <a:noFill/>
                    </a:lnR>
                    <a:lnT>
                      <a:noFill/>
                    </a:lnT>
                    <a:lnB>
                      <a:noFill/>
                    </a:lnB>
                    <a:noFill/>
                  </a:tcPr>
                </a:tc>
                <a:tc>
                  <a:txBody>
                    <a:bodyPr/>
                    <a:lstStyle/>
                    <a:p>
                      <a:r>
                        <a:rPr lang="en-US"/>
                        <a:t>Loaded a pretrained BERT model</a:t>
                      </a:r>
                    </a:p>
                  </a:txBody>
                  <a:tcPr anchor="ctr">
                    <a:lnL>
                      <a:noFill/>
                    </a:lnL>
                    <a:lnR>
                      <a:noFill/>
                    </a:lnR>
                    <a:lnT>
                      <a:noFill/>
                    </a:lnT>
                    <a:lnB>
                      <a:noFill/>
                    </a:lnB>
                    <a:noFill/>
                  </a:tcPr>
                </a:tc>
                <a:extLst>
                  <a:ext uri="{0D108BD9-81ED-4DB2-BD59-A6C34878D82A}">
                    <a16:rowId xmlns:a16="http://schemas.microsoft.com/office/drawing/2014/main" val="2243109785"/>
                  </a:ext>
                </a:extLst>
              </a:tr>
              <a:tr h="331435">
                <a:tc>
                  <a:txBody>
                    <a:bodyPr/>
                    <a:lstStyle/>
                    <a:p>
                      <a:r>
                        <a:rPr lang="en-IN"/>
                        <a:t>2</a:t>
                      </a:r>
                    </a:p>
                  </a:txBody>
                  <a:tcPr anchor="ctr">
                    <a:lnL>
                      <a:noFill/>
                    </a:lnL>
                    <a:lnR>
                      <a:noFill/>
                    </a:lnR>
                    <a:lnT>
                      <a:noFill/>
                    </a:lnT>
                    <a:lnB>
                      <a:noFill/>
                    </a:lnB>
                    <a:noFill/>
                  </a:tcPr>
                </a:tc>
                <a:tc>
                  <a:txBody>
                    <a:bodyPr/>
                    <a:lstStyle/>
                    <a:p>
                      <a:r>
                        <a:rPr lang="en-IN"/>
                        <a:t>Tokenized the dataset</a:t>
                      </a:r>
                    </a:p>
                  </a:txBody>
                  <a:tcPr anchor="ctr">
                    <a:lnL>
                      <a:noFill/>
                    </a:lnL>
                    <a:lnR>
                      <a:noFill/>
                    </a:lnR>
                    <a:lnT>
                      <a:noFill/>
                    </a:lnT>
                    <a:lnB>
                      <a:noFill/>
                    </a:lnB>
                    <a:noFill/>
                  </a:tcPr>
                </a:tc>
                <a:extLst>
                  <a:ext uri="{0D108BD9-81ED-4DB2-BD59-A6C34878D82A}">
                    <a16:rowId xmlns:a16="http://schemas.microsoft.com/office/drawing/2014/main" val="622641666"/>
                  </a:ext>
                </a:extLst>
              </a:tr>
              <a:tr h="580012">
                <a:tc>
                  <a:txBody>
                    <a:bodyPr/>
                    <a:lstStyle/>
                    <a:p>
                      <a:r>
                        <a:rPr lang="en-IN"/>
                        <a:t>3</a:t>
                      </a:r>
                    </a:p>
                  </a:txBody>
                  <a:tcPr anchor="ctr">
                    <a:lnL>
                      <a:noFill/>
                    </a:lnL>
                    <a:lnR>
                      <a:noFill/>
                    </a:lnR>
                    <a:lnT>
                      <a:noFill/>
                    </a:lnT>
                    <a:lnB>
                      <a:noFill/>
                    </a:lnB>
                    <a:noFill/>
                  </a:tcPr>
                </a:tc>
                <a:tc>
                  <a:txBody>
                    <a:bodyPr/>
                    <a:lstStyle/>
                    <a:p>
                      <a:r>
                        <a:rPr lang="en-US"/>
                        <a:t>Used BERT to get hidden states</a:t>
                      </a:r>
                    </a:p>
                  </a:txBody>
                  <a:tcPr anchor="ctr">
                    <a:lnL>
                      <a:noFill/>
                    </a:lnL>
                    <a:lnR>
                      <a:noFill/>
                    </a:lnR>
                    <a:lnT>
                      <a:noFill/>
                    </a:lnT>
                    <a:lnB>
                      <a:noFill/>
                    </a:lnB>
                    <a:noFill/>
                  </a:tcPr>
                </a:tc>
                <a:extLst>
                  <a:ext uri="{0D108BD9-81ED-4DB2-BD59-A6C34878D82A}">
                    <a16:rowId xmlns:a16="http://schemas.microsoft.com/office/drawing/2014/main" val="2368855316"/>
                  </a:ext>
                </a:extLst>
              </a:tr>
              <a:tr h="580012">
                <a:tc>
                  <a:txBody>
                    <a:bodyPr/>
                    <a:lstStyle/>
                    <a:p>
                      <a:r>
                        <a:rPr lang="en-IN" dirty="0"/>
                        <a:t>4</a:t>
                      </a:r>
                    </a:p>
                  </a:txBody>
                  <a:tcPr anchor="ctr">
                    <a:lnL>
                      <a:noFill/>
                    </a:lnL>
                    <a:lnR>
                      <a:noFill/>
                    </a:lnR>
                    <a:lnT>
                      <a:noFill/>
                    </a:lnT>
                    <a:lnB>
                      <a:noFill/>
                    </a:lnB>
                    <a:noFill/>
                  </a:tcPr>
                </a:tc>
                <a:tc>
                  <a:txBody>
                    <a:bodyPr/>
                    <a:lstStyle/>
                    <a:p>
                      <a:r>
                        <a:rPr lang="en-US"/>
                        <a:t>Averaged hidden states for each sentence</a:t>
                      </a:r>
                    </a:p>
                  </a:txBody>
                  <a:tcPr anchor="ctr">
                    <a:lnL>
                      <a:noFill/>
                    </a:lnL>
                    <a:lnR>
                      <a:noFill/>
                    </a:lnR>
                    <a:lnT>
                      <a:noFill/>
                    </a:lnT>
                    <a:lnB>
                      <a:noFill/>
                    </a:lnB>
                    <a:noFill/>
                  </a:tcPr>
                </a:tc>
                <a:extLst>
                  <a:ext uri="{0D108BD9-81ED-4DB2-BD59-A6C34878D82A}">
                    <a16:rowId xmlns:a16="http://schemas.microsoft.com/office/drawing/2014/main" val="583231062"/>
                  </a:ext>
                </a:extLst>
              </a:tr>
              <a:tr h="580012">
                <a:tc>
                  <a:txBody>
                    <a:bodyPr/>
                    <a:lstStyle/>
                    <a:p>
                      <a:r>
                        <a:rPr lang="en-IN"/>
                        <a:t>5</a:t>
                      </a:r>
                    </a:p>
                  </a:txBody>
                  <a:tcPr anchor="ctr">
                    <a:lnL>
                      <a:noFill/>
                    </a:lnL>
                    <a:lnR>
                      <a:noFill/>
                    </a:lnR>
                    <a:lnT>
                      <a:noFill/>
                    </a:lnT>
                    <a:lnB>
                      <a:noFill/>
                    </a:lnB>
                    <a:noFill/>
                  </a:tcPr>
                </a:tc>
                <a:tc>
                  <a:txBody>
                    <a:bodyPr/>
                    <a:lstStyle/>
                    <a:p>
                      <a:r>
                        <a:rPr lang="en-US"/>
                        <a:t>Used hidden states as features to train a classifier</a:t>
                      </a:r>
                    </a:p>
                  </a:txBody>
                  <a:tcPr anchor="ctr">
                    <a:lnL>
                      <a:noFill/>
                    </a:lnL>
                    <a:lnR>
                      <a:noFill/>
                    </a:lnR>
                    <a:lnT>
                      <a:noFill/>
                    </a:lnT>
                    <a:lnB>
                      <a:noFill/>
                    </a:lnB>
                    <a:noFill/>
                  </a:tcPr>
                </a:tc>
                <a:extLst>
                  <a:ext uri="{0D108BD9-81ED-4DB2-BD59-A6C34878D82A}">
                    <a16:rowId xmlns:a16="http://schemas.microsoft.com/office/drawing/2014/main" val="3358070940"/>
                  </a:ext>
                </a:extLst>
              </a:tr>
              <a:tr h="580012">
                <a:tc>
                  <a:txBody>
                    <a:bodyPr/>
                    <a:lstStyle/>
                    <a:p>
                      <a:r>
                        <a:rPr lang="en-IN"/>
                        <a:t>6</a:t>
                      </a:r>
                    </a:p>
                  </a:txBody>
                  <a:tcPr anchor="ctr">
                    <a:lnL>
                      <a:noFill/>
                    </a:lnL>
                    <a:lnR>
                      <a:noFill/>
                    </a:lnR>
                    <a:lnT>
                      <a:noFill/>
                    </a:lnT>
                    <a:lnB>
                      <a:noFill/>
                    </a:lnB>
                    <a:noFill/>
                  </a:tcPr>
                </a:tc>
                <a:tc>
                  <a:txBody>
                    <a:bodyPr/>
                    <a:lstStyle/>
                    <a:p>
                      <a:r>
                        <a:rPr lang="en-IN" dirty="0"/>
                        <a:t>Evaluated the classifier performance</a:t>
                      </a:r>
                    </a:p>
                  </a:txBody>
                  <a:tcPr anchor="ctr">
                    <a:lnL>
                      <a:noFill/>
                    </a:lnL>
                    <a:lnR>
                      <a:noFill/>
                    </a:lnR>
                    <a:lnT>
                      <a:noFill/>
                    </a:lnT>
                    <a:lnB>
                      <a:noFill/>
                    </a:lnB>
                    <a:noFill/>
                  </a:tcPr>
                </a:tc>
                <a:extLst>
                  <a:ext uri="{0D108BD9-81ED-4DB2-BD59-A6C34878D82A}">
                    <a16:rowId xmlns:a16="http://schemas.microsoft.com/office/drawing/2014/main" val="576222278"/>
                  </a:ext>
                </a:extLst>
              </a:tr>
            </a:tbl>
          </a:graphicData>
        </a:graphic>
      </p:graphicFrame>
    </p:spTree>
    <p:extLst>
      <p:ext uri="{BB962C8B-B14F-4D97-AF65-F5344CB8AC3E}">
        <p14:creationId xmlns:p14="http://schemas.microsoft.com/office/powerpoint/2010/main" val="7440145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2A05-D088-D195-DE13-A631506A5760}"/>
              </a:ext>
            </a:extLst>
          </p:cNvPr>
          <p:cNvSpPr>
            <a:spLocks noGrp="1"/>
          </p:cNvSpPr>
          <p:nvPr>
            <p:ph type="title"/>
          </p:nvPr>
        </p:nvSpPr>
        <p:spPr>
          <a:xfrm>
            <a:off x="0" y="9236"/>
            <a:ext cx="8596668" cy="591128"/>
          </a:xfrm>
        </p:spPr>
        <p:txBody>
          <a:bodyPr>
            <a:normAutofit fontScale="90000"/>
          </a:bodyPr>
          <a:lstStyle/>
          <a:p>
            <a:r>
              <a:rPr lang="en-IN" dirty="0"/>
              <a:t>Fine-Tuning Transformers</a:t>
            </a:r>
          </a:p>
        </p:txBody>
      </p:sp>
      <p:sp>
        <p:nvSpPr>
          <p:cNvPr id="3" name="Content Placeholder 2">
            <a:extLst>
              <a:ext uri="{FF2B5EF4-FFF2-40B4-BE49-F238E27FC236}">
                <a16:creationId xmlns:a16="http://schemas.microsoft.com/office/drawing/2014/main" id="{C55E536A-5F21-6C08-3858-249B2D7634A1}"/>
              </a:ext>
            </a:extLst>
          </p:cNvPr>
          <p:cNvSpPr>
            <a:spLocks noGrp="1"/>
          </p:cNvSpPr>
          <p:nvPr>
            <p:ph idx="1"/>
          </p:nvPr>
        </p:nvSpPr>
        <p:spPr>
          <a:xfrm>
            <a:off x="113915" y="941389"/>
            <a:ext cx="11736339" cy="5699556"/>
          </a:xfrm>
        </p:spPr>
        <p:txBody>
          <a:bodyPr/>
          <a:lstStyle/>
          <a:p>
            <a:pPr algn="just">
              <a:buNone/>
            </a:pPr>
            <a:r>
              <a:rPr lang="en-US" sz="2400" dirty="0"/>
              <a:t>Fine-tuning means taking a </a:t>
            </a:r>
            <a:r>
              <a:rPr lang="en-US" sz="2400" b="1" dirty="0"/>
              <a:t>pretrained language model</a:t>
            </a:r>
            <a:r>
              <a:rPr lang="en-US" sz="2400" dirty="0"/>
              <a:t> (like </a:t>
            </a:r>
            <a:r>
              <a:rPr lang="en-US" sz="2400" dirty="0" err="1"/>
              <a:t>DistilBERT</a:t>
            </a:r>
            <a:r>
              <a:rPr lang="en-US" sz="2400" dirty="0"/>
              <a:t>) and </a:t>
            </a:r>
            <a:r>
              <a:rPr lang="en-US" sz="2400" dirty="0">
                <a:highlight>
                  <a:srgbClr val="FFFF00"/>
                </a:highlight>
              </a:rPr>
              <a:t>training it </a:t>
            </a:r>
            <a:r>
              <a:rPr lang="en-US" sz="2400" b="1" dirty="0">
                <a:highlight>
                  <a:srgbClr val="FFFF00"/>
                </a:highlight>
              </a:rPr>
              <a:t>further</a:t>
            </a:r>
            <a:r>
              <a:rPr lang="en-US" sz="2400" dirty="0">
                <a:highlight>
                  <a:srgbClr val="FFFF00"/>
                </a:highlight>
              </a:rPr>
              <a:t> on your </a:t>
            </a:r>
            <a:r>
              <a:rPr lang="en-US" sz="2400" b="1" dirty="0">
                <a:highlight>
                  <a:srgbClr val="FFFF00"/>
                </a:highlight>
              </a:rPr>
              <a:t>specific task</a:t>
            </a:r>
            <a:r>
              <a:rPr lang="en-US" sz="2400" dirty="0"/>
              <a:t>, such as </a:t>
            </a:r>
            <a:r>
              <a:rPr lang="en-US" sz="2400" b="1" dirty="0"/>
              <a:t>emotion classification</a:t>
            </a:r>
            <a:r>
              <a:rPr lang="en-US" sz="2400" dirty="0"/>
              <a:t>.</a:t>
            </a:r>
          </a:p>
          <a:p>
            <a:pPr algn="just"/>
            <a:r>
              <a:rPr lang="en-US" sz="2400" dirty="0"/>
              <a:t>This gives better results than just using the pretrained model as a fixed feature extractor because it </a:t>
            </a:r>
            <a:r>
              <a:rPr lang="en-US" sz="2400" b="1" dirty="0"/>
              <a:t>learns from your task</a:t>
            </a:r>
            <a:r>
              <a:rPr lang="en-US" sz="2400" dirty="0"/>
              <a:t> directly</a:t>
            </a:r>
            <a:r>
              <a:rPr lang="en-US" dirty="0"/>
              <a:t>.</a:t>
            </a:r>
          </a:p>
          <a:p>
            <a:endParaRPr lang="en-IN" dirty="0"/>
          </a:p>
        </p:txBody>
      </p:sp>
      <p:pic>
        <p:nvPicPr>
          <p:cNvPr id="7" name="Picture 6">
            <a:extLst>
              <a:ext uri="{FF2B5EF4-FFF2-40B4-BE49-F238E27FC236}">
                <a16:creationId xmlns:a16="http://schemas.microsoft.com/office/drawing/2014/main" id="{2A86DCC3-56D4-3534-8CE0-9AE1767739B6}"/>
              </a:ext>
            </a:extLst>
          </p:cNvPr>
          <p:cNvPicPr>
            <a:picLocks noChangeAspect="1"/>
          </p:cNvPicPr>
          <p:nvPr/>
        </p:nvPicPr>
        <p:blipFill>
          <a:blip r:embed="rId2"/>
          <a:stretch>
            <a:fillRect/>
          </a:stretch>
        </p:blipFill>
        <p:spPr>
          <a:xfrm>
            <a:off x="2233613" y="2586182"/>
            <a:ext cx="6740899" cy="3906982"/>
          </a:xfrm>
          <a:prstGeom prst="rect">
            <a:avLst/>
          </a:prstGeom>
        </p:spPr>
      </p:pic>
    </p:spTree>
    <p:extLst>
      <p:ext uri="{BB962C8B-B14F-4D97-AF65-F5344CB8AC3E}">
        <p14:creationId xmlns:p14="http://schemas.microsoft.com/office/powerpoint/2010/main" val="1225149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B8097F3-0A5A-FFB1-1482-C58DA788067B}"/>
              </a:ext>
            </a:extLst>
          </p:cNvPr>
          <p:cNvGraphicFramePr>
            <a:graphicFrameLocks noGrp="1"/>
          </p:cNvGraphicFramePr>
          <p:nvPr/>
        </p:nvGraphicFramePr>
        <p:xfrm>
          <a:off x="0" y="0"/>
          <a:ext cx="12192000" cy="6858003"/>
        </p:xfrm>
        <a:graphic>
          <a:graphicData uri="http://schemas.openxmlformats.org/drawingml/2006/table">
            <a:tbl>
              <a:tblPr/>
              <a:tblGrid>
                <a:gridCol w="3028950">
                  <a:extLst>
                    <a:ext uri="{9D8B030D-6E8A-4147-A177-3AD203B41FA5}">
                      <a16:colId xmlns:a16="http://schemas.microsoft.com/office/drawing/2014/main" val="1126761569"/>
                    </a:ext>
                  </a:extLst>
                </a:gridCol>
                <a:gridCol w="5041871">
                  <a:extLst>
                    <a:ext uri="{9D8B030D-6E8A-4147-A177-3AD203B41FA5}">
                      <a16:colId xmlns:a16="http://schemas.microsoft.com/office/drawing/2014/main" val="1729610927"/>
                    </a:ext>
                  </a:extLst>
                </a:gridCol>
                <a:gridCol w="4121179">
                  <a:extLst>
                    <a:ext uri="{9D8B030D-6E8A-4147-A177-3AD203B41FA5}">
                      <a16:colId xmlns:a16="http://schemas.microsoft.com/office/drawing/2014/main" val="2163534829"/>
                    </a:ext>
                  </a:extLst>
                </a:gridCol>
              </a:tblGrid>
              <a:tr h="313272">
                <a:tc>
                  <a:txBody>
                    <a:bodyPr/>
                    <a:lstStyle/>
                    <a:p>
                      <a:r>
                        <a:rPr lang="en-IN" sz="1800" b="1" dirty="0">
                          <a:solidFill>
                            <a:schemeClr val="tx2"/>
                          </a:solidFill>
                        </a:rPr>
                        <a:t>Step</a:t>
                      </a:r>
                      <a:endParaRPr lang="en-IN" sz="1800" dirty="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r>
                        <a:rPr lang="en-IN" sz="1800" b="1" dirty="0">
                          <a:solidFill>
                            <a:schemeClr val="tx2"/>
                          </a:solidFill>
                        </a:rPr>
                        <a:t>Description</a:t>
                      </a:r>
                      <a:endParaRPr lang="en-IN" sz="1800" dirty="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r>
                        <a:rPr lang="en-IN" sz="1800" b="1">
                          <a:solidFill>
                            <a:schemeClr val="tx2"/>
                          </a:solidFill>
                        </a:rPr>
                        <a:t>Why It’s Important</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924885945"/>
                  </a:ext>
                </a:extLst>
              </a:tr>
              <a:tr h="859976">
                <a:tc>
                  <a:txBody>
                    <a:bodyPr/>
                    <a:lstStyle/>
                    <a:p>
                      <a:r>
                        <a:rPr lang="en-IN" sz="1800" b="1" dirty="0">
                          <a:solidFill>
                            <a:schemeClr val="tx2"/>
                          </a:solidFill>
                        </a:rPr>
                        <a:t>Load Model</a:t>
                      </a:r>
                      <a:endParaRPr lang="en-IN" sz="1800" dirty="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Use </a:t>
                      </a:r>
                      <a:r>
                        <a:rPr lang="en-US" sz="1800" b="1" kern="1200" dirty="0" err="1">
                          <a:solidFill>
                            <a:schemeClr val="tx2"/>
                          </a:solidFill>
                          <a:latin typeface="+mn-lt"/>
                          <a:ea typeface="+mn-ea"/>
                          <a:cs typeface="+mn-cs"/>
                        </a:rPr>
                        <a:t>AutoModelForSequenceClassification</a:t>
                      </a:r>
                      <a:r>
                        <a:rPr lang="en-US" sz="1800" b="1" kern="1200" dirty="0">
                          <a:solidFill>
                            <a:schemeClr val="tx2"/>
                          </a:solidFill>
                          <a:latin typeface="+mn-lt"/>
                          <a:ea typeface="+mn-ea"/>
                          <a:cs typeface="+mn-cs"/>
                        </a:rPr>
                        <a:t> with 6 emotion labels</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Loads a pretrained transformer with a classification head suitable for fine-tuning</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2783768336"/>
                  </a:ext>
                </a:extLst>
              </a:tr>
              <a:tr h="586624">
                <a:tc>
                  <a:txBody>
                    <a:bodyPr/>
                    <a:lstStyle/>
                    <a:p>
                      <a:r>
                        <a:rPr lang="en-IN" sz="1800" b="1">
                          <a:solidFill>
                            <a:schemeClr val="tx2"/>
                          </a:solidFill>
                        </a:rPr>
                        <a:t>Preprocess Data</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Tokenize tweets and convert them to </a:t>
                      </a:r>
                      <a:r>
                        <a:rPr lang="en-US" sz="1800" b="1" kern="1200" dirty="0" err="1">
                          <a:solidFill>
                            <a:schemeClr val="tx2"/>
                          </a:solidFill>
                          <a:latin typeface="+mn-lt"/>
                          <a:ea typeface="+mn-ea"/>
                          <a:cs typeface="+mn-cs"/>
                        </a:rPr>
                        <a:t>PyTorch</a:t>
                      </a:r>
                      <a:r>
                        <a:rPr lang="en-US" sz="1800" b="1" kern="1200" dirty="0">
                          <a:solidFill>
                            <a:schemeClr val="tx2"/>
                          </a:solidFill>
                          <a:latin typeface="+mn-lt"/>
                          <a:ea typeface="+mn-ea"/>
                          <a:cs typeface="+mn-cs"/>
                        </a:rPr>
                        <a:t> tensors</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Converts raw text into a format the model can process efficiently</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4271388747"/>
                  </a:ext>
                </a:extLst>
              </a:tr>
              <a:tr h="586624">
                <a:tc>
                  <a:txBody>
                    <a:bodyPr/>
                    <a:lstStyle/>
                    <a:p>
                      <a:r>
                        <a:rPr lang="en-IN" sz="1800" b="1">
                          <a:solidFill>
                            <a:schemeClr val="tx2"/>
                          </a:solidFill>
                        </a:rPr>
                        <a:t>Define Metrics</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Use </a:t>
                      </a:r>
                      <a:r>
                        <a:rPr lang="en-US" sz="1800" b="1" kern="1200" dirty="0" err="1">
                          <a:solidFill>
                            <a:schemeClr val="tx2"/>
                          </a:solidFill>
                          <a:latin typeface="+mn-lt"/>
                          <a:ea typeface="+mn-ea"/>
                          <a:cs typeface="+mn-cs"/>
                        </a:rPr>
                        <a:t>accuracy_score</a:t>
                      </a:r>
                      <a:r>
                        <a:rPr lang="en-US" sz="1800" b="1" kern="1200" dirty="0">
                          <a:solidFill>
                            <a:schemeClr val="tx2"/>
                          </a:solidFill>
                          <a:latin typeface="+mn-lt"/>
                          <a:ea typeface="+mn-ea"/>
                          <a:cs typeface="+mn-cs"/>
                        </a:rPr>
                        <a:t> and f1_score from </a:t>
                      </a:r>
                      <a:r>
                        <a:rPr lang="en-US" sz="1800" b="1" kern="1200" dirty="0" err="1">
                          <a:solidFill>
                            <a:schemeClr val="tx2"/>
                          </a:solidFill>
                          <a:latin typeface="+mn-lt"/>
                          <a:ea typeface="+mn-ea"/>
                          <a:cs typeface="+mn-cs"/>
                        </a:rPr>
                        <a:t>sklearn</a:t>
                      </a:r>
                      <a:endParaRPr lang="en-US" sz="1800" b="1" kern="1200" dirty="0">
                        <a:solidFill>
                          <a:schemeClr val="tx2"/>
                        </a:solidFill>
                        <a:latin typeface="+mn-lt"/>
                        <a:ea typeface="+mn-ea"/>
                        <a:cs typeface="+mn-cs"/>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Allows tracking and evaluating model performance accurately</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437746198"/>
                  </a:ext>
                </a:extLst>
              </a:tr>
              <a:tr h="859976">
                <a:tc>
                  <a:txBody>
                    <a:bodyPr/>
                    <a:lstStyle/>
                    <a:p>
                      <a:r>
                        <a:rPr lang="en-IN" sz="1800" b="1">
                          <a:solidFill>
                            <a:schemeClr val="tx2"/>
                          </a:solidFill>
                        </a:rPr>
                        <a:t>Set Up Trainer</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Use </a:t>
                      </a:r>
                      <a:r>
                        <a:rPr lang="en-US" sz="1800" b="1" kern="1200" dirty="0" err="1">
                          <a:solidFill>
                            <a:schemeClr val="tx2"/>
                          </a:solidFill>
                          <a:latin typeface="+mn-lt"/>
                          <a:ea typeface="+mn-ea"/>
                          <a:cs typeface="+mn-cs"/>
                        </a:rPr>
                        <a:t>TrainingArguments</a:t>
                      </a:r>
                      <a:r>
                        <a:rPr lang="en-US" sz="1800" b="1" kern="1200" dirty="0">
                          <a:solidFill>
                            <a:schemeClr val="tx2"/>
                          </a:solidFill>
                          <a:latin typeface="+mn-lt"/>
                          <a:ea typeface="+mn-ea"/>
                          <a:cs typeface="+mn-cs"/>
                        </a:rPr>
                        <a:t> and Trainer to run training and evaluation</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Simplifies training setup and manages logging, evaluation, and checkpointing</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157530236"/>
                  </a:ext>
                </a:extLst>
              </a:tr>
              <a:tr h="586624">
                <a:tc>
                  <a:txBody>
                    <a:bodyPr/>
                    <a:lstStyle/>
                    <a:p>
                      <a:r>
                        <a:rPr lang="en-IN" sz="1800" b="1" dirty="0">
                          <a:solidFill>
                            <a:schemeClr val="tx2"/>
                          </a:solidFill>
                        </a:rPr>
                        <a:t>Evaluate Performance</a:t>
                      </a:r>
                      <a:endParaRPr lang="en-IN" sz="1800" dirty="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a:solidFill>
                            <a:schemeClr val="tx2"/>
                          </a:solidFill>
                          <a:latin typeface="+mn-lt"/>
                          <a:ea typeface="+mn-ea"/>
                          <a:cs typeface="+mn-cs"/>
                        </a:rPr>
                        <a:t>Check model's F1 score and accuracy on validation set</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Measures how well the model generalizes to unseen data</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2642289730"/>
                  </a:ext>
                </a:extLst>
              </a:tr>
              <a:tr h="586624">
                <a:tc>
                  <a:txBody>
                    <a:bodyPr/>
                    <a:lstStyle/>
                    <a:p>
                      <a:r>
                        <a:rPr lang="en-IN" sz="1800" b="1">
                          <a:solidFill>
                            <a:schemeClr val="tx2"/>
                          </a:solidFill>
                        </a:rPr>
                        <a:t>Error Analysis</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a:solidFill>
                            <a:schemeClr val="tx2"/>
                          </a:solidFill>
                          <a:latin typeface="+mn-lt"/>
                          <a:ea typeface="+mn-ea"/>
                          <a:cs typeface="+mn-cs"/>
                        </a:rPr>
                        <a:t>Find high-loss examples and model confusion to improve dataset</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Helps identify labeling errors or patterns the model struggles with</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474726181"/>
                  </a:ext>
                </a:extLst>
              </a:tr>
              <a:tr h="859976">
                <a:tc>
                  <a:txBody>
                    <a:bodyPr/>
                    <a:lstStyle/>
                    <a:p>
                      <a:r>
                        <a:rPr lang="en-IN" sz="1800" b="1">
                          <a:solidFill>
                            <a:schemeClr val="tx2"/>
                          </a:solidFill>
                        </a:rPr>
                        <a:t>Predict New Samples</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a:solidFill>
                            <a:schemeClr val="tx2"/>
                          </a:solidFill>
                          <a:latin typeface="+mn-lt"/>
                          <a:ea typeface="+mn-ea"/>
                          <a:cs typeface="+mn-cs"/>
                        </a:rPr>
                        <a:t>Tokenize and run new texts through model; apply softmax to get probabilities</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Enables real-world usage by making predictions on new data</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2618570450"/>
                  </a:ext>
                </a:extLst>
              </a:tr>
              <a:tr h="758331">
                <a:tc>
                  <a:txBody>
                    <a:bodyPr/>
                    <a:lstStyle/>
                    <a:p>
                      <a:r>
                        <a:rPr lang="en-IN" sz="1800" b="1">
                          <a:solidFill>
                            <a:schemeClr val="tx2"/>
                          </a:solidFill>
                        </a:rPr>
                        <a:t>Save Model</a:t>
                      </a:r>
                      <a:endParaRPr lang="en-IN" sz="180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a:solidFill>
                            <a:schemeClr val="tx2"/>
                          </a:solidFill>
                          <a:latin typeface="+mn-lt"/>
                          <a:ea typeface="+mn-ea"/>
                          <a:cs typeface="+mn-cs"/>
                        </a:rPr>
                        <a:t>Save the model and tokenizer locally for reuse</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Preserves the trained model so it can be reloaded or deployed later</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14394330"/>
                  </a:ext>
                </a:extLst>
              </a:tr>
              <a:tr h="859976">
                <a:tc>
                  <a:txBody>
                    <a:bodyPr/>
                    <a:lstStyle/>
                    <a:p>
                      <a:r>
                        <a:rPr lang="en-US" sz="1800" b="1" dirty="0">
                          <a:solidFill>
                            <a:schemeClr val="tx2"/>
                          </a:solidFill>
                        </a:rPr>
                        <a:t>Upload to Hugging Face Hub</a:t>
                      </a:r>
                      <a:endParaRPr lang="en-US" sz="1800" dirty="0">
                        <a:solidFill>
                          <a:schemeClr val="tx2"/>
                        </a:solidFill>
                      </a:endParaRP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a:solidFill>
                            <a:schemeClr val="tx2"/>
                          </a:solidFill>
                          <a:latin typeface="+mn-lt"/>
                          <a:ea typeface="+mn-ea"/>
                          <a:cs typeface="+mn-cs"/>
                        </a:rPr>
                        <a:t>Share model with the world via Hugging Face’s CLI and Model Hub</a:t>
                      </a:r>
                    </a:p>
                  </a:txBody>
                  <a:tcPr marL="35610" marR="35610" marT="17805" marB="17805" anchor="ctr">
                    <a:lnL>
                      <a:noFill/>
                    </a:lnL>
                    <a:lnR>
                      <a:noFill/>
                    </a:lnR>
                    <a:lnT>
                      <a:noFill/>
                    </a:lnT>
                    <a:lnB>
                      <a:noFill/>
                    </a:lnB>
                    <a:solidFill>
                      <a:schemeClr val="accent1"/>
                    </a:solidFill>
                  </a:tcPr>
                </a:tc>
                <a:tc>
                  <a:txBody>
                    <a:bodyPr/>
                    <a:lstStyle/>
                    <a:p>
                      <a:pPr marL="0" algn="l" defTabSz="457200" rtl="0" eaLnBrk="1" latinLnBrk="0" hangingPunct="1"/>
                      <a:r>
                        <a:rPr lang="en-US" sz="1800" b="1" kern="1200" dirty="0">
                          <a:solidFill>
                            <a:schemeClr val="tx2"/>
                          </a:solidFill>
                          <a:latin typeface="+mn-lt"/>
                          <a:ea typeface="+mn-ea"/>
                          <a:cs typeface="+mn-cs"/>
                        </a:rPr>
                        <a:t>Makes your model accessible to others and usable via simple APIs and downloads</a:t>
                      </a:r>
                    </a:p>
                  </a:txBody>
                  <a:tcPr marL="35610" marR="35610" marT="17805" marB="17805" anchor="ctr">
                    <a:lnL>
                      <a:noFill/>
                    </a:lnL>
                    <a:lnR>
                      <a:noFill/>
                    </a:lnR>
                    <a:lnT>
                      <a:noFill/>
                    </a:lnT>
                    <a:lnB>
                      <a:noFill/>
                    </a:lnB>
                    <a:solidFill>
                      <a:schemeClr val="accent1"/>
                    </a:solidFill>
                  </a:tcPr>
                </a:tc>
                <a:extLst>
                  <a:ext uri="{0D108BD9-81ED-4DB2-BD59-A6C34878D82A}">
                    <a16:rowId xmlns:a16="http://schemas.microsoft.com/office/drawing/2014/main" val="3871504640"/>
                  </a:ext>
                </a:extLst>
              </a:tr>
            </a:tbl>
          </a:graphicData>
        </a:graphic>
      </p:graphicFrame>
    </p:spTree>
    <p:extLst>
      <p:ext uri="{BB962C8B-B14F-4D97-AF65-F5344CB8AC3E}">
        <p14:creationId xmlns:p14="http://schemas.microsoft.com/office/powerpoint/2010/main" val="37364372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CD6067-009F-2220-68BE-1E6269B62C02}"/>
              </a:ext>
            </a:extLst>
          </p:cNvPr>
          <p:cNvSpPr>
            <a:spLocks noChangeArrowheads="1"/>
          </p:cNvSpPr>
          <p:nvPr/>
        </p:nvSpPr>
        <p:spPr bwMode="auto">
          <a:xfrm>
            <a:off x="409575" y="5967179"/>
            <a:ext cx="77348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Feature extraction = Freeze the transformer, train only the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Fine-tuning = Train the whole model, adapting everything to your dataset.</a:t>
            </a:r>
          </a:p>
        </p:txBody>
      </p:sp>
      <p:graphicFrame>
        <p:nvGraphicFramePr>
          <p:cNvPr id="3" name="Table 2">
            <a:extLst>
              <a:ext uri="{FF2B5EF4-FFF2-40B4-BE49-F238E27FC236}">
                <a16:creationId xmlns:a16="http://schemas.microsoft.com/office/drawing/2014/main" id="{0A0F528A-0A47-BE18-3B26-97D15ABF35A3}"/>
              </a:ext>
            </a:extLst>
          </p:cNvPr>
          <p:cNvGraphicFramePr>
            <a:graphicFrameLocks noGrp="1"/>
          </p:cNvGraphicFramePr>
          <p:nvPr/>
        </p:nvGraphicFramePr>
        <p:xfrm>
          <a:off x="0" y="0"/>
          <a:ext cx="12192000" cy="5967179"/>
        </p:xfrm>
        <a:graphic>
          <a:graphicData uri="http://schemas.openxmlformats.org/drawingml/2006/table">
            <a:tbl>
              <a:tblPr/>
              <a:tblGrid>
                <a:gridCol w="3033748">
                  <a:extLst>
                    <a:ext uri="{9D8B030D-6E8A-4147-A177-3AD203B41FA5}">
                      <a16:colId xmlns:a16="http://schemas.microsoft.com/office/drawing/2014/main" val="2896924803"/>
                    </a:ext>
                  </a:extLst>
                </a:gridCol>
                <a:gridCol w="5094252">
                  <a:extLst>
                    <a:ext uri="{9D8B030D-6E8A-4147-A177-3AD203B41FA5}">
                      <a16:colId xmlns:a16="http://schemas.microsoft.com/office/drawing/2014/main" val="3223038723"/>
                    </a:ext>
                  </a:extLst>
                </a:gridCol>
                <a:gridCol w="4064000">
                  <a:extLst>
                    <a:ext uri="{9D8B030D-6E8A-4147-A177-3AD203B41FA5}">
                      <a16:colId xmlns:a16="http://schemas.microsoft.com/office/drawing/2014/main" val="2220552093"/>
                    </a:ext>
                  </a:extLst>
                </a:gridCol>
              </a:tblGrid>
              <a:tr h="333053">
                <a:tc>
                  <a:txBody>
                    <a:bodyPr/>
                    <a:lstStyle/>
                    <a:p>
                      <a:r>
                        <a:rPr lang="en-IN" sz="2000" b="1" dirty="0"/>
                        <a:t>Aspect</a:t>
                      </a:r>
                      <a:endParaRPr lang="en-IN" sz="2000" dirty="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b="1"/>
                        <a:t>Feature Extraction</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b="1"/>
                        <a:t>Fine-Tuning</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141118807"/>
                  </a:ext>
                </a:extLst>
              </a:tr>
              <a:tr h="582843">
                <a:tc>
                  <a:txBody>
                    <a:bodyPr/>
                    <a:lstStyle/>
                    <a:p>
                      <a:r>
                        <a:rPr lang="en-IN" sz="2000" b="1" dirty="0"/>
                        <a:t>Model Weights</a:t>
                      </a:r>
                      <a:endParaRPr lang="en-IN" sz="2000" dirty="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dirty="0"/>
                        <a:t>Frozen (pretrained weights are not updated)</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All model weights are updated during training</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416509892"/>
                  </a:ext>
                </a:extLst>
              </a:tr>
              <a:tr h="832632">
                <a:tc>
                  <a:txBody>
                    <a:bodyPr/>
                    <a:lstStyle/>
                    <a:p>
                      <a:r>
                        <a:rPr lang="en-IN" sz="2000" b="1" dirty="0"/>
                        <a:t>What’s Trained</a:t>
                      </a:r>
                      <a:endParaRPr lang="en-IN" sz="2000" dirty="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dirty="0"/>
                        <a:t>Only a classifier (usually a small neural network or linear layer)</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The full model (transformer + classification head)</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47289114"/>
                  </a:ext>
                </a:extLst>
              </a:tr>
              <a:tr h="582843">
                <a:tc>
                  <a:txBody>
                    <a:bodyPr/>
                    <a:lstStyle/>
                    <a:p>
                      <a:r>
                        <a:rPr lang="en-IN" sz="2000" b="1"/>
                        <a:t>Computation Needed</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dirty="0"/>
                        <a:t>Lower – faster to train</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Higher – slower and requires GPU</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075085399"/>
                  </a:ext>
                </a:extLst>
              </a:tr>
              <a:tr h="582843">
                <a:tc>
                  <a:txBody>
                    <a:bodyPr/>
                    <a:lstStyle/>
                    <a:p>
                      <a:r>
                        <a:rPr lang="en-IN" sz="2000" b="1"/>
                        <a:t>Flexibility</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dirty="0"/>
                        <a:t>Limited – model can’t adapt to new data</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High – model can learn dataset-specific features</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4285592215"/>
                  </a:ext>
                </a:extLst>
              </a:tr>
              <a:tr h="1082421">
                <a:tc>
                  <a:txBody>
                    <a:bodyPr/>
                    <a:lstStyle/>
                    <a:p>
                      <a:r>
                        <a:rPr lang="en-IN" sz="2000" b="1"/>
                        <a:t>Performance</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dirty="0"/>
                        <a:t>Good baseline performance</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dirty="0"/>
                        <a:t>Usually better performance if enough data and compute are available</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372756865"/>
                  </a:ext>
                </a:extLst>
              </a:tr>
              <a:tr h="832632">
                <a:tc>
                  <a:txBody>
                    <a:bodyPr/>
                    <a:lstStyle/>
                    <a:p>
                      <a:r>
                        <a:rPr lang="en-IN" sz="2000" b="1"/>
                        <a:t>Use Case</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When compute or data is limited</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dirty="0"/>
                        <a:t>When performance is a priority and resources are available</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448727287"/>
                  </a:ext>
                </a:extLst>
              </a:tr>
              <a:tr h="333053">
                <a:tc>
                  <a:txBody>
                    <a:bodyPr/>
                    <a:lstStyle/>
                    <a:p>
                      <a:r>
                        <a:rPr lang="en-IN" sz="2000" b="1"/>
                        <a:t>Training Time</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a:t>Shorter</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dirty="0"/>
                        <a:t>Longer</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2707174026"/>
                  </a:ext>
                </a:extLst>
              </a:tr>
              <a:tr h="582843">
                <a:tc>
                  <a:txBody>
                    <a:bodyPr/>
                    <a:lstStyle/>
                    <a:p>
                      <a:r>
                        <a:rPr lang="en-IN" sz="2000" b="1"/>
                        <a:t>Adaptability</a:t>
                      </a:r>
                      <a:endParaRPr lang="en-IN" sz="2000"/>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US" sz="2000"/>
                        <a:t>Less adaptable to domain-specific tasks</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r>
                        <a:rPr lang="en-IN" sz="2000" dirty="0"/>
                        <a:t>Learns domain-specific nuances</a:t>
                      </a:r>
                    </a:p>
                  </a:txBody>
                  <a:tcPr marL="56253" marR="56253" marT="28126" marB="28126" anchor="ctr">
                    <a:lnL>
                      <a:noFill/>
                    </a:lnL>
                    <a:lnR>
                      <a:noFill/>
                    </a:lnR>
                    <a:lnT>
                      <a:noFill/>
                    </a:lnT>
                    <a:lnB>
                      <a:noFill/>
                    </a:lnB>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3309117726"/>
                  </a:ext>
                </a:extLst>
              </a:tr>
            </a:tbl>
          </a:graphicData>
        </a:graphic>
      </p:graphicFrame>
    </p:spTree>
    <p:extLst>
      <p:ext uri="{BB962C8B-B14F-4D97-AF65-F5344CB8AC3E}">
        <p14:creationId xmlns:p14="http://schemas.microsoft.com/office/powerpoint/2010/main" val="365625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04361-783C-4FFA-DB62-2CB928EF2146}"/>
              </a:ext>
            </a:extLst>
          </p:cNvPr>
          <p:cNvSpPr>
            <a:spLocks noGrp="1"/>
          </p:cNvSpPr>
          <p:nvPr>
            <p:ph type="title"/>
          </p:nvPr>
        </p:nvSpPr>
        <p:spPr>
          <a:xfrm>
            <a:off x="-1" y="0"/>
            <a:ext cx="11397673" cy="618836"/>
          </a:xfrm>
        </p:spPr>
        <p:txBody>
          <a:bodyPr>
            <a:normAutofit fontScale="90000"/>
          </a:bodyPr>
          <a:lstStyle/>
          <a:p>
            <a:r>
              <a:rPr lang="en-US" altLang="en-US" sz="4000" b="1" dirty="0">
                <a:latin typeface="Arial-BoldMT"/>
              </a:rPr>
              <a:t>RNNs in Translation: Encoder–Decoder</a:t>
            </a:r>
            <a:br>
              <a:rPr kumimoji="0" lang="en-US" altLang="en-US" sz="3600" b="1" i="0" u="none" strike="noStrike" cap="none" normalizeH="0" baseline="0" dirty="0">
                <a:ln>
                  <a:noFill/>
                </a:ln>
                <a:solidFill>
                  <a:schemeClr val="tx1"/>
                </a:solidFill>
                <a:effectLst/>
                <a:latin typeface="Arial" panose="020B0604020202020204" pitchFamily="34" charset="0"/>
              </a:rPr>
            </a:br>
            <a:endParaRPr lang="en-IN" dirty="0"/>
          </a:p>
        </p:txBody>
      </p:sp>
      <p:sp>
        <p:nvSpPr>
          <p:cNvPr id="8" name="TextBox 7">
            <a:extLst>
              <a:ext uri="{FF2B5EF4-FFF2-40B4-BE49-F238E27FC236}">
                <a16:creationId xmlns:a16="http://schemas.microsoft.com/office/drawing/2014/main" id="{F51C04DF-DAA9-440C-B9DA-44CEA67809D1}"/>
              </a:ext>
            </a:extLst>
          </p:cNvPr>
          <p:cNvSpPr txBox="1"/>
          <p:nvPr/>
        </p:nvSpPr>
        <p:spPr>
          <a:xfrm>
            <a:off x="148936" y="618836"/>
            <a:ext cx="11894127" cy="5816977"/>
          </a:xfrm>
          <a:prstGeom prst="rect">
            <a:avLst/>
          </a:prstGeom>
          <a:noFill/>
        </p:spPr>
        <p:txBody>
          <a:bodyPr wrap="square">
            <a:spAutoFit/>
          </a:bodyPr>
          <a:lstStyle/>
          <a:p>
            <a:r>
              <a:rPr lang="en-IN" sz="2800" dirty="0">
                <a:highlight>
                  <a:srgbClr val="FFFF00"/>
                </a:highlight>
              </a:rPr>
              <a:t>Let’s say we want to translate:</a:t>
            </a:r>
          </a:p>
          <a:p>
            <a:r>
              <a:rPr lang="en-IN" sz="2800" dirty="0">
                <a:highlight>
                  <a:srgbClr val="FFFF00"/>
                </a:highlight>
              </a:rPr>
              <a:t>“Transformers are great!” → “Transformer </a:t>
            </a:r>
            <a:r>
              <a:rPr lang="en-IN" sz="2800" dirty="0" err="1">
                <a:highlight>
                  <a:srgbClr val="FFFF00"/>
                </a:highlight>
              </a:rPr>
              <a:t>sind</a:t>
            </a:r>
            <a:r>
              <a:rPr lang="en-IN" sz="2800" dirty="0">
                <a:highlight>
                  <a:srgbClr val="FFFF00"/>
                </a:highlight>
              </a:rPr>
              <a:t> </a:t>
            </a:r>
            <a:r>
              <a:rPr lang="en-IN" sz="2800" dirty="0" err="1">
                <a:highlight>
                  <a:srgbClr val="FFFF00"/>
                </a:highlight>
              </a:rPr>
              <a:t>großartig</a:t>
            </a:r>
            <a:r>
              <a:rPr lang="en-IN" sz="2800" dirty="0">
                <a:highlight>
                  <a:srgbClr val="FFFF00"/>
                </a:highlight>
              </a:rPr>
              <a:t>!”</a:t>
            </a:r>
          </a:p>
          <a:p>
            <a:endParaRPr lang="en-IN" sz="2800" dirty="0">
              <a:highlight>
                <a:srgbClr val="FFFF00"/>
              </a:highlight>
            </a:endParaRPr>
          </a:p>
          <a:p>
            <a:r>
              <a:rPr lang="en-IN" sz="2000" dirty="0"/>
              <a:t>We use two RNNs:</a:t>
            </a:r>
          </a:p>
          <a:p>
            <a:r>
              <a:rPr lang="en-IN" sz="2000" b="1" dirty="0"/>
              <a:t>Encoder RNN:</a:t>
            </a:r>
          </a:p>
          <a:p>
            <a:r>
              <a:rPr lang="en-IN" sz="2000" dirty="0"/>
              <a:t>Reads the English sentence word by word.</a:t>
            </a:r>
          </a:p>
          <a:p>
            <a:r>
              <a:rPr lang="en-IN" sz="2000" dirty="0">
                <a:highlight>
                  <a:srgbClr val="FFFF00"/>
                </a:highlight>
              </a:rPr>
              <a:t>Ends with a summary vector (the final hidden state</a:t>
            </a:r>
            <a:r>
              <a:rPr lang="en-IN" sz="2000" dirty="0"/>
              <a:t>).</a:t>
            </a:r>
          </a:p>
          <a:p>
            <a:r>
              <a:rPr lang="en-IN" sz="2000" dirty="0"/>
              <a:t>This summary is like a compressed idea of the entire sentence.</a:t>
            </a:r>
          </a:p>
          <a:p>
            <a:endParaRPr lang="en-IN" sz="2000" dirty="0"/>
          </a:p>
          <a:p>
            <a:r>
              <a:rPr lang="en-IN" sz="2000" b="1" dirty="0"/>
              <a:t>Decoder RNN:</a:t>
            </a:r>
          </a:p>
          <a:p>
            <a:r>
              <a:rPr lang="en-IN" sz="2000" dirty="0"/>
              <a:t>Takes this summary and starts generating the German translation word by word.</a:t>
            </a:r>
          </a:p>
          <a:p>
            <a:endParaRPr lang="en-IN" sz="2400" b="1" dirty="0"/>
          </a:p>
          <a:p>
            <a:r>
              <a:rPr lang="en-US" sz="2400" b="1" dirty="0"/>
              <a:t>Problem: The Bottleneck</a:t>
            </a:r>
          </a:p>
          <a:p>
            <a:r>
              <a:rPr lang="en-US" sz="2000" dirty="0"/>
              <a:t>The encoder gives only one final vector (last hidden state) to the decoder.</a:t>
            </a:r>
          </a:p>
          <a:p>
            <a:r>
              <a:rPr lang="en-US" sz="2000" dirty="0"/>
              <a:t>That’s a problem because:</a:t>
            </a:r>
          </a:p>
          <a:p>
            <a:r>
              <a:rPr lang="en-US" sz="2000" dirty="0"/>
              <a:t>If the sentence is long, the beginning words might be forgotten.</a:t>
            </a:r>
          </a:p>
          <a:p>
            <a:r>
              <a:rPr lang="en-US" sz="2000" dirty="0"/>
              <a:t>The model has to squeeze the entire sentence’s </a:t>
            </a:r>
            <a:r>
              <a:rPr lang="en-US" sz="2000" dirty="0">
                <a:highlight>
                  <a:srgbClr val="FFFF00"/>
                </a:highlight>
              </a:rPr>
              <a:t>meaning into one vector — that’s hard</a:t>
            </a:r>
            <a:r>
              <a:rPr lang="en-US" sz="2000" dirty="0"/>
              <a:t>!</a:t>
            </a:r>
            <a:endParaRPr lang="en-IN" sz="2000" dirty="0"/>
          </a:p>
        </p:txBody>
      </p:sp>
      <p:pic>
        <p:nvPicPr>
          <p:cNvPr id="10" name="Picture 9">
            <a:extLst>
              <a:ext uri="{FF2B5EF4-FFF2-40B4-BE49-F238E27FC236}">
                <a16:creationId xmlns:a16="http://schemas.microsoft.com/office/drawing/2014/main" id="{0FE63841-CFA2-8BD3-6F66-3D46C26CADF6}"/>
              </a:ext>
            </a:extLst>
          </p:cNvPr>
          <p:cNvPicPr>
            <a:picLocks noChangeAspect="1"/>
          </p:cNvPicPr>
          <p:nvPr/>
        </p:nvPicPr>
        <p:blipFill>
          <a:blip r:embed="rId2"/>
          <a:stretch>
            <a:fillRect/>
          </a:stretch>
        </p:blipFill>
        <p:spPr>
          <a:xfrm>
            <a:off x="7845059" y="1625600"/>
            <a:ext cx="4430068" cy="2290618"/>
          </a:xfrm>
          <a:prstGeom prst="rect">
            <a:avLst/>
          </a:prstGeom>
        </p:spPr>
      </p:pic>
    </p:spTree>
    <p:extLst>
      <p:ext uri="{BB962C8B-B14F-4D97-AF65-F5344CB8AC3E}">
        <p14:creationId xmlns:p14="http://schemas.microsoft.com/office/powerpoint/2010/main" val="2722881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A4766-EBD2-2F17-0365-F04B69CFD8FA}"/>
              </a:ext>
            </a:extLst>
          </p:cNvPr>
          <p:cNvSpPr>
            <a:spLocks noGrp="1"/>
          </p:cNvSpPr>
          <p:nvPr>
            <p:ph type="title"/>
          </p:nvPr>
        </p:nvSpPr>
        <p:spPr>
          <a:xfrm>
            <a:off x="95443" y="0"/>
            <a:ext cx="11653212" cy="637309"/>
          </a:xfrm>
        </p:spPr>
        <p:txBody>
          <a:bodyPr>
            <a:normAutofit fontScale="90000"/>
          </a:bodyPr>
          <a:lstStyle/>
          <a:p>
            <a:r>
              <a:rPr lang="en-IN" b="1" dirty="0">
                <a:latin typeface="Arial-BoldMT"/>
              </a:rPr>
              <a:t>Attention Mechanisms</a:t>
            </a:r>
          </a:p>
        </p:txBody>
      </p:sp>
      <p:pic>
        <p:nvPicPr>
          <p:cNvPr id="5" name="Content Placeholder 4">
            <a:extLst>
              <a:ext uri="{FF2B5EF4-FFF2-40B4-BE49-F238E27FC236}">
                <a16:creationId xmlns:a16="http://schemas.microsoft.com/office/drawing/2014/main" id="{76FCB3D5-DDC4-B8E6-3E51-9B6A8F51D766}"/>
              </a:ext>
            </a:extLst>
          </p:cNvPr>
          <p:cNvPicPr>
            <a:picLocks noGrp="1" noChangeAspect="1"/>
          </p:cNvPicPr>
          <p:nvPr>
            <p:ph idx="1"/>
          </p:nvPr>
        </p:nvPicPr>
        <p:blipFill>
          <a:blip r:embed="rId2"/>
          <a:stretch>
            <a:fillRect/>
          </a:stretch>
        </p:blipFill>
        <p:spPr>
          <a:xfrm>
            <a:off x="7278253" y="522402"/>
            <a:ext cx="5006110" cy="3021505"/>
          </a:xfrm>
        </p:spPr>
      </p:pic>
      <p:sp>
        <p:nvSpPr>
          <p:cNvPr id="7" name="TextBox 6">
            <a:extLst>
              <a:ext uri="{FF2B5EF4-FFF2-40B4-BE49-F238E27FC236}">
                <a16:creationId xmlns:a16="http://schemas.microsoft.com/office/drawing/2014/main" id="{C0B18C78-E64F-85B4-0EAD-F2C0D4CABA4B}"/>
              </a:ext>
            </a:extLst>
          </p:cNvPr>
          <p:cNvSpPr txBox="1"/>
          <p:nvPr/>
        </p:nvSpPr>
        <p:spPr>
          <a:xfrm>
            <a:off x="95443" y="725922"/>
            <a:ext cx="7090447" cy="1569660"/>
          </a:xfrm>
          <a:prstGeom prst="rect">
            <a:avLst/>
          </a:prstGeom>
          <a:noFill/>
        </p:spPr>
        <p:txBody>
          <a:bodyPr wrap="square">
            <a:spAutoFit/>
          </a:bodyPr>
          <a:lstStyle/>
          <a:p>
            <a:pPr algn="just"/>
            <a:r>
              <a:rPr lang="en-US" sz="2400" b="1" i="0" u="none" strike="noStrike" baseline="0">
                <a:latin typeface="TimesNewRomanPSMT"/>
              </a:rPr>
              <a:t>The main idea behind attention is that instead of producing a single hidden state for the input sequence, the encoder outputs a hidden state at each step which the decoder can access</a:t>
            </a:r>
            <a:endParaRPr lang="en-IN" sz="2400" b="1" dirty="0"/>
          </a:p>
        </p:txBody>
      </p:sp>
      <p:sp>
        <p:nvSpPr>
          <p:cNvPr id="9" name="TextBox 8">
            <a:extLst>
              <a:ext uri="{FF2B5EF4-FFF2-40B4-BE49-F238E27FC236}">
                <a16:creationId xmlns:a16="http://schemas.microsoft.com/office/drawing/2014/main" id="{B7B88B7D-AEF8-4F97-700D-F8B7B592DCE7}"/>
              </a:ext>
            </a:extLst>
          </p:cNvPr>
          <p:cNvSpPr txBox="1"/>
          <p:nvPr/>
        </p:nvSpPr>
        <p:spPr>
          <a:xfrm>
            <a:off x="213976" y="3429000"/>
            <a:ext cx="11416145" cy="1945854"/>
          </a:xfrm>
          <a:prstGeom prst="rect">
            <a:avLst/>
          </a:prstGeom>
          <a:noFill/>
        </p:spPr>
        <p:txBody>
          <a:bodyPr wrap="square">
            <a:spAutoFit/>
          </a:bodyPr>
          <a:lstStyle/>
          <a:p>
            <a:pPr>
              <a:buNone/>
            </a:pPr>
            <a:r>
              <a:rPr lang="en-US" b="1" dirty="0"/>
              <a:t>What is Attention (in Simple Terms)?</a:t>
            </a:r>
          </a:p>
          <a:p>
            <a:pPr>
              <a:lnSpc>
                <a:spcPct val="200000"/>
              </a:lnSpc>
              <a:buNone/>
            </a:pPr>
            <a:r>
              <a:rPr lang="en-US" dirty="0"/>
              <a:t>Attention = the model </a:t>
            </a:r>
            <a:r>
              <a:rPr lang="en-US" b="1" dirty="0"/>
              <a:t>decides which past words to pay attention to</a:t>
            </a:r>
            <a:r>
              <a:rPr lang="en-US" dirty="0"/>
              <a:t> when creating the next word.</a:t>
            </a:r>
          </a:p>
          <a:p>
            <a:pPr>
              <a:lnSpc>
                <a:spcPct val="200000"/>
              </a:lnSpc>
              <a:buFont typeface="Arial" panose="020B0604020202020204" pitchFamily="34" charset="0"/>
              <a:buChar char="•"/>
            </a:pPr>
            <a:r>
              <a:rPr lang="en-US" dirty="0"/>
              <a:t>The encoder reads the input sentence and gives a bunch of "hidden states" (one for each word).</a:t>
            </a:r>
          </a:p>
          <a:p>
            <a:pPr>
              <a:lnSpc>
                <a:spcPct val="200000"/>
              </a:lnSpc>
              <a:buFont typeface="Arial" panose="020B0604020202020204" pitchFamily="34" charset="0"/>
              <a:buChar char="•"/>
            </a:pPr>
            <a:r>
              <a:rPr lang="en-US" dirty="0"/>
              <a:t>The decoder looks at </a:t>
            </a:r>
            <a:r>
              <a:rPr lang="en-US" b="1" dirty="0"/>
              <a:t>all these states</a:t>
            </a:r>
            <a:r>
              <a:rPr lang="en-US" dirty="0"/>
              <a:t> but gives </a:t>
            </a:r>
            <a:r>
              <a:rPr lang="en-US" b="1" dirty="0"/>
              <a:t>more weight</a:t>
            </a:r>
            <a:r>
              <a:rPr lang="en-US" dirty="0"/>
              <a:t> to the ones that are most helpful.</a:t>
            </a:r>
          </a:p>
        </p:txBody>
      </p:sp>
    </p:spTree>
    <p:extLst>
      <p:ext uri="{BB962C8B-B14F-4D97-AF65-F5344CB8AC3E}">
        <p14:creationId xmlns:p14="http://schemas.microsoft.com/office/powerpoint/2010/main" val="97831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395B-1858-5D1D-F4AB-67832B719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F16D4-0327-1763-ADC1-56E5545E6B58}"/>
              </a:ext>
            </a:extLst>
          </p:cNvPr>
          <p:cNvSpPr>
            <a:spLocks noGrp="1"/>
          </p:cNvSpPr>
          <p:nvPr>
            <p:ph type="title"/>
          </p:nvPr>
        </p:nvSpPr>
        <p:spPr>
          <a:xfrm>
            <a:off x="95443" y="0"/>
            <a:ext cx="11653212" cy="637309"/>
          </a:xfrm>
        </p:spPr>
        <p:txBody>
          <a:bodyPr>
            <a:normAutofit fontScale="90000"/>
          </a:bodyPr>
          <a:lstStyle/>
          <a:p>
            <a:r>
              <a:rPr lang="en-IN" b="1" dirty="0">
                <a:latin typeface="Arial-BoldMT"/>
              </a:rPr>
              <a:t>Attention Mechanisms -Transformers</a:t>
            </a:r>
          </a:p>
        </p:txBody>
      </p:sp>
      <p:sp>
        <p:nvSpPr>
          <p:cNvPr id="4" name="Content Placeholder 3">
            <a:extLst>
              <a:ext uri="{FF2B5EF4-FFF2-40B4-BE49-F238E27FC236}">
                <a16:creationId xmlns:a16="http://schemas.microsoft.com/office/drawing/2014/main" id="{E0A5140C-37AB-31CD-E1E0-203C116E74CD}"/>
              </a:ext>
            </a:extLst>
          </p:cNvPr>
          <p:cNvSpPr>
            <a:spLocks noGrp="1"/>
          </p:cNvSpPr>
          <p:nvPr>
            <p:ph idx="1"/>
          </p:nvPr>
        </p:nvSpPr>
        <p:spPr>
          <a:xfrm>
            <a:off x="95443" y="830553"/>
            <a:ext cx="8596668" cy="5930465"/>
          </a:xfrm>
        </p:spPr>
        <p:txBody>
          <a:bodyPr>
            <a:normAutofit/>
          </a:bodyPr>
          <a:lstStyle/>
          <a:p>
            <a:r>
              <a:rPr lang="en-US" b="1" dirty="0"/>
              <a:t> 1. Encoder-Decoder with Attention (using RNNs)</a:t>
            </a:r>
          </a:p>
          <a:p>
            <a:r>
              <a:rPr lang="en-US" b="1" dirty="0"/>
              <a:t>Reading a sentence word by word, remembering important words, and using that memory to write a new sentence.</a:t>
            </a:r>
          </a:p>
          <a:p>
            <a:r>
              <a:rPr lang="en-US" b="1" dirty="0"/>
              <a:t> Reads one word at a time (sequentially).</a:t>
            </a:r>
          </a:p>
          <a:p>
            <a:r>
              <a:rPr lang="en-US" b="1" dirty="0"/>
              <a:t>Uses attention to focus on important words in the input.</a:t>
            </a:r>
          </a:p>
          <a:p>
            <a:r>
              <a:rPr lang="en-US" b="1" dirty="0"/>
              <a:t> Slower because it works step-by-step.</a:t>
            </a:r>
          </a:p>
          <a:p>
            <a:r>
              <a:rPr lang="en-US" b="1" dirty="0"/>
              <a:t> Built using RNNs or LSTMs (loop-based networks).</a:t>
            </a:r>
          </a:p>
          <a:p>
            <a:endParaRPr lang="en-US" b="1" dirty="0"/>
          </a:p>
          <a:p>
            <a:r>
              <a:rPr lang="en-US" b="1" dirty="0"/>
              <a:t>2. Transformer</a:t>
            </a:r>
          </a:p>
          <a:p>
            <a:r>
              <a:rPr lang="en-US" b="1" dirty="0"/>
              <a:t>Reading the whole sentence all at once, and each word looks at every other word to understand the meaning better.</a:t>
            </a:r>
          </a:p>
          <a:p>
            <a:r>
              <a:rPr lang="en-US" b="1" dirty="0"/>
              <a:t> Reads all words at once (parallel processing).</a:t>
            </a:r>
          </a:p>
          <a:p>
            <a:r>
              <a:rPr lang="en-US" b="1" dirty="0"/>
              <a:t>Uses self-attention for every word to understand its context.</a:t>
            </a:r>
          </a:p>
          <a:p>
            <a:r>
              <a:rPr lang="en-US" b="1" dirty="0"/>
              <a:t>Faster and more powerful for long texts.</a:t>
            </a:r>
          </a:p>
          <a:p>
            <a:pPr marL="0" indent="0">
              <a:buNone/>
            </a:pPr>
            <a:r>
              <a:rPr lang="en-US" b="1" dirty="0"/>
              <a:t>     Built using self-attention layers (no RNNs at all!).</a:t>
            </a:r>
          </a:p>
          <a:p>
            <a:endParaRPr lang="en-IN" b="1" dirty="0"/>
          </a:p>
        </p:txBody>
      </p:sp>
      <p:pic>
        <p:nvPicPr>
          <p:cNvPr id="8" name="Picture 7">
            <a:extLst>
              <a:ext uri="{FF2B5EF4-FFF2-40B4-BE49-F238E27FC236}">
                <a16:creationId xmlns:a16="http://schemas.microsoft.com/office/drawing/2014/main" id="{5EECCD40-39BD-7710-9796-417C50CAE14F}"/>
              </a:ext>
            </a:extLst>
          </p:cNvPr>
          <p:cNvPicPr>
            <a:picLocks noChangeAspect="1"/>
          </p:cNvPicPr>
          <p:nvPr/>
        </p:nvPicPr>
        <p:blipFill>
          <a:blip r:embed="rId2"/>
          <a:stretch>
            <a:fillRect/>
          </a:stretch>
        </p:blipFill>
        <p:spPr>
          <a:xfrm>
            <a:off x="8312728" y="4461164"/>
            <a:ext cx="3602181" cy="2257091"/>
          </a:xfrm>
          <a:prstGeom prst="rect">
            <a:avLst/>
          </a:prstGeom>
        </p:spPr>
      </p:pic>
      <p:pic>
        <p:nvPicPr>
          <p:cNvPr id="10" name="Content Placeholder 4">
            <a:extLst>
              <a:ext uri="{FF2B5EF4-FFF2-40B4-BE49-F238E27FC236}">
                <a16:creationId xmlns:a16="http://schemas.microsoft.com/office/drawing/2014/main" id="{7C56A571-6AAC-346C-3054-13414526DEEA}"/>
              </a:ext>
            </a:extLst>
          </p:cNvPr>
          <p:cNvPicPr>
            <a:picLocks noChangeAspect="1"/>
          </p:cNvPicPr>
          <p:nvPr/>
        </p:nvPicPr>
        <p:blipFill>
          <a:blip r:embed="rId3"/>
          <a:stretch>
            <a:fillRect/>
          </a:stretch>
        </p:blipFill>
        <p:spPr>
          <a:xfrm>
            <a:off x="8494376" y="1089171"/>
            <a:ext cx="3602181" cy="2598447"/>
          </a:xfrm>
          <a:prstGeom prst="rect">
            <a:avLst/>
          </a:prstGeom>
        </p:spPr>
      </p:pic>
    </p:spTree>
    <p:extLst>
      <p:ext uri="{BB962C8B-B14F-4D97-AF65-F5344CB8AC3E}">
        <p14:creationId xmlns:p14="http://schemas.microsoft.com/office/powerpoint/2010/main" val="984034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67A6D-6472-B517-36C4-95AB518FFCF1}"/>
              </a:ext>
            </a:extLst>
          </p:cNvPr>
          <p:cNvSpPr>
            <a:spLocks noGrp="1"/>
          </p:cNvSpPr>
          <p:nvPr>
            <p:ph type="title"/>
          </p:nvPr>
        </p:nvSpPr>
        <p:spPr>
          <a:xfrm>
            <a:off x="0" y="0"/>
            <a:ext cx="8596668" cy="526474"/>
          </a:xfrm>
        </p:spPr>
        <p:txBody>
          <a:bodyPr>
            <a:normAutofit fontScale="90000"/>
          </a:bodyPr>
          <a:lstStyle/>
          <a:p>
            <a:r>
              <a:rPr lang="en-IN" sz="3200" b="1" dirty="0">
                <a:latin typeface="Arial-BoldMT"/>
              </a:rPr>
              <a:t>Transfer Learning in NLP</a:t>
            </a:r>
          </a:p>
        </p:txBody>
      </p:sp>
      <p:sp>
        <p:nvSpPr>
          <p:cNvPr id="3" name="Content Placeholder 2">
            <a:extLst>
              <a:ext uri="{FF2B5EF4-FFF2-40B4-BE49-F238E27FC236}">
                <a16:creationId xmlns:a16="http://schemas.microsoft.com/office/drawing/2014/main" id="{81931D2E-302D-1254-3B1C-7011382E8B8A}"/>
              </a:ext>
            </a:extLst>
          </p:cNvPr>
          <p:cNvSpPr>
            <a:spLocks noGrp="1"/>
          </p:cNvSpPr>
          <p:nvPr>
            <p:ph idx="1"/>
          </p:nvPr>
        </p:nvSpPr>
        <p:spPr>
          <a:xfrm>
            <a:off x="-86206" y="766646"/>
            <a:ext cx="6440824" cy="3880773"/>
          </a:xfrm>
        </p:spPr>
        <p:txBody>
          <a:bodyPr/>
          <a:lstStyle/>
          <a:p>
            <a:r>
              <a:rPr lang="en-US" dirty="0"/>
              <a:t>Learning something in one task and using that knowledge to do better in another task.</a:t>
            </a:r>
          </a:p>
          <a:p>
            <a:endParaRPr lang="en-US" dirty="0"/>
          </a:p>
          <a:p>
            <a:endParaRPr lang="en-IN" dirty="0"/>
          </a:p>
        </p:txBody>
      </p:sp>
      <p:pic>
        <p:nvPicPr>
          <p:cNvPr id="5" name="Picture 4">
            <a:extLst>
              <a:ext uri="{FF2B5EF4-FFF2-40B4-BE49-F238E27FC236}">
                <a16:creationId xmlns:a16="http://schemas.microsoft.com/office/drawing/2014/main" id="{2EBBC2CB-892E-CB6C-615F-A13E48E3D783}"/>
              </a:ext>
            </a:extLst>
          </p:cNvPr>
          <p:cNvPicPr>
            <a:picLocks noChangeAspect="1"/>
          </p:cNvPicPr>
          <p:nvPr/>
        </p:nvPicPr>
        <p:blipFill>
          <a:blip r:embed="rId2"/>
          <a:stretch>
            <a:fillRect/>
          </a:stretch>
        </p:blipFill>
        <p:spPr>
          <a:xfrm>
            <a:off x="7213601" y="-1"/>
            <a:ext cx="5061527" cy="6858001"/>
          </a:xfrm>
          <a:prstGeom prst="rect">
            <a:avLst/>
          </a:prstGeom>
        </p:spPr>
      </p:pic>
      <p:pic>
        <p:nvPicPr>
          <p:cNvPr id="7" name="Picture 6">
            <a:extLst>
              <a:ext uri="{FF2B5EF4-FFF2-40B4-BE49-F238E27FC236}">
                <a16:creationId xmlns:a16="http://schemas.microsoft.com/office/drawing/2014/main" id="{A63A9342-1412-9D5D-C3E5-49ECA687208A}"/>
              </a:ext>
            </a:extLst>
          </p:cNvPr>
          <p:cNvPicPr>
            <a:picLocks noChangeAspect="1"/>
          </p:cNvPicPr>
          <p:nvPr/>
        </p:nvPicPr>
        <p:blipFill>
          <a:blip r:embed="rId3"/>
          <a:stretch>
            <a:fillRect/>
          </a:stretch>
        </p:blipFill>
        <p:spPr>
          <a:xfrm>
            <a:off x="328448" y="1417180"/>
            <a:ext cx="5103903" cy="1704710"/>
          </a:xfrm>
          <a:prstGeom prst="rect">
            <a:avLst/>
          </a:prstGeom>
        </p:spPr>
      </p:pic>
      <p:sp>
        <p:nvSpPr>
          <p:cNvPr id="9" name="TextBox 8">
            <a:extLst>
              <a:ext uri="{FF2B5EF4-FFF2-40B4-BE49-F238E27FC236}">
                <a16:creationId xmlns:a16="http://schemas.microsoft.com/office/drawing/2014/main" id="{E65C7BE6-635A-C159-84F7-6768E954358D}"/>
              </a:ext>
            </a:extLst>
          </p:cNvPr>
          <p:cNvSpPr txBox="1"/>
          <p:nvPr/>
        </p:nvSpPr>
        <p:spPr>
          <a:xfrm>
            <a:off x="69830" y="3544914"/>
            <a:ext cx="6213595" cy="3139321"/>
          </a:xfrm>
          <a:prstGeom prst="rect">
            <a:avLst/>
          </a:prstGeom>
          <a:noFill/>
        </p:spPr>
        <p:txBody>
          <a:bodyPr wrap="square">
            <a:spAutoFit/>
          </a:bodyPr>
          <a:lstStyle/>
          <a:p>
            <a:pPr>
              <a:buNone/>
            </a:pPr>
            <a:r>
              <a:rPr lang="en-US" b="1" dirty="0"/>
              <a:t>Step 1: Pre-training (general learning)</a:t>
            </a:r>
          </a:p>
          <a:p>
            <a:pPr>
              <a:buFont typeface="Arial" panose="020B0604020202020204" pitchFamily="34" charset="0"/>
              <a:buChar char="•"/>
            </a:pPr>
            <a:r>
              <a:rPr lang="en-US" dirty="0"/>
              <a:t>A big model (like BERT, GPT) is trained on a huge amount of text (books, Wikipedia, websites).</a:t>
            </a:r>
          </a:p>
          <a:p>
            <a:pPr>
              <a:buFont typeface="Arial" panose="020B0604020202020204" pitchFamily="34" charset="0"/>
              <a:buChar char="•"/>
            </a:pPr>
            <a:r>
              <a:rPr lang="en-US" dirty="0"/>
              <a:t>It </a:t>
            </a:r>
            <a:r>
              <a:rPr lang="en-US" b="1" dirty="0"/>
              <a:t>learns grammar, facts, context, word meanings</a:t>
            </a:r>
            <a:r>
              <a:rPr lang="en-US" dirty="0"/>
              <a:t>, etc.</a:t>
            </a:r>
          </a:p>
          <a:p>
            <a:pPr>
              <a:buFont typeface="Arial" panose="020B0604020202020204" pitchFamily="34" charset="0"/>
              <a:buChar char="•"/>
            </a:pPr>
            <a:r>
              <a:rPr lang="en-US" dirty="0"/>
              <a:t>This takes </a:t>
            </a:r>
            <a:r>
              <a:rPr lang="en-US" b="1" dirty="0"/>
              <a:t>a lot of data and time</a:t>
            </a:r>
            <a:r>
              <a:rPr lang="en-US" dirty="0"/>
              <a:t>.</a:t>
            </a:r>
          </a:p>
          <a:p>
            <a:pPr>
              <a:buNone/>
            </a:pPr>
            <a:r>
              <a:rPr lang="en-US" b="1" dirty="0"/>
              <a:t>Step 2: Fine-tuning (specific task)</a:t>
            </a:r>
          </a:p>
          <a:p>
            <a:pPr>
              <a:buFont typeface="Arial" panose="020B0604020202020204" pitchFamily="34" charset="0"/>
              <a:buChar char="•"/>
            </a:pPr>
            <a:r>
              <a:rPr lang="en-US" dirty="0"/>
              <a:t>You take this pre-trained model and give it a </a:t>
            </a:r>
            <a:r>
              <a:rPr lang="en-US" b="1" dirty="0"/>
              <a:t>small amount of data for a specific task</a:t>
            </a:r>
            <a:r>
              <a:rPr lang="en-US" dirty="0"/>
              <a:t> (like sentiment analysis, translation, Q&amp;A).</a:t>
            </a:r>
          </a:p>
          <a:p>
            <a:pPr>
              <a:buFont typeface="Arial" panose="020B0604020202020204" pitchFamily="34" charset="0"/>
              <a:buChar char="•"/>
            </a:pPr>
            <a:r>
              <a:rPr lang="en-US" dirty="0"/>
              <a:t>The model is already smart — so with </a:t>
            </a:r>
            <a:r>
              <a:rPr lang="en-US" b="1" dirty="0"/>
              <a:t>little extra training</a:t>
            </a:r>
            <a:r>
              <a:rPr lang="en-US" dirty="0"/>
              <a:t>, it can do great on your task.</a:t>
            </a:r>
          </a:p>
        </p:txBody>
      </p:sp>
    </p:spTree>
    <p:extLst>
      <p:ext uri="{BB962C8B-B14F-4D97-AF65-F5344CB8AC3E}">
        <p14:creationId xmlns:p14="http://schemas.microsoft.com/office/powerpoint/2010/main" val="264996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3217-0E1D-CF9C-30AD-C4581EF88008}"/>
              </a:ext>
            </a:extLst>
          </p:cNvPr>
          <p:cNvSpPr>
            <a:spLocks noGrp="1"/>
          </p:cNvSpPr>
          <p:nvPr>
            <p:ph type="title"/>
          </p:nvPr>
        </p:nvSpPr>
        <p:spPr>
          <a:xfrm>
            <a:off x="67734" y="0"/>
            <a:ext cx="8596668" cy="738909"/>
          </a:xfrm>
        </p:spPr>
        <p:txBody>
          <a:bodyPr>
            <a:normAutofit fontScale="90000"/>
          </a:bodyPr>
          <a:lstStyle/>
          <a:p>
            <a:r>
              <a:rPr lang="en-US" sz="3200" b="1" dirty="0">
                <a:latin typeface="Arial-BoldMT"/>
              </a:rPr>
              <a:t>Hugging Face Transformers: Bridging the Gap</a:t>
            </a:r>
            <a:endParaRPr lang="en-IN" sz="3200" b="1" dirty="0">
              <a:latin typeface="Arial-BoldMT"/>
            </a:endParaRPr>
          </a:p>
        </p:txBody>
      </p:sp>
      <p:sp>
        <p:nvSpPr>
          <p:cNvPr id="3" name="Content Placeholder 2">
            <a:extLst>
              <a:ext uri="{FF2B5EF4-FFF2-40B4-BE49-F238E27FC236}">
                <a16:creationId xmlns:a16="http://schemas.microsoft.com/office/drawing/2014/main" id="{1D4D0CBD-5A47-3A39-0044-CE88BD3553E5}"/>
              </a:ext>
            </a:extLst>
          </p:cNvPr>
          <p:cNvSpPr>
            <a:spLocks noGrp="1"/>
          </p:cNvSpPr>
          <p:nvPr>
            <p:ph idx="1"/>
          </p:nvPr>
        </p:nvSpPr>
        <p:spPr>
          <a:xfrm>
            <a:off x="243224" y="812080"/>
            <a:ext cx="12059611" cy="5911993"/>
          </a:xfrm>
        </p:spPr>
        <p:txBody>
          <a:bodyPr>
            <a:normAutofit lnSpcReduction="10000"/>
          </a:bodyPr>
          <a:lstStyle/>
          <a:p>
            <a:pPr>
              <a:buNone/>
            </a:pPr>
            <a:r>
              <a:rPr lang="en-US" dirty="0"/>
              <a:t>To Develop NLP model, you had to:</a:t>
            </a:r>
          </a:p>
          <a:p>
            <a:pPr>
              <a:buFont typeface="+mj-lt"/>
              <a:buAutoNum type="arabicPeriod"/>
            </a:pPr>
            <a:r>
              <a:rPr lang="en-US" b="1" dirty="0"/>
              <a:t>Write lots of code</a:t>
            </a:r>
            <a:r>
              <a:rPr lang="en-US" dirty="0"/>
              <a:t> to build the model architecture yourself.</a:t>
            </a:r>
          </a:p>
          <a:p>
            <a:pPr>
              <a:buFont typeface="+mj-lt"/>
              <a:buAutoNum type="arabicPeriod"/>
            </a:pPr>
            <a:r>
              <a:rPr lang="en-US" b="1" dirty="0"/>
              <a:t>Find and download</a:t>
            </a:r>
            <a:r>
              <a:rPr lang="en-US" dirty="0"/>
              <a:t> pre-trained model weights.</a:t>
            </a:r>
          </a:p>
          <a:p>
            <a:pPr>
              <a:buFont typeface="+mj-lt"/>
              <a:buAutoNum type="arabicPeriod"/>
            </a:pPr>
            <a:r>
              <a:rPr lang="en-US" b="1" dirty="0"/>
              <a:t>Preprocess your input text</a:t>
            </a:r>
            <a:r>
              <a:rPr lang="en-US" dirty="0"/>
              <a:t> manually.</a:t>
            </a:r>
          </a:p>
          <a:p>
            <a:pPr>
              <a:buFont typeface="+mj-lt"/>
              <a:buAutoNum type="arabicPeriod"/>
            </a:pPr>
            <a:r>
              <a:rPr lang="en-US" b="1" dirty="0"/>
              <a:t>Train or fine-tune</a:t>
            </a:r>
            <a:r>
              <a:rPr lang="en-US" dirty="0"/>
              <a:t> the model with custom code.</a:t>
            </a:r>
          </a:p>
          <a:p>
            <a:pPr>
              <a:buFont typeface="+mj-lt"/>
              <a:buAutoNum type="arabicPeriod"/>
            </a:pPr>
            <a:r>
              <a:rPr lang="en-US" dirty="0"/>
              <a:t>Do </a:t>
            </a:r>
            <a:r>
              <a:rPr lang="en-US" b="1" dirty="0"/>
              <a:t>all of this separately</a:t>
            </a:r>
            <a:r>
              <a:rPr lang="en-US" dirty="0"/>
              <a:t> for every model and every task.</a:t>
            </a:r>
          </a:p>
          <a:p>
            <a:pPr marL="0" indent="0">
              <a:buNone/>
            </a:pPr>
            <a:endParaRPr lang="en-US" dirty="0"/>
          </a:p>
          <a:p>
            <a:pPr algn="l"/>
            <a:r>
              <a:rPr lang="en-US" sz="2400" b="1" dirty="0"/>
              <a:t>Hugging Face Transformers is like a super helpful toolbox  that makes it really easy to use powerful AI models (like BERT, GPT, etc.) for natural language tasks like:</a:t>
            </a:r>
          </a:p>
          <a:p>
            <a:pPr algn="l"/>
            <a:r>
              <a:rPr lang="en-US" sz="2400" b="1" dirty="0"/>
              <a:t>Sentiment analysis (good or bad reviews)</a:t>
            </a:r>
          </a:p>
          <a:p>
            <a:pPr algn="l"/>
            <a:r>
              <a:rPr lang="en-US" sz="2400" b="1" dirty="0"/>
              <a:t>Question answering</a:t>
            </a:r>
          </a:p>
          <a:p>
            <a:pPr algn="l"/>
            <a:r>
              <a:rPr lang="en-US" sz="2400" b="1" dirty="0"/>
              <a:t>Translation</a:t>
            </a:r>
          </a:p>
          <a:p>
            <a:pPr algn="l"/>
            <a:r>
              <a:rPr lang="en-US" sz="2400" b="1" dirty="0"/>
              <a:t>Text generation</a:t>
            </a:r>
          </a:p>
          <a:p>
            <a:pPr algn="l"/>
            <a:endParaRPr lang="en-IN" dirty="0"/>
          </a:p>
        </p:txBody>
      </p:sp>
    </p:spTree>
    <p:extLst>
      <p:ext uri="{BB962C8B-B14F-4D97-AF65-F5344CB8AC3E}">
        <p14:creationId xmlns:p14="http://schemas.microsoft.com/office/powerpoint/2010/main" val="961612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C66B0-9233-7D27-2C91-7E1E53204E67}"/>
              </a:ext>
            </a:extLst>
          </p:cNvPr>
          <p:cNvSpPr>
            <a:spLocks noGrp="1"/>
          </p:cNvSpPr>
          <p:nvPr>
            <p:ph type="title"/>
          </p:nvPr>
        </p:nvSpPr>
        <p:spPr>
          <a:xfrm>
            <a:off x="0" y="0"/>
            <a:ext cx="8596668" cy="738909"/>
          </a:xfrm>
        </p:spPr>
        <p:txBody>
          <a:bodyPr/>
          <a:lstStyle/>
          <a:p>
            <a:r>
              <a:rPr lang="en-IN" sz="2900" b="1" dirty="0">
                <a:latin typeface="Arial-BoldMT"/>
              </a:rPr>
              <a:t>A</a:t>
            </a:r>
            <a:r>
              <a:rPr lang="en-IN" sz="1800" b="1" i="0" u="none" strike="noStrike" baseline="0" dirty="0">
                <a:solidFill>
                  <a:srgbClr val="8F0012"/>
                </a:solidFill>
                <a:latin typeface="Arial-BoldMT"/>
              </a:rPr>
              <a:t> </a:t>
            </a:r>
            <a:r>
              <a:rPr lang="en-IN" sz="2900" b="1" dirty="0">
                <a:latin typeface="Arial-BoldMT"/>
              </a:rPr>
              <a:t>Tour of Transformer Applications</a:t>
            </a:r>
          </a:p>
        </p:txBody>
      </p:sp>
      <p:sp>
        <p:nvSpPr>
          <p:cNvPr id="3" name="Content Placeholder 2">
            <a:extLst>
              <a:ext uri="{FF2B5EF4-FFF2-40B4-BE49-F238E27FC236}">
                <a16:creationId xmlns:a16="http://schemas.microsoft.com/office/drawing/2014/main" id="{8D24D2CF-AADF-634E-6508-7E8F6083B398}"/>
              </a:ext>
            </a:extLst>
          </p:cNvPr>
          <p:cNvSpPr>
            <a:spLocks noGrp="1"/>
          </p:cNvSpPr>
          <p:nvPr>
            <p:ph idx="1"/>
          </p:nvPr>
        </p:nvSpPr>
        <p:spPr>
          <a:xfrm>
            <a:off x="-1" y="738909"/>
            <a:ext cx="11914909" cy="5643418"/>
          </a:xfrm>
        </p:spPr>
        <p:txBody>
          <a:bodyPr>
            <a:normAutofit fontScale="92500" lnSpcReduction="10000"/>
          </a:bodyPr>
          <a:lstStyle/>
          <a:p>
            <a:r>
              <a:rPr lang="en-IN" sz="2600" b="1" dirty="0"/>
              <a:t>Text Classification</a:t>
            </a:r>
          </a:p>
          <a:p>
            <a:r>
              <a:rPr lang="en-IN" sz="2600" b="1" dirty="0"/>
              <a:t>Name Entity Recognition </a:t>
            </a:r>
          </a:p>
          <a:p>
            <a:r>
              <a:rPr lang="en-US" sz="2600" b="1" dirty="0"/>
              <a:t>Question Answering</a:t>
            </a:r>
          </a:p>
          <a:p>
            <a:r>
              <a:rPr lang="en-US" sz="2600" b="1" dirty="0"/>
              <a:t> Summarization</a:t>
            </a:r>
          </a:p>
          <a:p>
            <a:r>
              <a:rPr lang="en-US" sz="2600" b="1" dirty="0"/>
              <a:t>Translation</a:t>
            </a:r>
          </a:p>
          <a:p>
            <a:r>
              <a:rPr lang="en-US" sz="2600" b="1" dirty="0"/>
              <a:t>Text Generation</a:t>
            </a:r>
          </a:p>
          <a:p>
            <a:r>
              <a:rPr lang="en-US" sz="2800" b="1" dirty="0">
                <a:highlight>
                  <a:srgbClr val="FFFF00"/>
                </a:highlight>
              </a:rPr>
              <a:t>How do we do these?</a:t>
            </a:r>
          </a:p>
          <a:p>
            <a:r>
              <a:rPr lang="en-US" sz="2800" b="1" dirty="0"/>
              <a:t> Pipelines are high-level tools that handle everything: loading the model, preprocessing text, running predictions, and formatting the output.</a:t>
            </a:r>
          </a:p>
          <a:p>
            <a:endParaRPr lang="en-US" sz="2800" b="1" dirty="0"/>
          </a:p>
          <a:p>
            <a:r>
              <a:rPr lang="en-US" sz="2800" b="1" dirty="0"/>
              <a:t> You just mention the task name (like "sentiment-analysis") and it sets up everything for you.</a:t>
            </a:r>
            <a:endParaRPr lang="en-IN" sz="2800" b="1" dirty="0"/>
          </a:p>
        </p:txBody>
      </p:sp>
    </p:spTree>
    <p:extLst>
      <p:ext uri="{BB962C8B-B14F-4D97-AF65-F5344CB8AC3E}">
        <p14:creationId xmlns:p14="http://schemas.microsoft.com/office/powerpoint/2010/main" val="29324907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1039</TotalTime>
  <Words>4031</Words>
  <Application>Microsoft Office PowerPoint</Application>
  <PresentationFormat>Widescreen</PresentationFormat>
  <Paragraphs>409</Paragraphs>
  <Slides>39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Arial-BoldMT</vt:lpstr>
      <vt:lpstr>ArialMT</vt:lpstr>
      <vt:lpstr>TimesNewRomanPS-ItalicMT</vt:lpstr>
      <vt:lpstr>TimesNewRomanPSMT</vt:lpstr>
      <vt:lpstr>Trebuchet MS</vt:lpstr>
      <vt:lpstr>Wingdings 3</vt:lpstr>
      <vt:lpstr>Facet</vt:lpstr>
      <vt:lpstr>Transformers Basics</vt:lpstr>
      <vt:lpstr>History</vt:lpstr>
      <vt:lpstr>The Encoder-Decoder Framework</vt:lpstr>
      <vt:lpstr>RNNs in Translation: Encoder–Decoder </vt:lpstr>
      <vt:lpstr>Attention Mechanisms</vt:lpstr>
      <vt:lpstr>Attention Mechanisms -Transformers</vt:lpstr>
      <vt:lpstr>Transfer Learning in NLP</vt:lpstr>
      <vt:lpstr>Hugging Face Transformers: Bridging the Gap</vt:lpstr>
      <vt:lpstr>A Tour of Transformer Applications</vt:lpstr>
      <vt:lpstr>A Tour of Transformer Applications</vt:lpstr>
      <vt:lpstr>The Hugging Face Ecosystem</vt:lpstr>
      <vt:lpstr>The Hugging Face HuB</vt:lpstr>
      <vt:lpstr>The Hugging Face Tokenizers AND Datasets</vt:lpstr>
      <vt:lpstr>The Hugging Accelerate </vt:lpstr>
      <vt:lpstr>Main Challenges With Transformers</vt:lpstr>
      <vt:lpstr>Text Classification</vt:lpstr>
      <vt:lpstr>Text Classification</vt:lpstr>
      <vt:lpstr>Hugging Face Tools – Easy Workflow </vt:lpstr>
      <vt:lpstr>Hugging Face Tools – Easy Workflow </vt:lpstr>
      <vt:lpstr>From Datasets to Data Frames</vt:lpstr>
      <vt:lpstr>Look at the Class Distribution </vt:lpstr>
      <vt:lpstr>How Long Are Our Tweets</vt:lpstr>
      <vt:lpstr>Text Classification</vt:lpstr>
      <vt:lpstr>Text Classification</vt:lpstr>
      <vt:lpstr>Hugging Face Tools – Easy Workflow </vt:lpstr>
      <vt:lpstr>Hugging Face Tools – Easy Workflow </vt:lpstr>
      <vt:lpstr>From Datasets to Data Frames</vt:lpstr>
      <vt:lpstr>Look at the Class Distribution </vt:lpstr>
      <vt:lpstr>How Long Are Our Tweets</vt:lpstr>
      <vt:lpstr>From Text to Tokens</vt:lpstr>
      <vt:lpstr>From Text to Tokens</vt:lpstr>
      <vt:lpstr>From Text to Tokens</vt:lpstr>
      <vt:lpstr>Subword Tokenization</vt:lpstr>
      <vt:lpstr>Subword Tokenization</vt:lpstr>
      <vt:lpstr>Training a Text Classifier</vt:lpstr>
      <vt:lpstr>Transformers as Feature Extractors</vt:lpstr>
      <vt:lpstr>Fine-Tuning Transformers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Akshata Kori</dc:creator>
  <cp:lastModifiedBy>Akshata Kori</cp:lastModifiedBy>
  <cp:revision>12</cp:revision>
  <dcterms:created xsi:type="dcterms:W3CDTF">2025-05-25T14:01:46Z</dcterms:created>
  <dcterms:modified xsi:type="dcterms:W3CDTF">2025-05-29T13:41:46Z</dcterms:modified>
</cp:coreProperties>
</file>