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3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2" d="100"/>
          <a:sy n="82" d="100"/>
        </p:scale>
        <p:origin x="48"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463509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3383554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9627448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4090540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05059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23976458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2197116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274381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38071270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4B3E866-E4F2-4B62-A8A3-9DB21276DE17}" type="datetimeFigureOut">
              <a:rPr lang="en-IN" smtClean="0"/>
              <a:t>16-04-2025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4023568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4B3E866-E4F2-4B62-A8A3-9DB21276DE17}"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3858433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4B3E866-E4F2-4B62-A8A3-9DB21276DE17}" type="datetimeFigureOut">
              <a:rPr lang="en-IN" smtClean="0"/>
              <a:t>16-04-2025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2982704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4B3E866-E4F2-4B62-A8A3-9DB21276DE17}" type="datetimeFigureOut">
              <a:rPr lang="en-IN" smtClean="0"/>
              <a:t>16-04-2025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533384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B3E866-E4F2-4B62-A8A3-9DB21276DE17}" type="datetimeFigureOut">
              <a:rPr lang="en-IN" smtClean="0"/>
              <a:t>16-04-2025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15216274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4B3E866-E4F2-4B62-A8A3-9DB21276DE17}"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343214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4B3E866-E4F2-4B62-A8A3-9DB21276DE17}" type="datetimeFigureOut">
              <a:rPr lang="en-IN" smtClean="0"/>
              <a:t>16-04-2025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561B62E-A87C-4469-859B-CDBDB5C520DC}" type="slidenum">
              <a:rPr lang="en-IN" smtClean="0"/>
              <a:t>‹#›</a:t>
            </a:fld>
            <a:endParaRPr lang="en-IN"/>
          </a:p>
        </p:txBody>
      </p:sp>
    </p:spTree>
    <p:extLst>
      <p:ext uri="{BB962C8B-B14F-4D97-AF65-F5344CB8AC3E}">
        <p14:creationId xmlns:p14="http://schemas.microsoft.com/office/powerpoint/2010/main" val="2537701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4B3E866-E4F2-4B62-A8A3-9DB21276DE17}" type="datetimeFigureOut">
              <a:rPr lang="en-IN" smtClean="0"/>
              <a:t>16-04-2025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561B62E-A87C-4469-859B-CDBDB5C520DC}" type="slidenum">
              <a:rPr lang="en-IN" smtClean="0"/>
              <a:t>‹#›</a:t>
            </a:fld>
            <a:endParaRPr lang="en-IN"/>
          </a:p>
        </p:txBody>
      </p:sp>
    </p:spTree>
    <p:extLst>
      <p:ext uri="{BB962C8B-B14F-4D97-AF65-F5344CB8AC3E}">
        <p14:creationId xmlns:p14="http://schemas.microsoft.com/office/powerpoint/2010/main" val="6366881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913C5-BB3F-CC6B-684B-D052B58C61B6}"/>
              </a:ext>
            </a:extLst>
          </p:cNvPr>
          <p:cNvSpPr>
            <a:spLocks noGrp="1"/>
          </p:cNvSpPr>
          <p:nvPr>
            <p:ph type="ctrTitle"/>
          </p:nvPr>
        </p:nvSpPr>
        <p:spPr>
          <a:xfrm>
            <a:off x="1524000" y="1122363"/>
            <a:ext cx="9144000" cy="881928"/>
          </a:xfrm>
        </p:spPr>
        <p:txBody>
          <a:bodyPr>
            <a:normAutofit fontScale="90000"/>
          </a:bodyPr>
          <a:lstStyle/>
          <a:p>
            <a:r>
              <a:rPr lang="en-IN" dirty="0"/>
              <a:t>Natural Language Processing</a:t>
            </a:r>
          </a:p>
        </p:txBody>
      </p:sp>
      <p:sp>
        <p:nvSpPr>
          <p:cNvPr id="3" name="Subtitle 2">
            <a:extLst>
              <a:ext uri="{FF2B5EF4-FFF2-40B4-BE49-F238E27FC236}">
                <a16:creationId xmlns:a16="http://schemas.microsoft.com/office/drawing/2014/main" id="{C34A0270-3737-884A-F01F-5A41B6AD963C}"/>
              </a:ext>
            </a:extLst>
          </p:cNvPr>
          <p:cNvSpPr>
            <a:spLocks noGrp="1"/>
          </p:cNvSpPr>
          <p:nvPr>
            <p:ph type="subTitle" idx="1"/>
          </p:nvPr>
        </p:nvSpPr>
        <p:spPr/>
        <p:txBody>
          <a:bodyPr/>
          <a:lstStyle/>
          <a:p>
            <a:pPr algn="l"/>
            <a:r>
              <a:rPr lang="en-IN" dirty="0"/>
              <a:t>Prof Somesh Nandi</a:t>
            </a:r>
          </a:p>
        </p:txBody>
      </p:sp>
    </p:spTree>
    <p:extLst>
      <p:ext uri="{BB962C8B-B14F-4D97-AF65-F5344CB8AC3E}">
        <p14:creationId xmlns:p14="http://schemas.microsoft.com/office/powerpoint/2010/main" val="369382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D3B16-746E-E07B-F755-47FBDDA3EF9D}"/>
              </a:ext>
            </a:extLst>
          </p:cNvPr>
          <p:cNvSpPr>
            <a:spLocks noGrp="1"/>
          </p:cNvSpPr>
          <p:nvPr>
            <p:ph type="title"/>
          </p:nvPr>
        </p:nvSpPr>
        <p:spPr>
          <a:xfrm>
            <a:off x="1591734" y="318654"/>
            <a:ext cx="8596668" cy="544945"/>
          </a:xfrm>
        </p:spPr>
        <p:txBody>
          <a:bodyPr>
            <a:normAutofit fontScale="90000"/>
          </a:bodyPr>
          <a:lstStyle/>
          <a:p>
            <a:r>
              <a:rPr lang="en-IN" dirty="0"/>
              <a:t>Syntax </a:t>
            </a:r>
          </a:p>
        </p:txBody>
      </p:sp>
      <p:sp>
        <p:nvSpPr>
          <p:cNvPr id="3" name="Content Placeholder 2">
            <a:extLst>
              <a:ext uri="{FF2B5EF4-FFF2-40B4-BE49-F238E27FC236}">
                <a16:creationId xmlns:a16="http://schemas.microsoft.com/office/drawing/2014/main" id="{D57CD067-283D-F6FF-547A-04ECEF0F29E7}"/>
              </a:ext>
            </a:extLst>
          </p:cNvPr>
          <p:cNvSpPr>
            <a:spLocks noGrp="1"/>
          </p:cNvSpPr>
          <p:nvPr>
            <p:ph idx="1"/>
          </p:nvPr>
        </p:nvSpPr>
        <p:spPr>
          <a:xfrm>
            <a:off x="252460" y="1153826"/>
            <a:ext cx="11782521" cy="5311629"/>
          </a:xfrm>
        </p:spPr>
        <p:txBody>
          <a:bodyPr/>
          <a:lstStyle/>
          <a:p>
            <a:pPr algn="just"/>
            <a:r>
              <a:rPr lang="en-US" sz="2000" dirty="0"/>
              <a:t>This is a </a:t>
            </a:r>
            <a:r>
              <a:rPr lang="en-US" sz="2000" b="1" dirty="0"/>
              <a:t>syntax tree</a:t>
            </a:r>
            <a:r>
              <a:rPr lang="en-US" sz="2000" dirty="0"/>
              <a:t> (also known as a </a:t>
            </a:r>
            <a:r>
              <a:rPr lang="en-US" sz="2000" b="1" dirty="0"/>
              <a:t>parse tree</a:t>
            </a:r>
            <a:r>
              <a:rPr lang="en-US" sz="2000" dirty="0"/>
              <a:t>) that represents the structure of a sentence in terms of </a:t>
            </a:r>
            <a:r>
              <a:rPr lang="en-US" sz="2000" b="1" dirty="0"/>
              <a:t>phrase structure rules</a:t>
            </a:r>
            <a:r>
              <a:rPr lang="en-US" sz="2000" dirty="0"/>
              <a:t> from </a:t>
            </a:r>
            <a:r>
              <a:rPr lang="en-US" sz="2000" b="1" dirty="0"/>
              <a:t>syntax in linguistics</a:t>
            </a:r>
            <a:r>
              <a:rPr lang="en-US" sz="2000" dirty="0"/>
              <a:t>. It visually breaks down the sentence into its grammatical components.</a:t>
            </a:r>
          </a:p>
          <a:p>
            <a:endParaRPr lang="en-US" dirty="0"/>
          </a:p>
          <a:p>
            <a:endParaRPr lang="en-IN" dirty="0"/>
          </a:p>
        </p:txBody>
      </p:sp>
      <p:pic>
        <p:nvPicPr>
          <p:cNvPr id="5" name="Picture 4">
            <a:extLst>
              <a:ext uri="{FF2B5EF4-FFF2-40B4-BE49-F238E27FC236}">
                <a16:creationId xmlns:a16="http://schemas.microsoft.com/office/drawing/2014/main" id="{D12104C9-D938-5DB2-8915-F0A366834219}"/>
              </a:ext>
            </a:extLst>
          </p:cNvPr>
          <p:cNvPicPr>
            <a:picLocks noChangeAspect="1"/>
          </p:cNvPicPr>
          <p:nvPr/>
        </p:nvPicPr>
        <p:blipFill>
          <a:blip r:embed="rId2"/>
          <a:stretch>
            <a:fillRect/>
          </a:stretch>
        </p:blipFill>
        <p:spPr>
          <a:xfrm>
            <a:off x="3297767" y="2525280"/>
            <a:ext cx="4648200" cy="3469121"/>
          </a:xfrm>
          <a:prstGeom prst="rect">
            <a:avLst/>
          </a:prstGeom>
        </p:spPr>
      </p:pic>
    </p:spTree>
    <p:extLst>
      <p:ext uri="{BB962C8B-B14F-4D97-AF65-F5344CB8AC3E}">
        <p14:creationId xmlns:p14="http://schemas.microsoft.com/office/powerpoint/2010/main" val="984933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2384A-68CA-4B55-8BB9-0E0A738B7C8D}"/>
              </a:ext>
            </a:extLst>
          </p:cNvPr>
          <p:cNvSpPr>
            <a:spLocks noGrp="1"/>
          </p:cNvSpPr>
          <p:nvPr>
            <p:ph type="title"/>
          </p:nvPr>
        </p:nvSpPr>
        <p:spPr>
          <a:xfrm>
            <a:off x="317116" y="230909"/>
            <a:ext cx="8596668" cy="489527"/>
          </a:xfrm>
        </p:spPr>
        <p:txBody>
          <a:bodyPr>
            <a:normAutofit fontScale="90000"/>
          </a:bodyPr>
          <a:lstStyle/>
          <a:p>
            <a:r>
              <a:rPr lang="en-IN" dirty="0"/>
              <a:t>Context</a:t>
            </a:r>
          </a:p>
        </p:txBody>
      </p:sp>
      <p:sp>
        <p:nvSpPr>
          <p:cNvPr id="3" name="Content Placeholder 2">
            <a:extLst>
              <a:ext uri="{FF2B5EF4-FFF2-40B4-BE49-F238E27FC236}">
                <a16:creationId xmlns:a16="http://schemas.microsoft.com/office/drawing/2014/main" id="{496D11B4-68CD-2AAD-3098-649A8C7205E5}"/>
              </a:ext>
            </a:extLst>
          </p:cNvPr>
          <p:cNvSpPr>
            <a:spLocks noGrp="1"/>
          </p:cNvSpPr>
          <p:nvPr>
            <p:ph idx="1"/>
          </p:nvPr>
        </p:nvSpPr>
        <p:spPr>
          <a:xfrm>
            <a:off x="158557" y="886691"/>
            <a:ext cx="11874885" cy="5828145"/>
          </a:xfrm>
        </p:spPr>
        <p:txBody>
          <a:bodyPr>
            <a:normAutofit/>
          </a:bodyPr>
          <a:lstStyle/>
          <a:p>
            <a:pPr algn="just">
              <a:lnSpc>
                <a:spcPct val="115000"/>
              </a:lnSpc>
              <a:spcAft>
                <a:spcPts val="800"/>
              </a:spcAft>
              <a:buNone/>
            </a:pPr>
            <a:r>
              <a:rPr lang="en-IN" kern="100" dirty="0">
                <a:effectLst/>
                <a:latin typeface="Calibri" panose="020F0502020204030204" pitchFamily="34" charset="0"/>
                <a:ea typeface="Calibri" panose="020F0502020204030204" pitchFamily="34" charset="0"/>
                <a:cs typeface="Times New Roman" panose="02020603050405020304" pitchFamily="18" charset="0"/>
              </a:rPr>
              <a:t>Context helps us understand the real meaning of words and sentences by considering additional information beyond just the literal meaning. Here’s how:</a:t>
            </a:r>
          </a:p>
          <a:p>
            <a:pPr marL="342900" lvl="0" indent="-342900">
              <a:lnSpc>
                <a:spcPct val="115000"/>
              </a:lnSpc>
              <a:spcAft>
                <a:spcPts val="800"/>
              </a:spcAft>
              <a:buFont typeface="+mj-lt"/>
              <a:buAutoNum type="arabicPeriod"/>
              <a:tabLst>
                <a:tab pos="457200" algn="l"/>
              </a:tabLst>
            </a:pPr>
            <a:r>
              <a:rPr lang="en-IN" b="1" kern="100" dirty="0">
                <a:effectLst/>
                <a:latin typeface="Calibri" panose="020F0502020204030204" pitchFamily="34" charset="0"/>
                <a:ea typeface="Calibri" panose="020F0502020204030204" pitchFamily="34" charset="0"/>
                <a:cs typeface="Times New Roman" panose="02020603050405020304" pitchFamily="18" charset="0"/>
              </a:rPr>
              <a:t>Context Combines Different Elements</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includes previous references, general world knowledge, and common sense.</a:t>
            </a:r>
          </a:p>
          <a:p>
            <a:pPr marL="742950" lvl="1" indent="-285750">
              <a:lnSpc>
                <a:spcPct val="115000"/>
              </a:lnSpc>
              <a:spcAft>
                <a:spcPts val="800"/>
              </a:spcAft>
              <a:buSzPts val="1000"/>
              <a:buFont typeface="Courier New" panose="02070309020205020404" pitchFamily="49" charset="0"/>
              <a:buChar char="o"/>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"I saw a bat."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This could mean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flying animal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or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sports bat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depending on the situation.</a:t>
            </a:r>
          </a:p>
          <a:p>
            <a:pPr>
              <a:lnSpc>
                <a:spcPct val="115000"/>
              </a:lnSpc>
              <a:spcAft>
                <a:spcPts val="800"/>
              </a:spcAft>
              <a:buNone/>
            </a:pP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Semantics: Direct Meaning of Words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refers to the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literal meaning</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of words and sentences.</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"The sun is hot."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The meaning is straightforward and doesn't change.</a:t>
            </a:r>
          </a:p>
          <a:p>
            <a:pPr>
              <a:lnSpc>
                <a:spcPct val="115000"/>
              </a:lnSpc>
              <a:spcAft>
                <a:spcPts val="800"/>
              </a:spcAft>
              <a:buNone/>
            </a:pPr>
            <a:r>
              <a:rPr lang="en-IN" b="1" kern="100" dirty="0">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Pragmatics: Adding External Context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includes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real-world knowledge and conversational cues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infer implied meaning.</a:t>
            </a:r>
          </a:p>
          <a:p>
            <a:pPr marL="342900" lvl="0" indent="-342900">
              <a:lnSpc>
                <a:spcPct val="115000"/>
              </a:lnSpc>
              <a:spcAft>
                <a:spcPts val="800"/>
              </a:spcAft>
              <a:buSzPts val="1000"/>
              <a:buFont typeface="Symbol" panose="05050102010706020507" pitchFamily="18" charset="2"/>
              <a:buChar char=""/>
              <a:tabLst>
                <a:tab pos="4572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Example: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"Can you pass the salt?"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 Literally, it’s a question, but in conversation, it’s a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request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7217681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BEAA6-057F-1930-1E37-6B2E899227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B7B97A-7AA7-44D2-AB8E-23F2C9DB3C76}"/>
              </a:ext>
            </a:extLst>
          </p:cNvPr>
          <p:cNvSpPr>
            <a:spLocks noGrp="1"/>
          </p:cNvSpPr>
          <p:nvPr>
            <p:ph type="title"/>
          </p:nvPr>
        </p:nvSpPr>
        <p:spPr>
          <a:xfrm>
            <a:off x="317116" y="230909"/>
            <a:ext cx="8596668" cy="489527"/>
          </a:xfrm>
        </p:spPr>
        <p:txBody>
          <a:bodyPr>
            <a:normAutofit fontScale="90000"/>
          </a:bodyPr>
          <a:lstStyle/>
          <a:p>
            <a:r>
              <a:rPr lang="en-IN" dirty="0"/>
              <a:t>Context</a:t>
            </a:r>
          </a:p>
        </p:txBody>
      </p:sp>
      <p:sp>
        <p:nvSpPr>
          <p:cNvPr id="3" name="Content Placeholder 2">
            <a:extLst>
              <a:ext uri="{FF2B5EF4-FFF2-40B4-BE49-F238E27FC236}">
                <a16:creationId xmlns:a16="http://schemas.microsoft.com/office/drawing/2014/main" id="{EB0D28FC-30E8-43C8-E307-04916B7C4202}"/>
              </a:ext>
            </a:extLst>
          </p:cNvPr>
          <p:cNvSpPr>
            <a:spLocks noGrp="1"/>
          </p:cNvSpPr>
          <p:nvPr>
            <p:ph idx="1"/>
          </p:nvPr>
        </p:nvSpPr>
        <p:spPr>
          <a:xfrm>
            <a:off x="158557" y="877455"/>
            <a:ext cx="11874885" cy="5837381"/>
          </a:xfrm>
        </p:spPr>
        <p:txBody>
          <a:bodyPr>
            <a:normAutofit/>
          </a:bodyPr>
          <a:lstStyle/>
          <a:p>
            <a:pPr>
              <a:lnSpc>
                <a:spcPct val="115000"/>
              </a:lnSpc>
              <a:spcAft>
                <a:spcPts val="800"/>
              </a:spcAft>
              <a:buNone/>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Words Can Have Multiple Meanings</a:t>
            </a:r>
          </a:p>
          <a:p>
            <a:pPr marL="342900" lvl="0" indent="-342900">
              <a:lnSpc>
                <a:spcPct val="115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Some words or phrases change meaning based on context.</a:t>
            </a:r>
          </a:p>
          <a:p>
            <a:pPr marL="342900" lvl="0" indent="-342900">
              <a:lnSpc>
                <a:spcPct val="115000"/>
              </a:lnSpc>
              <a:spcAft>
                <a:spcPts val="800"/>
              </a:spcAft>
              <a:buSzPts val="1000"/>
              <a:buFont typeface="Symbol" panose="05050102010706020507" pitchFamily="18" charset="2"/>
              <a:buChar char=""/>
              <a:tabLst>
                <a:tab pos="457200" algn="l"/>
              </a:tabLst>
            </a:pP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Example: </a:t>
            </a:r>
            <a:r>
              <a:rPr lang="en-IN" sz="1600" b="1" i="1" kern="100" dirty="0">
                <a:effectLst/>
                <a:latin typeface="Calibri" panose="020F0502020204030204" pitchFamily="34" charset="0"/>
                <a:ea typeface="Calibri" panose="020F0502020204030204" pitchFamily="34" charset="0"/>
                <a:cs typeface="Times New Roman" panose="02020603050405020304" pitchFamily="18" charset="0"/>
              </a:rPr>
              <a:t>"He is running."</a:t>
            </a:r>
            <a:r>
              <a:rPr lang="en-IN" sz="1600" b="1" kern="100" dirty="0">
                <a:effectLst/>
                <a:latin typeface="Calibri" panose="020F0502020204030204" pitchFamily="34" charset="0"/>
                <a:ea typeface="Calibri" panose="020F0502020204030204" pitchFamily="34" charset="0"/>
                <a:cs typeface="Times New Roman" panose="02020603050405020304" pitchFamily="18" charset="0"/>
              </a:rPr>
              <a:t> – It could mean jogging or running for an election.</a:t>
            </a:r>
          </a:p>
          <a:p>
            <a:pPr>
              <a:lnSpc>
                <a:spcPct val="115000"/>
              </a:lnSpc>
              <a:spcAft>
                <a:spcPts val="800"/>
              </a:spcAft>
              <a:buNone/>
            </a:pPr>
            <a:r>
              <a:rPr lang="en-IN" sz="1600" b="1" kern="100" dirty="0">
                <a:latin typeface="Calibri" panose="020F0502020204030204" pitchFamily="34" charset="0"/>
                <a:ea typeface="Calibri" panose="020F0502020204030204" pitchFamily="34" charset="0"/>
                <a:cs typeface="Times New Roman" panose="02020603050405020304" pitchFamily="18" charset="0"/>
              </a:rPr>
              <a:t>Context is Crucial for NLP Tasks</a:t>
            </a:r>
          </a:p>
          <a:p>
            <a:pPr lvl="0">
              <a:lnSpc>
                <a:spcPct val="115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Many Natural Language Processing (NLP) tasks rely on context, such as: </a:t>
            </a:r>
          </a:p>
          <a:p>
            <a:pPr marL="342900" lvl="1" indent="-342900">
              <a:lnSpc>
                <a:spcPct val="115000"/>
              </a:lnSpc>
              <a:spcAft>
                <a:spcPts val="800"/>
              </a:spcAft>
              <a:buSzPts val="1000"/>
              <a:buFont typeface="Courier New" panose="02070309020205020404" pitchFamily="49" charset="0"/>
              <a:buChar char="o"/>
              <a:tabLst>
                <a:tab pos="9144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Sarcasm detection (e.g., "Oh great, another traffic jam!" – sarcasm)</a:t>
            </a:r>
          </a:p>
          <a:p>
            <a:pPr marL="342900" lvl="1" indent="-342900">
              <a:lnSpc>
                <a:spcPct val="115000"/>
              </a:lnSpc>
              <a:spcAft>
                <a:spcPts val="800"/>
              </a:spcAft>
              <a:buSzPts val="1000"/>
              <a:buFont typeface="Courier New" panose="02070309020205020404" pitchFamily="49" charset="0"/>
              <a:buChar char="o"/>
              <a:tabLst>
                <a:tab pos="9144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Summarization (extracting key points while preserving meaning)</a:t>
            </a:r>
          </a:p>
          <a:p>
            <a:pPr marL="342900" lvl="1" indent="-342900">
              <a:lnSpc>
                <a:spcPct val="115000"/>
              </a:lnSpc>
              <a:spcAft>
                <a:spcPts val="800"/>
              </a:spcAft>
              <a:buSzPts val="1000"/>
              <a:buFont typeface="Courier New" panose="02070309020205020404" pitchFamily="49" charset="0"/>
              <a:buChar char="o"/>
              <a:tabLst>
                <a:tab pos="914400" algn="l"/>
              </a:tabLst>
            </a:pPr>
            <a:r>
              <a:rPr lang="en-IN" b="1" kern="100" dirty="0">
                <a:latin typeface="Calibri" panose="020F0502020204030204" pitchFamily="34" charset="0"/>
                <a:ea typeface="Calibri" panose="020F0502020204030204" pitchFamily="34" charset="0"/>
                <a:cs typeface="Times New Roman" panose="02020603050405020304" pitchFamily="18" charset="0"/>
              </a:rPr>
              <a:t>Topic modeling (understanding what a text is about)</a:t>
            </a:r>
          </a:p>
          <a:p>
            <a:pPr>
              <a:lnSpc>
                <a:spcPct val="115000"/>
              </a:lnSpc>
              <a:spcAft>
                <a:spcPts val="800"/>
              </a:spcAft>
              <a:buNone/>
            </a:pPr>
            <a:r>
              <a:rPr lang="en-IN" sz="1600" b="1" kern="100" dirty="0">
                <a:latin typeface="Calibri" panose="020F0502020204030204" pitchFamily="34" charset="0"/>
                <a:ea typeface="Calibri" panose="020F0502020204030204" pitchFamily="34" charset="0"/>
                <a:cs typeface="Times New Roman" panose="02020603050405020304" pitchFamily="18" charset="0"/>
              </a:rPr>
              <a:t>Why Context Matters</a:t>
            </a:r>
          </a:p>
          <a:p>
            <a:pPr lvl="0">
              <a:lnSpc>
                <a:spcPct val="115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Without context, sentences can be misunderstood.</a:t>
            </a:r>
          </a:p>
          <a:p>
            <a:pPr lvl="0">
              <a:lnSpc>
                <a:spcPct val="115000"/>
              </a:lnSpc>
              <a:spcAft>
                <a:spcPts val="800"/>
              </a:spcAft>
              <a:buSzPts val="1000"/>
              <a:buFont typeface="Symbol" panose="05050102010706020507" pitchFamily="18" charset="2"/>
              <a:buChar char=""/>
              <a:tabLst>
                <a:tab pos="457200" algn="l"/>
              </a:tabLst>
            </a:pPr>
            <a:r>
              <a:rPr lang="en-IN" sz="1600" b="1" kern="100" dirty="0">
                <a:latin typeface="Calibri" panose="020F0502020204030204" pitchFamily="34" charset="0"/>
                <a:ea typeface="Calibri" panose="020F0502020204030204" pitchFamily="34" charset="0"/>
                <a:cs typeface="Times New Roman" panose="02020603050405020304" pitchFamily="18" charset="0"/>
              </a:rPr>
              <a:t>Example: "Bank on the left." – It could mean a riverbank or a financial bank, depending on the conversation.</a:t>
            </a: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15000"/>
              </a:lnSpc>
              <a:spcAft>
                <a:spcPts val="800"/>
              </a:spcAft>
              <a:buSzPts val="1000"/>
              <a:buFont typeface="Courier New" panose="02070309020205020404" pitchFamily="49" charset="0"/>
              <a:buChar char="o"/>
              <a:tabLst>
                <a:tab pos="914400" algn="l"/>
              </a:tabLs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50418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4DA3-0F48-FE92-9F5B-CDF010C22ACE}"/>
              </a:ext>
            </a:extLst>
          </p:cNvPr>
          <p:cNvSpPr>
            <a:spLocks noGrp="1"/>
          </p:cNvSpPr>
          <p:nvPr>
            <p:ph type="title"/>
          </p:nvPr>
        </p:nvSpPr>
        <p:spPr>
          <a:xfrm>
            <a:off x="243225" y="151620"/>
            <a:ext cx="9944484" cy="665018"/>
          </a:xfrm>
        </p:spPr>
        <p:txBody>
          <a:bodyPr/>
          <a:lstStyle/>
          <a:p>
            <a:r>
              <a:rPr lang="en-IN" dirty="0"/>
              <a:t>Why Is NLP Challenging?</a:t>
            </a:r>
          </a:p>
        </p:txBody>
      </p:sp>
      <p:sp>
        <p:nvSpPr>
          <p:cNvPr id="3" name="Content Placeholder 2">
            <a:extLst>
              <a:ext uri="{FF2B5EF4-FFF2-40B4-BE49-F238E27FC236}">
                <a16:creationId xmlns:a16="http://schemas.microsoft.com/office/drawing/2014/main" id="{A7BF4AA8-80A0-AD35-6152-0CE84551CF54}"/>
              </a:ext>
            </a:extLst>
          </p:cNvPr>
          <p:cNvSpPr>
            <a:spLocks noGrp="1"/>
          </p:cNvSpPr>
          <p:nvPr>
            <p:ph idx="1"/>
          </p:nvPr>
        </p:nvSpPr>
        <p:spPr>
          <a:xfrm>
            <a:off x="243224" y="1200007"/>
            <a:ext cx="11745576" cy="5506373"/>
          </a:xfrm>
        </p:spPr>
        <p:txBody>
          <a:bodyPr/>
          <a:lstStyle/>
          <a:p>
            <a:r>
              <a:rPr lang="en-US" dirty="0"/>
              <a:t>The ambiguity and creativity of human language are just two of the characteristics that make NLP a demanding area.</a:t>
            </a:r>
          </a:p>
          <a:p>
            <a:pPr marL="0" indent="0">
              <a:buNone/>
            </a:pPr>
            <a:endParaRPr lang="en-US" dirty="0"/>
          </a:p>
          <a:p>
            <a:pPr algn="just"/>
            <a:r>
              <a:rPr lang="en-US" sz="2400" b="1" dirty="0"/>
              <a:t>Ambiguity: The sentence "I saw the man with the telescope." can have multiple meanings—did I use the telescope to see the man, or did the man have the telescope? This syntactic ambiguity makes NLP challenging.</a:t>
            </a:r>
          </a:p>
          <a:p>
            <a:pPr algn="just"/>
            <a:endParaRPr lang="en-US" sz="2400" b="1" dirty="0"/>
          </a:p>
          <a:p>
            <a:pPr algn="just"/>
            <a:r>
              <a:rPr lang="en-US" sz="2400" b="1" dirty="0"/>
              <a:t>Creativity: Consider the phrase "The moonlight danced on the waves." While literally impossible, this poetic expression conveys imagery and emotion, requiring NLP models to understand figurative language.</a:t>
            </a:r>
            <a:endParaRPr lang="en-IN" sz="2400" b="1" dirty="0"/>
          </a:p>
        </p:txBody>
      </p:sp>
    </p:spTree>
    <p:extLst>
      <p:ext uri="{BB962C8B-B14F-4D97-AF65-F5344CB8AC3E}">
        <p14:creationId xmlns:p14="http://schemas.microsoft.com/office/powerpoint/2010/main" val="3244329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B78BBFD-E63A-8C5F-D1A9-6EB3611C8C16}"/>
              </a:ext>
            </a:extLst>
          </p:cNvPr>
          <p:cNvPicPr>
            <a:picLocks noChangeAspect="1"/>
          </p:cNvPicPr>
          <p:nvPr/>
        </p:nvPicPr>
        <p:blipFill>
          <a:blip r:embed="rId2"/>
          <a:stretch>
            <a:fillRect/>
          </a:stretch>
        </p:blipFill>
        <p:spPr>
          <a:xfrm>
            <a:off x="923636" y="356898"/>
            <a:ext cx="8478982" cy="5572847"/>
          </a:xfrm>
          <a:prstGeom prst="rect">
            <a:avLst/>
          </a:prstGeom>
        </p:spPr>
      </p:pic>
    </p:spTree>
    <p:extLst>
      <p:ext uri="{BB962C8B-B14F-4D97-AF65-F5344CB8AC3E}">
        <p14:creationId xmlns:p14="http://schemas.microsoft.com/office/powerpoint/2010/main" val="2818819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EC0D5-A5FC-AE4E-8F8F-0CFA63E6F080}"/>
              </a:ext>
            </a:extLst>
          </p:cNvPr>
          <p:cNvSpPr>
            <a:spLocks noGrp="1"/>
          </p:cNvSpPr>
          <p:nvPr>
            <p:ph type="title"/>
          </p:nvPr>
        </p:nvSpPr>
        <p:spPr>
          <a:xfrm>
            <a:off x="372534" y="188565"/>
            <a:ext cx="8596668" cy="628073"/>
          </a:xfrm>
        </p:spPr>
        <p:txBody>
          <a:bodyPr>
            <a:normAutofit fontScale="90000"/>
          </a:bodyPr>
          <a:lstStyle/>
          <a:p>
            <a:r>
              <a:rPr lang="en-IN" dirty="0"/>
              <a:t>Why Is NLP Challenging?</a:t>
            </a:r>
          </a:p>
        </p:txBody>
      </p:sp>
      <p:sp>
        <p:nvSpPr>
          <p:cNvPr id="3" name="Content Placeholder 2">
            <a:extLst>
              <a:ext uri="{FF2B5EF4-FFF2-40B4-BE49-F238E27FC236}">
                <a16:creationId xmlns:a16="http://schemas.microsoft.com/office/drawing/2014/main" id="{1667596C-CC45-AABC-2216-CF19E0AB1AB9}"/>
              </a:ext>
            </a:extLst>
          </p:cNvPr>
          <p:cNvSpPr>
            <a:spLocks noGrp="1"/>
          </p:cNvSpPr>
          <p:nvPr>
            <p:ph idx="1"/>
          </p:nvPr>
        </p:nvSpPr>
        <p:spPr>
          <a:xfrm>
            <a:off x="289405" y="1292370"/>
            <a:ext cx="11791759" cy="5565630"/>
          </a:xfrm>
        </p:spPr>
        <p:txBody>
          <a:bodyPr>
            <a:normAutofit/>
          </a:bodyPr>
          <a:lstStyle/>
          <a:p>
            <a:pPr algn="just"/>
            <a:r>
              <a:rPr lang="en-US" b="1" dirty="0"/>
              <a:t>Common knowledge</a:t>
            </a:r>
            <a:r>
              <a:rPr lang="en-US" dirty="0"/>
              <a:t> refers to information that is widely known and accepted by many people without needing specific evidence or citation. It includes facts that are generally understood by the public or a particular group.</a:t>
            </a:r>
          </a:p>
          <a:p>
            <a:pPr algn="just"/>
            <a:endParaRPr lang="en-US" dirty="0"/>
          </a:p>
          <a:p>
            <a:pPr algn="just"/>
            <a:r>
              <a:rPr lang="en-US" dirty="0"/>
              <a:t>For example, consider two sentences: “man bit dog” and “dog bit man.” We all know that the first sentence is unlikely to happen, while the sec </a:t>
            </a:r>
            <a:r>
              <a:rPr lang="en-US" dirty="0" err="1"/>
              <a:t>ond</a:t>
            </a:r>
            <a:r>
              <a:rPr lang="en-US" dirty="0"/>
              <a:t> one is very possible. Why do we say so? Because we all “know” that it is very unlikely that a human will bite a dog. Further, dogs are known to bite humans</a:t>
            </a:r>
          </a:p>
          <a:p>
            <a:pPr algn="just"/>
            <a:endParaRPr lang="en-US" dirty="0"/>
          </a:p>
          <a:p>
            <a:pPr algn="just"/>
            <a:r>
              <a:rPr lang="en-US" dirty="0"/>
              <a:t>Diversity across languages For most languages in the world, there is no direct mapping between the vocabularies of any two languages. </a:t>
            </a:r>
          </a:p>
          <a:p>
            <a:pPr algn="just"/>
            <a:endParaRPr lang="en-US" dirty="0"/>
          </a:p>
          <a:p>
            <a:pPr algn="just"/>
            <a:r>
              <a:rPr lang="en-US" dirty="0"/>
              <a:t>This makes porting an NLP solution from one language to another hard. A solution that works for one language might not work at all for another language</a:t>
            </a:r>
            <a:endParaRPr lang="en-IN" dirty="0"/>
          </a:p>
        </p:txBody>
      </p:sp>
    </p:spTree>
    <p:extLst>
      <p:ext uri="{BB962C8B-B14F-4D97-AF65-F5344CB8AC3E}">
        <p14:creationId xmlns:p14="http://schemas.microsoft.com/office/powerpoint/2010/main" val="3587574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23D8-F6B6-D91D-B9A8-4E0012ED4217}"/>
              </a:ext>
            </a:extLst>
          </p:cNvPr>
          <p:cNvSpPr>
            <a:spLocks noGrp="1"/>
          </p:cNvSpPr>
          <p:nvPr>
            <p:ph type="title"/>
          </p:nvPr>
        </p:nvSpPr>
        <p:spPr>
          <a:xfrm>
            <a:off x="187807" y="147782"/>
            <a:ext cx="8596668" cy="720436"/>
          </a:xfrm>
        </p:spPr>
        <p:txBody>
          <a:bodyPr>
            <a:normAutofit fontScale="90000"/>
          </a:bodyPr>
          <a:lstStyle/>
          <a:p>
            <a:r>
              <a:rPr lang="en-US" dirty="0"/>
              <a:t>Machine Learning, Deep Learning, and NLP: An Overview</a:t>
            </a:r>
            <a:endParaRPr lang="en-IN" dirty="0"/>
          </a:p>
        </p:txBody>
      </p:sp>
      <p:pic>
        <p:nvPicPr>
          <p:cNvPr id="5" name="Content Placeholder 4">
            <a:extLst>
              <a:ext uri="{FF2B5EF4-FFF2-40B4-BE49-F238E27FC236}">
                <a16:creationId xmlns:a16="http://schemas.microsoft.com/office/drawing/2014/main" id="{156688C8-2040-EC92-3D43-B211F3577C1D}"/>
              </a:ext>
            </a:extLst>
          </p:cNvPr>
          <p:cNvPicPr>
            <a:picLocks noGrp="1" noChangeAspect="1"/>
          </p:cNvPicPr>
          <p:nvPr>
            <p:ph idx="1"/>
          </p:nvPr>
        </p:nvPicPr>
        <p:blipFill>
          <a:blip r:embed="rId2"/>
          <a:stretch>
            <a:fillRect/>
          </a:stretch>
        </p:blipFill>
        <p:spPr>
          <a:xfrm>
            <a:off x="2172784" y="1768546"/>
            <a:ext cx="7220598" cy="4345925"/>
          </a:xfrm>
        </p:spPr>
      </p:pic>
    </p:spTree>
    <p:extLst>
      <p:ext uri="{BB962C8B-B14F-4D97-AF65-F5344CB8AC3E}">
        <p14:creationId xmlns:p14="http://schemas.microsoft.com/office/powerpoint/2010/main" val="503189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036F5-6B5C-984D-56F6-1543BC56B101}"/>
              </a:ext>
            </a:extLst>
          </p:cNvPr>
          <p:cNvSpPr>
            <a:spLocks noGrp="1"/>
          </p:cNvSpPr>
          <p:nvPr>
            <p:ph type="title"/>
          </p:nvPr>
        </p:nvSpPr>
        <p:spPr>
          <a:xfrm>
            <a:off x="233989" y="221673"/>
            <a:ext cx="8596668" cy="683491"/>
          </a:xfrm>
        </p:spPr>
        <p:txBody>
          <a:bodyPr/>
          <a:lstStyle/>
          <a:p>
            <a:r>
              <a:rPr lang="en-IN" dirty="0"/>
              <a:t>Approaches to NLP</a:t>
            </a:r>
          </a:p>
        </p:txBody>
      </p:sp>
      <p:sp>
        <p:nvSpPr>
          <p:cNvPr id="3" name="Content Placeholder 2">
            <a:extLst>
              <a:ext uri="{FF2B5EF4-FFF2-40B4-BE49-F238E27FC236}">
                <a16:creationId xmlns:a16="http://schemas.microsoft.com/office/drawing/2014/main" id="{743511BB-E07B-9757-8D77-89407CECE3FC}"/>
              </a:ext>
            </a:extLst>
          </p:cNvPr>
          <p:cNvSpPr>
            <a:spLocks noGrp="1"/>
          </p:cNvSpPr>
          <p:nvPr>
            <p:ph idx="1"/>
          </p:nvPr>
        </p:nvSpPr>
        <p:spPr>
          <a:xfrm>
            <a:off x="233988" y="1126116"/>
            <a:ext cx="11357647" cy="5510211"/>
          </a:xfrm>
        </p:spPr>
        <p:txBody>
          <a:bodyPr>
            <a:normAutofit/>
          </a:bodyPr>
          <a:lstStyle/>
          <a:p>
            <a:pPr algn="just"/>
            <a:r>
              <a:rPr lang="en-US" sz="2800" b="1" dirty="0"/>
              <a:t>The different approaches used to solve NLP problems commonly fall into three cate </a:t>
            </a:r>
            <a:r>
              <a:rPr lang="en-US" sz="2800" b="1" dirty="0" err="1"/>
              <a:t>gories</a:t>
            </a:r>
            <a:r>
              <a:rPr lang="en-US" sz="2800" b="1" dirty="0"/>
              <a:t>: heuristics, machine learning, and deep learning.</a:t>
            </a:r>
          </a:p>
          <a:p>
            <a:pPr algn="just"/>
            <a:endParaRPr lang="en-US" sz="2800" b="1" dirty="0"/>
          </a:p>
          <a:p>
            <a:pPr algn="just"/>
            <a:r>
              <a:rPr lang="en-US" sz="2800" b="1" dirty="0"/>
              <a:t>Rule Based Approach  (Heuristics)</a:t>
            </a:r>
          </a:p>
          <a:p>
            <a:pPr marL="0" indent="0" algn="just">
              <a:buNone/>
            </a:pPr>
            <a:r>
              <a:rPr lang="en-US" sz="2800" b="1" dirty="0"/>
              <a:t>In the early days of Natural Language Processing (NLP), computers didn’t "understand" language like humans do. Instead, developers created rules to help computers process language.</a:t>
            </a:r>
          </a:p>
          <a:p>
            <a:pPr marL="0" indent="0" algn="just">
              <a:buNone/>
            </a:pPr>
            <a:endParaRPr lang="en-US" sz="2800" b="1" dirty="0"/>
          </a:p>
          <a:p>
            <a:pPr marL="0" indent="0" algn="just">
              <a:buNone/>
            </a:pPr>
            <a:r>
              <a:rPr lang="en-US" sz="2800" b="1" dirty="0"/>
              <a:t>These rules were handwritten by experts who knew a lot about language and grammar. </a:t>
            </a:r>
            <a:endParaRPr lang="en-IN" sz="2800" b="1" dirty="0"/>
          </a:p>
        </p:txBody>
      </p:sp>
    </p:spTree>
    <p:extLst>
      <p:ext uri="{BB962C8B-B14F-4D97-AF65-F5344CB8AC3E}">
        <p14:creationId xmlns:p14="http://schemas.microsoft.com/office/powerpoint/2010/main" val="3378127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CC30C-3227-9396-1AC0-EBC843649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DAF05-8572-BA00-4B2A-9FB2817F9056}"/>
              </a:ext>
            </a:extLst>
          </p:cNvPr>
          <p:cNvSpPr>
            <a:spLocks noGrp="1"/>
          </p:cNvSpPr>
          <p:nvPr>
            <p:ph type="title"/>
          </p:nvPr>
        </p:nvSpPr>
        <p:spPr>
          <a:xfrm>
            <a:off x="233989" y="221673"/>
            <a:ext cx="8596668" cy="683491"/>
          </a:xfrm>
        </p:spPr>
        <p:txBody>
          <a:bodyPr/>
          <a:lstStyle/>
          <a:p>
            <a:r>
              <a:rPr lang="en-IN" dirty="0"/>
              <a:t>Approaches to NLP</a:t>
            </a:r>
          </a:p>
        </p:txBody>
      </p:sp>
      <p:sp>
        <p:nvSpPr>
          <p:cNvPr id="3" name="Content Placeholder 2">
            <a:extLst>
              <a:ext uri="{FF2B5EF4-FFF2-40B4-BE49-F238E27FC236}">
                <a16:creationId xmlns:a16="http://schemas.microsoft.com/office/drawing/2014/main" id="{E4676893-F975-6AC5-3E48-AD7C3C4658EA}"/>
              </a:ext>
            </a:extLst>
          </p:cNvPr>
          <p:cNvSpPr>
            <a:spLocks noGrp="1"/>
          </p:cNvSpPr>
          <p:nvPr>
            <p:ph idx="1"/>
          </p:nvPr>
        </p:nvSpPr>
        <p:spPr>
          <a:xfrm>
            <a:off x="233988" y="1126116"/>
            <a:ext cx="11958012" cy="5510211"/>
          </a:xfrm>
        </p:spPr>
        <p:txBody>
          <a:bodyPr>
            <a:normAutofit fontScale="92500" lnSpcReduction="20000"/>
          </a:bodyPr>
          <a:lstStyle/>
          <a:p>
            <a:pPr marL="0" indent="0" algn="just">
              <a:buNone/>
            </a:pPr>
            <a:r>
              <a:rPr lang="en-US" sz="2800" b="1" dirty="0"/>
              <a:t>Rule Based Approach  (Heuristics)</a:t>
            </a:r>
          </a:p>
          <a:p>
            <a:pPr>
              <a:buNone/>
            </a:pPr>
            <a:r>
              <a:rPr lang="en-US" b="1" dirty="0"/>
              <a:t>How Did It Work?</a:t>
            </a:r>
          </a:p>
          <a:p>
            <a:pPr>
              <a:buFont typeface="Arial" panose="020B0604020202020204" pitchFamily="34" charset="0"/>
              <a:buChar char="•"/>
            </a:pPr>
            <a:r>
              <a:rPr lang="en-US" dirty="0"/>
              <a:t>To build these systems, developers used resources like </a:t>
            </a:r>
            <a:r>
              <a:rPr lang="en-US" b="1" dirty="0"/>
              <a:t>dictionaries and thesauruses</a:t>
            </a:r>
            <a:r>
              <a:rPr lang="en-US" dirty="0"/>
              <a:t> (word lists with meanings and synonyms).</a:t>
            </a:r>
          </a:p>
          <a:p>
            <a:pPr>
              <a:buFont typeface="Arial" panose="020B0604020202020204" pitchFamily="34" charset="0"/>
              <a:buChar char="•"/>
            </a:pPr>
            <a:r>
              <a:rPr lang="en-US" dirty="0"/>
              <a:t>For example, in </a:t>
            </a:r>
            <a:r>
              <a:rPr lang="en-US" b="1" dirty="0"/>
              <a:t>sentiment analysis</a:t>
            </a:r>
            <a:r>
              <a:rPr lang="en-US" dirty="0"/>
              <a:t> (deciding if a text is positive or negative), the system would </a:t>
            </a:r>
            <a:r>
              <a:rPr lang="en-US" b="1" dirty="0"/>
              <a:t>count positive and negative words</a:t>
            </a:r>
            <a:r>
              <a:rPr lang="en-US" dirty="0"/>
              <a:t> to determine the overall mood of a sentence.</a:t>
            </a:r>
          </a:p>
          <a:p>
            <a:pPr marL="742950" lvl="1" indent="-285750">
              <a:buFont typeface="Arial" panose="020B0604020202020204" pitchFamily="34" charset="0"/>
              <a:buChar char="•"/>
            </a:pPr>
            <a:r>
              <a:rPr lang="en-US" dirty="0"/>
              <a:t>Example: </a:t>
            </a:r>
            <a:r>
              <a:rPr lang="en-US" b="1" dirty="0"/>
              <a:t>"I love this product! It's amazing!"</a:t>
            </a:r>
            <a:r>
              <a:rPr lang="en-US" dirty="0"/>
              <a:t> → More positive words = </a:t>
            </a:r>
            <a:r>
              <a:rPr lang="en-US" b="1" dirty="0"/>
              <a:t>Positive sentiment</a:t>
            </a:r>
            <a:endParaRPr lang="en-US" dirty="0"/>
          </a:p>
          <a:p>
            <a:pPr marL="742950" lvl="1" indent="-285750">
              <a:buFont typeface="Arial" panose="020B0604020202020204" pitchFamily="34" charset="0"/>
              <a:buChar char="•"/>
            </a:pPr>
            <a:r>
              <a:rPr lang="en-US" dirty="0"/>
              <a:t>Example: </a:t>
            </a:r>
            <a:r>
              <a:rPr lang="en-US" b="1" dirty="0"/>
              <a:t>"This movie is terrible and boring."</a:t>
            </a:r>
            <a:r>
              <a:rPr lang="en-US" dirty="0"/>
              <a:t> → More negative words = </a:t>
            </a:r>
            <a:r>
              <a:rPr lang="en-US" b="1" dirty="0"/>
              <a:t>Negative sentiment</a:t>
            </a:r>
            <a:endParaRPr lang="en-US" dirty="0"/>
          </a:p>
          <a:p>
            <a:pPr>
              <a:buNone/>
            </a:pPr>
            <a:r>
              <a:rPr lang="en-US" b="1" dirty="0"/>
              <a:t>WordNet: A Smart Word Database</a:t>
            </a:r>
          </a:p>
          <a:p>
            <a:pPr>
              <a:buFont typeface="Arial" panose="020B0604020202020204" pitchFamily="34" charset="0"/>
              <a:buChar char="•"/>
            </a:pPr>
            <a:r>
              <a:rPr lang="en-US" dirty="0"/>
              <a:t>Over time, experts built </a:t>
            </a:r>
            <a:r>
              <a:rPr lang="en-US" b="1" dirty="0"/>
              <a:t>better knowledge bases</a:t>
            </a:r>
            <a:r>
              <a:rPr lang="en-US" dirty="0"/>
              <a:t> to improve NLP. One famous example is </a:t>
            </a:r>
            <a:r>
              <a:rPr lang="en-US" b="1" dirty="0"/>
              <a:t>WordNet</a:t>
            </a:r>
            <a:r>
              <a:rPr lang="en-US" dirty="0"/>
              <a:t> – a collection of words and their relationships.</a:t>
            </a:r>
          </a:p>
          <a:p>
            <a:pPr>
              <a:buFont typeface="Arial" panose="020B0604020202020204" pitchFamily="34" charset="0"/>
              <a:buChar char="•"/>
            </a:pPr>
            <a:r>
              <a:rPr lang="en-US" dirty="0"/>
              <a:t>WordNet helps computers </a:t>
            </a:r>
            <a:r>
              <a:rPr lang="en-US" b="1" dirty="0"/>
              <a:t>understand connections</a:t>
            </a:r>
            <a:r>
              <a:rPr lang="en-US" dirty="0"/>
              <a:t> between words in three ways:</a:t>
            </a:r>
          </a:p>
          <a:p>
            <a:pPr marL="742950" lvl="1" indent="-285750">
              <a:buFont typeface="Arial" panose="020B0604020202020204" pitchFamily="34" charset="0"/>
              <a:buChar char="•"/>
            </a:pPr>
            <a:r>
              <a:rPr lang="en-US" b="1" dirty="0"/>
              <a:t>Synonyms</a:t>
            </a:r>
            <a:r>
              <a:rPr lang="en-US" dirty="0"/>
              <a:t> – Words that mean the same thing.</a:t>
            </a:r>
          </a:p>
          <a:p>
            <a:pPr marL="1143000" lvl="2" indent="-228600">
              <a:buFont typeface="Arial" panose="020B0604020202020204" pitchFamily="34" charset="0"/>
              <a:buChar char="•"/>
            </a:pPr>
            <a:r>
              <a:rPr lang="en-US" dirty="0"/>
              <a:t>Example: </a:t>
            </a:r>
            <a:r>
              <a:rPr lang="en-US" i="1" dirty="0"/>
              <a:t>Happy</a:t>
            </a:r>
            <a:r>
              <a:rPr lang="en-US" dirty="0"/>
              <a:t> and </a:t>
            </a:r>
            <a:r>
              <a:rPr lang="en-US" i="1" dirty="0"/>
              <a:t>Joyful</a:t>
            </a:r>
            <a:r>
              <a:rPr lang="en-US" dirty="0"/>
              <a:t> are synonyms.</a:t>
            </a:r>
          </a:p>
          <a:p>
            <a:pPr marL="742950" lvl="1" indent="-285750">
              <a:buFont typeface="Arial" panose="020B0604020202020204" pitchFamily="34" charset="0"/>
              <a:buChar char="•"/>
            </a:pPr>
            <a:r>
              <a:rPr lang="en-US" b="1" dirty="0"/>
              <a:t>Hyponyms</a:t>
            </a:r>
            <a:r>
              <a:rPr lang="en-US" dirty="0"/>
              <a:t> – A </a:t>
            </a:r>
            <a:r>
              <a:rPr lang="en-US" b="1" dirty="0"/>
              <a:t>specific type</a:t>
            </a:r>
            <a:r>
              <a:rPr lang="en-US" dirty="0"/>
              <a:t> of something.</a:t>
            </a:r>
          </a:p>
          <a:p>
            <a:pPr marL="1143000" lvl="2" indent="-228600">
              <a:buFont typeface="Arial" panose="020B0604020202020204" pitchFamily="34" charset="0"/>
              <a:buChar char="•"/>
            </a:pPr>
            <a:r>
              <a:rPr lang="en-US" dirty="0"/>
              <a:t>Example: </a:t>
            </a:r>
            <a:r>
              <a:rPr lang="en-US" b="1" dirty="0"/>
              <a:t>Football</a:t>
            </a:r>
            <a:r>
              <a:rPr lang="en-US" dirty="0"/>
              <a:t> and </a:t>
            </a:r>
            <a:r>
              <a:rPr lang="en-US" b="1" dirty="0"/>
              <a:t>Basketball</a:t>
            </a:r>
            <a:r>
              <a:rPr lang="en-US" dirty="0"/>
              <a:t> are types of </a:t>
            </a:r>
            <a:r>
              <a:rPr lang="en-US" b="1" dirty="0"/>
              <a:t>Sports</a:t>
            </a:r>
            <a:r>
              <a:rPr lang="en-US" dirty="0"/>
              <a:t>.</a:t>
            </a:r>
          </a:p>
          <a:p>
            <a:pPr marL="742950" lvl="1" indent="-285750">
              <a:buFont typeface="Arial" panose="020B0604020202020204" pitchFamily="34" charset="0"/>
              <a:buChar char="•"/>
            </a:pPr>
            <a:r>
              <a:rPr lang="en-US" b="1" dirty="0"/>
              <a:t>Meronyms</a:t>
            </a:r>
            <a:r>
              <a:rPr lang="en-US" dirty="0"/>
              <a:t> – A </a:t>
            </a:r>
            <a:r>
              <a:rPr lang="en-US" b="1" dirty="0"/>
              <a:t>part of</a:t>
            </a:r>
            <a:r>
              <a:rPr lang="en-US" dirty="0"/>
              <a:t> something.</a:t>
            </a:r>
          </a:p>
          <a:p>
            <a:pPr marL="1143000" lvl="2" indent="-228600">
              <a:buFont typeface="Arial" panose="020B0604020202020204" pitchFamily="34" charset="0"/>
              <a:buChar char="•"/>
            </a:pPr>
            <a:r>
              <a:rPr lang="en-US" dirty="0"/>
              <a:t>Example: </a:t>
            </a:r>
            <a:r>
              <a:rPr lang="en-US" b="1" dirty="0"/>
              <a:t>Hand</a:t>
            </a:r>
            <a:r>
              <a:rPr lang="en-US" dirty="0"/>
              <a:t> and </a:t>
            </a:r>
            <a:r>
              <a:rPr lang="en-US" b="1" dirty="0"/>
              <a:t>Leg</a:t>
            </a:r>
            <a:r>
              <a:rPr lang="en-US" dirty="0"/>
              <a:t> are parts of the </a:t>
            </a:r>
            <a:r>
              <a:rPr lang="en-US" b="1" dirty="0"/>
              <a:t>Body</a:t>
            </a:r>
            <a:r>
              <a:rPr lang="en-US" dirty="0"/>
              <a:t>.</a:t>
            </a:r>
          </a:p>
          <a:p>
            <a:pPr marL="0" indent="0" algn="just">
              <a:buNone/>
            </a:pPr>
            <a:endParaRPr lang="en-US" sz="2800" b="1" dirty="0"/>
          </a:p>
        </p:txBody>
      </p:sp>
    </p:spTree>
    <p:extLst>
      <p:ext uri="{BB962C8B-B14F-4D97-AF65-F5344CB8AC3E}">
        <p14:creationId xmlns:p14="http://schemas.microsoft.com/office/powerpoint/2010/main" val="3191688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A2429-43F2-A136-AF3B-7BC06BF91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2A291D-C0B1-5D3A-2E01-8079642A8E43}"/>
              </a:ext>
            </a:extLst>
          </p:cNvPr>
          <p:cNvSpPr>
            <a:spLocks noGrp="1"/>
          </p:cNvSpPr>
          <p:nvPr>
            <p:ph type="title"/>
          </p:nvPr>
        </p:nvSpPr>
        <p:spPr>
          <a:xfrm>
            <a:off x="233989" y="221673"/>
            <a:ext cx="8596668" cy="683491"/>
          </a:xfrm>
        </p:spPr>
        <p:txBody>
          <a:bodyPr/>
          <a:lstStyle/>
          <a:p>
            <a:r>
              <a:rPr lang="en-IN" dirty="0"/>
              <a:t>Approaches to NLP</a:t>
            </a:r>
          </a:p>
        </p:txBody>
      </p:sp>
      <p:sp>
        <p:nvSpPr>
          <p:cNvPr id="3" name="Content Placeholder 2">
            <a:extLst>
              <a:ext uri="{FF2B5EF4-FFF2-40B4-BE49-F238E27FC236}">
                <a16:creationId xmlns:a16="http://schemas.microsoft.com/office/drawing/2014/main" id="{16170F2C-84EF-B152-2847-67AF788EBA92}"/>
              </a:ext>
            </a:extLst>
          </p:cNvPr>
          <p:cNvSpPr>
            <a:spLocks noGrp="1"/>
          </p:cNvSpPr>
          <p:nvPr>
            <p:ph idx="1"/>
          </p:nvPr>
        </p:nvSpPr>
        <p:spPr>
          <a:xfrm>
            <a:off x="233988" y="905164"/>
            <a:ext cx="11958012" cy="5731163"/>
          </a:xfrm>
        </p:spPr>
        <p:txBody>
          <a:bodyPr>
            <a:normAutofit fontScale="92500"/>
          </a:bodyPr>
          <a:lstStyle/>
          <a:p>
            <a:pPr marL="0" indent="0" algn="just">
              <a:buNone/>
            </a:pPr>
            <a:r>
              <a:rPr lang="en-US" dirty="0"/>
              <a:t> Regular Expressions (Regex)</a:t>
            </a:r>
          </a:p>
          <a:p>
            <a:pPr marL="0" indent="0" algn="just">
              <a:buNone/>
            </a:pPr>
            <a:r>
              <a:rPr lang="en-US" dirty="0"/>
              <a:t>What it does: Regex is a pattern-matching technique used to find specific words, numbers, or patterns in text.</a:t>
            </a:r>
          </a:p>
          <a:p>
            <a:pPr marL="0" indent="0" algn="just">
              <a:buNone/>
            </a:pPr>
            <a:endParaRPr lang="en-US" dirty="0"/>
          </a:p>
          <a:p>
            <a:pPr marL="0" indent="0" algn="just">
              <a:buNone/>
            </a:pPr>
            <a:r>
              <a:rPr lang="en-US" dirty="0"/>
              <a:t>Example:</a:t>
            </a:r>
          </a:p>
          <a:p>
            <a:pPr marL="0" indent="0" algn="just">
              <a:buNone/>
            </a:pPr>
            <a:endParaRPr lang="en-US" dirty="0"/>
          </a:p>
          <a:p>
            <a:pPr marL="0" indent="0" algn="just">
              <a:buNone/>
            </a:pPr>
            <a:r>
              <a:rPr lang="en-US" dirty="0"/>
              <a:t>A regex like ^([a-zA-Z0-9_\-\.]+)@([a-zA-Z0-9_\-\.]+)\.([a-zA-Z]{2,5})$ can be used to find email addresses in a document.</a:t>
            </a:r>
          </a:p>
          <a:p>
            <a:pPr marL="0" indent="0" algn="just">
              <a:buNone/>
            </a:pPr>
            <a:endParaRPr lang="en-US" dirty="0"/>
          </a:p>
          <a:p>
            <a:pPr marL="0" indent="0" algn="just">
              <a:buNone/>
            </a:pPr>
            <a:r>
              <a:rPr lang="en-US" dirty="0"/>
              <a:t>If we apply this to a text containing hello@example.com, it will recognize it as an email.</a:t>
            </a:r>
          </a:p>
          <a:p>
            <a:pPr marL="0" indent="0" algn="just">
              <a:buNone/>
            </a:pPr>
            <a:endParaRPr lang="en-US" dirty="0"/>
          </a:p>
          <a:p>
            <a:pPr marL="0" indent="0" algn="just">
              <a:buNone/>
            </a:pPr>
            <a:r>
              <a:rPr lang="en-US" sz="2400" dirty="0"/>
              <a:t>How it helps in NLP:</a:t>
            </a:r>
          </a:p>
          <a:p>
            <a:pPr marL="0" indent="0" algn="just">
              <a:buNone/>
            </a:pPr>
            <a:endParaRPr lang="en-US" dirty="0"/>
          </a:p>
          <a:p>
            <a:pPr marL="0" indent="0" algn="just">
              <a:buNone/>
            </a:pPr>
            <a:r>
              <a:rPr lang="en-US" dirty="0"/>
              <a:t>Regex can help identify product codes in customer complaints.</a:t>
            </a:r>
          </a:p>
          <a:p>
            <a:pPr marL="0" indent="0" algn="just">
              <a:buNone/>
            </a:pPr>
            <a:endParaRPr lang="en-US" dirty="0"/>
          </a:p>
          <a:p>
            <a:pPr marL="0" indent="0" algn="just">
              <a:buNone/>
            </a:pPr>
            <a:r>
              <a:rPr lang="en-US" dirty="0"/>
              <a:t>Example: If a complaint says, "My phone model A123 is not charging", a regex can detect A123 and link it to a specific product.</a:t>
            </a:r>
          </a:p>
        </p:txBody>
      </p:sp>
    </p:spTree>
    <p:extLst>
      <p:ext uri="{BB962C8B-B14F-4D97-AF65-F5344CB8AC3E}">
        <p14:creationId xmlns:p14="http://schemas.microsoft.com/office/powerpoint/2010/main" val="2513200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16151-2ECC-4E92-ACCA-01DA7F72E1D8}"/>
              </a:ext>
            </a:extLst>
          </p:cNvPr>
          <p:cNvSpPr>
            <a:spLocks noGrp="1"/>
          </p:cNvSpPr>
          <p:nvPr>
            <p:ph type="title"/>
          </p:nvPr>
        </p:nvSpPr>
        <p:spPr>
          <a:xfrm>
            <a:off x="422564" y="300472"/>
            <a:ext cx="10515600" cy="586220"/>
          </a:xfrm>
        </p:spPr>
        <p:txBody>
          <a:bodyPr>
            <a:normAutofit fontScale="90000"/>
          </a:bodyPr>
          <a:lstStyle/>
          <a:p>
            <a:pPr algn="ctr"/>
            <a:r>
              <a:rPr lang="en-IN" dirty="0"/>
              <a:t>Introduction </a:t>
            </a:r>
          </a:p>
        </p:txBody>
      </p:sp>
      <p:sp>
        <p:nvSpPr>
          <p:cNvPr id="3" name="Content Placeholder 2">
            <a:extLst>
              <a:ext uri="{FF2B5EF4-FFF2-40B4-BE49-F238E27FC236}">
                <a16:creationId xmlns:a16="http://schemas.microsoft.com/office/drawing/2014/main" id="{530E6240-7BFD-2B37-B96B-A5A2B695DEE0}"/>
              </a:ext>
            </a:extLst>
          </p:cNvPr>
          <p:cNvSpPr>
            <a:spLocks noGrp="1"/>
          </p:cNvSpPr>
          <p:nvPr>
            <p:ph idx="1"/>
          </p:nvPr>
        </p:nvSpPr>
        <p:spPr>
          <a:xfrm>
            <a:off x="105064" y="886692"/>
            <a:ext cx="11981872" cy="5689599"/>
          </a:xfrm>
        </p:spPr>
        <p:txBody>
          <a:bodyPr>
            <a:normAutofit fontScale="32500" lnSpcReduction="20000"/>
          </a:bodyPr>
          <a:lstStyle/>
          <a:p>
            <a:pPr algn="just">
              <a:lnSpc>
                <a:spcPct val="115000"/>
              </a:lnSpc>
              <a:spcAft>
                <a:spcPts val="800"/>
              </a:spcAft>
              <a:buNone/>
            </a:pPr>
            <a:r>
              <a:rPr lang="en-IN" sz="64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9600" dirty="0">
                <a:solidFill>
                  <a:srgbClr val="FF0000"/>
                </a:solidFill>
              </a:rPr>
              <a:t>Language and Culture: </a:t>
            </a:r>
            <a:r>
              <a:rPr lang="en-IN" sz="8000" dirty="0"/>
              <a:t>Language embodies a community’s culture, traditions, and history, shaping its identity. </a:t>
            </a:r>
          </a:p>
          <a:p>
            <a:pPr algn="just">
              <a:lnSpc>
                <a:spcPct val="115000"/>
              </a:lnSpc>
              <a:spcAft>
                <a:spcPts val="800"/>
              </a:spcAft>
              <a:buNone/>
            </a:pPr>
            <a:r>
              <a:rPr lang="en-IN" sz="8000" dirty="0">
                <a:solidFill>
                  <a:srgbClr val="FF0000"/>
                </a:solidFill>
              </a:rPr>
              <a:t>Human-Computer Interaction</a:t>
            </a:r>
            <a:r>
              <a:rPr lang="en-IN" sz="8000" dirty="0"/>
              <a:t>: Digital assistants like Alexa or Siri let users interact in natural language, not code. </a:t>
            </a:r>
            <a:endParaRPr lang="en-IN" sz="9600" dirty="0"/>
          </a:p>
          <a:p>
            <a:pPr algn="just">
              <a:lnSpc>
                <a:spcPct val="115000"/>
              </a:lnSpc>
              <a:spcAft>
                <a:spcPts val="800"/>
              </a:spcAft>
              <a:buNone/>
            </a:pPr>
            <a:r>
              <a:rPr lang="en-IN" sz="8000" dirty="0">
                <a:solidFill>
                  <a:srgbClr val="FF0000"/>
                </a:solidFill>
              </a:rPr>
              <a:t>Bridging the Gap: </a:t>
            </a:r>
            <a:r>
              <a:rPr lang="en-IN" sz="8000" dirty="0"/>
              <a:t>Computers process binary data, but Natural Language Processing (NLP) enables machines to understand human language. </a:t>
            </a:r>
            <a:endParaRPr lang="en-IN" sz="6400" kern="1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buNone/>
            </a:pPr>
            <a:r>
              <a:rPr lang="en-IN" sz="8000" dirty="0">
                <a:solidFill>
                  <a:srgbClr val="FF0000"/>
                </a:solidFill>
              </a:rPr>
              <a:t>Real-World Applications: </a:t>
            </a:r>
            <a:r>
              <a:rPr lang="en-IN" sz="8000" dirty="0"/>
              <a:t>NLP powers everyday tools like weather updates, schedule management, and personalized suggestions. </a:t>
            </a:r>
          </a:p>
          <a:p>
            <a:pPr algn="just">
              <a:lnSpc>
                <a:spcPct val="115000"/>
              </a:lnSpc>
              <a:spcAft>
                <a:spcPts val="800"/>
              </a:spcAft>
              <a:buNone/>
            </a:pPr>
            <a:r>
              <a:rPr lang="en-IN" sz="6400" kern="100" dirty="0">
                <a:solidFill>
                  <a:srgbClr val="FF0000"/>
                </a:solidFill>
                <a:latin typeface="Calibri" panose="020F0502020204030204" pitchFamily="34" charset="0"/>
                <a:ea typeface="Calibri" panose="020F0502020204030204" pitchFamily="34" charset="0"/>
                <a:cs typeface="Times New Roman" panose="02020603050405020304" pitchFamily="18" charset="0"/>
              </a:rPr>
              <a:t> </a:t>
            </a:r>
            <a:r>
              <a:rPr lang="en-IN" sz="8000" dirty="0">
                <a:solidFill>
                  <a:srgbClr val="FF0000"/>
                </a:solidFill>
              </a:rPr>
              <a:t>Core of Intelligent Systems: </a:t>
            </a:r>
            <a:r>
              <a:rPr lang="en-IN" sz="8000" dirty="0"/>
              <a:t>Any application involving human language relies on NLP techniques to interpret and respond appropriately. </a:t>
            </a:r>
          </a:p>
          <a:p>
            <a:pPr marL="0" indent="0">
              <a:buNone/>
            </a:pPr>
            <a:endParaRPr lang="en-IN" dirty="0"/>
          </a:p>
        </p:txBody>
      </p:sp>
    </p:spTree>
    <p:extLst>
      <p:ext uri="{BB962C8B-B14F-4D97-AF65-F5344CB8AC3E}">
        <p14:creationId xmlns:p14="http://schemas.microsoft.com/office/powerpoint/2010/main" val="33692096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1624B-658A-D342-572A-B7BF57780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D457A2-07EB-91C4-0C99-A29B8F5E0B1D}"/>
              </a:ext>
            </a:extLst>
          </p:cNvPr>
          <p:cNvSpPr>
            <a:spLocks noGrp="1"/>
          </p:cNvSpPr>
          <p:nvPr>
            <p:ph type="title"/>
          </p:nvPr>
        </p:nvSpPr>
        <p:spPr>
          <a:xfrm>
            <a:off x="233989" y="221673"/>
            <a:ext cx="8596668" cy="683491"/>
          </a:xfrm>
        </p:spPr>
        <p:txBody>
          <a:bodyPr/>
          <a:lstStyle/>
          <a:p>
            <a:r>
              <a:rPr lang="en-IN" dirty="0"/>
              <a:t>Approaches to NLP</a:t>
            </a:r>
          </a:p>
        </p:txBody>
      </p:sp>
      <p:sp>
        <p:nvSpPr>
          <p:cNvPr id="3" name="Content Placeholder 2">
            <a:extLst>
              <a:ext uri="{FF2B5EF4-FFF2-40B4-BE49-F238E27FC236}">
                <a16:creationId xmlns:a16="http://schemas.microsoft.com/office/drawing/2014/main" id="{EC39784B-4500-4393-015B-B888A9740F55}"/>
              </a:ext>
            </a:extLst>
          </p:cNvPr>
          <p:cNvSpPr>
            <a:spLocks noGrp="1"/>
          </p:cNvSpPr>
          <p:nvPr>
            <p:ph idx="1"/>
          </p:nvPr>
        </p:nvSpPr>
        <p:spPr>
          <a:xfrm>
            <a:off x="233988" y="905164"/>
            <a:ext cx="11958012" cy="5731163"/>
          </a:xfrm>
        </p:spPr>
        <p:txBody>
          <a:bodyPr>
            <a:normAutofit/>
          </a:bodyPr>
          <a:lstStyle/>
          <a:p>
            <a:pPr>
              <a:buNone/>
            </a:pPr>
            <a:r>
              <a:rPr lang="en-US" b="1" dirty="0"/>
              <a:t>Context-Free Grammar (CFG)</a:t>
            </a:r>
          </a:p>
          <a:p>
            <a:pPr>
              <a:buFont typeface="Arial" panose="020B0604020202020204" pitchFamily="34" charset="0"/>
              <a:buChar char="•"/>
            </a:pPr>
            <a:r>
              <a:rPr lang="en-US" b="1" dirty="0"/>
              <a:t>What it does</a:t>
            </a:r>
            <a:r>
              <a:rPr lang="en-US" dirty="0"/>
              <a:t>: CFG is a system for defining language rules. Unlike regex, CFG helps analyze the structure of </a:t>
            </a:r>
            <a:r>
              <a:rPr lang="en-US" b="1" dirty="0"/>
              <a:t>sentences</a:t>
            </a:r>
            <a:r>
              <a:rPr lang="en-US" dirty="0"/>
              <a:t> (not just words).</a:t>
            </a:r>
          </a:p>
          <a:p>
            <a:pPr>
              <a:buFont typeface="Arial" panose="020B0604020202020204" pitchFamily="34" charset="0"/>
              <a:buChar char="•"/>
            </a:pPr>
            <a:r>
              <a:rPr lang="en-US" b="1" dirty="0"/>
              <a:t>Example</a:t>
            </a:r>
            <a:r>
              <a:rPr lang="en-US" dirty="0"/>
              <a:t>:</a:t>
            </a:r>
          </a:p>
          <a:p>
            <a:pPr marL="742950" lvl="1" indent="-285750">
              <a:buFont typeface="Arial" panose="020B0604020202020204" pitchFamily="34" charset="0"/>
              <a:buChar char="•"/>
            </a:pPr>
            <a:r>
              <a:rPr lang="en-US" dirty="0"/>
              <a:t>Consider the sentence: </a:t>
            </a:r>
            <a:r>
              <a:rPr lang="en-US" b="1" dirty="0"/>
              <a:t>“The girl laughed at the monkey.”</a:t>
            </a:r>
            <a:endParaRPr lang="en-US" dirty="0"/>
          </a:p>
          <a:p>
            <a:pPr marL="742950" lvl="1" indent="-285750">
              <a:buFont typeface="Arial" panose="020B0604020202020204" pitchFamily="34" charset="0"/>
              <a:buChar char="•"/>
            </a:pPr>
            <a:r>
              <a:rPr lang="en-US" dirty="0"/>
              <a:t>A CFG rule could define that a </a:t>
            </a:r>
            <a:r>
              <a:rPr lang="en-US" b="1" dirty="0"/>
              <a:t>sentence</a:t>
            </a:r>
            <a:r>
              <a:rPr lang="en-US" dirty="0"/>
              <a:t> (S) is made of a </a:t>
            </a:r>
            <a:r>
              <a:rPr lang="en-US" b="1" dirty="0"/>
              <a:t>noun phrase</a:t>
            </a:r>
            <a:r>
              <a:rPr lang="en-US" dirty="0"/>
              <a:t> (NP) and a </a:t>
            </a:r>
            <a:r>
              <a:rPr lang="en-US" b="1" dirty="0"/>
              <a:t>verb phrase</a:t>
            </a:r>
            <a:r>
              <a:rPr lang="en-US" dirty="0"/>
              <a:t> (VP), where:</a:t>
            </a:r>
          </a:p>
          <a:p>
            <a:pPr marL="1143000" lvl="2" indent="-228600">
              <a:buFont typeface="Arial" panose="020B0604020202020204" pitchFamily="34" charset="0"/>
              <a:buChar char="•"/>
            </a:pPr>
            <a:r>
              <a:rPr lang="en-US" b="1" dirty="0"/>
              <a:t>NP → "The girl"</a:t>
            </a:r>
            <a:endParaRPr lang="en-US" dirty="0"/>
          </a:p>
          <a:p>
            <a:pPr marL="1143000" lvl="2" indent="-228600">
              <a:buFont typeface="Arial" panose="020B0604020202020204" pitchFamily="34" charset="0"/>
              <a:buChar char="•"/>
            </a:pPr>
            <a:r>
              <a:rPr lang="en-US" b="1" dirty="0"/>
              <a:t>VP → "laughed at the monkey"</a:t>
            </a:r>
            <a:endParaRPr lang="en-US" dirty="0"/>
          </a:p>
          <a:p>
            <a:pPr>
              <a:buFont typeface="Arial" panose="020B0604020202020204" pitchFamily="34" charset="0"/>
              <a:buChar char="•"/>
            </a:pPr>
            <a:r>
              <a:rPr lang="en-US" b="1" dirty="0"/>
              <a:t>Why use CFG?</a:t>
            </a:r>
            <a:endParaRPr lang="en-US" dirty="0"/>
          </a:p>
          <a:p>
            <a:pPr marL="742950" lvl="1" indent="-285750">
              <a:buFont typeface="Arial" panose="020B0604020202020204" pitchFamily="34" charset="0"/>
              <a:buChar char="•"/>
            </a:pPr>
            <a:r>
              <a:rPr lang="en-US" dirty="0"/>
              <a:t>It helps computers </a:t>
            </a:r>
            <a:r>
              <a:rPr lang="en-US" b="1" dirty="0"/>
              <a:t>understand grammar</a:t>
            </a:r>
            <a:r>
              <a:rPr lang="en-US" dirty="0"/>
              <a:t> and </a:t>
            </a:r>
            <a:r>
              <a:rPr lang="en-US" b="1" dirty="0"/>
              <a:t>parse</a:t>
            </a:r>
            <a:r>
              <a:rPr lang="en-US" dirty="0"/>
              <a:t> (analyze) sentences in a structured way.</a:t>
            </a:r>
          </a:p>
          <a:p>
            <a:pPr marL="0" indent="0" algn="just">
              <a:buNone/>
            </a:pPr>
            <a:endParaRPr lang="en-US" dirty="0"/>
          </a:p>
        </p:txBody>
      </p:sp>
    </p:spTree>
    <p:extLst>
      <p:ext uri="{BB962C8B-B14F-4D97-AF65-F5344CB8AC3E}">
        <p14:creationId xmlns:p14="http://schemas.microsoft.com/office/powerpoint/2010/main" val="4819747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16250-41D9-C288-1BF6-42F0D9BD79FF}"/>
              </a:ext>
            </a:extLst>
          </p:cNvPr>
          <p:cNvSpPr>
            <a:spLocks noGrp="1"/>
          </p:cNvSpPr>
          <p:nvPr>
            <p:ph type="title"/>
          </p:nvPr>
        </p:nvSpPr>
        <p:spPr>
          <a:xfrm>
            <a:off x="178570" y="267854"/>
            <a:ext cx="8596668" cy="618836"/>
          </a:xfrm>
        </p:spPr>
        <p:txBody>
          <a:bodyPr>
            <a:normAutofit fontScale="90000"/>
          </a:bodyPr>
          <a:lstStyle/>
          <a:p>
            <a:r>
              <a:rPr lang="en-IN" dirty="0"/>
              <a:t>Machine Learning Approach</a:t>
            </a:r>
          </a:p>
        </p:txBody>
      </p:sp>
      <p:sp>
        <p:nvSpPr>
          <p:cNvPr id="3" name="Content Placeholder 2">
            <a:extLst>
              <a:ext uri="{FF2B5EF4-FFF2-40B4-BE49-F238E27FC236}">
                <a16:creationId xmlns:a16="http://schemas.microsoft.com/office/drawing/2014/main" id="{16869E3E-3CC9-30E4-B21E-05FB492542A6}"/>
              </a:ext>
            </a:extLst>
          </p:cNvPr>
          <p:cNvSpPr>
            <a:spLocks noGrp="1"/>
          </p:cNvSpPr>
          <p:nvPr>
            <p:ph idx="1"/>
          </p:nvPr>
        </p:nvSpPr>
        <p:spPr>
          <a:xfrm>
            <a:off x="178570" y="1144589"/>
            <a:ext cx="11505430" cy="3880773"/>
          </a:xfrm>
        </p:spPr>
        <p:txBody>
          <a:bodyPr>
            <a:normAutofit fontScale="92500" lnSpcReduction="10000"/>
          </a:bodyPr>
          <a:lstStyle/>
          <a:p>
            <a:pPr>
              <a:buNone/>
            </a:pPr>
            <a:r>
              <a:rPr lang="en-US" b="1" dirty="0"/>
              <a:t>Machine Learning for Text</a:t>
            </a:r>
          </a:p>
          <a:p>
            <a:pPr>
              <a:buFont typeface="Arial" panose="020B0604020202020204" pitchFamily="34" charset="0"/>
              <a:buChar char="•"/>
            </a:pPr>
            <a:r>
              <a:rPr lang="en-US" dirty="0"/>
              <a:t>ML is used to process </a:t>
            </a:r>
            <a:r>
              <a:rPr lang="en-US" b="1" dirty="0"/>
              <a:t>text</a:t>
            </a:r>
            <a:r>
              <a:rPr lang="en-US" dirty="0"/>
              <a:t> just like it is used for images, speech, and structured data.</a:t>
            </a:r>
          </a:p>
          <a:p>
            <a:pPr>
              <a:buNone/>
            </a:pPr>
            <a:r>
              <a:rPr lang="en-US" b="1" dirty="0"/>
              <a:t>1. Supervised Learning in NLP</a:t>
            </a:r>
          </a:p>
          <a:p>
            <a:pPr>
              <a:buFont typeface="Arial" panose="020B0604020202020204" pitchFamily="34" charset="0"/>
              <a:buChar char="•"/>
            </a:pPr>
            <a:r>
              <a:rPr lang="en-US" b="1" dirty="0"/>
              <a:t>What it does</a:t>
            </a:r>
            <a:r>
              <a:rPr lang="en-US" dirty="0"/>
              <a:t>: Learns from labeled data (where we already know the correct answer).</a:t>
            </a:r>
          </a:p>
          <a:p>
            <a:pPr>
              <a:buFont typeface="Arial" panose="020B0604020202020204" pitchFamily="34" charset="0"/>
              <a:buChar char="•"/>
            </a:pPr>
            <a:r>
              <a:rPr lang="en-US" b="1" dirty="0"/>
              <a:t>Example</a:t>
            </a:r>
            <a:r>
              <a:rPr lang="en-US" dirty="0"/>
              <a:t>:</a:t>
            </a:r>
          </a:p>
          <a:p>
            <a:pPr marL="742950" lvl="1" indent="-285750">
              <a:buFont typeface="Arial" panose="020B0604020202020204" pitchFamily="34" charset="0"/>
              <a:buChar char="•"/>
            </a:pPr>
            <a:r>
              <a:rPr lang="en-US" b="1" dirty="0"/>
              <a:t>Classification Task</a:t>
            </a:r>
            <a:r>
              <a:rPr lang="en-US" dirty="0"/>
              <a:t> → Categorizing news articles into topics like </a:t>
            </a:r>
            <a:r>
              <a:rPr lang="en-US" b="1" dirty="0"/>
              <a:t>sports, politics, or technology</a:t>
            </a:r>
            <a:r>
              <a:rPr lang="en-US" dirty="0"/>
              <a:t>.</a:t>
            </a:r>
          </a:p>
          <a:p>
            <a:pPr marL="742950" lvl="1" indent="-285750">
              <a:buFont typeface="Arial" panose="020B0604020202020204" pitchFamily="34" charset="0"/>
              <a:buChar char="•"/>
            </a:pPr>
            <a:r>
              <a:rPr lang="en-US" b="1" dirty="0"/>
              <a:t>Regression Task</a:t>
            </a:r>
            <a:r>
              <a:rPr lang="en-US" dirty="0"/>
              <a:t> → Predicting a </a:t>
            </a:r>
            <a:r>
              <a:rPr lang="en-US" b="1" dirty="0"/>
              <a:t>stock’s price</a:t>
            </a:r>
            <a:r>
              <a:rPr lang="en-US" dirty="0"/>
              <a:t> by analyzing social media discussions about the company.</a:t>
            </a:r>
          </a:p>
          <a:p>
            <a:pPr>
              <a:buNone/>
            </a:pPr>
            <a:r>
              <a:rPr lang="en-US" b="1" dirty="0"/>
              <a:t>2. Unsupervised Learning in NLP</a:t>
            </a:r>
          </a:p>
          <a:p>
            <a:pPr>
              <a:buFont typeface="Arial" panose="020B0604020202020204" pitchFamily="34" charset="0"/>
              <a:buChar char="•"/>
            </a:pPr>
            <a:r>
              <a:rPr lang="en-US" b="1" dirty="0"/>
              <a:t>What it does</a:t>
            </a:r>
            <a:r>
              <a:rPr lang="en-US" dirty="0"/>
              <a:t>: Finds patterns in text </a:t>
            </a:r>
            <a:r>
              <a:rPr lang="en-US" b="1" dirty="0"/>
              <a:t>without labeled data</a:t>
            </a:r>
            <a:r>
              <a:rPr lang="en-US" dirty="0"/>
              <a:t>.</a:t>
            </a:r>
          </a:p>
          <a:p>
            <a:pPr>
              <a:buFont typeface="Arial" panose="020B0604020202020204" pitchFamily="34" charset="0"/>
              <a:buChar char="•"/>
            </a:pPr>
            <a:r>
              <a:rPr lang="en-US" b="1" dirty="0"/>
              <a:t>Example</a:t>
            </a:r>
            <a:r>
              <a:rPr lang="en-US" dirty="0"/>
              <a:t>:</a:t>
            </a:r>
          </a:p>
          <a:p>
            <a:pPr marL="742950" lvl="1" indent="-285750">
              <a:buFont typeface="Arial" panose="020B0604020202020204" pitchFamily="34" charset="0"/>
              <a:buChar char="•"/>
            </a:pPr>
            <a:r>
              <a:rPr lang="en-US" b="1" dirty="0"/>
              <a:t>Clustering</a:t>
            </a:r>
            <a:r>
              <a:rPr lang="en-US" dirty="0"/>
              <a:t> → Grouping similar articles together (e.g., all articles about </a:t>
            </a:r>
            <a:r>
              <a:rPr lang="en-US" b="1" dirty="0"/>
              <a:t>AI</a:t>
            </a:r>
            <a:r>
              <a:rPr lang="en-US" dirty="0"/>
              <a:t> in one cluster, all about </a:t>
            </a:r>
            <a:r>
              <a:rPr lang="en-US" b="1" dirty="0"/>
              <a:t>sports</a:t>
            </a:r>
            <a:r>
              <a:rPr lang="en-US" dirty="0"/>
              <a:t> in another).</a:t>
            </a:r>
          </a:p>
          <a:p>
            <a:endParaRPr lang="en-IN" dirty="0"/>
          </a:p>
        </p:txBody>
      </p:sp>
    </p:spTree>
    <p:extLst>
      <p:ext uri="{BB962C8B-B14F-4D97-AF65-F5344CB8AC3E}">
        <p14:creationId xmlns:p14="http://schemas.microsoft.com/office/powerpoint/2010/main" val="1584471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76A5B-03BD-BBCE-3E4D-41B193EED4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96D4A0-5409-C273-68EE-1A5BF10B8380}"/>
              </a:ext>
            </a:extLst>
          </p:cNvPr>
          <p:cNvSpPr>
            <a:spLocks noGrp="1"/>
          </p:cNvSpPr>
          <p:nvPr>
            <p:ph type="title"/>
          </p:nvPr>
        </p:nvSpPr>
        <p:spPr>
          <a:xfrm>
            <a:off x="178570" y="267854"/>
            <a:ext cx="8596668" cy="618836"/>
          </a:xfrm>
        </p:spPr>
        <p:txBody>
          <a:bodyPr>
            <a:normAutofit fontScale="90000"/>
          </a:bodyPr>
          <a:lstStyle/>
          <a:p>
            <a:r>
              <a:rPr lang="en-IN" dirty="0"/>
              <a:t>Machine Learning Approach</a:t>
            </a:r>
          </a:p>
        </p:txBody>
      </p:sp>
      <p:sp>
        <p:nvSpPr>
          <p:cNvPr id="5" name="Rectangle 2">
            <a:extLst>
              <a:ext uri="{FF2B5EF4-FFF2-40B4-BE49-F238E27FC236}">
                <a16:creationId xmlns:a16="http://schemas.microsoft.com/office/drawing/2014/main" id="{FF378344-622E-6EB0-8744-67F91252370F}"/>
              </a:ext>
            </a:extLst>
          </p:cNvPr>
          <p:cNvSpPr>
            <a:spLocks noGrp="1" noChangeArrowheads="1"/>
          </p:cNvSpPr>
          <p:nvPr>
            <p:ph idx="1"/>
          </p:nvPr>
        </p:nvSpPr>
        <p:spPr bwMode="auto">
          <a:xfrm>
            <a:off x="177800" y="1053984"/>
            <a:ext cx="12311384"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Naïve Bayes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Based on Bayes’ theorem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Assumes feature independence (e.g., word counts in text classification are treated as independent)</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Pros: Simple, fast, and works well as a baseline model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Cons: The independence assumption is often unrealistic</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buNone/>
              <a:tabLst/>
            </a:pPr>
            <a:endParaRPr lang="en-US" altLang="en-US" sz="2000" b="1"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Support Vector Machine (SVM)</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Learns an optimal decision boundary to separate classes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Can handle both linear and nonlinear separation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Pros: Robust to noise, works well with high-dimensional data</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000" b="1" dirty="0"/>
              <a:t>Cons: Computationally expensive, struggles with large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1E88F4CF-F6C0-68F3-C022-CD577A91675B}"/>
              </a:ext>
            </a:extLst>
          </p:cNvPr>
          <p:cNvPicPr>
            <a:picLocks noChangeAspect="1"/>
          </p:cNvPicPr>
          <p:nvPr/>
        </p:nvPicPr>
        <p:blipFill>
          <a:blip r:embed="rId2"/>
          <a:stretch>
            <a:fillRect/>
          </a:stretch>
        </p:blipFill>
        <p:spPr>
          <a:xfrm>
            <a:off x="7869559" y="2877416"/>
            <a:ext cx="4322441" cy="4095750"/>
          </a:xfrm>
          <a:prstGeom prst="rect">
            <a:avLst/>
          </a:prstGeom>
        </p:spPr>
      </p:pic>
    </p:spTree>
    <p:extLst>
      <p:ext uri="{BB962C8B-B14F-4D97-AF65-F5344CB8AC3E}">
        <p14:creationId xmlns:p14="http://schemas.microsoft.com/office/powerpoint/2010/main" val="2272535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902F4-DD50-ECAE-687A-96C869E5192E}"/>
              </a:ext>
            </a:extLst>
          </p:cNvPr>
          <p:cNvSpPr>
            <a:spLocks noGrp="1"/>
          </p:cNvSpPr>
          <p:nvPr>
            <p:ph type="title"/>
          </p:nvPr>
        </p:nvSpPr>
        <p:spPr>
          <a:xfrm>
            <a:off x="132388" y="188565"/>
            <a:ext cx="8596668" cy="628073"/>
          </a:xfrm>
        </p:spPr>
        <p:txBody>
          <a:bodyPr>
            <a:normAutofit fontScale="90000"/>
          </a:bodyPr>
          <a:lstStyle/>
          <a:p>
            <a:r>
              <a:rPr lang="en-IN" dirty="0"/>
              <a:t>Hidden Markov Model </a:t>
            </a:r>
          </a:p>
        </p:txBody>
      </p:sp>
      <p:sp>
        <p:nvSpPr>
          <p:cNvPr id="3" name="Content Placeholder 2">
            <a:extLst>
              <a:ext uri="{FF2B5EF4-FFF2-40B4-BE49-F238E27FC236}">
                <a16:creationId xmlns:a16="http://schemas.microsoft.com/office/drawing/2014/main" id="{2C466265-8661-A0EF-3CD5-956416F250FA}"/>
              </a:ext>
            </a:extLst>
          </p:cNvPr>
          <p:cNvSpPr>
            <a:spLocks noGrp="1"/>
          </p:cNvSpPr>
          <p:nvPr>
            <p:ph idx="1"/>
          </p:nvPr>
        </p:nvSpPr>
        <p:spPr>
          <a:xfrm>
            <a:off x="132387" y="1227716"/>
            <a:ext cx="11930303" cy="5330102"/>
          </a:xfrm>
        </p:spPr>
        <p:txBody>
          <a:bodyPr/>
          <a:lstStyle/>
          <a:p>
            <a:pPr>
              <a:buNone/>
            </a:pPr>
            <a:r>
              <a:rPr lang="en-US" dirty="0"/>
              <a:t>A </a:t>
            </a:r>
            <a:r>
              <a:rPr lang="en-US" b="1" dirty="0"/>
              <a:t>Hidden Markov Model (HMM)</a:t>
            </a:r>
            <a:r>
              <a:rPr lang="en-US" dirty="0"/>
              <a:t> is a statistical tool that helps us understand processes that are not directly observable. </a:t>
            </a:r>
          </a:p>
          <a:p>
            <a:pPr>
              <a:buNone/>
            </a:pPr>
            <a:endParaRPr lang="en-US" dirty="0"/>
          </a:p>
          <a:p>
            <a:pPr>
              <a:buNone/>
            </a:pPr>
            <a:r>
              <a:rPr lang="en-US" dirty="0"/>
              <a:t>It assumes that there is an </a:t>
            </a:r>
            <a:r>
              <a:rPr lang="en-US" b="1" dirty="0"/>
              <a:t>underlying hidden process</a:t>
            </a:r>
            <a:r>
              <a:rPr lang="en-US" dirty="0"/>
              <a:t> (like the grammar or structure of a sentence) that generates the data we see (like the words in a sentence).</a:t>
            </a:r>
          </a:p>
          <a:p>
            <a:r>
              <a:rPr lang="en-US" dirty="0"/>
              <a:t>In simpler terms, imagine you're reading a sentence. You can't directly see the underlying structure (like whether a word is a noun, verb, adjective, etc.).</a:t>
            </a:r>
          </a:p>
          <a:p>
            <a:r>
              <a:rPr lang="en-US" dirty="0"/>
              <a:t> But you can guess it based on how the words appear in sequence.</a:t>
            </a:r>
          </a:p>
          <a:p>
            <a:endParaRPr lang="en-US" dirty="0"/>
          </a:p>
          <a:p>
            <a:r>
              <a:rPr lang="en-US" dirty="0"/>
              <a:t> HMMs are used to predict these hidden parts of language, like </a:t>
            </a:r>
            <a:r>
              <a:rPr lang="en-US" b="1" dirty="0"/>
              <a:t>parts of speech (POS)</a:t>
            </a:r>
            <a:r>
              <a:rPr lang="en-US" dirty="0"/>
              <a:t>, in tasks like tagging whether a word is a noun or verb in a sentence.</a:t>
            </a:r>
          </a:p>
          <a:p>
            <a:endParaRPr lang="en-IN" dirty="0"/>
          </a:p>
        </p:txBody>
      </p:sp>
    </p:spTree>
    <p:extLst>
      <p:ext uri="{BB962C8B-B14F-4D97-AF65-F5344CB8AC3E}">
        <p14:creationId xmlns:p14="http://schemas.microsoft.com/office/powerpoint/2010/main" val="1365981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4ADE4-8983-8BB8-6726-3DB93FDB2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C24DCC-FE34-1B87-AC3E-1AF297631EFA}"/>
              </a:ext>
            </a:extLst>
          </p:cNvPr>
          <p:cNvSpPr>
            <a:spLocks noGrp="1"/>
          </p:cNvSpPr>
          <p:nvPr>
            <p:ph type="title"/>
          </p:nvPr>
        </p:nvSpPr>
        <p:spPr>
          <a:xfrm>
            <a:off x="132388" y="188565"/>
            <a:ext cx="8596668" cy="628073"/>
          </a:xfrm>
        </p:spPr>
        <p:txBody>
          <a:bodyPr>
            <a:normAutofit fontScale="90000"/>
          </a:bodyPr>
          <a:lstStyle/>
          <a:p>
            <a:r>
              <a:rPr lang="en-IN" dirty="0"/>
              <a:t>Hidden Markov Model </a:t>
            </a:r>
          </a:p>
        </p:txBody>
      </p:sp>
      <p:sp>
        <p:nvSpPr>
          <p:cNvPr id="3" name="Content Placeholder 2">
            <a:extLst>
              <a:ext uri="{FF2B5EF4-FFF2-40B4-BE49-F238E27FC236}">
                <a16:creationId xmlns:a16="http://schemas.microsoft.com/office/drawing/2014/main" id="{E321C047-980D-104D-525D-27710ADC2D7E}"/>
              </a:ext>
            </a:extLst>
          </p:cNvPr>
          <p:cNvSpPr>
            <a:spLocks noGrp="1"/>
          </p:cNvSpPr>
          <p:nvPr>
            <p:ph idx="1"/>
          </p:nvPr>
        </p:nvSpPr>
        <p:spPr>
          <a:xfrm>
            <a:off x="132387" y="1227716"/>
            <a:ext cx="11930303" cy="5330102"/>
          </a:xfrm>
        </p:spPr>
        <p:txBody>
          <a:bodyPr/>
          <a:lstStyle/>
          <a:p>
            <a:pPr>
              <a:buNone/>
            </a:pPr>
            <a:r>
              <a:rPr lang="en-US" b="1" dirty="0"/>
              <a:t>How HMM works:</a:t>
            </a:r>
          </a:p>
          <a:p>
            <a:pPr>
              <a:buFont typeface="+mj-lt"/>
              <a:buAutoNum type="arabicPeriod"/>
            </a:pPr>
            <a:r>
              <a:rPr lang="en-US" b="1" dirty="0"/>
              <a:t>Hidden States</a:t>
            </a:r>
            <a:r>
              <a:rPr lang="en-US" dirty="0"/>
              <a:t>: These are the things we can’t see directly, like parts of speech (noun, verb, etc.).</a:t>
            </a:r>
          </a:p>
          <a:p>
            <a:pPr>
              <a:buFont typeface="+mj-lt"/>
              <a:buAutoNum type="arabicPeriod"/>
            </a:pPr>
            <a:r>
              <a:rPr lang="en-US" b="1" dirty="0"/>
              <a:t>Observed Data</a:t>
            </a:r>
            <a:r>
              <a:rPr lang="en-US" dirty="0"/>
              <a:t>: These are the words in the sentence, which we can see and analyze.</a:t>
            </a:r>
          </a:p>
          <a:p>
            <a:pPr>
              <a:buFont typeface="+mj-lt"/>
              <a:buAutoNum type="arabicPeriod"/>
            </a:pPr>
            <a:r>
              <a:rPr lang="en-US" b="1" dirty="0"/>
              <a:t>Markov Assumption</a:t>
            </a:r>
            <a:r>
              <a:rPr lang="en-US" dirty="0"/>
              <a:t>: The model assumes that each part of speech depends on the previous one, just like how the current word in a sentence often depends on the word before it.</a:t>
            </a:r>
          </a:p>
          <a:p>
            <a:pPr>
              <a:buNone/>
            </a:pPr>
            <a:r>
              <a:rPr lang="en-US" b="1" dirty="0"/>
              <a:t>Imagine this sentence:</a:t>
            </a:r>
          </a:p>
          <a:p>
            <a:r>
              <a:rPr lang="en-US" b="1" dirty="0"/>
              <a:t>"The cat sleeps."</a:t>
            </a:r>
            <a:endParaRPr lang="en-US" dirty="0"/>
          </a:p>
          <a:p>
            <a:pPr>
              <a:buNone/>
            </a:pPr>
            <a:r>
              <a:rPr lang="en-US" b="1" dirty="0"/>
              <a:t>How it works:</a:t>
            </a:r>
          </a:p>
          <a:p>
            <a:pPr>
              <a:buFont typeface="Arial" panose="020B0604020202020204" pitchFamily="34" charset="0"/>
              <a:buChar char="•"/>
            </a:pPr>
            <a:r>
              <a:rPr lang="en-US" dirty="0"/>
              <a:t>The HMM has a list of hidden states (parts of speech: noun, verb, etc.) and transitions between them. For example, the model knows that after a </a:t>
            </a:r>
            <a:r>
              <a:rPr lang="en-US" b="1" dirty="0"/>
              <a:t>noun</a:t>
            </a:r>
            <a:r>
              <a:rPr lang="en-US" dirty="0"/>
              <a:t>, a </a:t>
            </a:r>
            <a:r>
              <a:rPr lang="en-US" b="1" dirty="0"/>
              <a:t>verb</a:t>
            </a:r>
            <a:r>
              <a:rPr lang="en-US" dirty="0"/>
              <a:t> is likely to follow.</a:t>
            </a:r>
          </a:p>
          <a:p>
            <a:pPr>
              <a:buFont typeface="Arial" panose="020B0604020202020204" pitchFamily="34" charset="0"/>
              <a:buChar char="•"/>
            </a:pPr>
            <a:r>
              <a:rPr lang="en-US" dirty="0"/>
              <a:t>The model will look at the word </a:t>
            </a:r>
            <a:r>
              <a:rPr lang="en-US" b="1" dirty="0"/>
              <a:t>"cat"</a:t>
            </a:r>
            <a:r>
              <a:rPr lang="en-US" dirty="0"/>
              <a:t> and think, “Okay, </a:t>
            </a:r>
            <a:r>
              <a:rPr lang="en-US" b="1" dirty="0"/>
              <a:t>"cat"</a:t>
            </a:r>
            <a:r>
              <a:rPr lang="en-US" dirty="0"/>
              <a:t> is probably a noun because it's preceded by </a:t>
            </a:r>
            <a:r>
              <a:rPr lang="en-US" b="1" dirty="0"/>
              <a:t>"the"</a:t>
            </a:r>
            <a:r>
              <a:rPr lang="en-US" dirty="0"/>
              <a:t> (a determiner)."</a:t>
            </a:r>
          </a:p>
          <a:p>
            <a:pPr>
              <a:buFont typeface="Arial" panose="020B0604020202020204" pitchFamily="34" charset="0"/>
              <a:buChar char="•"/>
            </a:pPr>
            <a:r>
              <a:rPr lang="en-US"/>
              <a:t>Then, it looks at </a:t>
            </a:r>
            <a:r>
              <a:rPr lang="en-US" b="1"/>
              <a:t>"sleeps"</a:t>
            </a:r>
            <a:r>
              <a:rPr lang="en-US"/>
              <a:t> and says, “Since </a:t>
            </a:r>
            <a:r>
              <a:rPr lang="en-US" b="1"/>
              <a:t>"cat"</a:t>
            </a:r>
            <a:r>
              <a:rPr lang="en-US"/>
              <a:t> was a noun, </a:t>
            </a:r>
            <a:r>
              <a:rPr lang="en-US" b="1"/>
              <a:t>"sleeps"</a:t>
            </a:r>
            <a:r>
              <a:rPr lang="en-US"/>
              <a:t> is likely a verb.”</a:t>
            </a:r>
          </a:p>
          <a:p>
            <a:endParaRPr lang="en-IN" dirty="0"/>
          </a:p>
        </p:txBody>
      </p:sp>
    </p:spTree>
    <p:extLst>
      <p:ext uri="{BB962C8B-B14F-4D97-AF65-F5344CB8AC3E}">
        <p14:creationId xmlns:p14="http://schemas.microsoft.com/office/powerpoint/2010/main" val="16741916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7BDBB-670F-C106-B0EB-A8704E0CB7A2}"/>
              </a:ext>
            </a:extLst>
          </p:cNvPr>
          <p:cNvSpPr>
            <a:spLocks noGrp="1"/>
          </p:cNvSpPr>
          <p:nvPr>
            <p:ph type="title"/>
          </p:nvPr>
        </p:nvSpPr>
        <p:spPr>
          <a:xfrm>
            <a:off x="141625" y="156238"/>
            <a:ext cx="11773284" cy="1320800"/>
          </a:xfrm>
        </p:spPr>
        <p:txBody>
          <a:bodyPr/>
          <a:lstStyle/>
          <a:p>
            <a:r>
              <a:rPr lang="en-US" dirty="0"/>
              <a:t>Why Deep Learning Is Not Yet the Silver Bullet for NLP</a:t>
            </a:r>
            <a:endParaRPr lang="en-IN" dirty="0"/>
          </a:p>
        </p:txBody>
      </p:sp>
      <p:sp>
        <p:nvSpPr>
          <p:cNvPr id="3" name="Content Placeholder 2">
            <a:extLst>
              <a:ext uri="{FF2B5EF4-FFF2-40B4-BE49-F238E27FC236}">
                <a16:creationId xmlns:a16="http://schemas.microsoft.com/office/drawing/2014/main" id="{7B952001-0633-B84A-80E7-5946A029AED5}"/>
              </a:ext>
            </a:extLst>
          </p:cNvPr>
          <p:cNvSpPr>
            <a:spLocks noGrp="1"/>
          </p:cNvSpPr>
          <p:nvPr>
            <p:ph idx="1"/>
          </p:nvPr>
        </p:nvSpPr>
        <p:spPr>
          <a:xfrm>
            <a:off x="277090" y="1477038"/>
            <a:ext cx="11148291" cy="5224724"/>
          </a:xfrm>
        </p:spPr>
        <p:txBody>
          <a:bodyPr/>
          <a:lstStyle/>
          <a:p>
            <a:pPr>
              <a:buNone/>
            </a:pPr>
            <a:r>
              <a:rPr lang="en-US" b="1" dirty="0"/>
              <a:t>1. Overfitting on Small Datasets</a:t>
            </a:r>
          </a:p>
          <a:p>
            <a:pPr>
              <a:buFont typeface="Arial" panose="020B0604020202020204" pitchFamily="34" charset="0"/>
              <a:buChar char="•"/>
            </a:pPr>
            <a:r>
              <a:rPr lang="en-US" dirty="0"/>
              <a:t>DL models have </a:t>
            </a:r>
            <a:r>
              <a:rPr lang="en-US" b="1" dirty="0"/>
              <a:t>many parameters</a:t>
            </a:r>
            <a:r>
              <a:rPr lang="en-US" dirty="0"/>
              <a:t>, making them complex but also prone to </a:t>
            </a:r>
            <a:r>
              <a:rPr lang="en-US" b="1" dirty="0"/>
              <a:t>memorizing</a:t>
            </a:r>
            <a:r>
              <a:rPr lang="en-US" dirty="0"/>
              <a:t> data instead of learning patterns.</a:t>
            </a:r>
          </a:p>
          <a:p>
            <a:pPr>
              <a:buFont typeface="Arial" panose="020B0604020202020204" pitchFamily="34" charset="0"/>
              <a:buChar char="•"/>
            </a:pPr>
            <a:r>
              <a:rPr lang="en-US" dirty="0"/>
              <a:t>They </a:t>
            </a:r>
            <a:r>
              <a:rPr lang="en-US" b="1" dirty="0"/>
              <a:t>work best with large datasets</a:t>
            </a:r>
            <a:r>
              <a:rPr lang="en-US" dirty="0"/>
              <a:t>, but when trained on small datasets, they </a:t>
            </a:r>
            <a:r>
              <a:rPr lang="en-US" b="1" dirty="0"/>
              <a:t>fail to generalize</a:t>
            </a:r>
            <a:r>
              <a:rPr lang="en-US" dirty="0"/>
              <a:t> well.</a:t>
            </a:r>
          </a:p>
          <a:p>
            <a:pPr>
              <a:buFont typeface="Arial" panose="020B0604020202020204" pitchFamily="34" charset="0"/>
              <a:buChar char="•"/>
            </a:pPr>
            <a:r>
              <a:rPr lang="en-US" dirty="0"/>
              <a:t>Simple models (like Naive Bayes or logistic regression) often </a:t>
            </a:r>
            <a:r>
              <a:rPr lang="en-US" b="1" dirty="0"/>
              <a:t>perform better</a:t>
            </a:r>
            <a:r>
              <a:rPr lang="en-US" dirty="0"/>
              <a:t> on small datasets.</a:t>
            </a:r>
          </a:p>
          <a:p>
            <a:pPr>
              <a:buFont typeface="Arial" panose="020B0604020202020204" pitchFamily="34" charset="0"/>
              <a:buChar char="•"/>
            </a:pPr>
            <a:endParaRPr lang="en-US" dirty="0"/>
          </a:p>
          <a:p>
            <a:pPr>
              <a:buFont typeface="Arial" panose="020B0604020202020204" pitchFamily="34" charset="0"/>
              <a:buChar char="•"/>
            </a:pPr>
            <a:endParaRPr lang="en-US" dirty="0"/>
          </a:p>
          <a:p>
            <a:pPr>
              <a:buNone/>
            </a:pPr>
            <a:r>
              <a:rPr lang="en-US" b="1" dirty="0"/>
              <a:t>2. Few-Shot Learning &amp; Synthetic Data Generation</a:t>
            </a:r>
          </a:p>
          <a:p>
            <a:pPr>
              <a:buFont typeface="Arial" panose="020B0604020202020204" pitchFamily="34" charset="0"/>
              <a:buChar char="•"/>
            </a:pPr>
            <a:r>
              <a:rPr lang="en-US" dirty="0"/>
              <a:t>In </a:t>
            </a:r>
            <a:r>
              <a:rPr lang="en-US" b="1" dirty="0"/>
              <a:t>computer vision</a:t>
            </a:r>
            <a:r>
              <a:rPr lang="en-US" dirty="0"/>
              <a:t>, DL has made progress in learning from very </a:t>
            </a:r>
            <a:r>
              <a:rPr lang="en-US" b="1" dirty="0"/>
              <a:t>few examples</a:t>
            </a:r>
            <a:r>
              <a:rPr lang="en-US" dirty="0"/>
              <a:t> (few-shot learning).</a:t>
            </a:r>
          </a:p>
          <a:p>
            <a:pPr>
              <a:buFont typeface="Arial" panose="020B0604020202020204" pitchFamily="34" charset="0"/>
              <a:buChar char="•"/>
            </a:pPr>
            <a:r>
              <a:rPr lang="en-US" b="1" dirty="0"/>
              <a:t>Image generation</a:t>
            </a:r>
            <a:r>
              <a:rPr lang="en-US" dirty="0"/>
              <a:t> using DL has also improved significantly, helping train models with limited data.</a:t>
            </a:r>
          </a:p>
          <a:p>
            <a:pPr>
              <a:buFont typeface="Arial" panose="020B0604020202020204" pitchFamily="34" charset="0"/>
              <a:buChar char="•"/>
            </a:pPr>
            <a:r>
              <a:rPr lang="en-US" dirty="0"/>
              <a:t>However, </a:t>
            </a:r>
            <a:r>
              <a:rPr lang="en-US" b="1" dirty="0"/>
              <a:t>similar advancements for NLP are still lacking</a:t>
            </a:r>
            <a:r>
              <a:rPr lang="en-US" dirty="0"/>
              <a:t>, making it harder to train NLP models with </a:t>
            </a:r>
            <a:r>
              <a:rPr lang="en-US" b="1" dirty="0"/>
              <a:t>limited text data</a:t>
            </a:r>
            <a:r>
              <a:rPr lang="en-US" dirty="0"/>
              <a:t>.</a:t>
            </a:r>
          </a:p>
          <a:p>
            <a:endParaRPr lang="en-IN" dirty="0"/>
          </a:p>
        </p:txBody>
      </p:sp>
    </p:spTree>
    <p:extLst>
      <p:ext uri="{BB962C8B-B14F-4D97-AF65-F5344CB8AC3E}">
        <p14:creationId xmlns:p14="http://schemas.microsoft.com/office/powerpoint/2010/main" val="11464912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9F959-D953-7D82-D0DB-0C0BBE373F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18A27D-B78C-B7DF-FDED-4DA03B4AECC4}"/>
              </a:ext>
            </a:extLst>
          </p:cNvPr>
          <p:cNvSpPr>
            <a:spLocks noGrp="1"/>
          </p:cNvSpPr>
          <p:nvPr>
            <p:ph type="title"/>
          </p:nvPr>
        </p:nvSpPr>
        <p:spPr>
          <a:xfrm>
            <a:off x="141625" y="156238"/>
            <a:ext cx="11773284" cy="1320800"/>
          </a:xfrm>
        </p:spPr>
        <p:txBody>
          <a:bodyPr/>
          <a:lstStyle/>
          <a:p>
            <a:r>
              <a:rPr lang="en-US" dirty="0"/>
              <a:t>Why Deep Learning Is Not Yet the Silver Bullet for NLP</a:t>
            </a:r>
            <a:endParaRPr lang="en-IN" dirty="0"/>
          </a:p>
        </p:txBody>
      </p:sp>
      <p:sp>
        <p:nvSpPr>
          <p:cNvPr id="3" name="Content Placeholder 2">
            <a:extLst>
              <a:ext uri="{FF2B5EF4-FFF2-40B4-BE49-F238E27FC236}">
                <a16:creationId xmlns:a16="http://schemas.microsoft.com/office/drawing/2014/main" id="{D4FD9613-A031-CFCF-F41C-059DC355AD52}"/>
              </a:ext>
            </a:extLst>
          </p:cNvPr>
          <p:cNvSpPr>
            <a:spLocks noGrp="1"/>
          </p:cNvSpPr>
          <p:nvPr>
            <p:ph idx="1"/>
          </p:nvPr>
        </p:nvSpPr>
        <p:spPr>
          <a:xfrm>
            <a:off x="277090" y="1477038"/>
            <a:ext cx="11148291" cy="5224724"/>
          </a:xfrm>
        </p:spPr>
        <p:txBody>
          <a:bodyPr/>
          <a:lstStyle/>
          <a:p>
            <a:pPr>
              <a:buNone/>
            </a:pPr>
            <a:r>
              <a:rPr lang="en-US" b="1" dirty="0"/>
              <a:t>3. Domain Adaptation</a:t>
            </a:r>
          </a:p>
          <a:p>
            <a:pPr>
              <a:buFont typeface="Arial" panose="020B0604020202020204" pitchFamily="34" charset="0"/>
              <a:buChar char="•"/>
            </a:pPr>
            <a:r>
              <a:rPr lang="en-US" dirty="0"/>
              <a:t>A DL model trained on </a:t>
            </a:r>
            <a:r>
              <a:rPr lang="en-US" b="1" dirty="0"/>
              <a:t>news articles</a:t>
            </a:r>
            <a:r>
              <a:rPr lang="en-US" dirty="0"/>
              <a:t> might </a:t>
            </a:r>
            <a:r>
              <a:rPr lang="en-US" b="1" dirty="0"/>
              <a:t>not work well</a:t>
            </a:r>
            <a:r>
              <a:rPr lang="en-US" dirty="0"/>
              <a:t> on </a:t>
            </a:r>
            <a:r>
              <a:rPr lang="en-US" b="1" dirty="0"/>
              <a:t>social media posts or legal documents</a:t>
            </a:r>
            <a:r>
              <a:rPr lang="en-US" dirty="0"/>
              <a:t>.</a:t>
            </a:r>
          </a:p>
          <a:p>
            <a:pPr>
              <a:buFont typeface="Arial" panose="020B0604020202020204" pitchFamily="34" charset="0"/>
              <a:buChar char="•"/>
            </a:pPr>
            <a:r>
              <a:rPr lang="en-US" dirty="0"/>
              <a:t>Language varies across </a:t>
            </a:r>
            <a:r>
              <a:rPr lang="en-US" b="1" dirty="0"/>
              <a:t>domains</a:t>
            </a:r>
            <a:r>
              <a:rPr lang="en-US" dirty="0"/>
              <a:t>, and DL models struggle when applied to </a:t>
            </a:r>
            <a:r>
              <a:rPr lang="en-US" b="1" dirty="0"/>
              <a:t>new topics</a:t>
            </a:r>
            <a:r>
              <a:rPr lang="en-US" dirty="0"/>
              <a:t> without retraining.</a:t>
            </a:r>
          </a:p>
          <a:p>
            <a:pPr>
              <a:buFont typeface="Arial" panose="020B0604020202020204" pitchFamily="34" charset="0"/>
              <a:buChar char="•"/>
            </a:pPr>
            <a:r>
              <a:rPr lang="en-US" b="1" dirty="0"/>
              <a:t>Domain-specific models</a:t>
            </a:r>
            <a:r>
              <a:rPr lang="en-US" dirty="0"/>
              <a:t> (or rule-based approaches) </a:t>
            </a:r>
            <a:r>
              <a:rPr lang="en-US" b="1" dirty="0"/>
              <a:t>often perform better</a:t>
            </a:r>
            <a:r>
              <a:rPr lang="en-US" dirty="0"/>
              <a:t> in specialized fields like </a:t>
            </a:r>
            <a:r>
              <a:rPr lang="en-US" b="1" dirty="0"/>
              <a:t>law or medicine</a:t>
            </a:r>
            <a:r>
              <a:rPr lang="en-US" dirty="0"/>
              <a:t>.</a:t>
            </a:r>
          </a:p>
          <a:p>
            <a:pPr marL="0" indent="0">
              <a:buNone/>
            </a:pPr>
            <a:endParaRPr lang="en-US" dirty="0"/>
          </a:p>
          <a:p>
            <a:pPr>
              <a:buNone/>
            </a:pPr>
            <a:r>
              <a:rPr lang="en-US" b="1" dirty="0"/>
              <a:t>4. Interpretable Models</a:t>
            </a:r>
          </a:p>
          <a:p>
            <a:pPr>
              <a:buFont typeface="Arial" panose="020B0604020202020204" pitchFamily="34" charset="0"/>
              <a:buChar char="•"/>
            </a:pPr>
            <a:r>
              <a:rPr lang="en-US" b="1" dirty="0"/>
              <a:t>DL models work like a "black box,"</a:t>
            </a:r>
            <a:r>
              <a:rPr lang="en-US" dirty="0"/>
              <a:t> meaning it’s hard to understand </a:t>
            </a:r>
            <a:r>
              <a:rPr lang="en-US" b="1" dirty="0"/>
              <a:t>why they make certain predictions</a:t>
            </a:r>
            <a:r>
              <a:rPr lang="en-US" dirty="0"/>
              <a:t>.</a:t>
            </a:r>
          </a:p>
          <a:p>
            <a:pPr>
              <a:buFont typeface="Arial" panose="020B0604020202020204" pitchFamily="34" charset="0"/>
              <a:buChar char="•"/>
            </a:pPr>
            <a:r>
              <a:rPr lang="en-US" b="1" dirty="0"/>
              <a:t>Businesses and users prefer explanations</a:t>
            </a:r>
            <a:r>
              <a:rPr lang="en-US" dirty="0"/>
              <a:t>, which traditional models (like </a:t>
            </a:r>
            <a:r>
              <a:rPr lang="en-US" b="1" dirty="0"/>
              <a:t>Naive Bayes</a:t>
            </a:r>
            <a:r>
              <a:rPr lang="en-US" dirty="0"/>
              <a:t>) can provide.</a:t>
            </a:r>
          </a:p>
          <a:p>
            <a:pPr>
              <a:buFont typeface="Arial" panose="020B0604020202020204" pitchFamily="34" charset="0"/>
              <a:buChar char="•"/>
            </a:pPr>
            <a:r>
              <a:rPr lang="en-US" dirty="0"/>
              <a:t>Unlike </a:t>
            </a:r>
            <a:r>
              <a:rPr lang="en-US" b="1" dirty="0"/>
              <a:t>computer vision</a:t>
            </a:r>
            <a:r>
              <a:rPr lang="en-US" dirty="0"/>
              <a:t>, where we can visualize why an image was classified a certain way, </a:t>
            </a:r>
            <a:r>
              <a:rPr lang="en-US" b="1" dirty="0"/>
              <a:t>NLP lacks strong interpretability techniques</a:t>
            </a:r>
            <a:r>
              <a:rPr lang="en-US" dirty="0"/>
              <a:t>.</a:t>
            </a:r>
          </a:p>
          <a:p>
            <a:endParaRPr lang="en-IN" dirty="0"/>
          </a:p>
        </p:txBody>
      </p:sp>
    </p:spTree>
    <p:extLst>
      <p:ext uri="{BB962C8B-B14F-4D97-AF65-F5344CB8AC3E}">
        <p14:creationId xmlns:p14="http://schemas.microsoft.com/office/powerpoint/2010/main" val="1265111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DB900-A8FE-9E26-7F06-64F4C1657F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24807-35BA-8173-6DC8-2CDB714E8544}"/>
              </a:ext>
            </a:extLst>
          </p:cNvPr>
          <p:cNvSpPr>
            <a:spLocks noGrp="1"/>
          </p:cNvSpPr>
          <p:nvPr>
            <p:ph type="title"/>
          </p:nvPr>
        </p:nvSpPr>
        <p:spPr>
          <a:xfrm>
            <a:off x="141625" y="156238"/>
            <a:ext cx="11773284" cy="1320800"/>
          </a:xfrm>
        </p:spPr>
        <p:txBody>
          <a:bodyPr/>
          <a:lstStyle/>
          <a:p>
            <a:r>
              <a:rPr lang="en-US" dirty="0"/>
              <a:t>Why Deep Learning Is Not Yet the Silver Bullet for NLP</a:t>
            </a:r>
            <a:endParaRPr lang="en-IN" dirty="0"/>
          </a:p>
        </p:txBody>
      </p:sp>
      <p:sp>
        <p:nvSpPr>
          <p:cNvPr id="3" name="Content Placeholder 2">
            <a:extLst>
              <a:ext uri="{FF2B5EF4-FFF2-40B4-BE49-F238E27FC236}">
                <a16:creationId xmlns:a16="http://schemas.microsoft.com/office/drawing/2014/main" id="{F293EF23-FE70-827E-5EED-C3054867ECD1}"/>
              </a:ext>
            </a:extLst>
          </p:cNvPr>
          <p:cNvSpPr>
            <a:spLocks noGrp="1"/>
          </p:cNvSpPr>
          <p:nvPr>
            <p:ph idx="1"/>
          </p:nvPr>
        </p:nvSpPr>
        <p:spPr>
          <a:xfrm>
            <a:off x="277090" y="1477038"/>
            <a:ext cx="11148291" cy="5224724"/>
          </a:xfrm>
        </p:spPr>
        <p:txBody>
          <a:bodyPr/>
          <a:lstStyle/>
          <a:p>
            <a:pPr>
              <a:buNone/>
            </a:pPr>
            <a:r>
              <a:rPr lang="en-US" b="1" dirty="0"/>
              <a:t>5. Common Sense &amp; World Knowledge</a:t>
            </a:r>
          </a:p>
          <a:p>
            <a:pPr>
              <a:buFont typeface="Arial" panose="020B0604020202020204" pitchFamily="34" charset="0"/>
              <a:buChar char="•"/>
            </a:pPr>
            <a:r>
              <a:rPr lang="en-US" dirty="0"/>
              <a:t>Humans </a:t>
            </a:r>
            <a:r>
              <a:rPr lang="en-US" b="1" dirty="0"/>
              <a:t>use logic and common sense</a:t>
            </a:r>
            <a:r>
              <a:rPr lang="en-US" dirty="0"/>
              <a:t> while understanding language (e.g., "If John is in the garden, he’s not in the bedroom").</a:t>
            </a:r>
          </a:p>
          <a:p>
            <a:pPr>
              <a:buFont typeface="Arial" panose="020B0604020202020204" pitchFamily="34" charset="0"/>
              <a:buChar char="•"/>
            </a:pPr>
            <a:r>
              <a:rPr lang="en-US" dirty="0"/>
              <a:t>DL models </a:t>
            </a:r>
            <a:r>
              <a:rPr lang="en-US" b="1" dirty="0"/>
              <a:t>struggle</a:t>
            </a:r>
            <a:r>
              <a:rPr lang="en-US" dirty="0"/>
              <a:t> with logical reasoning and </a:t>
            </a:r>
            <a:r>
              <a:rPr lang="en-US" b="1" dirty="0"/>
              <a:t>connecting real-world knowledge</a:t>
            </a:r>
            <a:r>
              <a:rPr lang="en-US" dirty="0"/>
              <a:t> to language tasks.</a:t>
            </a:r>
          </a:p>
          <a:p>
            <a:pPr>
              <a:buFont typeface="Arial" panose="020B0604020202020204" pitchFamily="34" charset="0"/>
              <a:buChar char="•"/>
            </a:pPr>
            <a:r>
              <a:rPr lang="en-US" dirty="0"/>
              <a:t>Some efforts exist to </a:t>
            </a:r>
            <a:r>
              <a:rPr lang="en-US" b="1" dirty="0"/>
              <a:t>teach AI common sense</a:t>
            </a:r>
            <a:r>
              <a:rPr lang="en-US" dirty="0"/>
              <a:t>, but they are </a:t>
            </a:r>
            <a:r>
              <a:rPr lang="en-US" b="1" dirty="0"/>
              <a:t>not yet well-integrated into NLP models</a:t>
            </a:r>
            <a:r>
              <a:rPr lang="en-US" dirty="0"/>
              <a:t>.</a:t>
            </a:r>
          </a:p>
          <a:p>
            <a:endParaRPr lang="en-IN" dirty="0"/>
          </a:p>
          <a:p>
            <a:pPr>
              <a:buNone/>
            </a:pPr>
            <a:r>
              <a:rPr lang="en-US" b="1" dirty="0"/>
              <a:t>6. On-Device Deployment</a:t>
            </a:r>
          </a:p>
          <a:p>
            <a:pPr>
              <a:buFont typeface="Arial" panose="020B0604020202020204" pitchFamily="34" charset="0"/>
              <a:buChar char="•"/>
            </a:pPr>
            <a:r>
              <a:rPr lang="en-US" dirty="0"/>
              <a:t>Some applications (e.g., </a:t>
            </a:r>
            <a:r>
              <a:rPr lang="en-US" b="1" dirty="0"/>
              <a:t>offline translators for tourists</a:t>
            </a:r>
            <a:r>
              <a:rPr lang="en-US" dirty="0"/>
              <a:t>) need </a:t>
            </a:r>
            <a:r>
              <a:rPr lang="en-US" b="1" dirty="0"/>
              <a:t>NLP models to run on small devices</a:t>
            </a:r>
            <a:r>
              <a:rPr lang="en-US" dirty="0"/>
              <a:t> instead of cloud servers.</a:t>
            </a:r>
          </a:p>
          <a:p>
            <a:pPr>
              <a:buFont typeface="Arial" panose="020B0604020202020204" pitchFamily="34" charset="0"/>
              <a:buChar char="•"/>
            </a:pPr>
            <a:r>
              <a:rPr lang="en-US" dirty="0"/>
              <a:t>DL models are </a:t>
            </a:r>
            <a:r>
              <a:rPr lang="en-US" b="1" dirty="0"/>
              <a:t>too large and power-hungry</a:t>
            </a:r>
            <a:r>
              <a:rPr lang="en-US" dirty="0"/>
              <a:t> to fit into </a:t>
            </a:r>
            <a:r>
              <a:rPr lang="en-US" b="1" dirty="0"/>
              <a:t>mobile devices</a:t>
            </a:r>
            <a:r>
              <a:rPr lang="en-US" dirty="0"/>
              <a:t> with </a:t>
            </a:r>
            <a:r>
              <a:rPr lang="en-US" b="1" dirty="0"/>
              <a:t>limited memory and battery</a:t>
            </a:r>
            <a:r>
              <a:rPr lang="en-US" dirty="0"/>
              <a:t>.</a:t>
            </a:r>
          </a:p>
          <a:p>
            <a:pPr>
              <a:buFont typeface="Arial" panose="020B0604020202020204" pitchFamily="34" charset="0"/>
              <a:buChar char="•"/>
            </a:pPr>
            <a:r>
              <a:rPr lang="en-US" dirty="0"/>
              <a:t>There is ongoing research to </a:t>
            </a:r>
            <a:r>
              <a:rPr lang="en-US" b="1" dirty="0"/>
              <a:t>optimize DL for edge devices</a:t>
            </a:r>
            <a:r>
              <a:rPr lang="en-US" dirty="0"/>
              <a:t>, but </a:t>
            </a:r>
            <a:r>
              <a:rPr lang="en-US" b="1" dirty="0"/>
              <a:t>we are still far from efficient solutions</a:t>
            </a:r>
            <a:r>
              <a:rPr lang="en-US" dirty="0"/>
              <a:t>.</a:t>
            </a:r>
          </a:p>
          <a:p>
            <a:endParaRPr lang="en-IN" dirty="0"/>
          </a:p>
        </p:txBody>
      </p:sp>
    </p:spTree>
    <p:extLst>
      <p:ext uri="{BB962C8B-B14F-4D97-AF65-F5344CB8AC3E}">
        <p14:creationId xmlns:p14="http://schemas.microsoft.com/office/powerpoint/2010/main" val="12518451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B85BC-5EFE-6410-8C00-4F3E373EDC1D}"/>
              </a:ext>
            </a:extLst>
          </p:cNvPr>
          <p:cNvSpPr>
            <a:spLocks noGrp="1"/>
          </p:cNvSpPr>
          <p:nvPr>
            <p:ph type="title"/>
          </p:nvPr>
        </p:nvSpPr>
        <p:spPr>
          <a:xfrm>
            <a:off x="86207" y="105438"/>
            <a:ext cx="8596668" cy="711200"/>
          </a:xfrm>
        </p:spPr>
        <p:txBody>
          <a:bodyPr>
            <a:normAutofit fontScale="90000"/>
          </a:bodyPr>
          <a:lstStyle/>
          <a:p>
            <a:r>
              <a:rPr lang="en-US" dirty="0"/>
              <a:t>An NLP Walkthrough: Conversational Agents</a:t>
            </a:r>
            <a:endParaRPr lang="en-IN" dirty="0"/>
          </a:p>
        </p:txBody>
      </p:sp>
      <p:pic>
        <p:nvPicPr>
          <p:cNvPr id="5" name="Content Placeholder 4">
            <a:extLst>
              <a:ext uri="{FF2B5EF4-FFF2-40B4-BE49-F238E27FC236}">
                <a16:creationId xmlns:a16="http://schemas.microsoft.com/office/drawing/2014/main" id="{5B645A68-9EB6-0DEE-263A-1C0297CF74F1}"/>
              </a:ext>
            </a:extLst>
          </p:cNvPr>
          <p:cNvPicPr>
            <a:picLocks noGrp="1" noChangeAspect="1"/>
          </p:cNvPicPr>
          <p:nvPr>
            <p:ph idx="1"/>
          </p:nvPr>
        </p:nvPicPr>
        <p:blipFill>
          <a:blip r:embed="rId2"/>
          <a:stretch>
            <a:fillRect/>
          </a:stretch>
        </p:blipFill>
        <p:spPr>
          <a:xfrm>
            <a:off x="1594860" y="980571"/>
            <a:ext cx="5757285" cy="2889466"/>
          </a:xfrm>
        </p:spPr>
      </p:pic>
      <p:sp>
        <p:nvSpPr>
          <p:cNvPr id="7" name="TextBox 6">
            <a:extLst>
              <a:ext uri="{FF2B5EF4-FFF2-40B4-BE49-F238E27FC236}">
                <a16:creationId xmlns:a16="http://schemas.microsoft.com/office/drawing/2014/main" id="{1CB96BBC-081B-0F12-36E6-2F8782B35DA6}"/>
              </a:ext>
            </a:extLst>
          </p:cNvPr>
          <p:cNvSpPr txBox="1"/>
          <p:nvPr/>
        </p:nvSpPr>
        <p:spPr>
          <a:xfrm>
            <a:off x="353289" y="4184073"/>
            <a:ext cx="12245109" cy="2031325"/>
          </a:xfrm>
          <a:prstGeom prst="rect">
            <a:avLst/>
          </a:prstGeom>
          <a:noFill/>
        </p:spPr>
        <p:txBody>
          <a:bodyPr wrap="square">
            <a:spAutoFit/>
          </a:bodyPr>
          <a:lstStyle/>
          <a:p>
            <a:pPr>
              <a:buNone/>
            </a:pPr>
            <a:r>
              <a:rPr lang="en-US" b="1" dirty="0"/>
              <a:t>Speech Recognition and Synthesis</a:t>
            </a:r>
          </a:p>
          <a:p>
            <a:pPr>
              <a:buFont typeface="Arial" panose="020B0604020202020204" pitchFamily="34" charset="0"/>
              <a:buChar char="•"/>
            </a:pPr>
            <a:r>
              <a:rPr lang="en-US" b="1" dirty="0"/>
              <a:t>Speech Recognition</a:t>
            </a:r>
            <a:r>
              <a:rPr lang="en-US" dirty="0"/>
              <a:t> converts spoken words into text (e.g., "Hey Siri, play a song" → </a:t>
            </a:r>
            <a:r>
              <a:rPr lang="en-US" b="1" dirty="0"/>
              <a:t>text format</a:t>
            </a:r>
            <a:r>
              <a:rPr lang="en-US" dirty="0"/>
              <a:t>).</a:t>
            </a:r>
          </a:p>
          <a:p>
            <a:pPr>
              <a:buFont typeface="Arial" panose="020B0604020202020204" pitchFamily="34" charset="0"/>
              <a:buChar char="•"/>
            </a:pPr>
            <a:r>
              <a:rPr lang="en-US" b="1" dirty="0"/>
              <a:t>Speech Synthesis</a:t>
            </a:r>
            <a:r>
              <a:rPr lang="en-US" dirty="0"/>
              <a:t> does the reverse—turning text into speech (e.g., the assistant replies, </a:t>
            </a:r>
            <a:r>
              <a:rPr lang="en-US" b="1" dirty="0"/>
              <a:t>"Playing your favorite song"</a:t>
            </a:r>
            <a:r>
              <a:rPr lang="en-US" dirty="0"/>
              <a:t>).</a:t>
            </a:r>
          </a:p>
          <a:p>
            <a:pPr>
              <a:buFont typeface="Arial" panose="020B0604020202020204" pitchFamily="34" charset="0"/>
              <a:buChar char="•"/>
            </a:pPr>
            <a:r>
              <a:rPr lang="en-US" dirty="0"/>
              <a:t>These tasks use </a:t>
            </a:r>
            <a:r>
              <a:rPr lang="en-US" b="1" dirty="0"/>
              <a:t>phonemes</a:t>
            </a:r>
            <a:r>
              <a:rPr lang="en-US" dirty="0"/>
              <a:t> (basic speech sounds) to understand and generate language.</a:t>
            </a:r>
          </a:p>
          <a:p>
            <a:pPr>
              <a:buFont typeface="Arial" panose="020B0604020202020204" pitchFamily="34" charset="0"/>
              <a:buChar char="•"/>
            </a:pPr>
            <a:r>
              <a:rPr lang="en-US" b="1" dirty="0"/>
              <a:t>Example:</a:t>
            </a:r>
            <a:r>
              <a:rPr lang="en-US" dirty="0"/>
              <a:t> When you say, </a:t>
            </a:r>
            <a:r>
              <a:rPr lang="en-US" b="1" dirty="0"/>
              <a:t>"What’s the weather today?"</a:t>
            </a:r>
            <a:r>
              <a:rPr lang="en-US" dirty="0"/>
              <a:t>, the assistant </a:t>
            </a:r>
            <a:r>
              <a:rPr lang="en-US" b="1" dirty="0"/>
              <a:t>converts your voice to text</a:t>
            </a:r>
            <a:r>
              <a:rPr lang="en-US" dirty="0"/>
              <a:t> and processes the query.</a:t>
            </a:r>
          </a:p>
        </p:txBody>
      </p:sp>
    </p:spTree>
    <p:extLst>
      <p:ext uri="{BB962C8B-B14F-4D97-AF65-F5344CB8AC3E}">
        <p14:creationId xmlns:p14="http://schemas.microsoft.com/office/powerpoint/2010/main" val="1235468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A76F-5B43-51B4-680E-8DB1E03A2862}"/>
              </a:ext>
            </a:extLst>
          </p:cNvPr>
          <p:cNvSpPr>
            <a:spLocks noGrp="1"/>
          </p:cNvSpPr>
          <p:nvPr>
            <p:ph type="title"/>
          </p:nvPr>
        </p:nvSpPr>
        <p:spPr>
          <a:xfrm>
            <a:off x="0" y="156238"/>
            <a:ext cx="11043611" cy="1320800"/>
          </a:xfrm>
        </p:spPr>
        <p:txBody>
          <a:bodyPr/>
          <a:lstStyle/>
          <a:p>
            <a:r>
              <a:rPr lang="en-US" dirty="0"/>
              <a:t>An NLP Walkthrough: Conversational Agents</a:t>
            </a:r>
            <a:endParaRPr lang="en-IN" dirty="0"/>
          </a:p>
        </p:txBody>
      </p:sp>
      <p:sp>
        <p:nvSpPr>
          <p:cNvPr id="3" name="Content Placeholder 2">
            <a:extLst>
              <a:ext uri="{FF2B5EF4-FFF2-40B4-BE49-F238E27FC236}">
                <a16:creationId xmlns:a16="http://schemas.microsoft.com/office/drawing/2014/main" id="{BC207D87-948A-7FB0-3C78-278B76730D74}"/>
              </a:ext>
            </a:extLst>
          </p:cNvPr>
          <p:cNvSpPr>
            <a:spLocks noGrp="1"/>
          </p:cNvSpPr>
          <p:nvPr>
            <p:ph idx="1"/>
          </p:nvPr>
        </p:nvSpPr>
        <p:spPr>
          <a:xfrm>
            <a:off x="113915" y="1042989"/>
            <a:ext cx="11690157" cy="3880773"/>
          </a:xfrm>
        </p:spPr>
        <p:txBody>
          <a:bodyPr>
            <a:normAutofit/>
          </a:bodyPr>
          <a:lstStyle/>
          <a:p>
            <a:pPr>
              <a:lnSpc>
                <a:spcPct val="80000"/>
              </a:lnSpc>
            </a:pPr>
            <a:r>
              <a:rPr lang="en-US" b="1" dirty="0"/>
              <a:t>2. Natural Language Understanding (NLU)</a:t>
            </a:r>
          </a:p>
          <a:p>
            <a:pPr>
              <a:lnSpc>
                <a:spcPct val="80000"/>
              </a:lnSpc>
            </a:pPr>
            <a:r>
              <a:rPr lang="en-US" b="1" dirty="0"/>
              <a:t>This step analyzes the meaning of the user's request using different NLP techniques:</a:t>
            </a:r>
          </a:p>
          <a:p>
            <a:pPr>
              <a:lnSpc>
                <a:spcPct val="80000"/>
              </a:lnSpc>
            </a:pPr>
            <a:endParaRPr lang="en-US" b="1" dirty="0"/>
          </a:p>
          <a:p>
            <a:pPr>
              <a:lnSpc>
                <a:spcPct val="80000"/>
              </a:lnSpc>
            </a:pPr>
            <a:r>
              <a:rPr lang="en-US" b="1" dirty="0"/>
              <a:t>Sentiment Analysis: Understands emotions (e.g., "I love this song!" → Positive sentiment).</a:t>
            </a:r>
          </a:p>
          <a:p>
            <a:pPr>
              <a:lnSpc>
                <a:spcPct val="80000"/>
              </a:lnSpc>
            </a:pPr>
            <a:endParaRPr lang="en-US" b="1" dirty="0"/>
          </a:p>
          <a:p>
            <a:pPr>
              <a:lnSpc>
                <a:spcPct val="80000"/>
              </a:lnSpc>
            </a:pPr>
            <a:r>
              <a:rPr lang="en-US" b="1" dirty="0"/>
              <a:t>Named Entity Recognition (NER): Identifies important words (e.g., "Book a flight to Paris" → Paris is recognized as a location).</a:t>
            </a:r>
          </a:p>
          <a:p>
            <a:pPr>
              <a:lnSpc>
                <a:spcPct val="80000"/>
              </a:lnSpc>
            </a:pPr>
            <a:endParaRPr lang="en-US" b="1" dirty="0"/>
          </a:p>
          <a:p>
            <a:pPr>
              <a:lnSpc>
                <a:spcPct val="80000"/>
              </a:lnSpc>
            </a:pPr>
            <a:r>
              <a:rPr lang="en-US" b="1" dirty="0"/>
              <a:t>Coreference Resolution: Links words referring to the same thing (e.g., "Avengers: Endgame was great. The movie had amazing effects." → "The movie" refers to "Avengers: Endgame")</a:t>
            </a:r>
            <a:endParaRPr lang="en-IN" b="1" dirty="0"/>
          </a:p>
        </p:txBody>
      </p:sp>
      <p:pic>
        <p:nvPicPr>
          <p:cNvPr id="13" name="Content Placeholder 4">
            <a:extLst>
              <a:ext uri="{FF2B5EF4-FFF2-40B4-BE49-F238E27FC236}">
                <a16:creationId xmlns:a16="http://schemas.microsoft.com/office/drawing/2014/main" id="{1B7690FE-255E-CE9C-CA5C-5FA96B187A6D}"/>
              </a:ext>
            </a:extLst>
          </p:cNvPr>
          <p:cNvPicPr>
            <a:picLocks noChangeAspect="1"/>
          </p:cNvPicPr>
          <p:nvPr/>
        </p:nvPicPr>
        <p:blipFill>
          <a:blip r:embed="rId2"/>
          <a:stretch>
            <a:fillRect/>
          </a:stretch>
        </p:blipFill>
        <p:spPr>
          <a:xfrm>
            <a:off x="4687299" y="4775198"/>
            <a:ext cx="3643901" cy="1828801"/>
          </a:xfrm>
          <a:prstGeom prst="rect">
            <a:avLst/>
          </a:prstGeom>
        </p:spPr>
      </p:pic>
    </p:spTree>
    <p:extLst>
      <p:ext uri="{BB962C8B-B14F-4D97-AF65-F5344CB8AC3E}">
        <p14:creationId xmlns:p14="http://schemas.microsoft.com/office/powerpoint/2010/main" val="12774634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E72C9-37FE-A420-B3DC-C026F425D2EA}"/>
              </a:ext>
            </a:extLst>
          </p:cNvPr>
          <p:cNvSpPr>
            <a:spLocks noGrp="1"/>
          </p:cNvSpPr>
          <p:nvPr>
            <p:ph type="title"/>
          </p:nvPr>
        </p:nvSpPr>
        <p:spPr>
          <a:xfrm>
            <a:off x="838200" y="365126"/>
            <a:ext cx="10515600" cy="521566"/>
          </a:xfrm>
        </p:spPr>
        <p:txBody>
          <a:bodyPr>
            <a:noAutofit/>
          </a:bodyPr>
          <a:lstStyle/>
          <a:p>
            <a:pPr algn="ctr"/>
            <a:r>
              <a:rPr lang="en-IN" sz="4000" dirty="0"/>
              <a:t>Introduction-NLP Tasks </a:t>
            </a:r>
          </a:p>
        </p:txBody>
      </p:sp>
      <p:pic>
        <p:nvPicPr>
          <p:cNvPr id="5" name="Content Placeholder 4">
            <a:extLst>
              <a:ext uri="{FF2B5EF4-FFF2-40B4-BE49-F238E27FC236}">
                <a16:creationId xmlns:a16="http://schemas.microsoft.com/office/drawing/2014/main" id="{5787D578-7FFF-9FCC-F4DE-9F1EECDD7DF0}"/>
              </a:ext>
            </a:extLst>
          </p:cNvPr>
          <p:cNvPicPr>
            <a:picLocks noGrp="1" noChangeAspect="1"/>
          </p:cNvPicPr>
          <p:nvPr>
            <p:ph idx="1"/>
          </p:nvPr>
        </p:nvPicPr>
        <p:blipFill>
          <a:blip r:embed="rId2"/>
          <a:stretch>
            <a:fillRect/>
          </a:stretch>
        </p:blipFill>
        <p:spPr>
          <a:xfrm>
            <a:off x="665017" y="1327041"/>
            <a:ext cx="8848437" cy="4658123"/>
          </a:xfrm>
        </p:spPr>
      </p:pic>
    </p:spTree>
    <p:extLst>
      <p:ext uri="{BB962C8B-B14F-4D97-AF65-F5344CB8AC3E}">
        <p14:creationId xmlns:p14="http://schemas.microsoft.com/office/powerpoint/2010/main" val="3573161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509AD-810E-955E-770F-1DEB0894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72526C-7307-24BC-5656-CE6CA2ECB1FB}"/>
              </a:ext>
            </a:extLst>
          </p:cNvPr>
          <p:cNvSpPr>
            <a:spLocks noGrp="1"/>
          </p:cNvSpPr>
          <p:nvPr>
            <p:ph type="title"/>
          </p:nvPr>
        </p:nvSpPr>
        <p:spPr>
          <a:xfrm>
            <a:off x="0" y="156238"/>
            <a:ext cx="11043611" cy="1320800"/>
          </a:xfrm>
        </p:spPr>
        <p:txBody>
          <a:bodyPr/>
          <a:lstStyle/>
          <a:p>
            <a:r>
              <a:rPr lang="en-US" dirty="0"/>
              <a:t>An NLP Walkthrough: Conversational Agents</a:t>
            </a:r>
            <a:endParaRPr lang="en-IN" dirty="0"/>
          </a:p>
        </p:txBody>
      </p:sp>
      <p:sp>
        <p:nvSpPr>
          <p:cNvPr id="3" name="Content Placeholder 2">
            <a:extLst>
              <a:ext uri="{FF2B5EF4-FFF2-40B4-BE49-F238E27FC236}">
                <a16:creationId xmlns:a16="http://schemas.microsoft.com/office/drawing/2014/main" id="{264FBD8C-DD27-BD88-78FE-921D2581AA4B}"/>
              </a:ext>
            </a:extLst>
          </p:cNvPr>
          <p:cNvSpPr>
            <a:spLocks noGrp="1"/>
          </p:cNvSpPr>
          <p:nvPr>
            <p:ph idx="1"/>
          </p:nvPr>
        </p:nvSpPr>
        <p:spPr>
          <a:xfrm>
            <a:off x="113915" y="1042989"/>
            <a:ext cx="11690157" cy="3880773"/>
          </a:xfrm>
        </p:spPr>
        <p:txBody>
          <a:bodyPr>
            <a:normAutofit fontScale="92500" lnSpcReduction="20000"/>
          </a:bodyPr>
          <a:lstStyle/>
          <a:p>
            <a:r>
              <a:rPr lang="en-US" dirty="0"/>
              <a:t>3. </a:t>
            </a:r>
            <a:r>
              <a:rPr lang="en-US" sz="1900" b="1" dirty="0"/>
              <a:t>Dialog Management</a:t>
            </a:r>
          </a:p>
          <a:p>
            <a:r>
              <a:rPr lang="en-US" sz="1900" b="1" dirty="0"/>
              <a:t>Once the system understands the request, it determines the intent and how to respond:</a:t>
            </a:r>
          </a:p>
          <a:p>
            <a:endParaRPr lang="en-US" sz="1900" b="1" dirty="0"/>
          </a:p>
          <a:p>
            <a:r>
              <a:rPr lang="en-US" sz="1900" b="1" dirty="0"/>
              <a:t>Intent Classification: Identifies the purpose (e.g., "Play Mozart songs" → Music request, "What is the weather?" → Information request).</a:t>
            </a:r>
          </a:p>
          <a:p>
            <a:endParaRPr lang="en-US" sz="1900" b="1" dirty="0"/>
          </a:p>
          <a:p>
            <a:r>
              <a:rPr lang="en-US" sz="1900" b="1" dirty="0"/>
              <a:t>The system may ask clarifying questions (e.g., "Which artist’s songs would you like to play?").</a:t>
            </a:r>
          </a:p>
          <a:p>
            <a:endParaRPr lang="en-US" sz="1900" b="1" dirty="0"/>
          </a:p>
          <a:p>
            <a:r>
              <a:rPr lang="en-US" sz="1900" b="1" dirty="0"/>
              <a:t>Action Selection: Decides what to do next—fetching data, playing music, or controlling a smart device.</a:t>
            </a:r>
          </a:p>
          <a:p>
            <a:endParaRPr lang="en-US" sz="1900" b="1" dirty="0"/>
          </a:p>
          <a:p>
            <a:r>
              <a:rPr lang="en-US" sz="1900" b="1" dirty="0"/>
              <a:t>Example: Saying "Turn on the lights" triggers the system to execute the command.</a:t>
            </a:r>
            <a:endParaRPr lang="en-IN" sz="1900" b="1" dirty="0"/>
          </a:p>
        </p:txBody>
      </p:sp>
      <p:pic>
        <p:nvPicPr>
          <p:cNvPr id="4" name="Content Placeholder 4">
            <a:extLst>
              <a:ext uri="{FF2B5EF4-FFF2-40B4-BE49-F238E27FC236}">
                <a16:creationId xmlns:a16="http://schemas.microsoft.com/office/drawing/2014/main" id="{4EEFA41B-0115-9639-BA94-CEF58D06CDED}"/>
              </a:ext>
            </a:extLst>
          </p:cNvPr>
          <p:cNvPicPr>
            <a:picLocks noChangeAspect="1"/>
          </p:cNvPicPr>
          <p:nvPr/>
        </p:nvPicPr>
        <p:blipFill>
          <a:blip r:embed="rId2"/>
          <a:stretch>
            <a:fillRect/>
          </a:stretch>
        </p:blipFill>
        <p:spPr>
          <a:xfrm>
            <a:off x="7799953" y="4872961"/>
            <a:ext cx="3643901" cy="1828801"/>
          </a:xfrm>
          <a:prstGeom prst="rect">
            <a:avLst/>
          </a:prstGeom>
        </p:spPr>
      </p:pic>
    </p:spTree>
    <p:extLst>
      <p:ext uri="{BB962C8B-B14F-4D97-AF65-F5344CB8AC3E}">
        <p14:creationId xmlns:p14="http://schemas.microsoft.com/office/powerpoint/2010/main" val="34279712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8508F-DA29-4442-74F4-B3D57DB77C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1E92-20D2-7091-2E4D-82EF77D0A652}"/>
              </a:ext>
            </a:extLst>
          </p:cNvPr>
          <p:cNvSpPr>
            <a:spLocks noGrp="1"/>
          </p:cNvSpPr>
          <p:nvPr>
            <p:ph type="title"/>
          </p:nvPr>
        </p:nvSpPr>
        <p:spPr>
          <a:xfrm>
            <a:off x="0" y="156238"/>
            <a:ext cx="11043611" cy="1320800"/>
          </a:xfrm>
        </p:spPr>
        <p:txBody>
          <a:bodyPr/>
          <a:lstStyle/>
          <a:p>
            <a:r>
              <a:rPr lang="en-US" dirty="0"/>
              <a:t>An NLP Walkthrough: Conversational Agents</a:t>
            </a:r>
            <a:endParaRPr lang="en-IN" dirty="0"/>
          </a:p>
        </p:txBody>
      </p:sp>
      <p:sp>
        <p:nvSpPr>
          <p:cNvPr id="3" name="Content Placeholder 2">
            <a:extLst>
              <a:ext uri="{FF2B5EF4-FFF2-40B4-BE49-F238E27FC236}">
                <a16:creationId xmlns:a16="http://schemas.microsoft.com/office/drawing/2014/main" id="{BF2A67D3-D1FD-CC73-3062-8F720AD6566A}"/>
              </a:ext>
            </a:extLst>
          </p:cNvPr>
          <p:cNvSpPr>
            <a:spLocks noGrp="1"/>
          </p:cNvSpPr>
          <p:nvPr>
            <p:ph idx="1"/>
          </p:nvPr>
        </p:nvSpPr>
        <p:spPr>
          <a:xfrm>
            <a:off x="113915" y="1042989"/>
            <a:ext cx="11690157" cy="3880773"/>
          </a:xfrm>
        </p:spPr>
        <p:txBody>
          <a:bodyPr>
            <a:normAutofit/>
          </a:bodyPr>
          <a:lstStyle/>
          <a:p>
            <a:pPr>
              <a:buNone/>
            </a:pPr>
            <a:r>
              <a:rPr lang="en-US" b="1" dirty="0"/>
              <a:t>Response Generation</a:t>
            </a:r>
          </a:p>
          <a:p>
            <a:pPr>
              <a:buFont typeface="Arial" panose="020B0604020202020204" pitchFamily="34" charset="0"/>
              <a:buChar char="•"/>
            </a:pPr>
            <a:r>
              <a:rPr lang="en-US" dirty="0"/>
              <a:t>The assistant </a:t>
            </a:r>
            <a:r>
              <a:rPr lang="en-US" b="1" dirty="0"/>
              <a:t>formulates a reply</a:t>
            </a:r>
            <a:r>
              <a:rPr lang="en-US" dirty="0"/>
              <a:t> based on the extracted information.</a:t>
            </a:r>
          </a:p>
          <a:p>
            <a:pPr>
              <a:buFont typeface="Arial" panose="020B0604020202020204" pitchFamily="34" charset="0"/>
              <a:buChar char="•"/>
            </a:pPr>
            <a:r>
              <a:rPr lang="en-US" dirty="0"/>
              <a:t>It can either </a:t>
            </a:r>
            <a:r>
              <a:rPr lang="en-US" b="1" dirty="0"/>
              <a:t>fetch pre-existing answers</a:t>
            </a:r>
            <a:r>
              <a:rPr lang="en-US" dirty="0"/>
              <a:t> (e.g., "The weather is 30°C and sunny") or </a:t>
            </a:r>
            <a:r>
              <a:rPr lang="en-US" b="1" dirty="0"/>
              <a:t>generate new responses</a:t>
            </a:r>
            <a:r>
              <a:rPr lang="en-US" dirty="0"/>
              <a:t> dynamically.</a:t>
            </a:r>
          </a:p>
          <a:p>
            <a:pPr>
              <a:buFont typeface="Arial" panose="020B0604020202020204" pitchFamily="34" charset="0"/>
              <a:buChar char="•"/>
            </a:pPr>
            <a:r>
              <a:rPr lang="en-US" dirty="0"/>
              <a:t>Uses </a:t>
            </a:r>
            <a:r>
              <a:rPr lang="en-US" b="1" dirty="0"/>
              <a:t>pre-defined templates</a:t>
            </a:r>
            <a:r>
              <a:rPr lang="en-US" dirty="0"/>
              <a:t> (e.g., "Now playing Symphony No. 25") or </a:t>
            </a:r>
            <a:r>
              <a:rPr lang="en-US" b="1" dirty="0"/>
              <a:t>AI-based text generation</a:t>
            </a:r>
            <a:r>
              <a:rPr lang="en-US" dirty="0"/>
              <a:t>.</a:t>
            </a:r>
          </a:p>
          <a:p>
            <a:pPr>
              <a:buFont typeface="Arial" panose="020B0604020202020204" pitchFamily="34" charset="0"/>
              <a:buChar char="•"/>
            </a:pPr>
            <a:r>
              <a:rPr lang="en-US" b="1" dirty="0"/>
              <a:t>Example:</a:t>
            </a:r>
            <a:r>
              <a:rPr lang="en-US" dirty="0"/>
              <a:t> If you ask, </a:t>
            </a:r>
            <a:r>
              <a:rPr lang="en-US" b="1" dirty="0"/>
              <a:t>"What is the capital of France?"</a:t>
            </a:r>
            <a:r>
              <a:rPr lang="en-US" dirty="0"/>
              <a:t>, it retrieves the answer </a:t>
            </a:r>
            <a:r>
              <a:rPr lang="en-US" b="1" dirty="0"/>
              <a:t>"Paris is the capital of France."</a:t>
            </a:r>
            <a:endParaRPr lang="en-US" dirty="0"/>
          </a:p>
        </p:txBody>
      </p:sp>
      <p:pic>
        <p:nvPicPr>
          <p:cNvPr id="4" name="Content Placeholder 4">
            <a:extLst>
              <a:ext uri="{FF2B5EF4-FFF2-40B4-BE49-F238E27FC236}">
                <a16:creationId xmlns:a16="http://schemas.microsoft.com/office/drawing/2014/main" id="{6BB2752E-6F08-3ED6-036B-1FA0859438F7}"/>
              </a:ext>
            </a:extLst>
          </p:cNvPr>
          <p:cNvPicPr>
            <a:picLocks noChangeAspect="1"/>
          </p:cNvPicPr>
          <p:nvPr/>
        </p:nvPicPr>
        <p:blipFill>
          <a:blip r:embed="rId2"/>
          <a:stretch>
            <a:fillRect/>
          </a:stretch>
        </p:blipFill>
        <p:spPr>
          <a:xfrm>
            <a:off x="3823855" y="3888507"/>
            <a:ext cx="4304145" cy="2355275"/>
          </a:xfrm>
          <a:prstGeom prst="rect">
            <a:avLst/>
          </a:prstGeom>
        </p:spPr>
      </p:pic>
    </p:spTree>
    <p:extLst>
      <p:ext uri="{BB962C8B-B14F-4D97-AF65-F5344CB8AC3E}">
        <p14:creationId xmlns:p14="http://schemas.microsoft.com/office/powerpoint/2010/main" val="127309584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075C5-9A3F-1FE5-55DA-8C227F3B1F20}"/>
              </a:ext>
            </a:extLst>
          </p:cNvPr>
          <p:cNvSpPr>
            <a:spLocks noGrp="1"/>
          </p:cNvSpPr>
          <p:nvPr>
            <p:ph type="title"/>
          </p:nvPr>
        </p:nvSpPr>
        <p:spPr>
          <a:xfrm>
            <a:off x="178569" y="240145"/>
            <a:ext cx="12376727" cy="831273"/>
          </a:xfrm>
        </p:spPr>
        <p:txBody>
          <a:bodyPr/>
          <a:lstStyle/>
          <a:p>
            <a:pPr algn="ctr"/>
            <a:r>
              <a:rPr lang="en-IN" dirty="0"/>
              <a:t>NLP Pipeline</a:t>
            </a:r>
          </a:p>
        </p:txBody>
      </p:sp>
      <p:sp>
        <p:nvSpPr>
          <p:cNvPr id="3" name="Content Placeholder 2">
            <a:extLst>
              <a:ext uri="{FF2B5EF4-FFF2-40B4-BE49-F238E27FC236}">
                <a16:creationId xmlns:a16="http://schemas.microsoft.com/office/drawing/2014/main" id="{0B72E1E3-02A9-DD52-53AA-E16AF85FE1D8}"/>
              </a:ext>
            </a:extLst>
          </p:cNvPr>
          <p:cNvSpPr>
            <a:spLocks noGrp="1"/>
          </p:cNvSpPr>
          <p:nvPr>
            <p:ph idx="1"/>
          </p:nvPr>
        </p:nvSpPr>
        <p:spPr>
          <a:xfrm>
            <a:off x="220132" y="969818"/>
            <a:ext cx="11751735" cy="5546437"/>
          </a:xfrm>
        </p:spPr>
        <p:txBody>
          <a:bodyPr>
            <a:normAutofit/>
          </a:bodyPr>
          <a:lstStyle/>
          <a:p>
            <a:pPr algn="just"/>
            <a:r>
              <a:rPr lang="en-US" sz="2800" i="1" dirty="0"/>
              <a:t>The whole is more than the sum of its parts. It is more correct to say that the whole is something else than the sum of its parts, because summing up is a meaningless procedure, whereas the whole-part relationship is meaningful.</a:t>
            </a:r>
            <a:endParaRPr lang="en-IN" sz="2800" i="1" dirty="0"/>
          </a:p>
        </p:txBody>
      </p:sp>
      <p:pic>
        <p:nvPicPr>
          <p:cNvPr id="5" name="Picture 4">
            <a:extLst>
              <a:ext uri="{FF2B5EF4-FFF2-40B4-BE49-F238E27FC236}">
                <a16:creationId xmlns:a16="http://schemas.microsoft.com/office/drawing/2014/main" id="{69430804-B058-8EC2-1B2F-72345A5463F7}"/>
              </a:ext>
            </a:extLst>
          </p:cNvPr>
          <p:cNvPicPr>
            <a:picLocks noChangeAspect="1"/>
          </p:cNvPicPr>
          <p:nvPr/>
        </p:nvPicPr>
        <p:blipFill>
          <a:blip r:embed="rId2"/>
          <a:stretch>
            <a:fillRect/>
          </a:stretch>
        </p:blipFill>
        <p:spPr>
          <a:xfrm>
            <a:off x="2849633" y="3202709"/>
            <a:ext cx="6492731" cy="2685473"/>
          </a:xfrm>
          <a:prstGeom prst="rect">
            <a:avLst/>
          </a:prstGeom>
        </p:spPr>
      </p:pic>
    </p:spTree>
    <p:extLst>
      <p:ext uri="{BB962C8B-B14F-4D97-AF65-F5344CB8AC3E}">
        <p14:creationId xmlns:p14="http://schemas.microsoft.com/office/powerpoint/2010/main" val="339805326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8325D-BDA5-0A95-045A-4063CDAF89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1F2D7F-4445-E57A-8F80-2AE0B9BC747D}"/>
              </a:ext>
            </a:extLst>
          </p:cNvPr>
          <p:cNvSpPr>
            <a:spLocks noGrp="1"/>
          </p:cNvSpPr>
          <p:nvPr>
            <p:ph type="title"/>
          </p:nvPr>
        </p:nvSpPr>
        <p:spPr>
          <a:xfrm>
            <a:off x="178569" y="240145"/>
            <a:ext cx="12376727" cy="831273"/>
          </a:xfrm>
        </p:spPr>
        <p:txBody>
          <a:bodyPr/>
          <a:lstStyle/>
          <a:p>
            <a:pPr algn="ctr"/>
            <a:r>
              <a:rPr lang="en-IN" dirty="0"/>
              <a:t>NLP Pipeline</a:t>
            </a:r>
          </a:p>
        </p:txBody>
      </p:sp>
      <p:pic>
        <p:nvPicPr>
          <p:cNvPr id="5" name="Picture 4">
            <a:extLst>
              <a:ext uri="{FF2B5EF4-FFF2-40B4-BE49-F238E27FC236}">
                <a16:creationId xmlns:a16="http://schemas.microsoft.com/office/drawing/2014/main" id="{6EE165FA-8165-D852-102C-EF0B3BAE62C3}"/>
              </a:ext>
            </a:extLst>
          </p:cNvPr>
          <p:cNvPicPr>
            <a:picLocks noChangeAspect="1"/>
          </p:cNvPicPr>
          <p:nvPr/>
        </p:nvPicPr>
        <p:blipFill>
          <a:blip r:embed="rId2"/>
          <a:stretch>
            <a:fillRect/>
          </a:stretch>
        </p:blipFill>
        <p:spPr>
          <a:xfrm>
            <a:off x="7777018" y="4419458"/>
            <a:ext cx="4414982" cy="2438542"/>
          </a:xfrm>
          <a:prstGeom prst="rect">
            <a:avLst/>
          </a:prstGeom>
        </p:spPr>
      </p:pic>
      <p:sp>
        <p:nvSpPr>
          <p:cNvPr id="4" name="Rectangle 1">
            <a:extLst>
              <a:ext uri="{FF2B5EF4-FFF2-40B4-BE49-F238E27FC236}">
                <a16:creationId xmlns:a16="http://schemas.microsoft.com/office/drawing/2014/main" id="{6318824F-850B-3B81-DFBA-4065A2303F6A}"/>
              </a:ext>
            </a:extLst>
          </p:cNvPr>
          <p:cNvSpPr>
            <a:spLocks noGrp="1" noChangeArrowheads="1"/>
          </p:cNvSpPr>
          <p:nvPr>
            <p:ph idx="1"/>
          </p:nvPr>
        </p:nvSpPr>
        <p:spPr bwMode="auto">
          <a:xfrm>
            <a:off x="91353" y="769968"/>
            <a:ext cx="1162035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Collection &amp; Cleaning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Gather relevant text data for the NLP task (e.g., customer reviews, chatbot conversations).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Remove noise like special characters, </a:t>
            </a:r>
            <a:r>
              <a:rPr kumimoji="0" lang="en-US" altLang="en-US" sz="1800" b="0" i="0" u="none" strike="noStrike" cap="none" normalizeH="0" baseline="0" dirty="0" err="1">
                <a:ln>
                  <a:noFill/>
                </a:ln>
                <a:solidFill>
                  <a:schemeClr val="tx1"/>
                </a:solidFill>
                <a:effectLst/>
                <a:latin typeface="Arial" panose="020B0604020202020204" pitchFamily="34" charset="0"/>
              </a:rPr>
              <a:t>stopwords</a:t>
            </a:r>
            <a:r>
              <a:rPr kumimoji="0" lang="en-US" altLang="en-US" sz="1800" b="0" i="0" u="none" strike="noStrike" cap="none" normalizeH="0" baseline="0" dirty="0">
                <a:ln>
                  <a:noFill/>
                </a:ln>
                <a:solidFill>
                  <a:schemeClr val="tx1"/>
                </a:solidFill>
                <a:effectLst/>
                <a:latin typeface="Arial" panose="020B0604020202020204" pitchFamily="34" charset="0"/>
              </a:rPr>
              <a:t>, and duplicate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Pre-processing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Normalize text (convert to lowercase, remove punctuation).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Perform stemming/lemmatization to reduce words to their root form (e.g., </a:t>
            </a:r>
            <a:r>
              <a:rPr kumimoji="0" lang="en-US" altLang="en-US" sz="1800" b="1" i="0" u="none" strike="noStrike" cap="none" normalizeH="0" baseline="0" dirty="0">
                <a:ln>
                  <a:noFill/>
                </a:ln>
                <a:solidFill>
                  <a:schemeClr val="tx1"/>
                </a:solidFill>
                <a:effectLst/>
                <a:latin typeface="Arial" panose="020B0604020202020204" pitchFamily="34" charset="0"/>
              </a:rPr>
              <a:t>running → run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Feature Engineering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Extract useful features like </a:t>
            </a:r>
            <a:r>
              <a:rPr kumimoji="0" lang="en-US" altLang="en-US" sz="1800" b="1" i="0" u="none" strike="noStrike" cap="none" normalizeH="0" baseline="0" dirty="0">
                <a:ln>
                  <a:noFill/>
                </a:ln>
                <a:solidFill>
                  <a:schemeClr val="tx1"/>
                </a:solidFill>
                <a:effectLst/>
                <a:latin typeface="Arial" panose="020B0604020202020204" pitchFamily="34" charset="0"/>
              </a:rPr>
              <a:t>word embeddings, TF-IDF, or n-grams</a:t>
            </a:r>
            <a:r>
              <a:rPr kumimoji="0" lang="en-US" altLang="en-US" sz="1800" b="0" i="0" u="none" strike="noStrike" cap="none" normalizeH="0" baseline="0" dirty="0">
                <a:ln>
                  <a:noFill/>
                </a:ln>
                <a:solidFill>
                  <a:schemeClr val="tx1"/>
                </a:solidFill>
                <a:effectLst/>
                <a:latin typeface="Arial" panose="020B0604020202020204" pitchFamily="34" charset="0"/>
              </a:rPr>
              <a:t> to represent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 text into a structured format for machine learning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Modeling &amp; Evaluation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Train different NLP models (e.g., </a:t>
            </a:r>
            <a:r>
              <a:rPr kumimoji="0" lang="en-US" altLang="en-US" sz="1800" b="1" i="0" u="none" strike="noStrike" cap="none" normalizeH="0" baseline="0" dirty="0">
                <a:ln>
                  <a:noFill/>
                </a:ln>
                <a:solidFill>
                  <a:schemeClr val="tx1"/>
                </a:solidFill>
                <a:effectLst/>
                <a:latin typeface="Arial" panose="020B0604020202020204" pitchFamily="34" charset="0"/>
              </a:rPr>
              <a:t>Naïve Bayes, LSTMs, BERT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them using metrics like </a:t>
            </a:r>
            <a:r>
              <a:rPr kumimoji="0" lang="en-US" altLang="en-US" sz="1800" b="1" i="0" u="none" strike="noStrike" cap="none" normalizeH="0" baseline="0" dirty="0">
                <a:ln>
                  <a:noFill/>
                </a:ln>
                <a:solidFill>
                  <a:schemeClr val="tx1"/>
                </a:solidFill>
                <a:effectLst/>
                <a:latin typeface="Arial" panose="020B0604020202020204" pitchFamily="34" charset="0"/>
              </a:rPr>
              <a:t>accuracy, F1-score, BLEU score</a:t>
            </a:r>
            <a:r>
              <a:rPr kumimoji="0" lang="en-US" altLang="en-US" sz="1800" b="0" i="0" u="none" strike="noStrike" cap="none" normalizeH="0" baseline="0" dirty="0">
                <a:ln>
                  <a:noFill/>
                </a:ln>
                <a:solidFill>
                  <a:schemeClr val="tx1"/>
                </a:solidFill>
                <a:effectLst/>
                <a:latin typeface="Arial" panose="020B0604020202020204" pitchFamily="34" charset="0"/>
              </a:rPr>
              <a:t> for comparison.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Deployment &amp; Monitoring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the best-performing model for real-world use.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Continuously monitor and update the model to maintain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449712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E4E97-213A-8FA2-7C80-694835602BD3}"/>
              </a:ext>
            </a:extLst>
          </p:cNvPr>
          <p:cNvSpPr>
            <a:spLocks noGrp="1"/>
          </p:cNvSpPr>
          <p:nvPr>
            <p:ph type="title"/>
          </p:nvPr>
        </p:nvSpPr>
        <p:spPr>
          <a:xfrm>
            <a:off x="67733" y="123911"/>
            <a:ext cx="11477721" cy="692727"/>
          </a:xfrm>
        </p:spPr>
        <p:txBody>
          <a:bodyPr>
            <a:normAutofit fontScale="90000"/>
          </a:bodyPr>
          <a:lstStyle/>
          <a:p>
            <a:r>
              <a:rPr lang="en-US" b="1" dirty="0"/>
              <a:t>TF-IDF (Term Frequency - Inverse Document Frequency)</a:t>
            </a:r>
            <a:br>
              <a:rPr lang="en-US" b="1" dirty="0"/>
            </a:br>
            <a:endParaRPr lang="en-IN" dirty="0"/>
          </a:p>
        </p:txBody>
      </p:sp>
      <p:sp>
        <p:nvSpPr>
          <p:cNvPr id="3" name="Content Placeholder 2">
            <a:extLst>
              <a:ext uri="{FF2B5EF4-FFF2-40B4-BE49-F238E27FC236}">
                <a16:creationId xmlns:a16="http://schemas.microsoft.com/office/drawing/2014/main" id="{3FACB6C6-4FA9-5CB2-B24F-3890DEC33BB5}"/>
              </a:ext>
            </a:extLst>
          </p:cNvPr>
          <p:cNvSpPr>
            <a:spLocks noGrp="1"/>
          </p:cNvSpPr>
          <p:nvPr>
            <p:ph idx="1"/>
          </p:nvPr>
        </p:nvSpPr>
        <p:spPr>
          <a:xfrm>
            <a:off x="150860" y="996807"/>
            <a:ext cx="10609503" cy="5597957"/>
          </a:xfrm>
        </p:spPr>
        <p:txBody>
          <a:bodyPr/>
          <a:lstStyle/>
          <a:p>
            <a:r>
              <a:rPr lang="en-US" dirty="0"/>
              <a:t>TF-IDF is a technique used in </a:t>
            </a:r>
            <a:r>
              <a:rPr lang="en-US" b="1" dirty="0"/>
              <a:t>Natural Language Processing (NLP)</a:t>
            </a:r>
            <a:r>
              <a:rPr lang="en-US" dirty="0"/>
              <a:t> to measure the </a:t>
            </a:r>
            <a:r>
              <a:rPr lang="en-US" b="1" dirty="0"/>
              <a:t>importance of a word in a document</a:t>
            </a:r>
            <a:r>
              <a:rPr lang="en-US" dirty="0"/>
              <a:t> relative to a collection of documents (corpus). It helps in filtering out common words (like "the", "is", "and") while keeping the important ones.</a:t>
            </a:r>
          </a:p>
          <a:p>
            <a:endParaRPr lang="en-IN" dirty="0"/>
          </a:p>
        </p:txBody>
      </p:sp>
      <p:pic>
        <p:nvPicPr>
          <p:cNvPr id="5" name="Picture 4">
            <a:extLst>
              <a:ext uri="{FF2B5EF4-FFF2-40B4-BE49-F238E27FC236}">
                <a16:creationId xmlns:a16="http://schemas.microsoft.com/office/drawing/2014/main" id="{DF2C871B-F654-B3FB-C57A-892DF56C2833}"/>
              </a:ext>
            </a:extLst>
          </p:cNvPr>
          <p:cNvPicPr>
            <a:picLocks noChangeAspect="1"/>
          </p:cNvPicPr>
          <p:nvPr/>
        </p:nvPicPr>
        <p:blipFill>
          <a:blip r:embed="rId2"/>
          <a:stretch>
            <a:fillRect/>
          </a:stretch>
        </p:blipFill>
        <p:spPr>
          <a:xfrm>
            <a:off x="2900219" y="2050986"/>
            <a:ext cx="6005548" cy="4446796"/>
          </a:xfrm>
          <a:prstGeom prst="rect">
            <a:avLst/>
          </a:prstGeom>
        </p:spPr>
      </p:pic>
    </p:spTree>
    <p:extLst>
      <p:ext uri="{BB962C8B-B14F-4D97-AF65-F5344CB8AC3E}">
        <p14:creationId xmlns:p14="http://schemas.microsoft.com/office/powerpoint/2010/main" val="2808687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9FFD9-DD5E-437A-6A6E-0180F0469599}"/>
              </a:ext>
            </a:extLst>
          </p:cNvPr>
          <p:cNvSpPr>
            <a:spLocks noGrp="1"/>
          </p:cNvSpPr>
          <p:nvPr>
            <p:ph type="title"/>
          </p:nvPr>
        </p:nvSpPr>
        <p:spPr>
          <a:xfrm>
            <a:off x="113916" y="0"/>
            <a:ext cx="8596668" cy="637309"/>
          </a:xfrm>
        </p:spPr>
        <p:txBody>
          <a:bodyPr>
            <a:normAutofit fontScale="90000"/>
          </a:bodyPr>
          <a:lstStyle/>
          <a:p>
            <a:r>
              <a:rPr lang="en-IN" dirty="0"/>
              <a:t>Data Acquisition</a:t>
            </a:r>
          </a:p>
        </p:txBody>
      </p:sp>
      <p:sp>
        <p:nvSpPr>
          <p:cNvPr id="3" name="Content Placeholder 2">
            <a:extLst>
              <a:ext uri="{FF2B5EF4-FFF2-40B4-BE49-F238E27FC236}">
                <a16:creationId xmlns:a16="http://schemas.microsoft.com/office/drawing/2014/main" id="{34E2B933-0D65-2EAA-4318-955CF56F6BA6}"/>
              </a:ext>
            </a:extLst>
          </p:cNvPr>
          <p:cNvSpPr>
            <a:spLocks noGrp="1"/>
          </p:cNvSpPr>
          <p:nvPr>
            <p:ph idx="1"/>
          </p:nvPr>
        </p:nvSpPr>
        <p:spPr>
          <a:xfrm>
            <a:off x="307878" y="637309"/>
            <a:ext cx="12170449" cy="5782684"/>
          </a:xfrm>
        </p:spPr>
        <p:txBody>
          <a:bodyPr>
            <a:normAutofit fontScale="77500" lnSpcReduction="20000"/>
          </a:bodyPr>
          <a:lstStyle/>
          <a:p>
            <a:r>
              <a:rPr lang="en-US" dirty="0"/>
              <a:t>1️⃣ </a:t>
            </a:r>
            <a:r>
              <a:rPr lang="en-US" sz="2600" b="1" dirty="0"/>
              <a:t>Use Public Datasets</a:t>
            </a:r>
          </a:p>
          <a:p>
            <a:endParaRPr lang="en-US" dirty="0"/>
          </a:p>
          <a:p>
            <a:r>
              <a:rPr lang="en-US" dirty="0"/>
              <a:t>Check if there’s already a free dataset available online.</a:t>
            </a:r>
          </a:p>
          <a:p>
            <a:endParaRPr lang="en-US" dirty="0"/>
          </a:p>
          <a:p>
            <a:r>
              <a:rPr lang="en-US" dirty="0"/>
              <a:t>Websites like Google Dataset Search or Kaggle have thousands of datasets.</a:t>
            </a:r>
          </a:p>
          <a:p>
            <a:endParaRPr lang="en-US" dirty="0"/>
          </a:p>
          <a:p>
            <a:r>
              <a:rPr lang="en-US" dirty="0"/>
              <a:t>If a dataset matches your needs, great! You can start training your model.</a:t>
            </a:r>
          </a:p>
          <a:p>
            <a:endParaRPr lang="en-US" dirty="0"/>
          </a:p>
          <a:p>
            <a:r>
              <a:rPr lang="en-US" dirty="0"/>
              <a:t>✅ Example: Using an open-source movie reviews dataset to build a sentiment analysis model.</a:t>
            </a:r>
          </a:p>
          <a:p>
            <a:endParaRPr lang="en-US" dirty="0"/>
          </a:p>
          <a:p>
            <a:r>
              <a:rPr lang="en-US" dirty="0"/>
              <a:t>2️⃣ </a:t>
            </a:r>
            <a:r>
              <a:rPr lang="en-US" sz="2600" b="1" dirty="0"/>
              <a:t>Scrape Data from the Internet</a:t>
            </a:r>
          </a:p>
          <a:p>
            <a:endParaRPr lang="en-US" dirty="0"/>
          </a:p>
          <a:p>
            <a:r>
              <a:rPr lang="en-US" dirty="0"/>
              <a:t>If a suitable dataset isn’t available, find relevant information online.</a:t>
            </a:r>
          </a:p>
          <a:p>
            <a:endParaRPr lang="en-US" dirty="0"/>
          </a:p>
          <a:p>
            <a:r>
              <a:rPr lang="en-US" dirty="0"/>
              <a:t>Websites like forums, social media, and customer support pages have real-world data.</a:t>
            </a:r>
          </a:p>
          <a:p>
            <a:endParaRPr lang="en-US" dirty="0"/>
          </a:p>
          <a:p>
            <a:r>
              <a:rPr lang="en-US" dirty="0"/>
              <a:t>Use web scraping tools to extract data and label it manually.</a:t>
            </a:r>
          </a:p>
          <a:p>
            <a:endParaRPr lang="en-US" dirty="0"/>
          </a:p>
          <a:p>
            <a:r>
              <a:rPr lang="en-US" dirty="0"/>
              <a:t>✅ Example: Scraping Amazon reviews to analyze customer opinions on a product.</a:t>
            </a:r>
          </a:p>
          <a:p>
            <a:endParaRPr lang="en-IN" dirty="0"/>
          </a:p>
        </p:txBody>
      </p:sp>
    </p:spTree>
    <p:extLst>
      <p:ext uri="{BB962C8B-B14F-4D97-AF65-F5344CB8AC3E}">
        <p14:creationId xmlns:p14="http://schemas.microsoft.com/office/powerpoint/2010/main" val="316874836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F1B42-63F7-F588-F6AB-82316EEE2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070559-6E29-BA34-D4A9-B2A6177ED980}"/>
              </a:ext>
            </a:extLst>
          </p:cNvPr>
          <p:cNvSpPr>
            <a:spLocks noGrp="1"/>
          </p:cNvSpPr>
          <p:nvPr>
            <p:ph type="title"/>
          </p:nvPr>
        </p:nvSpPr>
        <p:spPr>
          <a:xfrm>
            <a:off x="113916" y="0"/>
            <a:ext cx="8596668" cy="637309"/>
          </a:xfrm>
        </p:spPr>
        <p:txBody>
          <a:bodyPr>
            <a:normAutofit fontScale="90000"/>
          </a:bodyPr>
          <a:lstStyle/>
          <a:p>
            <a:r>
              <a:rPr lang="en-IN" dirty="0"/>
              <a:t>Data Acquisition</a:t>
            </a:r>
          </a:p>
        </p:txBody>
      </p:sp>
      <p:sp>
        <p:nvSpPr>
          <p:cNvPr id="3" name="Content Placeholder 2">
            <a:extLst>
              <a:ext uri="{FF2B5EF4-FFF2-40B4-BE49-F238E27FC236}">
                <a16:creationId xmlns:a16="http://schemas.microsoft.com/office/drawing/2014/main" id="{4B9544E2-1BC7-4015-5EA9-EABB004CB887}"/>
              </a:ext>
            </a:extLst>
          </p:cNvPr>
          <p:cNvSpPr>
            <a:spLocks noGrp="1"/>
          </p:cNvSpPr>
          <p:nvPr>
            <p:ph idx="1"/>
          </p:nvPr>
        </p:nvSpPr>
        <p:spPr>
          <a:xfrm>
            <a:off x="307878" y="637309"/>
            <a:ext cx="12170449" cy="6096000"/>
          </a:xfrm>
        </p:spPr>
        <p:txBody>
          <a:bodyPr>
            <a:normAutofit fontScale="85000" lnSpcReduction="20000"/>
          </a:bodyPr>
          <a:lstStyle/>
          <a:p>
            <a:r>
              <a:rPr lang="en-US" dirty="0"/>
              <a:t>4️⃣ </a:t>
            </a:r>
            <a:r>
              <a:rPr lang="en-US" sz="2600" b="1" dirty="0"/>
              <a:t>Product Intervention (Built-in Data Collection)</a:t>
            </a:r>
          </a:p>
          <a:p>
            <a:endParaRPr lang="en-US" dirty="0"/>
          </a:p>
          <a:p>
            <a:r>
              <a:rPr lang="en-US" dirty="0"/>
              <a:t>Companies integrate AI into their products to collect real-world data.</a:t>
            </a:r>
          </a:p>
          <a:p>
            <a:endParaRPr lang="en-US" dirty="0"/>
          </a:p>
          <a:p>
            <a:r>
              <a:rPr lang="en-US" dirty="0"/>
              <a:t>Tech giants (Google, Facebook, Netflix) gather massive amounts of user data this way.</a:t>
            </a:r>
          </a:p>
          <a:p>
            <a:endParaRPr lang="en-US" dirty="0"/>
          </a:p>
          <a:p>
            <a:r>
              <a:rPr lang="en-US" dirty="0"/>
              <a:t>The more people use a product, the better the AI model becomes.</a:t>
            </a:r>
          </a:p>
          <a:p>
            <a:endParaRPr lang="en-US" dirty="0"/>
          </a:p>
          <a:p>
            <a:r>
              <a:rPr lang="en-US" dirty="0"/>
              <a:t>✅ Example: YouTube recommends videos based on your watch history (AI learns from user behavior).</a:t>
            </a:r>
          </a:p>
          <a:p>
            <a:endParaRPr lang="en-US" dirty="0"/>
          </a:p>
          <a:p>
            <a:r>
              <a:rPr lang="en-US" dirty="0"/>
              <a:t>5️⃣ </a:t>
            </a:r>
            <a:r>
              <a:rPr lang="en-US" sz="2600" b="1" dirty="0"/>
              <a:t>Data Augmentation (Creating More Data)</a:t>
            </a:r>
          </a:p>
          <a:p>
            <a:endParaRPr lang="en-US" dirty="0"/>
          </a:p>
          <a:p>
            <a:r>
              <a:rPr lang="en-US" dirty="0"/>
              <a:t>If data collection is slow, create synthetic data to speed up training.</a:t>
            </a:r>
          </a:p>
          <a:p>
            <a:endParaRPr lang="en-US" dirty="0"/>
          </a:p>
          <a:p>
            <a:r>
              <a:rPr lang="en-US" dirty="0"/>
              <a:t>Modify existing data by paraphrasing, translating, or generating text using AI.</a:t>
            </a:r>
          </a:p>
          <a:p>
            <a:endParaRPr lang="en-US" dirty="0"/>
          </a:p>
          <a:p>
            <a:r>
              <a:rPr lang="en-US" dirty="0"/>
              <a:t>This helps improve model accuracy without waiting months for real-world data.</a:t>
            </a:r>
          </a:p>
          <a:p>
            <a:endParaRPr lang="en-US" dirty="0"/>
          </a:p>
          <a:p>
            <a:r>
              <a:rPr lang="en-US" dirty="0"/>
              <a:t>✅ Example: Using AI to generate variations of product descriptions for training an NLP model.</a:t>
            </a:r>
            <a:endParaRPr lang="en-IN" dirty="0"/>
          </a:p>
        </p:txBody>
      </p:sp>
    </p:spTree>
    <p:extLst>
      <p:ext uri="{BB962C8B-B14F-4D97-AF65-F5344CB8AC3E}">
        <p14:creationId xmlns:p14="http://schemas.microsoft.com/office/powerpoint/2010/main" val="223434442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56FDA-1529-79DE-1CD2-40CE6583AAD2}"/>
              </a:ext>
            </a:extLst>
          </p:cNvPr>
          <p:cNvSpPr>
            <a:spLocks noGrp="1"/>
          </p:cNvSpPr>
          <p:nvPr>
            <p:ph type="title"/>
          </p:nvPr>
        </p:nvSpPr>
        <p:spPr>
          <a:xfrm>
            <a:off x="0" y="0"/>
            <a:ext cx="8596668" cy="692727"/>
          </a:xfrm>
        </p:spPr>
        <p:txBody>
          <a:bodyPr/>
          <a:lstStyle/>
          <a:p>
            <a:r>
              <a:rPr lang="fr-FR" dirty="0"/>
              <a:t>Data Augmentation Techniques in NLP</a:t>
            </a:r>
            <a:endParaRPr lang="en-IN" dirty="0"/>
          </a:p>
        </p:txBody>
      </p:sp>
      <p:sp>
        <p:nvSpPr>
          <p:cNvPr id="3" name="Content Placeholder 2">
            <a:extLst>
              <a:ext uri="{FF2B5EF4-FFF2-40B4-BE49-F238E27FC236}">
                <a16:creationId xmlns:a16="http://schemas.microsoft.com/office/drawing/2014/main" id="{ECF77FDE-7A2A-7410-AF69-E3965B0B7E17}"/>
              </a:ext>
            </a:extLst>
          </p:cNvPr>
          <p:cNvSpPr>
            <a:spLocks noGrp="1"/>
          </p:cNvSpPr>
          <p:nvPr>
            <p:ph idx="1"/>
          </p:nvPr>
        </p:nvSpPr>
        <p:spPr>
          <a:xfrm>
            <a:off x="104679" y="904444"/>
            <a:ext cx="11856411" cy="5791920"/>
          </a:xfrm>
        </p:spPr>
        <p:txBody>
          <a:bodyPr/>
          <a:lstStyle/>
          <a:p>
            <a:pPr>
              <a:buNone/>
            </a:pPr>
            <a:r>
              <a:rPr lang="en-US" b="1" dirty="0"/>
              <a:t>Synonym Replacement</a:t>
            </a:r>
          </a:p>
          <a:p>
            <a:pPr>
              <a:buNone/>
            </a:pPr>
            <a:r>
              <a:rPr lang="en-US" dirty="0"/>
              <a:t>🔹 </a:t>
            </a:r>
            <a:r>
              <a:rPr lang="en-US" b="1" dirty="0"/>
              <a:t>Pick a few words</a:t>
            </a:r>
            <a:r>
              <a:rPr lang="en-US" dirty="0"/>
              <a:t> in a sentence (except stop words).</a:t>
            </a:r>
            <a:br>
              <a:rPr lang="en-US" dirty="0"/>
            </a:br>
            <a:r>
              <a:rPr lang="en-US" dirty="0"/>
              <a:t>🔹 </a:t>
            </a:r>
            <a:r>
              <a:rPr lang="en-US" b="1" dirty="0"/>
              <a:t>Replace them with synonyms</a:t>
            </a:r>
            <a:r>
              <a:rPr lang="en-US" dirty="0"/>
              <a:t> (words with similar meanings).</a:t>
            </a:r>
            <a:br>
              <a:rPr lang="en-US" dirty="0"/>
            </a:br>
            <a:r>
              <a:rPr lang="en-US" dirty="0"/>
              <a:t>🔹 </a:t>
            </a:r>
            <a:r>
              <a:rPr lang="en-US" b="1" dirty="0"/>
              <a:t>Use WordNet</a:t>
            </a:r>
            <a:r>
              <a:rPr lang="en-US" dirty="0"/>
              <a:t> to find synonyms.</a:t>
            </a:r>
          </a:p>
          <a:p>
            <a:r>
              <a:rPr lang="en-US" dirty="0"/>
              <a:t>✅ </a:t>
            </a:r>
            <a:r>
              <a:rPr lang="en-US" i="1" dirty="0"/>
              <a:t>Example:</a:t>
            </a:r>
            <a:r>
              <a:rPr lang="en-US" dirty="0"/>
              <a:t/>
            </a:r>
            <a:br>
              <a:rPr lang="en-US" dirty="0"/>
            </a:br>
            <a:r>
              <a:rPr lang="en-US" dirty="0"/>
              <a:t>📌 Original: </a:t>
            </a:r>
            <a:r>
              <a:rPr lang="en-US" i="1" dirty="0"/>
              <a:t>"The food was delicious and tasty."</a:t>
            </a:r>
            <a:r>
              <a:rPr lang="en-US" dirty="0"/>
              <a:t/>
            </a:r>
            <a:br>
              <a:rPr lang="en-US" dirty="0"/>
            </a:br>
            <a:r>
              <a:rPr lang="en-US" dirty="0"/>
              <a:t>📌 Augmented: </a:t>
            </a:r>
            <a:r>
              <a:rPr lang="en-US" i="1" dirty="0"/>
              <a:t>"The food was </a:t>
            </a:r>
            <a:r>
              <a:rPr lang="en-US" b="1" i="1" dirty="0"/>
              <a:t>yummy</a:t>
            </a:r>
            <a:r>
              <a:rPr lang="en-US" i="1" dirty="0"/>
              <a:t> and tasty.“</a:t>
            </a:r>
          </a:p>
          <a:p>
            <a:endParaRPr lang="en-US" i="1" dirty="0"/>
          </a:p>
          <a:p>
            <a:endParaRPr lang="en-US" dirty="0"/>
          </a:p>
          <a:p>
            <a:pPr>
              <a:buNone/>
            </a:pPr>
            <a:r>
              <a:rPr lang="en-US" b="1" dirty="0"/>
              <a:t>Back Translation</a:t>
            </a:r>
          </a:p>
          <a:p>
            <a:pPr>
              <a:buNone/>
            </a:pPr>
            <a:r>
              <a:rPr lang="en-US" dirty="0"/>
              <a:t>🔹 Translate a sentence into another language (e.g., English → German).</a:t>
            </a:r>
            <a:br>
              <a:rPr lang="en-US" dirty="0"/>
            </a:br>
            <a:r>
              <a:rPr lang="en-US" dirty="0"/>
              <a:t>🔹 Translate it back into English.</a:t>
            </a:r>
            <a:br>
              <a:rPr lang="en-US" dirty="0"/>
            </a:br>
            <a:r>
              <a:rPr lang="en-US" dirty="0"/>
              <a:t>🔹 This creates a slightly different version of the sentence.</a:t>
            </a:r>
          </a:p>
          <a:p>
            <a:r>
              <a:rPr lang="en-US" dirty="0"/>
              <a:t>✅ </a:t>
            </a:r>
            <a:r>
              <a:rPr lang="en-US" i="1" dirty="0"/>
              <a:t>Example:</a:t>
            </a:r>
            <a:r>
              <a:rPr lang="en-US" dirty="0"/>
              <a:t/>
            </a:r>
            <a:br>
              <a:rPr lang="en-US" dirty="0"/>
            </a:br>
            <a:r>
              <a:rPr lang="en-US" dirty="0"/>
              <a:t>📌 Original: </a:t>
            </a:r>
            <a:r>
              <a:rPr lang="en-US" i="1" dirty="0"/>
              <a:t>"The weather is nice today."</a:t>
            </a:r>
            <a:r>
              <a:rPr lang="en-US" dirty="0"/>
              <a:t/>
            </a:r>
            <a:br>
              <a:rPr lang="en-US" dirty="0"/>
            </a:br>
            <a:r>
              <a:rPr lang="en-US" dirty="0"/>
              <a:t>📌 Translate to French: </a:t>
            </a:r>
            <a:r>
              <a:rPr lang="en-US" i="1" dirty="0"/>
              <a:t>"Le temps </a:t>
            </a:r>
            <a:r>
              <a:rPr lang="en-US" i="1" dirty="0" err="1"/>
              <a:t>est</a:t>
            </a:r>
            <a:r>
              <a:rPr lang="en-US" i="1" dirty="0"/>
              <a:t> </a:t>
            </a:r>
            <a:r>
              <a:rPr lang="en-US" i="1" dirty="0" err="1"/>
              <a:t>agréable</a:t>
            </a:r>
            <a:r>
              <a:rPr lang="en-US" i="1" dirty="0"/>
              <a:t> </a:t>
            </a:r>
            <a:r>
              <a:rPr lang="en-US" i="1" dirty="0" err="1"/>
              <a:t>aujourd'hui</a:t>
            </a:r>
            <a:r>
              <a:rPr lang="en-US" i="1" dirty="0"/>
              <a:t>."</a:t>
            </a:r>
            <a:r>
              <a:rPr lang="en-US" dirty="0"/>
              <a:t/>
            </a:r>
            <a:br>
              <a:rPr lang="en-US" dirty="0"/>
            </a:br>
            <a:r>
              <a:rPr lang="en-US" dirty="0"/>
              <a:t>📌 Translate back to English: </a:t>
            </a:r>
            <a:r>
              <a:rPr lang="en-US" i="1" dirty="0"/>
              <a:t>"The climate is pleasant today."</a:t>
            </a:r>
            <a:endParaRPr lang="en-US" dirty="0"/>
          </a:p>
          <a:p>
            <a:endParaRPr lang="en-IN" dirty="0"/>
          </a:p>
        </p:txBody>
      </p:sp>
    </p:spTree>
    <p:extLst>
      <p:ext uri="{BB962C8B-B14F-4D97-AF65-F5344CB8AC3E}">
        <p14:creationId xmlns:p14="http://schemas.microsoft.com/office/powerpoint/2010/main" val="271457392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50AB-FB72-9DE1-087A-B315B6BAF6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B3E454-5B66-BD8C-86BF-C378E727AF67}"/>
              </a:ext>
            </a:extLst>
          </p:cNvPr>
          <p:cNvSpPr>
            <a:spLocks noGrp="1"/>
          </p:cNvSpPr>
          <p:nvPr>
            <p:ph type="title"/>
          </p:nvPr>
        </p:nvSpPr>
        <p:spPr>
          <a:xfrm>
            <a:off x="0" y="0"/>
            <a:ext cx="8596668" cy="692727"/>
          </a:xfrm>
        </p:spPr>
        <p:txBody>
          <a:bodyPr/>
          <a:lstStyle/>
          <a:p>
            <a:r>
              <a:rPr lang="fr-FR" dirty="0"/>
              <a:t>Data Augmentation Techniques in NLP</a:t>
            </a:r>
            <a:endParaRPr lang="en-IN" dirty="0"/>
          </a:p>
        </p:txBody>
      </p:sp>
      <p:sp>
        <p:nvSpPr>
          <p:cNvPr id="3" name="Content Placeholder 2">
            <a:extLst>
              <a:ext uri="{FF2B5EF4-FFF2-40B4-BE49-F238E27FC236}">
                <a16:creationId xmlns:a16="http://schemas.microsoft.com/office/drawing/2014/main" id="{50C907D2-91E3-BC63-D76F-D71A88FEE83B}"/>
              </a:ext>
            </a:extLst>
          </p:cNvPr>
          <p:cNvSpPr>
            <a:spLocks noGrp="1"/>
          </p:cNvSpPr>
          <p:nvPr>
            <p:ph idx="1"/>
          </p:nvPr>
        </p:nvSpPr>
        <p:spPr>
          <a:xfrm>
            <a:off x="104679" y="904444"/>
            <a:ext cx="11856411" cy="5791920"/>
          </a:xfrm>
        </p:spPr>
        <p:txBody>
          <a:bodyPr/>
          <a:lstStyle/>
          <a:p>
            <a:pPr>
              <a:buNone/>
            </a:pPr>
            <a:r>
              <a:rPr lang="en-US" b="1" dirty="0"/>
              <a:t>TF-IDF-Based Word Replacement</a:t>
            </a:r>
          </a:p>
          <a:p>
            <a:pPr>
              <a:buNone/>
            </a:pPr>
            <a:r>
              <a:rPr lang="en-US" dirty="0"/>
              <a:t>🔹 Some words in a sentence are </a:t>
            </a:r>
            <a:r>
              <a:rPr lang="en-US" b="1" dirty="0"/>
              <a:t>more important</a:t>
            </a:r>
            <a:r>
              <a:rPr lang="en-US" dirty="0"/>
              <a:t> than others.</a:t>
            </a:r>
            <a:br>
              <a:rPr lang="en-US" dirty="0"/>
            </a:br>
            <a:r>
              <a:rPr lang="en-US" dirty="0"/>
              <a:t>🔹 TF-IDF helps us find </a:t>
            </a:r>
            <a:r>
              <a:rPr lang="en-US" b="1" dirty="0"/>
              <a:t>key words</a:t>
            </a:r>
            <a:r>
              <a:rPr lang="en-US" dirty="0"/>
              <a:t> that shouldn’t be lost.</a:t>
            </a:r>
            <a:br>
              <a:rPr lang="en-US" dirty="0"/>
            </a:br>
            <a:r>
              <a:rPr lang="en-US" dirty="0"/>
              <a:t>🔹 Instead of random replacements, we </a:t>
            </a:r>
            <a:r>
              <a:rPr lang="en-US" b="1" dirty="0"/>
              <a:t>keep important words unchanged</a:t>
            </a:r>
            <a:r>
              <a:rPr lang="en-US" dirty="0"/>
              <a:t>.</a:t>
            </a:r>
          </a:p>
          <a:p>
            <a:r>
              <a:rPr lang="en-US" dirty="0"/>
              <a:t>✅ </a:t>
            </a:r>
            <a:r>
              <a:rPr lang="en-US" i="1" dirty="0"/>
              <a:t>Example:</a:t>
            </a:r>
            <a:r>
              <a:rPr lang="en-US" dirty="0"/>
              <a:t/>
            </a:r>
            <a:br>
              <a:rPr lang="en-US" dirty="0"/>
            </a:br>
            <a:r>
              <a:rPr lang="en-US" dirty="0"/>
              <a:t>📌 Original: </a:t>
            </a:r>
            <a:r>
              <a:rPr lang="en-US" i="1" dirty="0"/>
              <a:t>"The stock market crashed today."</a:t>
            </a:r>
            <a:r>
              <a:rPr lang="en-US" dirty="0"/>
              <a:t/>
            </a:r>
            <a:br>
              <a:rPr lang="en-US" dirty="0"/>
            </a:br>
            <a:r>
              <a:rPr lang="en-US" dirty="0"/>
              <a:t>📌 TF-IDF identifies </a:t>
            </a:r>
            <a:r>
              <a:rPr lang="en-US" b="1" dirty="0"/>
              <a:t>"stock market"</a:t>
            </a:r>
            <a:r>
              <a:rPr lang="en-US" dirty="0"/>
              <a:t> as important, so we don’t replace it.</a:t>
            </a:r>
          </a:p>
          <a:p>
            <a:endParaRPr lang="en-IN" dirty="0"/>
          </a:p>
          <a:p>
            <a:pPr>
              <a:buNone/>
            </a:pPr>
            <a:r>
              <a:rPr lang="en-US" b="1" dirty="0"/>
              <a:t>Bigram Flipping</a:t>
            </a:r>
          </a:p>
          <a:p>
            <a:pPr>
              <a:buNone/>
            </a:pPr>
            <a:r>
              <a:rPr lang="en-US" dirty="0"/>
              <a:t>🔹 </a:t>
            </a:r>
            <a:r>
              <a:rPr lang="en-US" b="1" dirty="0"/>
              <a:t>Break the sentence into bigrams</a:t>
            </a:r>
            <a:r>
              <a:rPr lang="en-US" dirty="0"/>
              <a:t> (pairs of two words).</a:t>
            </a:r>
            <a:br>
              <a:rPr lang="en-US" dirty="0"/>
            </a:br>
            <a:r>
              <a:rPr lang="en-US" dirty="0"/>
              <a:t>🔹 </a:t>
            </a:r>
            <a:r>
              <a:rPr lang="en-US" b="1" dirty="0"/>
              <a:t>Swap a random bigram</a:t>
            </a:r>
            <a:r>
              <a:rPr lang="en-US" dirty="0"/>
              <a:t> to change the sentence structure.</a:t>
            </a:r>
          </a:p>
          <a:p>
            <a:r>
              <a:rPr lang="en-US" dirty="0"/>
              <a:t>✅ </a:t>
            </a:r>
            <a:r>
              <a:rPr lang="en-US" i="1" dirty="0"/>
              <a:t>Example:</a:t>
            </a:r>
            <a:r>
              <a:rPr lang="en-US" dirty="0"/>
              <a:t/>
            </a:r>
            <a:br>
              <a:rPr lang="en-US" dirty="0"/>
            </a:br>
            <a:r>
              <a:rPr lang="en-US" dirty="0"/>
              <a:t>📌 Original: </a:t>
            </a:r>
            <a:r>
              <a:rPr lang="en-US" i="1" dirty="0"/>
              <a:t>"I am going to the supermarket."</a:t>
            </a:r>
            <a:r>
              <a:rPr lang="en-US" dirty="0"/>
              <a:t/>
            </a:r>
            <a:br>
              <a:rPr lang="en-US" dirty="0"/>
            </a:br>
            <a:r>
              <a:rPr lang="en-US" dirty="0"/>
              <a:t>📌 Augmented: </a:t>
            </a:r>
            <a:r>
              <a:rPr lang="en-US" i="1" dirty="0"/>
              <a:t>"I am </a:t>
            </a:r>
            <a:r>
              <a:rPr lang="en-US" b="1" i="1" dirty="0"/>
              <a:t>to going</a:t>
            </a:r>
            <a:r>
              <a:rPr lang="en-US" i="1" dirty="0"/>
              <a:t> the supermarket."</a:t>
            </a:r>
            <a:endParaRPr lang="en-US" dirty="0"/>
          </a:p>
          <a:p>
            <a:endParaRPr lang="en-IN" dirty="0"/>
          </a:p>
        </p:txBody>
      </p:sp>
    </p:spTree>
    <p:extLst>
      <p:ext uri="{BB962C8B-B14F-4D97-AF65-F5344CB8AC3E}">
        <p14:creationId xmlns:p14="http://schemas.microsoft.com/office/powerpoint/2010/main" val="9064781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240E83-249D-FB15-8AFC-E9ED2DE1E0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40CCC1-554F-11F7-2C30-A37C6605CF94}"/>
              </a:ext>
            </a:extLst>
          </p:cNvPr>
          <p:cNvSpPr>
            <a:spLocks noGrp="1"/>
          </p:cNvSpPr>
          <p:nvPr>
            <p:ph type="title"/>
          </p:nvPr>
        </p:nvSpPr>
        <p:spPr>
          <a:xfrm>
            <a:off x="0" y="0"/>
            <a:ext cx="8596668" cy="692727"/>
          </a:xfrm>
        </p:spPr>
        <p:txBody>
          <a:bodyPr/>
          <a:lstStyle/>
          <a:p>
            <a:r>
              <a:rPr lang="fr-FR" dirty="0"/>
              <a:t>Data Augmentation Techniques in NLP</a:t>
            </a:r>
            <a:endParaRPr lang="en-IN" dirty="0"/>
          </a:p>
        </p:txBody>
      </p:sp>
      <p:sp>
        <p:nvSpPr>
          <p:cNvPr id="3" name="Content Placeholder 2">
            <a:extLst>
              <a:ext uri="{FF2B5EF4-FFF2-40B4-BE49-F238E27FC236}">
                <a16:creationId xmlns:a16="http://schemas.microsoft.com/office/drawing/2014/main" id="{E6234D0E-520A-2BCB-0AF9-6EA482464724}"/>
              </a:ext>
            </a:extLst>
          </p:cNvPr>
          <p:cNvSpPr>
            <a:spLocks noGrp="1"/>
          </p:cNvSpPr>
          <p:nvPr>
            <p:ph idx="1"/>
          </p:nvPr>
        </p:nvSpPr>
        <p:spPr>
          <a:xfrm>
            <a:off x="104679" y="904444"/>
            <a:ext cx="11856411" cy="5791920"/>
          </a:xfrm>
        </p:spPr>
        <p:txBody>
          <a:bodyPr/>
          <a:lstStyle/>
          <a:p>
            <a:pPr>
              <a:buNone/>
            </a:pPr>
            <a:r>
              <a:rPr lang="en-US" b="1" dirty="0"/>
              <a:t>Replacing Entities (Names, Places, etc.)</a:t>
            </a:r>
          </a:p>
          <a:p>
            <a:pPr>
              <a:buNone/>
            </a:pPr>
            <a:r>
              <a:rPr lang="en-US" dirty="0"/>
              <a:t>🔹 </a:t>
            </a:r>
            <a:r>
              <a:rPr lang="en-US" b="1" dirty="0"/>
              <a:t>Replace names, locations, or organizations</a:t>
            </a:r>
            <a:r>
              <a:rPr lang="en-US" dirty="0"/>
              <a:t> with similar ones.</a:t>
            </a:r>
          </a:p>
          <a:p>
            <a:r>
              <a:rPr lang="en-US" dirty="0"/>
              <a:t>✅ </a:t>
            </a:r>
            <a:r>
              <a:rPr lang="en-US" i="1" dirty="0"/>
              <a:t>Example:</a:t>
            </a:r>
            <a:r>
              <a:rPr lang="en-US" dirty="0"/>
              <a:t/>
            </a:r>
            <a:br>
              <a:rPr lang="en-US" dirty="0"/>
            </a:br>
            <a:r>
              <a:rPr lang="en-US" dirty="0"/>
              <a:t>📌 Original: </a:t>
            </a:r>
            <a:r>
              <a:rPr lang="en-US" i="1" dirty="0"/>
              <a:t>"I live in California."</a:t>
            </a:r>
            <a:r>
              <a:rPr lang="en-US" dirty="0"/>
              <a:t/>
            </a:r>
            <a:br>
              <a:rPr lang="en-US" dirty="0"/>
            </a:br>
            <a:r>
              <a:rPr lang="en-US" dirty="0"/>
              <a:t>📌 Augmented: </a:t>
            </a:r>
            <a:r>
              <a:rPr lang="en-US" i="1" dirty="0"/>
              <a:t>"I live in London."</a:t>
            </a:r>
            <a:endParaRPr lang="en-US" dirty="0"/>
          </a:p>
          <a:p>
            <a:pPr>
              <a:buNone/>
            </a:pPr>
            <a:r>
              <a:rPr lang="en-IN" b="1" dirty="0"/>
              <a:t>Adding Noise to Data</a:t>
            </a:r>
          </a:p>
          <a:p>
            <a:pPr>
              <a:buNone/>
            </a:pPr>
            <a:r>
              <a:rPr lang="en-IN" dirty="0"/>
              <a:t>🔹 </a:t>
            </a:r>
            <a:r>
              <a:rPr lang="en-IN" b="1" dirty="0"/>
              <a:t>Real-world data has typos</a:t>
            </a:r>
            <a:r>
              <a:rPr lang="en-IN" dirty="0"/>
              <a:t> (especially on social media).</a:t>
            </a:r>
            <a:br>
              <a:rPr lang="en-IN" dirty="0"/>
            </a:br>
            <a:r>
              <a:rPr lang="en-IN" dirty="0"/>
              <a:t>🔹 Simulate errors like </a:t>
            </a:r>
            <a:r>
              <a:rPr lang="en-IN" b="1" dirty="0"/>
              <a:t>misspellings</a:t>
            </a:r>
            <a:r>
              <a:rPr lang="en-IN" dirty="0"/>
              <a:t> or </a:t>
            </a:r>
            <a:r>
              <a:rPr lang="en-IN" b="1" dirty="0"/>
              <a:t>keyboard mistakes</a:t>
            </a:r>
            <a:r>
              <a:rPr lang="en-IN" dirty="0"/>
              <a:t>.</a:t>
            </a:r>
            <a:br>
              <a:rPr lang="en-IN" dirty="0"/>
            </a:br>
            <a:r>
              <a:rPr lang="en-IN" dirty="0"/>
              <a:t>🔹 Helps the model learn to handle messy text.</a:t>
            </a:r>
          </a:p>
          <a:p>
            <a:r>
              <a:rPr lang="en-IN" dirty="0"/>
              <a:t>✅ </a:t>
            </a:r>
            <a:r>
              <a:rPr lang="en-IN" i="1" dirty="0"/>
              <a:t>Example:</a:t>
            </a:r>
            <a:r>
              <a:rPr lang="en-IN" dirty="0"/>
              <a:t/>
            </a:r>
            <a:br>
              <a:rPr lang="en-IN" dirty="0"/>
            </a:br>
            <a:r>
              <a:rPr lang="en-IN" dirty="0"/>
              <a:t>📌 Original: </a:t>
            </a:r>
            <a:r>
              <a:rPr lang="en-IN" i="1" dirty="0"/>
              <a:t>"I love programming!"</a:t>
            </a:r>
            <a:r>
              <a:rPr lang="en-IN" dirty="0"/>
              <a:t/>
            </a:r>
            <a:br>
              <a:rPr lang="en-IN" dirty="0"/>
            </a:br>
            <a:r>
              <a:rPr lang="en-IN" dirty="0"/>
              <a:t>📌 Augmented: </a:t>
            </a:r>
            <a:r>
              <a:rPr lang="en-IN" i="1" dirty="0"/>
              <a:t>"I </a:t>
            </a:r>
            <a:r>
              <a:rPr lang="en-IN" i="1" dirty="0" err="1"/>
              <a:t>lvoe</a:t>
            </a:r>
            <a:r>
              <a:rPr lang="en-IN" i="1" dirty="0"/>
              <a:t> programming!"</a:t>
            </a:r>
            <a:r>
              <a:rPr lang="en-IN" dirty="0"/>
              <a:t> (typo)</a:t>
            </a:r>
          </a:p>
          <a:p>
            <a:pPr>
              <a:buNone/>
            </a:pPr>
            <a:r>
              <a:rPr lang="en-IN" b="1" dirty="0"/>
              <a:t>Advanced Data Augmentation Techniques</a:t>
            </a:r>
          </a:p>
          <a:p>
            <a:r>
              <a:rPr lang="en-IN" dirty="0"/>
              <a:t>✅ </a:t>
            </a:r>
            <a:r>
              <a:rPr lang="en-IN" b="1" dirty="0"/>
              <a:t>Snorkel</a:t>
            </a:r>
            <a:r>
              <a:rPr lang="en-IN" dirty="0"/>
              <a:t> → Automatically creates </a:t>
            </a:r>
            <a:r>
              <a:rPr lang="en-IN" b="1" dirty="0" err="1"/>
              <a:t>labeled</a:t>
            </a:r>
            <a:r>
              <a:rPr lang="en-IN" b="1" dirty="0"/>
              <a:t> datasets</a:t>
            </a:r>
            <a:r>
              <a:rPr lang="en-IN" dirty="0"/>
              <a:t> using rules.</a:t>
            </a:r>
            <a:br>
              <a:rPr lang="en-IN" dirty="0"/>
            </a:br>
            <a:r>
              <a:rPr lang="en-IN" dirty="0"/>
              <a:t>✅ </a:t>
            </a:r>
            <a:r>
              <a:rPr lang="en-IN" b="1" dirty="0"/>
              <a:t>EDA &amp; </a:t>
            </a:r>
            <a:r>
              <a:rPr lang="en-IN" b="1" dirty="0" err="1"/>
              <a:t>NLPAug</a:t>
            </a:r>
            <a:r>
              <a:rPr lang="en-IN" dirty="0"/>
              <a:t> → Popular Python libraries for </a:t>
            </a:r>
            <a:r>
              <a:rPr lang="en-IN" b="1" dirty="0"/>
              <a:t>text augmentation</a:t>
            </a:r>
            <a:r>
              <a:rPr lang="en-IN" dirty="0"/>
              <a:t>.</a:t>
            </a:r>
            <a:br>
              <a:rPr lang="en-IN" dirty="0"/>
            </a:br>
            <a:r>
              <a:rPr lang="en-IN" dirty="0"/>
              <a:t>✅ </a:t>
            </a:r>
            <a:r>
              <a:rPr lang="en-IN" b="1" dirty="0"/>
              <a:t>Active Learning</a:t>
            </a:r>
            <a:r>
              <a:rPr lang="en-IN" dirty="0"/>
              <a:t> → AI </a:t>
            </a:r>
            <a:r>
              <a:rPr lang="en-IN" b="1" dirty="0"/>
              <a:t>selects the most useful data</a:t>
            </a:r>
            <a:r>
              <a:rPr lang="en-IN" dirty="0"/>
              <a:t> to label, saving effort.</a:t>
            </a:r>
          </a:p>
          <a:p>
            <a:endParaRPr lang="en-IN" dirty="0"/>
          </a:p>
        </p:txBody>
      </p:sp>
    </p:spTree>
    <p:extLst>
      <p:ext uri="{BB962C8B-B14F-4D97-AF65-F5344CB8AC3E}">
        <p14:creationId xmlns:p14="http://schemas.microsoft.com/office/powerpoint/2010/main" val="3196474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E9994-9D13-F65D-F069-BF026A04CE0E}"/>
              </a:ext>
            </a:extLst>
          </p:cNvPr>
          <p:cNvSpPr>
            <a:spLocks noGrp="1"/>
          </p:cNvSpPr>
          <p:nvPr>
            <p:ph type="title"/>
          </p:nvPr>
        </p:nvSpPr>
        <p:spPr>
          <a:xfrm>
            <a:off x="838200" y="365126"/>
            <a:ext cx="10515600" cy="623166"/>
          </a:xfrm>
        </p:spPr>
        <p:txBody>
          <a:bodyPr>
            <a:normAutofit fontScale="90000"/>
          </a:bodyPr>
          <a:lstStyle/>
          <a:p>
            <a:pPr algn="ctr"/>
            <a:r>
              <a:rPr lang="en-IN" sz="4000" dirty="0"/>
              <a:t>NLP -Tasks</a:t>
            </a:r>
          </a:p>
        </p:txBody>
      </p:sp>
      <p:sp>
        <p:nvSpPr>
          <p:cNvPr id="3" name="Content Placeholder 2">
            <a:extLst>
              <a:ext uri="{FF2B5EF4-FFF2-40B4-BE49-F238E27FC236}">
                <a16:creationId xmlns:a16="http://schemas.microsoft.com/office/drawing/2014/main" id="{7A8B5121-4FD4-0804-2859-6AD739E86769}"/>
              </a:ext>
            </a:extLst>
          </p:cNvPr>
          <p:cNvSpPr>
            <a:spLocks noGrp="1"/>
          </p:cNvSpPr>
          <p:nvPr>
            <p:ph idx="1"/>
          </p:nvPr>
        </p:nvSpPr>
        <p:spPr>
          <a:xfrm>
            <a:off x="280555" y="988292"/>
            <a:ext cx="11630890" cy="5286375"/>
          </a:xfrm>
        </p:spPr>
        <p:txBody>
          <a:bodyPr/>
          <a:lstStyle/>
          <a:p>
            <a:r>
              <a:rPr lang="en-IN" dirty="0"/>
              <a:t>Difficulty Level of NLP Tasks</a:t>
            </a:r>
          </a:p>
        </p:txBody>
      </p:sp>
      <p:pic>
        <p:nvPicPr>
          <p:cNvPr id="5" name="Picture 4">
            <a:extLst>
              <a:ext uri="{FF2B5EF4-FFF2-40B4-BE49-F238E27FC236}">
                <a16:creationId xmlns:a16="http://schemas.microsoft.com/office/drawing/2014/main" id="{E759F39B-284E-7D55-FDCA-142354A97027}"/>
              </a:ext>
            </a:extLst>
          </p:cNvPr>
          <p:cNvPicPr>
            <a:picLocks noChangeAspect="1"/>
          </p:cNvPicPr>
          <p:nvPr/>
        </p:nvPicPr>
        <p:blipFill>
          <a:blip r:embed="rId2"/>
          <a:stretch>
            <a:fillRect/>
          </a:stretch>
        </p:blipFill>
        <p:spPr>
          <a:xfrm>
            <a:off x="1625600" y="1571625"/>
            <a:ext cx="8340435" cy="5286375"/>
          </a:xfrm>
          <a:prstGeom prst="rect">
            <a:avLst/>
          </a:prstGeom>
        </p:spPr>
      </p:pic>
    </p:spTree>
    <p:extLst>
      <p:ext uri="{BB962C8B-B14F-4D97-AF65-F5344CB8AC3E}">
        <p14:creationId xmlns:p14="http://schemas.microsoft.com/office/powerpoint/2010/main" val="32658981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7" y="115077"/>
            <a:ext cx="8596668" cy="584718"/>
          </a:xfrm>
        </p:spPr>
        <p:txBody>
          <a:bodyPr>
            <a:normAutofit fontScale="90000"/>
          </a:bodyPr>
          <a:lstStyle/>
          <a:p>
            <a:pPr algn="ctr"/>
            <a:r>
              <a:rPr lang="en-IN" dirty="0"/>
              <a:t>Text Extraction and </a:t>
            </a:r>
            <a:r>
              <a:rPr lang="en-IN" dirty="0" smtClean="0"/>
              <a:t>Clean up</a:t>
            </a:r>
            <a:endParaRPr lang="en-IN" dirty="0"/>
          </a:p>
        </p:txBody>
      </p:sp>
      <p:sp>
        <p:nvSpPr>
          <p:cNvPr id="4" name="Rectangle 1"/>
          <p:cNvSpPr>
            <a:spLocks noGrp="1" noChangeArrowheads="1"/>
          </p:cNvSpPr>
          <p:nvPr>
            <p:ph idx="1"/>
          </p:nvPr>
        </p:nvSpPr>
        <p:spPr bwMode="auto">
          <a:xfrm>
            <a:off x="108167" y="699795"/>
            <a:ext cx="11872339" cy="7017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None/>
            </a:pPr>
            <a:r>
              <a:rPr lang="en-GB" altLang="en-US" b="1" dirty="0">
                <a:solidFill>
                  <a:srgbClr val="FF0000"/>
                </a:solidFill>
              </a:rPr>
              <a:t>What is it?</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It's the process of pulling out only the useful text from files or web pages.</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We remove things like HTML tags, metadata, ads, and scripts that we don’t need.</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solidFill>
                  <a:srgbClr val="FF0000"/>
                </a:solidFill>
              </a:rPr>
              <a:t>Why do we need it?</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So that we can feed clean and readable text into machines or AI tools for further processing.</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Helps in data analysis, search engines, </a:t>
            </a:r>
            <a:r>
              <a:rPr lang="en-GB" altLang="en-US" b="1" dirty="0" err="1"/>
              <a:t>chatbots</a:t>
            </a:r>
            <a:r>
              <a:rPr lang="en-GB" altLang="en-US" b="1" dirty="0"/>
              <a:t>, etc.</a:t>
            </a:r>
          </a:p>
          <a:p>
            <a:pPr marL="0" lvl="0" indent="0" defTabSz="914400" eaLnBrk="0" fontAlgn="base" hangingPunct="0">
              <a:spcBef>
                <a:spcPct val="0"/>
              </a:spcBef>
              <a:spcAft>
                <a:spcPct val="0"/>
              </a:spcAft>
              <a:buClrTx/>
              <a:buSzTx/>
              <a:buNone/>
            </a:pPr>
            <a:endParaRPr lang="en-GB" altLang="en-US" b="1" dirty="0">
              <a:solidFill>
                <a:srgbClr val="FF0000"/>
              </a:solidFill>
            </a:endParaRPr>
          </a:p>
          <a:p>
            <a:pPr marL="0" lvl="0" indent="0" defTabSz="914400" eaLnBrk="0" fontAlgn="base" hangingPunct="0">
              <a:spcBef>
                <a:spcPct val="0"/>
              </a:spcBef>
              <a:spcAft>
                <a:spcPct val="0"/>
              </a:spcAft>
              <a:buClrTx/>
              <a:buSzTx/>
              <a:buNone/>
            </a:pPr>
            <a:r>
              <a:rPr lang="en-GB" altLang="en-US" b="1" dirty="0">
                <a:solidFill>
                  <a:srgbClr val="FF0000"/>
                </a:solidFill>
              </a:rPr>
              <a:t>Where do we get this text from?</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PDFs, Word files, websites (HTML), emails, or even live data streams.</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solidFill>
                  <a:srgbClr val="FF0000"/>
                </a:solidFill>
              </a:rPr>
              <a:t>Is it part of NLP (Natural Language Processing)?</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Not really. It’s a preparation step before NLP.</a:t>
            </a:r>
          </a:p>
          <a:p>
            <a:pPr marL="0" lvl="0" indent="0" defTabSz="914400" eaLnBrk="0" fontAlgn="base" hangingPunct="0">
              <a:spcBef>
                <a:spcPct val="0"/>
              </a:spcBef>
              <a:spcAft>
                <a:spcPct val="0"/>
              </a:spcAft>
              <a:buClrTx/>
              <a:buSzTx/>
              <a:buNone/>
            </a:pPr>
            <a:endParaRPr lang="en-GB" altLang="en-US" b="1" dirty="0"/>
          </a:p>
          <a:p>
            <a:pPr marL="0" lvl="0" indent="0" defTabSz="914400" eaLnBrk="0" fontAlgn="base" hangingPunct="0">
              <a:spcBef>
                <a:spcPct val="0"/>
              </a:spcBef>
              <a:spcAft>
                <a:spcPct val="0"/>
              </a:spcAft>
              <a:buClrTx/>
              <a:buSzTx/>
              <a:buNone/>
            </a:pPr>
            <a:r>
              <a:rPr lang="en-GB" altLang="en-US" b="1" dirty="0"/>
              <a:t>No fancy language tricks here — just basic cleaning.</a:t>
            </a:r>
            <a:endParaRPr lang="en-US" altLang="en-US" b="1" dirty="0"/>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7462870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9" y="121298"/>
            <a:ext cx="7322542" cy="6736702"/>
          </a:xfrm>
          <a:prstGeom prst="rect">
            <a:avLst/>
          </a:prstGeom>
        </p:spPr>
      </p:pic>
      <p:pic>
        <p:nvPicPr>
          <p:cNvPr id="5" name="Picture 4"/>
          <p:cNvPicPr>
            <a:picLocks noChangeAspect="1"/>
          </p:cNvPicPr>
          <p:nvPr/>
        </p:nvPicPr>
        <p:blipFill>
          <a:blip r:embed="rId3"/>
          <a:stretch>
            <a:fillRect/>
          </a:stretch>
        </p:blipFill>
        <p:spPr>
          <a:xfrm>
            <a:off x="6352067" y="3512067"/>
            <a:ext cx="6104300" cy="3345933"/>
          </a:xfrm>
          <a:prstGeom prst="rect">
            <a:avLst/>
          </a:prstGeom>
        </p:spPr>
      </p:pic>
    </p:spTree>
    <p:extLst>
      <p:ext uri="{BB962C8B-B14F-4D97-AF65-F5344CB8AC3E}">
        <p14:creationId xmlns:p14="http://schemas.microsoft.com/office/powerpoint/2010/main" val="56480557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96" y="77755"/>
            <a:ext cx="11984307" cy="603380"/>
          </a:xfrm>
        </p:spPr>
        <p:txBody>
          <a:bodyPr>
            <a:normAutofit fontScale="90000"/>
          </a:bodyPr>
          <a:lstStyle/>
          <a:p>
            <a:pPr algn="ctr"/>
            <a:r>
              <a:rPr lang="en-IN" dirty="0"/>
              <a:t>HTML Parsing and </a:t>
            </a:r>
            <a:r>
              <a:rPr lang="en-IN" dirty="0" err="1"/>
              <a:t>Cleanup</a:t>
            </a:r>
            <a:endParaRPr lang="en-IN" dirty="0"/>
          </a:p>
        </p:txBody>
      </p:sp>
      <p:sp>
        <p:nvSpPr>
          <p:cNvPr id="3" name="Content Placeholder 2"/>
          <p:cNvSpPr>
            <a:spLocks noGrp="1"/>
          </p:cNvSpPr>
          <p:nvPr>
            <p:ph idx="1"/>
          </p:nvPr>
        </p:nvSpPr>
        <p:spPr>
          <a:xfrm>
            <a:off x="117495" y="844973"/>
            <a:ext cx="11984307" cy="5891729"/>
          </a:xfrm>
        </p:spPr>
        <p:txBody>
          <a:bodyPr>
            <a:normAutofit lnSpcReduction="10000"/>
          </a:bodyPr>
          <a:lstStyle/>
          <a:p>
            <a:r>
              <a:rPr lang="en-GB" sz="2800" dirty="0"/>
              <a:t>Imagine you’re reading something on a website like </a:t>
            </a:r>
            <a:r>
              <a:rPr lang="en-GB" sz="2800" b="1" dirty="0"/>
              <a:t>Stack Overflow</a:t>
            </a:r>
            <a:r>
              <a:rPr lang="en-GB" sz="2800" dirty="0"/>
              <a:t> (a popular site where programmers ask and answer questions).</a:t>
            </a:r>
          </a:p>
          <a:p>
            <a:r>
              <a:rPr lang="en-GB" sz="2800" dirty="0"/>
              <a:t>Now, suppose you want to </a:t>
            </a:r>
            <a:r>
              <a:rPr lang="en-GB" sz="2800" b="1" dirty="0"/>
              <a:t>collect</a:t>
            </a:r>
            <a:r>
              <a:rPr lang="en-GB" sz="2800" dirty="0"/>
              <a:t> a question and its best answer from that website </a:t>
            </a:r>
            <a:r>
              <a:rPr lang="en-GB" sz="2800" b="1" dirty="0"/>
              <a:t>automatically</a:t>
            </a:r>
            <a:r>
              <a:rPr lang="en-GB" sz="2800" dirty="0"/>
              <a:t> — instead of copying and pasting them manually</a:t>
            </a:r>
            <a:r>
              <a:rPr lang="en-GB" sz="2800" dirty="0" smtClean="0"/>
              <a:t>.</a:t>
            </a:r>
          </a:p>
          <a:p>
            <a:r>
              <a:rPr lang="en-GB" sz="2800" dirty="0">
                <a:solidFill>
                  <a:srgbClr val="FF0000"/>
                </a:solidFill>
              </a:rPr>
              <a:t>What is Text Extraction and </a:t>
            </a:r>
            <a:r>
              <a:rPr lang="en-GB" sz="2800" dirty="0" err="1">
                <a:solidFill>
                  <a:srgbClr val="FF0000"/>
                </a:solidFill>
              </a:rPr>
              <a:t>Cleanup</a:t>
            </a:r>
            <a:r>
              <a:rPr lang="en-GB" sz="2800" dirty="0">
                <a:solidFill>
                  <a:srgbClr val="FF0000"/>
                </a:solidFill>
              </a:rPr>
              <a:t>?</a:t>
            </a:r>
          </a:p>
          <a:p>
            <a:pPr marL="0" indent="0">
              <a:buNone/>
            </a:pPr>
            <a:r>
              <a:rPr lang="en-GB" sz="2800" dirty="0" smtClean="0"/>
              <a:t>Taking </a:t>
            </a:r>
            <a:r>
              <a:rPr lang="en-GB" sz="2800" dirty="0"/>
              <a:t>just the useful text from a file (like a PDF or a web page).</a:t>
            </a:r>
          </a:p>
          <a:p>
            <a:pPr marL="0" indent="0">
              <a:buNone/>
            </a:pPr>
            <a:r>
              <a:rPr lang="en-GB" sz="2800" dirty="0" smtClean="0"/>
              <a:t>Removing </a:t>
            </a:r>
            <a:r>
              <a:rPr lang="en-GB" sz="2800" dirty="0"/>
              <a:t>extra stuff like HTML tags (&lt;div&gt;, &lt;script&gt;), metadata, or code that tells the website how to look and behave.</a:t>
            </a:r>
          </a:p>
          <a:p>
            <a:pPr marL="0" indent="0">
              <a:buNone/>
            </a:pPr>
            <a:r>
              <a:rPr lang="en-GB" sz="2800" dirty="0" err="1" smtClean="0">
                <a:solidFill>
                  <a:srgbClr val="FF0000"/>
                </a:solidFill>
              </a:rPr>
              <a:t>Cleanup</a:t>
            </a:r>
            <a:r>
              <a:rPr lang="en-GB" sz="2800" dirty="0" smtClean="0">
                <a:solidFill>
                  <a:srgbClr val="FF0000"/>
                </a:solidFill>
              </a:rPr>
              <a:t> </a:t>
            </a:r>
            <a:r>
              <a:rPr lang="en-GB" sz="2800" dirty="0">
                <a:solidFill>
                  <a:srgbClr val="FF0000"/>
                </a:solidFill>
              </a:rPr>
              <a:t>means:</a:t>
            </a:r>
          </a:p>
          <a:p>
            <a:pPr marL="0" indent="0">
              <a:buNone/>
            </a:pPr>
            <a:r>
              <a:rPr lang="en-GB" sz="2800" dirty="0" smtClean="0"/>
              <a:t>Making </a:t>
            </a:r>
            <a:r>
              <a:rPr lang="en-GB" sz="2800" dirty="0"/>
              <a:t>sure the text is readable and clean, so we can use it later (like feeding it into a search engine or </a:t>
            </a:r>
            <a:r>
              <a:rPr lang="en-GB" sz="2800" dirty="0" err="1"/>
              <a:t>chatbot</a:t>
            </a:r>
            <a:r>
              <a:rPr lang="en-GB" sz="2800" dirty="0"/>
              <a:t>).</a:t>
            </a:r>
            <a:endParaRPr lang="en-GB" sz="2800" dirty="0" smtClean="0"/>
          </a:p>
          <a:p>
            <a:endParaRPr lang="en-GB" dirty="0" smtClean="0"/>
          </a:p>
          <a:p>
            <a:endParaRPr lang="en-GB" dirty="0"/>
          </a:p>
        </p:txBody>
      </p:sp>
    </p:spTree>
    <p:extLst>
      <p:ext uri="{BB962C8B-B14F-4D97-AF65-F5344CB8AC3E}">
        <p14:creationId xmlns:p14="http://schemas.microsoft.com/office/powerpoint/2010/main" val="354430273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496" y="77755"/>
            <a:ext cx="11984307" cy="603380"/>
          </a:xfrm>
        </p:spPr>
        <p:txBody>
          <a:bodyPr>
            <a:normAutofit fontScale="90000"/>
          </a:bodyPr>
          <a:lstStyle/>
          <a:p>
            <a:r>
              <a:rPr lang="en-IN" dirty="0"/>
              <a:t>HTML Parsing and </a:t>
            </a:r>
            <a:r>
              <a:rPr lang="en-IN" dirty="0" err="1"/>
              <a:t>Cleanup</a:t>
            </a:r>
            <a:endParaRPr lang="en-IN" dirty="0"/>
          </a:p>
        </p:txBody>
      </p:sp>
      <p:sp>
        <p:nvSpPr>
          <p:cNvPr id="3" name="Content Placeholder 2"/>
          <p:cNvSpPr>
            <a:spLocks noGrp="1"/>
          </p:cNvSpPr>
          <p:nvPr>
            <p:ph idx="1"/>
          </p:nvPr>
        </p:nvSpPr>
        <p:spPr>
          <a:xfrm>
            <a:off x="117495" y="844973"/>
            <a:ext cx="11984307" cy="5891729"/>
          </a:xfrm>
        </p:spPr>
        <p:txBody>
          <a:bodyPr>
            <a:normAutofit/>
          </a:bodyPr>
          <a:lstStyle/>
          <a:p>
            <a:pPr marL="0" indent="0">
              <a:buNone/>
            </a:pPr>
            <a:r>
              <a:rPr lang="en-GB" sz="2400" dirty="0" smtClean="0">
                <a:solidFill>
                  <a:srgbClr val="FF0000"/>
                </a:solidFill>
              </a:rPr>
              <a:t>How </a:t>
            </a:r>
            <a:r>
              <a:rPr lang="en-GB" sz="2400" dirty="0">
                <a:solidFill>
                  <a:srgbClr val="FF0000"/>
                </a:solidFill>
              </a:rPr>
              <a:t>Do We Do It from a Website</a:t>
            </a:r>
            <a:r>
              <a:rPr lang="en-GB" sz="2400" dirty="0" smtClean="0">
                <a:solidFill>
                  <a:srgbClr val="FF0000"/>
                </a:solidFill>
              </a:rPr>
              <a:t>?</a:t>
            </a:r>
            <a:endParaRPr lang="en-GB" sz="2400" dirty="0">
              <a:solidFill>
                <a:srgbClr val="FF0000"/>
              </a:solidFill>
            </a:endParaRPr>
          </a:p>
          <a:p>
            <a:r>
              <a:rPr lang="en-GB" sz="2400" b="1" dirty="0"/>
              <a:t>&lt;div class="question"&gt; → the question </a:t>
            </a:r>
            <a:r>
              <a:rPr lang="en-GB" sz="2400" b="1" dirty="0" smtClean="0"/>
              <a:t>part</a:t>
            </a:r>
            <a:endParaRPr lang="en-GB" sz="2400" b="1" dirty="0"/>
          </a:p>
          <a:p>
            <a:r>
              <a:rPr lang="en-GB" sz="2400" b="1" dirty="0"/>
              <a:t>&lt;div class="answer"&gt; → the answer part</a:t>
            </a:r>
          </a:p>
        </p:txBody>
      </p:sp>
      <p:pic>
        <p:nvPicPr>
          <p:cNvPr id="5" name="Picture 4"/>
          <p:cNvPicPr>
            <a:picLocks noChangeAspect="1"/>
          </p:cNvPicPr>
          <p:nvPr/>
        </p:nvPicPr>
        <p:blipFill>
          <a:blip r:embed="rId2"/>
          <a:stretch>
            <a:fillRect/>
          </a:stretch>
        </p:blipFill>
        <p:spPr>
          <a:xfrm>
            <a:off x="7476929" y="0"/>
            <a:ext cx="4624873" cy="4136571"/>
          </a:xfrm>
          <a:prstGeom prst="rect">
            <a:avLst/>
          </a:prstGeom>
        </p:spPr>
      </p:pic>
      <p:sp>
        <p:nvSpPr>
          <p:cNvPr id="6" name="Rectangle 5"/>
          <p:cNvSpPr/>
          <p:nvPr/>
        </p:nvSpPr>
        <p:spPr>
          <a:xfrm>
            <a:off x="227046" y="3057149"/>
            <a:ext cx="6901542" cy="3046988"/>
          </a:xfrm>
          <a:prstGeom prst="rect">
            <a:avLst/>
          </a:prstGeom>
        </p:spPr>
        <p:txBody>
          <a:bodyPr wrap="square">
            <a:spAutoFit/>
          </a:bodyPr>
          <a:lstStyle/>
          <a:p>
            <a:r>
              <a:rPr lang="en-IN" sz="2400" dirty="0">
                <a:latin typeface="UbuntuMono-Regular"/>
              </a:rPr>
              <a:t>Question:</a:t>
            </a:r>
          </a:p>
          <a:p>
            <a:r>
              <a:rPr lang="en-GB" sz="2400" dirty="0">
                <a:latin typeface="UbuntuMono-Regular"/>
              </a:rPr>
              <a:t>What is the module/method used to get the current time?</a:t>
            </a:r>
          </a:p>
          <a:p>
            <a:r>
              <a:rPr lang="en-IN" sz="2400" dirty="0">
                <a:latin typeface="UbuntuMono-Regular"/>
              </a:rPr>
              <a:t>Best answer:</a:t>
            </a:r>
          </a:p>
          <a:p>
            <a:r>
              <a:rPr lang="en-IN" sz="2400" dirty="0">
                <a:latin typeface="UbuntuMono-Regular"/>
              </a:rPr>
              <a:t>Use:</a:t>
            </a:r>
          </a:p>
          <a:p>
            <a:r>
              <a:rPr lang="en-IN" sz="2400" dirty="0">
                <a:latin typeface="UbuntuMono-Regular"/>
              </a:rPr>
              <a:t>&gt;&gt;&gt; import </a:t>
            </a:r>
            <a:r>
              <a:rPr lang="en-IN" sz="2400" dirty="0" err="1">
                <a:latin typeface="UbuntuMono-Regular"/>
              </a:rPr>
              <a:t>datetime</a:t>
            </a:r>
            <a:endParaRPr lang="en-IN" sz="2400" dirty="0">
              <a:latin typeface="UbuntuMono-Regular"/>
            </a:endParaRPr>
          </a:p>
          <a:p>
            <a:r>
              <a:rPr lang="en-IN" sz="2400" dirty="0">
                <a:latin typeface="UbuntuMono-Regular"/>
              </a:rPr>
              <a:t>&gt;&gt;&gt; </a:t>
            </a:r>
            <a:r>
              <a:rPr lang="en-IN" sz="2400" dirty="0" err="1">
                <a:latin typeface="UbuntuMono-Regular"/>
              </a:rPr>
              <a:t>datetime.datetime.now</a:t>
            </a:r>
            <a:r>
              <a:rPr lang="en-IN" sz="2400" dirty="0">
                <a:latin typeface="UbuntuMono-Regular"/>
              </a:rPr>
              <a:t>()</a:t>
            </a:r>
          </a:p>
          <a:p>
            <a:r>
              <a:rPr lang="nn-NO" sz="2400" dirty="0">
                <a:latin typeface="UbuntuMono-Regular"/>
              </a:rPr>
              <a:t>datetime.datetime(2009, 1, 6, 15, 8, 24, 78915)</a:t>
            </a:r>
            <a:endParaRPr lang="en-IN" sz="2400" dirty="0"/>
          </a:p>
        </p:txBody>
      </p:sp>
    </p:spTree>
    <p:extLst>
      <p:ext uri="{BB962C8B-B14F-4D97-AF65-F5344CB8AC3E}">
        <p14:creationId xmlns:p14="http://schemas.microsoft.com/office/powerpoint/2010/main" val="185557197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42" y="189723"/>
            <a:ext cx="8596668" cy="622041"/>
          </a:xfrm>
        </p:spPr>
        <p:txBody>
          <a:bodyPr>
            <a:normAutofit fontScale="90000"/>
          </a:bodyPr>
          <a:lstStyle/>
          <a:p>
            <a:r>
              <a:rPr lang="en-IN" dirty="0"/>
              <a:t>Unicode Normalization</a:t>
            </a:r>
          </a:p>
        </p:txBody>
      </p:sp>
      <p:pic>
        <p:nvPicPr>
          <p:cNvPr id="4" name="Content Placeholder 3"/>
          <p:cNvPicPr>
            <a:picLocks noGrp="1" noChangeAspect="1"/>
          </p:cNvPicPr>
          <p:nvPr>
            <p:ph idx="1"/>
          </p:nvPr>
        </p:nvPicPr>
        <p:blipFill>
          <a:blip r:embed="rId2"/>
          <a:stretch>
            <a:fillRect/>
          </a:stretch>
        </p:blipFill>
        <p:spPr>
          <a:xfrm>
            <a:off x="2293146" y="998376"/>
            <a:ext cx="7428426" cy="3032448"/>
          </a:xfrm>
          <a:prstGeom prst="rect">
            <a:avLst/>
          </a:prstGeom>
        </p:spPr>
      </p:pic>
      <p:sp>
        <p:nvSpPr>
          <p:cNvPr id="6" name="Rectangle 5"/>
          <p:cNvSpPr/>
          <p:nvPr/>
        </p:nvSpPr>
        <p:spPr>
          <a:xfrm>
            <a:off x="407437" y="4390668"/>
            <a:ext cx="11713028" cy="1477328"/>
          </a:xfrm>
          <a:prstGeom prst="rect">
            <a:avLst/>
          </a:prstGeom>
        </p:spPr>
        <p:txBody>
          <a:bodyPr wrap="square">
            <a:spAutoFit/>
          </a:bodyPr>
          <a:lstStyle/>
          <a:p>
            <a:r>
              <a:rPr lang="en-IN" dirty="0"/>
              <a:t>The image shows a grid of special symbols and </a:t>
            </a:r>
            <a:r>
              <a:rPr lang="en-IN" dirty="0" err="1"/>
              <a:t>emojis</a:t>
            </a:r>
            <a:r>
              <a:rPr lang="en-IN" dirty="0"/>
              <a:t> (like 🚀, 🎵, 😺, 🧘), each with something like U+1F680 below it.</a:t>
            </a:r>
          </a:p>
          <a:p>
            <a:endParaRPr lang="en-IN" dirty="0"/>
          </a:p>
          <a:p>
            <a:r>
              <a:rPr lang="en-IN" dirty="0"/>
              <a:t>That code (like U+1F680) is called a Unicode code point. It’s how computers understand and store these symbols behind the scenes.</a:t>
            </a:r>
          </a:p>
        </p:txBody>
      </p:sp>
    </p:spTree>
    <p:extLst>
      <p:ext uri="{BB962C8B-B14F-4D97-AF65-F5344CB8AC3E}">
        <p14:creationId xmlns:p14="http://schemas.microsoft.com/office/powerpoint/2010/main" val="367303942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42" y="189723"/>
            <a:ext cx="8596668" cy="622041"/>
          </a:xfrm>
        </p:spPr>
        <p:txBody>
          <a:bodyPr>
            <a:normAutofit fontScale="90000"/>
          </a:bodyPr>
          <a:lstStyle/>
          <a:p>
            <a:r>
              <a:rPr lang="en-IN" dirty="0"/>
              <a:t>Unicode Normalization</a:t>
            </a:r>
          </a:p>
        </p:txBody>
      </p:sp>
      <p:sp>
        <p:nvSpPr>
          <p:cNvPr id="7" name="Content Placeholder 6"/>
          <p:cNvSpPr>
            <a:spLocks noGrp="1"/>
          </p:cNvSpPr>
          <p:nvPr>
            <p:ph idx="1"/>
          </p:nvPr>
        </p:nvSpPr>
        <p:spPr>
          <a:xfrm>
            <a:off x="369888" y="1068388"/>
            <a:ext cx="11396014" cy="2544286"/>
          </a:xfrm>
          <a:prstGeom prst="rect">
            <a:avLst/>
          </a:prstGeom>
        </p:spPr>
        <p:txBody>
          <a:bodyPr wrap="square">
            <a:spAutoFit/>
          </a:bodyPr>
          <a:lstStyle/>
          <a:p>
            <a:r>
              <a:rPr lang="en-GB" b="1" dirty="0"/>
              <a:t>Why do we need Unicode and encoding?</a:t>
            </a:r>
          </a:p>
          <a:p>
            <a:r>
              <a:rPr lang="en-GB" dirty="0"/>
              <a:t>Computers </a:t>
            </a:r>
            <a:r>
              <a:rPr lang="en-GB" b="1" dirty="0"/>
              <a:t>don’t store text as characters</a:t>
            </a:r>
            <a:r>
              <a:rPr lang="en-GB" dirty="0"/>
              <a:t> like we see. They store </a:t>
            </a:r>
            <a:r>
              <a:rPr lang="en-GB" b="1" dirty="0"/>
              <a:t>numbers (binary)</a:t>
            </a:r>
            <a:r>
              <a:rPr lang="en-GB" dirty="0"/>
              <a:t>. So every character, emoji, or symbol must be </a:t>
            </a:r>
            <a:r>
              <a:rPr lang="en-GB" b="1" dirty="0"/>
              <a:t>encoded</a:t>
            </a:r>
            <a:r>
              <a:rPr lang="en-GB" dirty="0"/>
              <a:t> into numbers first.</a:t>
            </a:r>
          </a:p>
          <a:p>
            <a:r>
              <a:rPr lang="en-GB" dirty="0"/>
              <a:t>This is where </a:t>
            </a:r>
            <a:r>
              <a:rPr lang="en-GB" b="1" dirty="0"/>
              <a:t>Unicode</a:t>
            </a:r>
            <a:r>
              <a:rPr lang="en-GB" dirty="0"/>
              <a:t> and </a:t>
            </a:r>
            <a:r>
              <a:rPr lang="en-GB" b="1" dirty="0"/>
              <a:t>text encoding</a:t>
            </a:r>
            <a:r>
              <a:rPr lang="en-GB" dirty="0"/>
              <a:t> come in.</a:t>
            </a:r>
          </a:p>
          <a:p>
            <a:r>
              <a:rPr lang="en-GB" b="1" dirty="0"/>
              <a:t>Unicode</a:t>
            </a:r>
            <a:r>
              <a:rPr lang="en-GB" dirty="0"/>
              <a:t>: A global standard to give every character (A-Z, 😍, €, etc.) a unique number.</a:t>
            </a:r>
          </a:p>
          <a:p>
            <a:r>
              <a:rPr lang="en-GB" b="1" dirty="0"/>
              <a:t>UTF-8</a:t>
            </a:r>
            <a:r>
              <a:rPr lang="en-GB" dirty="0"/>
              <a:t>: A popular way to convert those numbers into bytes (the format that computers actually save and transmit).</a:t>
            </a:r>
          </a:p>
        </p:txBody>
      </p:sp>
      <p:pic>
        <p:nvPicPr>
          <p:cNvPr id="5" name="Picture 4"/>
          <p:cNvPicPr>
            <a:picLocks noChangeAspect="1"/>
          </p:cNvPicPr>
          <p:nvPr/>
        </p:nvPicPr>
        <p:blipFill>
          <a:blip r:embed="rId2"/>
          <a:stretch>
            <a:fillRect/>
          </a:stretch>
        </p:blipFill>
        <p:spPr>
          <a:xfrm>
            <a:off x="1828508" y="3700476"/>
            <a:ext cx="8780399" cy="1916552"/>
          </a:xfrm>
          <a:prstGeom prst="rect">
            <a:avLst/>
          </a:prstGeom>
        </p:spPr>
      </p:pic>
    </p:spTree>
    <p:extLst>
      <p:ext uri="{BB962C8B-B14F-4D97-AF65-F5344CB8AC3E}">
        <p14:creationId xmlns:p14="http://schemas.microsoft.com/office/powerpoint/2010/main" val="2580563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20" y="105747"/>
            <a:ext cx="8596668" cy="640702"/>
          </a:xfrm>
        </p:spPr>
        <p:txBody>
          <a:bodyPr/>
          <a:lstStyle/>
          <a:p>
            <a:r>
              <a:rPr lang="en-IN" dirty="0"/>
              <a:t>Spelling Correction</a:t>
            </a:r>
          </a:p>
        </p:txBody>
      </p:sp>
      <p:sp>
        <p:nvSpPr>
          <p:cNvPr id="3" name="Content Placeholder 2"/>
          <p:cNvSpPr>
            <a:spLocks noGrp="1"/>
          </p:cNvSpPr>
          <p:nvPr>
            <p:ph idx="1"/>
          </p:nvPr>
        </p:nvSpPr>
        <p:spPr>
          <a:xfrm>
            <a:off x="229464" y="1171544"/>
            <a:ext cx="11835017" cy="3880773"/>
          </a:xfrm>
        </p:spPr>
        <p:txBody>
          <a:bodyPr>
            <a:normAutofit fontScale="92500" lnSpcReduction="20000"/>
          </a:bodyPr>
          <a:lstStyle/>
          <a:p>
            <a:r>
              <a:rPr lang="en-GB" b="1" dirty="0"/>
              <a:t>When people type quickly or on mobile, they often make spelling mistakes — either:</a:t>
            </a:r>
          </a:p>
          <a:p>
            <a:endParaRPr lang="en-GB" b="1" dirty="0"/>
          </a:p>
          <a:p>
            <a:r>
              <a:rPr lang="en-GB" sz="2600" b="1" dirty="0">
                <a:solidFill>
                  <a:srgbClr val="FF0000"/>
                </a:solidFill>
              </a:rPr>
              <a:t>Shorthand typing: Skipping letters to type faster</a:t>
            </a:r>
          </a:p>
          <a:p>
            <a:pPr marL="0" indent="0">
              <a:buNone/>
            </a:pPr>
            <a:r>
              <a:rPr lang="en-GB" sz="2600" b="1" dirty="0" smtClean="0">
                <a:solidFill>
                  <a:srgbClr val="FF0000"/>
                </a:solidFill>
              </a:rPr>
              <a:t> </a:t>
            </a:r>
            <a:r>
              <a:rPr lang="en-GB" sz="2600" b="1" dirty="0">
                <a:solidFill>
                  <a:srgbClr val="FF0000"/>
                </a:solidFill>
              </a:rPr>
              <a:t>Example: </a:t>
            </a:r>
            <a:r>
              <a:rPr lang="en-GB" sz="2600" b="1" dirty="0" err="1">
                <a:solidFill>
                  <a:srgbClr val="FF0000"/>
                </a:solidFill>
              </a:rPr>
              <a:t>Hllo</a:t>
            </a:r>
            <a:r>
              <a:rPr lang="en-GB" sz="2600" b="1" dirty="0">
                <a:solidFill>
                  <a:srgbClr val="FF0000"/>
                </a:solidFill>
              </a:rPr>
              <a:t> world! instead of Hello world!</a:t>
            </a:r>
          </a:p>
          <a:p>
            <a:pPr marL="0" indent="0">
              <a:buNone/>
            </a:pPr>
            <a:endParaRPr lang="en-GB" sz="2600" b="1" dirty="0">
              <a:solidFill>
                <a:srgbClr val="FF0000"/>
              </a:solidFill>
            </a:endParaRPr>
          </a:p>
          <a:p>
            <a:r>
              <a:rPr lang="en-GB" sz="2600" b="1" dirty="0">
                <a:solidFill>
                  <a:srgbClr val="FF0000"/>
                </a:solidFill>
              </a:rPr>
              <a:t>Fat-finger mistakes: Accidentally hitting the wrong key</a:t>
            </a:r>
          </a:p>
          <a:p>
            <a:pPr marL="0" indent="0">
              <a:buNone/>
            </a:pPr>
            <a:r>
              <a:rPr lang="en-GB" sz="2600" b="1" dirty="0" smtClean="0">
                <a:solidFill>
                  <a:srgbClr val="FF0000"/>
                </a:solidFill>
              </a:rPr>
              <a:t> </a:t>
            </a:r>
            <a:r>
              <a:rPr lang="en-GB" sz="2600" b="1" dirty="0">
                <a:solidFill>
                  <a:srgbClr val="FF0000"/>
                </a:solidFill>
              </a:rPr>
              <a:t>Example: I </a:t>
            </a:r>
            <a:r>
              <a:rPr lang="en-GB" sz="2600" b="1" dirty="0" err="1">
                <a:solidFill>
                  <a:srgbClr val="FF0000"/>
                </a:solidFill>
              </a:rPr>
              <a:t>pronise</a:t>
            </a:r>
            <a:r>
              <a:rPr lang="en-GB" sz="2600" b="1" dirty="0">
                <a:solidFill>
                  <a:srgbClr val="FF0000"/>
                </a:solidFill>
              </a:rPr>
              <a:t> instead of I promise, or </a:t>
            </a:r>
            <a:r>
              <a:rPr lang="en-GB" sz="2600" b="1" dirty="0" err="1">
                <a:solidFill>
                  <a:srgbClr val="FF0000"/>
                </a:solidFill>
              </a:rPr>
              <a:t>bresk</a:t>
            </a:r>
            <a:r>
              <a:rPr lang="en-GB" sz="2600" b="1" dirty="0">
                <a:solidFill>
                  <a:srgbClr val="FF0000"/>
                </a:solidFill>
              </a:rPr>
              <a:t> instead of break</a:t>
            </a:r>
          </a:p>
          <a:p>
            <a:endParaRPr lang="en-GB" b="1" dirty="0"/>
          </a:p>
          <a:p>
            <a:r>
              <a:rPr lang="en-GB" b="1" dirty="0"/>
              <a:t>These mistakes confuse computers, especially when they try </a:t>
            </a:r>
            <a:r>
              <a:rPr lang="en-GB" b="1" dirty="0" smtClean="0"/>
              <a:t> to </a:t>
            </a:r>
            <a:r>
              <a:rPr lang="en-GB" b="1" dirty="0"/>
              <a:t>understand meaning or context (like in </a:t>
            </a:r>
            <a:r>
              <a:rPr lang="en-GB" b="1" dirty="0" err="1"/>
              <a:t>chatbots</a:t>
            </a:r>
            <a:r>
              <a:rPr lang="en-GB" b="1" dirty="0"/>
              <a:t>, search engines, or social media analysis).</a:t>
            </a:r>
            <a:endParaRPr lang="en-IN" b="1" dirty="0"/>
          </a:p>
        </p:txBody>
      </p:sp>
    </p:spTree>
    <p:extLst>
      <p:ext uri="{BB962C8B-B14F-4D97-AF65-F5344CB8AC3E}">
        <p14:creationId xmlns:p14="http://schemas.microsoft.com/office/powerpoint/2010/main" val="128681192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820" y="105747"/>
            <a:ext cx="8596668" cy="640702"/>
          </a:xfrm>
        </p:spPr>
        <p:txBody>
          <a:bodyPr/>
          <a:lstStyle/>
          <a:p>
            <a:r>
              <a:rPr lang="en-IN" dirty="0"/>
              <a:t>Spelling Correction</a:t>
            </a:r>
          </a:p>
        </p:txBody>
      </p:sp>
      <p:sp>
        <p:nvSpPr>
          <p:cNvPr id="3" name="Content Placeholder 2"/>
          <p:cNvSpPr>
            <a:spLocks noGrp="1"/>
          </p:cNvSpPr>
          <p:nvPr>
            <p:ph idx="1"/>
          </p:nvPr>
        </p:nvSpPr>
        <p:spPr>
          <a:xfrm>
            <a:off x="229464" y="1171544"/>
            <a:ext cx="11835017" cy="3880773"/>
          </a:xfrm>
        </p:spPr>
        <p:txBody>
          <a:bodyPr>
            <a:normAutofit/>
          </a:bodyPr>
          <a:lstStyle/>
          <a:p>
            <a:r>
              <a:rPr lang="en-GB" b="1" dirty="0"/>
              <a:t>Use a Spell Checker API (like Microsoft’s)</a:t>
            </a:r>
          </a:p>
          <a:p>
            <a:r>
              <a:rPr lang="en-GB" dirty="0"/>
              <a:t>Microsoft has a tool (a REST API) that you can use in Python. You give it a sentence, and it gives you </a:t>
            </a:r>
            <a:r>
              <a:rPr lang="en-GB" b="1" dirty="0"/>
              <a:t>suggestions</a:t>
            </a:r>
            <a:r>
              <a:rPr lang="en-GB" dirty="0"/>
              <a:t> for the misspelled words.</a:t>
            </a:r>
          </a:p>
          <a:p>
            <a:endParaRPr lang="en-IN" b="1" dirty="0"/>
          </a:p>
        </p:txBody>
      </p:sp>
      <p:pic>
        <p:nvPicPr>
          <p:cNvPr id="4" name="Picture 3"/>
          <p:cNvPicPr>
            <a:picLocks noChangeAspect="1"/>
          </p:cNvPicPr>
          <p:nvPr/>
        </p:nvPicPr>
        <p:blipFill>
          <a:blip r:embed="rId2"/>
          <a:stretch>
            <a:fillRect/>
          </a:stretch>
        </p:blipFill>
        <p:spPr>
          <a:xfrm>
            <a:off x="3296845" y="2304140"/>
            <a:ext cx="5700254" cy="1615580"/>
          </a:xfrm>
          <a:prstGeom prst="rect">
            <a:avLst/>
          </a:prstGeom>
        </p:spPr>
      </p:pic>
      <p:sp>
        <p:nvSpPr>
          <p:cNvPr id="5" name="Rectangle 4"/>
          <p:cNvSpPr/>
          <p:nvPr/>
        </p:nvSpPr>
        <p:spPr>
          <a:xfrm>
            <a:off x="229464" y="4203411"/>
            <a:ext cx="11087877" cy="2308324"/>
          </a:xfrm>
          <a:prstGeom prst="rect">
            <a:avLst/>
          </a:prstGeom>
        </p:spPr>
        <p:txBody>
          <a:bodyPr wrap="square">
            <a:spAutoFit/>
          </a:bodyPr>
          <a:lstStyle/>
          <a:p>
            <a:r>
              <a:rPr lang="en-GB" b="1" dirty="0"/>
              <a:t>Build Your Own Spell Checker (Simple Idea)</a:t>
            </a:r>
          </a:p>
          <a:p>
            <a:r>
              <a:rPr lang="en-GB" dirty="0"/>
              <a:t>If you don’t want to use an API, you can try writing your own checker using a </a:t>
            </a:r>
            <a:r>
              <a:rPr lang="en-GB" b="1" dirty="0"/>
              <a:t>dictionary of correct words</a:t>
            </a:r>
            <a:r>
              <a:rPr lang="en-GB" dirty="0"/>
              <a:t> (like from English language corpus).</a:t>
            </a:r>
          </a:p>
          <a:p>
            <a:r>
              <a:rPr lang="en-GB" b="1" dirty="0"/>
              <a:t>🧠 How it works:</a:t>
            </a:r>
          </a:p>
          <a:p>
            <a:r>
              <a:rPr lang="en-GB" dirty="0"/>
              <a:t>If a word is not in the dictionary, try:</a:t>
            </a:r>
          </a:p>
          <a:p>
            <a:pPr>
              <a:buFont typeface="Arial" panose="020B0604020202020204" pitchFamily="34" charset="0"/>
              <a:buChar char="•"/>
            </a:pPr>
            <a:r>
              <a:rPr lang="en-GB" b="1" dirty="0"/>
              <a:t>Adding</a:t>
            </a:r>
            <a:r>
              <a:rPr lang="en-GB" dirty="0"/>
              <a:t> a letter</a:t>
            </a:r>
          </a:p>
          <a:p>
            <a:pPr>
              <a:buFont typeface="Arial" panose="020B0604020202020204" pitchFamily="34" charset="0"/>
              <a:buChar char="•"/>
            </a:pPr>
            <a:r>
              <a:rPr lang="en-GB" b="1" dirty="0"/>
              <a:t>Deleting</a:t>
            </a:r>
            <a:r>
              <a:rPr lang="en-GB" dirty="0"/>
              <a:t> a letter</a:t>
            </a:r>
          </a:p>
          <a:p>
            <a:pPr>
              <a:buFont typeface="Arial" panose="020B0604020202020204" pitchFamily="34" charset="0"/>
              <a:buChar char="•"/>
            </a:pPr>
            <a:r>
              <a:rPr lang="en-GB" b="1" dirty="0"/>
              <a:t>Replacing</a:t>
            </a:r>
            <a:r>
              <a:rPr lang="en-GB" dirty="0"/>
              <a:t> a letter</a:t>
            </a:r>
          </a:p>
        </p:txBody>
      </p:sp>
    </p:spTree>
    <p:extLst>
      <p:ext uri="{BB962C8B-B14F-4D97-AF65-F5344CB8AC3E}">
        <p14:creationId xmlns:p14="http://schemas.microsoft.com/office/powerpoint/2010/main" val="348559065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65" y="87086"/>
            <a:ext cx="8596668" cy="547396"/>
          </a:xfrm>
        </p:spPr>
        <p:txBody>
          <a:bodyPr>
            <a:normAutofit fontScale="90000"/>
          </a:bodyPr>
          <a:lstStyle/>
          <a:p>
            <a:r>
              <a:rPr lang="en-IN" dirty="0"/>
              <a:t>System-Specific Error Correction</a:t>
            </a:r>
          </a:p>
        </p:txBody>
      </p:sp>
      <p:pic>
        <p:nvPicPr>
          <p:cNvPr id="4" name="Content Placeholder 3"/>
          <p:cNvPicPr>
            <a:picLocks noGrp="1" noChangeAspect="1"/>
          </p:cNvPicPr>
          <p:nvPr>
            <p:ph idx="1"/>
          </p:nvPr>
        </p:nvPicPr>
        <p:blipFill>
          <a:blip r:embed="rId2" cstate="hqprint">
            <a:extLst>
              <a:ext uri="{28A0092B-C50C-407E-A947-70E740481C1C}">
                <a14:useLocalDpi xmlns:a14="http://schemas.microsoft.com/office/drawing/2010/main" val="0"/>
              </a:ext>
            </a:extLst>
          </a:blip>
          <a:stretch>
            <a:fillRect/>
          </a:stretch>
        </p:blipFill>
        <p:spPr>
          <a:xfrm>
            <a:off x="3202220" y="937791"/>
            <a:ext cx="5820482" cy="5659438"/>
          </a:xfrm>
        </p:spPr>
      </p:pic>
    </p:spTree>
    <p:extLst>
      <p:ext uri="{BB962C8B-B14F-4D97-AF65-F5344CB8AC3E}">
        <p14:creationId xmlns:p14="http://schemas.microsoft.com/office/powerpoint/2010/main" val="9876285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42" y="171061"/>
            <a:ext cx="8596668" cy="659363"/>
          </a:xfrm>
        </p:spPr>
        <p:txBody>
          <a:bodyPr/>
          <a:lstStyle/>
          <a:p>
            <a:r>
              <a:rPr lang="en-IN" dirty="0"/>
              <a:t>Pre-Processing</a:t>
            </a:r>
          </a:p>
        </p:txBody>
      </p:sp>
      <p:sp>
        <p:nvSpPr>
          <p:cNvPr id="4" name="Rectangle 1"/>
          <p:cNvSpPr>
            <a:spLocks noGrp="1" noChangeArrowheads="1"/>
          </p:cNvSpPr>
          <p:nvPr>
            <p:ph idx="1"/>
          </p:nvPr>
        </p:nvSpPr>
        <p:spPr bwMode="auto">
          <a:xfrm>
            <a:off x="192142" y="737657"/>
            <a:ext cx="11872340" cy="5827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Remove Irrelevant Data</a:t>
            </a:r>
            <a:r>
              <a:rPr kumimoji="0" lang="en-US" altLang="en-US" sz="1800" b="0" i="0" u="none" strike="noStrike" cap="none" normalizeH="0" baseline="0" dirty="0" smtClean="0">
                <a:ln>
                  <a:noFill/>
                </a:ln>
                <a:solidFill>
                  <a:schemeClr val="tx1"/>
                </a:solidFill>
                <a:effectLst/>
                <a:latin typeface="Arial" panose="020B0604020202020204" pitchFamily="34" charset="0"/>
              </a:rPr>
              <a:t>: Strips away HTML tags, links, and other noise from raw text.</a:t>
            </a:r>
          </a:p>
          <a:p>
            <a:pPr marR="0" lvl="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Prepare Text for Analysis</a:t>
            </a:r>
            <a:r>
              <a:rPr kumimoji="0" lang="en-US" altLang="en-US" sz="1800" b="0" i="0" u="none" strike="noStrike" cap="none" normalizeH="0" baseline="0" dirty="0" smtClean="0">
                <a:ln>
                  <a:noFill/>
                </a:ln>
                <a:solidFill>
                  <a:schemeClr val="tx1"/>
                </a:solidFill>
                <a:effectLst/>
                <a:latin typeface="Arial" panose="020B0604020202020204" pitchFamily="34" charset="0"/>
              </a:rPr>
              <a:t>: Splits text into sentences and words for easier processing.</a:t>
            </a:r>
          </a:p>
          <a:p>
            <a:pPr marR="0" lvl="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Standardize the Format</a:t>
            </a:r>
            <a:r>
              <a:rPr kumimoji="0" lang="en-US" altLang="en-US" sz="1800" b="0" i="0" u="none" strike="noStrike" cap="none" normalizeH="0" baseline="0" dirty="0" smtClean="0">
                <a:ln>
                  <a:noFill/>
                </a:ln>
                <a:solidFill>
                  <a:schemeClr val="tx1"/>
                </a:solidFill>
                <a:effectLst/>
                <a:latin typeface="Arial" panose="020B0604020202020204" pitchFamily="34" charset="0"/>
              </a:rPr>
              <a:t>: Converts all text to lowercase and removes unnecessary characters.</a:t>
            </a:r>
          </a:p>
          <a:p>
            <a:pPr marR="0" lvl="0" algn="l" defTabSz="914400" rtl="0" eaLnBrk="0" fontAlgn="base" latinLnBrk="0" hangingPunct="0">
              <a:lnSpc>
                <a:spcPct val="200000"/>
              </a:lnSpc>
              <a:spcBef>
                <a:spcPct val="0"/>
              </a:spcBef>
              <a:spcAft>
                <a:spcPct val="0"/>
              </a:spcAft>
              <a:buClrTx/>
              <a:buSzTx/>
              <a:buFont typeface="+mj-lt"/>
              <a:buAutoNum type="arabicPeriod"/>
              <a:tabLst/>
            </a:pPr>
            <a:r>
              <a:rPr kumimoji="0" lang="en-US" altLang="en-US" sz="1800" b="1" i="0" u="none" strike="noStrike" cap="none" normalizeH="0" baseline="0" dirty="0" smtClean="0">
                <a:ln>
                  <a:noFill/>
                </a:ln>
                <a:solidFill>
                  <a:schemeClr val="tx1"/>
                </a:solidFill>
                <a:effectLst/>
                <a:latin typeface="Arial" panose="020B0604020202020204" pitchFamily="34" charset="0"/>
              </a:rPr>
              <a:t>Reduce Complexity</a:t>
            </a:r>
            <a:r>
              <a:rPr kumimoji="0" lang="en-US" altLang="en-US" sz="1800" b="0" i="0" u="none" strike="noStrike" cap="none" normalizeH="0" baseline="0" dirty="0" smtClean="0">
                <a:ln>
                  <a:noFill/>
                </a:ln>
                <a:solidFill>
                  <a:schemeClr val="tx1"/>
                </a:solidFill>
                <a:effectLst/>
                <a:latin typeface="Arial" panose="020B0604020202020204" pitchFamily="34" charset="0"/>
              </a:rPr>
              <a:t>: Simplifies words to their root form using stemming or lemmatization.</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lang="en-US" altLang="en-US" dirty="0">
              <a:solidFill>
                <a:schemeClr val="tx1"/>
              </a:solidFill>
              <a:latin typeface="Arial" panose="020B0604020202020204" pitchFamily="34" charset="0"/>
            </a:endParaRPr>
          </a:p>
          <a:p>
            <a:r>
              <a:rPr lang="en-IN" b="1" i="1" dirty="0"/>
              <a:t>Preliminaries</a:t>
            </a:r>
          </a:p>
          <a:p>
            <a:pPr marL="0" indent="0">
              <a:buNone/>
            </a:pPr>
            <a:r>
              <a:rPr lang="en-GB" dirty="0"/>
              <a:t>Sentence segmentation and word tokenization.</a:t>
            </a:r>
          </a:p>
          <a:p>
            <a:r>
              <a:rPr lang="en-IN" b="1" i="1" dirty="0"/>
              <a:t>Frequent steps</a:t>
            </a:r>
          </a:p>
          <a:p>
            <a:r>
              <a:rPr lang="en-GB" dirty="0"/>
              <a:t>Stop word removal, stemming and lemmatization, removing </a:t>
            </a:r>
            <a:r>
              <a:rPr lang="en-GB" dirty="0" smtClean="0"/>
              <a:t>digits/punctuation,</a:t>
            </a:r>
            <a:r>
              <a:rPr lang="en-IN" dirty="0" smtClean="0"/>
              <a:t>lowercasing</a:t>
            </a:r>
            <a:r>
              <a:rPr lang="en-IN" dirty="0"/>
              <a:t>, etc.</a:t>
            </a:r>
          </a:p>
          <a:p>
            <a:r>
              <a:rPr lang="en-IN" b="1" i="1" dirty="0"/>
              <a:t>Other steps</a:t>
            </a:r>
          </a:p>
          <a:p>
            <a:r>
              <a:rPr lang="fr-FR" dirty="0" err="1"/>
              <a:t>Normalization</a:t>
            </a:r>
            <a:r>
              <a:rPr lang="fr-FR" dirty="0"/>
              <a:t>, </a:t>
            </a:r>
            <a:r>
              <a:rPr lang="fr-FR" dirty="0" err="1"/>
              <a:t>language</a:t>
            </a:r>
            <a:r>
              <a:rPr lang="fr-FR" dirty="0"/>
              <a:t> </a:t>
            </a:r>
            <a:r>
              <a:rPr lang="fr-FR" dirty="0" err="1"/>
              <a:t>detection</a:t>
            </a:r>
            <a:r>
              <a:rPr lang="fr-FR" dirty="0"/>
              <a:t>, code </a:t>
            </a:r>
            <a:r>
              <a:rPr lang="fr-FR" dirty="0" err="1"/>
              <a:t>mixing</a:t>
            </a:r>
            <a:r>
              <a:rPr lang="fr-FR" dirty="0"/>
              <a:t>, </a:t>
            </a:r>
            <a:r>
              <a:rPr lang="fr-FR" dirty="0" err="1"/>
              <a:t>transliteration</a:t>
            </a:r>
            <a:r>
              <a:rPr lang="fr-FR" dirty="0"/>
              <a:t>, etc.</a:t>
            </a:r>
          </a:p>
          <a:p>
            <a:r>
              <a:rPr lang="en-IN" b="1" i="1" dirty="0"/>
              <a:t>Advanced processing</a:t>
            </a:r>
          </a:p>
          <a:p>
            <a:r>
              <a:rPr lang="en-GB" dirty="0"/>
              <a:t>POS tagging, parsing, </a:t>
            </a:r>
            <a:r>
              <a:rPr lang="en-GB" dirty="0" err="1"/>
              <a:t>coreference</a:t>
            </a:r>
            <a:r>
              <a:rPr lang="en-GB" dirty="0"/>
              <a:t> resolution, etc.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361877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1B2FD-5CD2-F45B-4903-E740FF11605B}"/>
              </a:ext>
            </a:extLst>
          </p:cNvPr>
          <p:cNvSpPr>
            <a:spLocks noGrp="1"/>
          </p:cNvSpPr>
          <p:nvPr>
            <p:ph type="title"/>
          </p:nvPr>
        </p:nvSpPr>
        <p:spPr>
          <a:xfrm>
            <a:off x="677334" y="609600"/>
            <a:ext cx="8596668" cy="655782"/>
          </a:xfrm>
        </p:spPr>
        <p:txBody>
          <a:bodyPr/>
          <a:lstStyle/>
          <a:p>
            <a:r>
              <a:rPr lang="en-IN" dirty="0"/>
              <a:t>What Is Language?</a:t>
            </a:r>
          </a:p>
        </p:txBody>
      </p:sp>
      <p:sp>
        <p:nvSpPr>
          <p:cNvPr id="3" name="Content Placeholder 2">
            <a:extLst>
              <a:ext uri="{FF2B5EF4-FFF2-40B4-BE49-F238E27FC236}">
                <a16:creationId xmlns:a16="http://schemas.microsoft.com/office/drawing/2014/main" id="{DBEE4C08-CEE9-31E6-DEC8-BC0CFFFA06C7}"/>
              </a:ext>
            </a:extLst>
          </p:cNvPr>
          <p:cNvSpPr>
            <a:spLocks noGrp="1"/>
          </p:cNvSpPr>
          <p:nvPr>
            <p:ph idx="1"/>
          </p:nvPr>
        </p:nvSpPr>
        <p:spPr>
          <a:xfrm>
            <a:off x="187807" y="1488613"/>
            <a:ext cx="11874884" cy="5226223"/>
          </a:xfrm>
        </p:spPr>
        <p:txBody>
          <a:bodyPr/>
          <a:lstStyle/>
          <a:p>
            <a:pPr algn="just"/>
            <a:r>
              <a:rPr lang="en-US" sz="2400" dirty="0"/>
              <a:t>Language is a structured system of communication that involves complex combinations of its constituent components, such as characters, words, sentences, etc.</a:t>
            </a:r>
          </a:p>
          <a:p>
            <a:pPr marL="0" indent="0">
              <a:buNone/>
            </a:pPr>
            <a:endParaRPr lang="en-US" dirty="0"/>
          </a:p>
          <a:p>
            <a:pPr algn="just"/>
            <a:r>
              <a:rPr lang="en-US" sz="2400" dirty="0"/>
              <a:t> </a:t>
            </a:r>
            <a:r>
              <a:rPr lang="en-US" sz="2400" dirty="0">
                <a:solidFill>
                  <a:srgbClr val="FF0000"/>
                </a:solidFill>
              </a:rPr>
              <a:t>Linguistics is the systematic study of language</a:t>
            </a:r>
            <a:r>
              <a:rPr lang="en-US" sz="2400" dirty="0"/>
              <a:t>. In order to study NLP, it is important to understand some concepts from linguistics about how language is structured. </a:t>
            </a:r>
          </a:p>
          <a:p>
            <a:pPr algn="just"/>
            <a:endParaRPr lang="en-US" sz="2400" dirty="0"/>
          </a:p>
          <a:p>
            <a:pPr algn="just"/>
            <a:r>
              <a:rPr lang="en-US" sz="2400" dirty="0"/>
              <a:t>Human language as composed of four major building blocks: pho </a:t>
            </a:r>
            <a:r>
              <a:rPr lang="en-US" sz="2400" dirty="0" err="1"/>
              <a:t>nemes</a:t>
            </a:r>
            <a:r>
              <a:rPr lang="en-US" sz="2400" dirty="0"/>
              <a:t>, morphemes and lexemes, syntax, and context. </a:t>
            </a:r>
            <a:endParaRPr lang="en-IN" sz="2400" dirty="0"/>
          </a:p>
        </p:txBody>
      </p:sp>
    </p:spTree>
    <p:extLst>
      <p:ext uri="{BB962C8B-B14F-4D97-AF65-F5344CB8AC3E}">
        <p14:creationId xmlns:p14="http://schemas.microsoft.com/office/powerpoint/2010/main" val="38713736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77755"/>
            <a:ext cx="8596668" cy="612710"/>
          </a:xfrm>
        </p:spPr>
        <p:txBody>
          <a:bodyPr>
            <a:normAutofit fontScale="90000"/>
          </a:bodyPr>
          <a:lstStyle/>
          <a:p>
            <a:r>
              <a:rPr lang="en-IN" b="1" i="1" dirty="0"/>
              <a:t>Preliminaries</a:t>
            </a:r>
            <a:br>
              <a:rPr lang="en-IN" b="1" i="1" dirty="0"/>
            </a:br>
            <a:endParaRPr lang="en-IN" dirty="0"/>
          </a:p>
        </p:txBody>
      </p:sp>
      <p:sp>
        <p:nvSpPr>
          <p:cNvPr id="3" name="Content Placeholder 2"/>
          <p:cNvSpPr>
            <a:spLocks noGrp="1"/>
          </p:cNvSpPr>
          <p:nvPr>
            <p:ph idx="1"/>
          </p:nvPr>
        </p:nvSpPr>
        <p:spPr>
          <a:xfrm>
            <a:off x="145489" y="910287"/>
            <a:ext cx="11751042" cy="5481182"/>
          </a:xfrm>
        </p:spPr>
        <p:txBody>
          <a:bodyPr>
            <a:normAutofit/>
          </a:bodyPr>
          <a:lstStyle/>
          <a:p>
            <a:r>
              <a:rPr lang="en-GB" sz="2400" b="1" dirty="0"/>
              <a:t>Sentence Tokenization: Breaks large text into individual sentences using tools like </a:t>
            </a:r>
            <a:r>
              <a:rPr lang="en-GB" sz="2400" b="1" dirty="0" err="1"/>
              <a:t>sent_tokenize</a:t>
            </a:r>
            <a:r>
              <a:rPr lang="en-GB" sz="2400" b="1" dirty="0"/>
              <a:t>() from NLTK.</a:t>
            </a:r>
          </a:p>
          <a:p>
            <a:endParaRPr lang="en-GB" sz="2400" b="1" dirty="0"/>
          </a:p>
          <a:p>
            <a:r>
              <a:rPr lang="en-GB" sz="2400" b="1" dirty="0"/>
              <a:t>Why It's Needed: Simple punctuation rules can fail with abbreviations like "Dr." or ellipses "...", so libraries handle these better.</a:t>
            </a:r>
          </a:p>
          <a:p>
            <a:endParaRPr lang="en-GB" sz="2400" b="1" dirty="0"/>
          </a:p>
          <a:p>
            <a:r>
              <a:rPr lang="en-GB" sz="2400" b="1" dirty="0"/>
              <a:t>Word Tokenization: Splits each sentence into words using </a:t>
            </a:r>
            <a:r>
              <a:rPr lang="en-GB" sz="2400" b="1" dirty="0" err="1"/>
              <a:t>word_tokenize</a:t>
            </a:r>
            <a:r>
              <a:rPr lang="en-GB" sz="2400" b="1" dirty="0"/>
              <a:t>() for easier analysis</a:t>
            </a:r>
            <a:r>
              <a:rPr lang="en-GB" sz="2400" b="1" dirty="0" smtClean="0"/>
              <a:t>.</a:t>
            </a:r>
          </a:p>
          <a:p>
            <a:pPr marL="0" indent="0">
              <a:buNone/>
            </a:pPr>
            <a:endParaRPr lang="en-GB" sz="2400" b="1" dirty="0" smtClean="0"/>
          </a:p>
          <a:p>
            <a:r>
              <a:rPr lang="en-GB" sz="2400" b="1" dirty="0"/>
              <a:t>Library Used</a:t>
            </a:r>
            <a:r>
              <a:rPr lang="en-GB" sz="2400" dirty="0"/>
              <a:t>: NLTK (Natural Language Toolkit) provides ready-made functions for both sentence and word splitting.</a:t>
            </a:r>
            <a:endParaRPr lang="en-IN" sz="2400" b="1" dirty="0"/>
          </a:p>
        </p:txBody>
      </p:sp>
    </p:spTree>
    <p:extLst>
      <p:ext uri="{BB962C8B-B14F-4D97-AF65-F5344CB8AC3E}">
        <p14:creationId xmlns:p14="http://schemas.microsoft.com/office/powerpoint/2010/main" val="765795506"/>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77755"/>
            <a:ext cx="8596668" cy="612710"/>
          </a:xfrm>
        </p:spPr>
        <p:txBody>
          <a:bodyPr>
            <a:normAutofit fontScale="90000"/>
          </a:bodyPr>
          <a:lstStyle/>
          <a:p>
            <a:r>
              <a:rPr lang="en-IN" b="1" i="1" dirty="0"/>
              <a:t>Preliminaries</a:t>
            </a:r>
            <a:br>
              <a:rPr lang="en-IN" b="1" i="1" dirty="0"/>
            </a:br>
            <a:endParaRPr lang="en-IN" dirty="0"/>
          </a:p>
        </p:txBody>
      </p:sp>
      <p:sp>
        <p:nvSpPr>
          <p:cNvPr id="3" name="Content Placeholder 2"/>
          <p:cNvSpPr>
            <a:spLocks noGrp="1"/>
          </p:cNvSpPr>
          <p:nvPr>
            <p:ph idx="1"/>
          </p:nvPr>
        </p:nvSpPr>
        <p:spPr>
          <a:xfrm>
            <a:off x="145489" y="910287"/>
            <a:ext cx="11751042" cy="5481182"/>
          </a:xfrm>
        </p:spPr>
        <p:txBody>
          <a:bodyPr>
            <a:normAutofit lnSpcReduction="10000"/>
          </a:bodyPr>
          <a:lstStyle/>
          <a:p>
            <a:r>
              <a:rPr lang="en-GB" sz="2400" b="1" dirty="0">
                <a:solidFill>
                  <a:srgbClr val="FF0000"/>
                </a:solidFill>
              </a:rPr>
              <a:t>from </a:t>
            </a:r>
            <a:r>
              <a:rPr lang="en-GB" sz="2400" b="1" dirty="0" err="1">
                <a:solidFill>
                  <a:srgbClr val="FF0000"/>
                </a:solidFill>
              </a:rPr>
              <a:t>nltk.tokenize</a:t>
            </a:r>
            <a:r>
              <a:rPr lang="en-GB" sz="2400" b="1" dirty="0">
                <a:solidFill>
                  <a:srgbClr val="FF0000"/>
                </a:solidFill>
              </a:rPr>
              <a:t> import </a:t>
            </a:r>
            <a:r>
              <a:rPr lang="en-GB" sz="2400" b="1" dirty="0" err="1">
                <a:solidFill>
                  <a:srgbClr val="FF0000"/>
                </a:solidFill>
              </a:rPr>
              <a:t>sent_tokenize</a:t>
            </a:r>
            <a:r>
              <a:rPr lang="en-GB" sz="2400" b="1" dirty="0">
                <a:solidFill>
                  <a:srgbClr val="FF0000"/>
                </a:solidFill>
              </a:rPr>
              <a:t>, </a:t>
            </a:r>
            <a:r>
              <a:rPr lang="en-GB" sz="2400" b="1" dirty="0" err="1">
                <a:solidFill>
                  <a:srgbClr val="FF0000"/>
                </a:solidFill>
              </a:rPr>
              <a:t>word_tokenize</a:t>
            </a:r>
            <a:endParaRPr lang="en-GB" sz="2400" b="1" dirty="0">
              <a:solidFill>
                <a:srgbClr val="FF0000"/>
              </a:solidFill>
            </a:endParaRPr>
          </a:p>
          <a:p>
            <a:endParaRPr lang="en-GB" sz="2400" b="1" dirty="0"/>
          </a:p>
          <a:p>
            <a:r>
              <a:rPr lang="en-GB" sz="2400" b="1" dirty="0" err="1"/>
              <a:t>mytext</a:t>
            </a:r>
            <a:r>
              <a:rPr lang="en-GB" sz="2400" b="1" dirty="0"/>
              <a:t> = </a:t>
            </a:r>
            <a:r>
              <a:rPr lang="en-GB" sz="2400" b="1" dirty="0">
                <a:solidFill>
                  <a:srgbClr val="FF0000"/>
                </a:solidFill>
              </a:rPr>
              <a:t>"NLP helps computers understand human language. It is used in </a:t>
            </a:r>
            <a:r>
              <a:rPr lang="en-GB" sz="2400" b="1" dirty="0" err="1">
                <a:solidFill>
                  <a:srgbClr val="FF0000"/>
                </a:solidFill>
              </a:rPr>
              <a:t>chatbots</a:t>
            </a:r>
            <a:r>
              <a:rPr lang="en-GB" sz="2400" b="1" dirty="0">
                <a:solidFill>
                  <a:srgbClr val="FF0000"/>
                </a:solidFill>
              </a:rPr>
              <a:t> and search engines. This process involves several steps."</a:t>
            </a:r>
          </a:p>
          <a:p>
            <a:endParaRPr lang="en-GB" sz="2400" b="1" dirty="0"/>
          </a:p>
          <a:p>
            <a:r>
              <a:rPr lang="en-GB" sz="2400" b="1" dirty="0" err="1"/>
              <a:t>my_sentences</a:t>
            </a:r>
            <a:r>
              <a:rPr lang="en-GB" sz="2400" b="1" dirty="0"/>
              <a:t> = </a:t>
            </a:r>
            <a:r>
              <a:rPr lang="en-GB" sz="2400" b="1" dirty="0" err="1"/>
              <a:t>sent_tokenize</a:t>
            </a:r>
            <a:r>
              <a:rPr lang="en-GB" sz="2400" b="1" dirty="0"/>
              <a:t>(</a:t>
            </a:r>
            <a:r>
              <a:rPr lang="en-GB" sz="2400" b="1" dirty="0" err="1"/>
              <a:t>mytext</a:t>
            </a:r>
            <a:r>
              <a:rPr lang="en-GB" sz="2400" b="1" dirty="0"/>
              <a:t>)</a:t>
            </a:r>
          </a:p>
          <a:p>
            <a:endParaRPr lang="en-GB" sz="2400" b="1" dirty="0"/>
          </a:p>
          <a:p>
            <a:r>
              <a:rPr lang="en-GB" sz="2400" b="1" dirty="0"/>
              <a:t>for sentence in </a:t>
            </a:r>
            <a:r>
              <a:rPr lang="en-GB" sz="2400" b="1" dirty="0" err="1"/>
              <a:t>my_sentences</a:t>
            </a:r>
            <a:r>
              <a:rPr lang="en-GB" sz="2400" b="1" dirty="0"/>
              <a:t>:</a:t>
            </a:r>
          </a:p>
          <a:p>
            <a:r>
              <a:rPr lang="en-GB" sz="2400" b="1" dirty="0"/>
              <a:t>    print(sentence)</a:t>
            </a:r>
          </a:p>
          <a:p>
            <a:r>
              <a:rPr lang="en-GB" sz="2400" b="1" dirty="0"/>
              <a:t>    print(</a:t>
            </a:r>
            <a:r>
              <a:rPr lang="en-GB" sz="2400" b="1" dirty="0" err="1"/>
              <a:t>word_tokenize</a:t>
            </a:r>
            <a:r>
              <a:rPr lang="en-GB" sz="2400" b="1" dirty="0"/>
              <a:t>(sentence</a:t>
            </a:r>
            <a:r>
              <a:rPr lang="en-GB" sz="2400" b="1" dirty="0" smtClean="0"/>
              <a:t>))</a:t>
            </a:r>
          </a:p>
          <a:p>
            <a:endParaRPr lang="en-GB" sz="2400" b="1" dirty="0"/>
          </a:p>
          <a:p>
            <a:r>
              <a:rPr lang="en-GB" sz="2400" b="1" dirty="0" smtClean="0"/>
              <a:t>O/P in next slide</a:t>
            </a:r>
            <a:endParaRPr lang="en-IN" sz="2400" b="1" dirty="0"/>
          </a:p>
        </p:txBody>
      </p:sp>
    </p:spTree>
    <p:extLst>
      <p:ext uri="{BB962C8B-B14F-4D97-AF65-F5344CB8AC3E}">
        <p14:creationId xmlns:p14="http://schemas.microsoft.com/office/powerpoint/2010/main" val="76096450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77755"/>
            <a:ext cx="8596668" cy="612710"/>
          </a:xfrm>
        </p:spPr>
        <p:txBody>
          <a:bodyPr>
            <a:normAutofit fontScale="90000"/>
          </a:bodyPr>
          <a:lstStyle/>
          <a:p>
            <a:r>
              <a:rPr lang="en-IN" b="1" i="1" dirty="0"/>
              <a:t>Preliminaries</a:t>
            </a:r>
            <a:br>
              <a:rPr lang="en-IN" b="1" i="1" dirty="0"/>
            </a:br>
            <a:endParaRPr lang="en-IN" dirty="0"/>
          </a:p>
        </p:txBody>
      </p:sp>
      <p:sp>
        <p:nvSpPr>
          <p:cNvPr id="3" name="Content Placeholder 2"/>
          <p:cNvSpPr>
            <a:spLocks noGrp="1"/>
          </p:cNvSpPr>
          <p:nvPr>
            <p:ph idx="1"/>
          </p:nvPr>
        </p:nvSpPr>
        <p:spPr>
          <a:xfrm>
            <a:off x="145489" y="910287"/>
            <a:ext cx="11751042" cy="5481182"/>
          </a:xfrm>
        </p:spPr>
        <p:txBody>
          <a:bodyPr>
            <a:normAutofit/>
          </a:bodyPr>
          <a:lstStyle/>
          <a:p>
            <a:r>
              <a:rPr lang="en-GB" sz="2400" b="1" dirty="0">
                <a:solidFill>
                  <a:srgbClr val="FF0000"/>
                </a:solidFill>
              </a:rPr>
              <a:t>NLP helps computers understand human language.</a:t>
            </a:r>
          </a:p>
          <a:p>
            <a:r>
              <a:rPr lang="en-GB" sz="2400" b="1" dirty="0">
                <a:solidFill>
                  <a:srgbClr val="FF0000"/>
                </a:solidFill>
              </a:rPr>
              <a:t>['NLP', 'helps', 'computers', 'understand', 'human', 'language', '.']</a:t>
            </a:r>
          </a:p>
          <a:p>
            <a:endParaRPr lang="en-GB" sz="2400" b="1" dirty="0">
              <a:solidFill>
                <a:srgbClr val="FF0000"/>
              </a:solidFill>
            </a:endParaRPr>
          </a:p>
          <a:p>
            <a:r>
              <a:rPr lang="en-GB" sz="2400" b="1" dirty="0">
                <a:solidFill>
                  <a:srgbClr val="FF0000"/>
                </a:solidFill>
              </a:rPr>
              <a:t>It is used in </a:t>
            </a:r>
            <a:r>
              <a:rPr lang="en-GB" sz="2400" b="1" dirty="0" err="1">
                <a:solidFill>
                  <a:srgbClr val="FF0000"/>
                </a:solidFill>
              </a:rPr>
              <a:t>chatbots</a:t>
            </a:r>
            <a:r>
              <a:rPr lang="en-GB" sz="2400" b="1" dirty="0">
                <a:solidFill>
                  <a:srgbClr val="FF0000"/>
                </a:solidFill>
              </a:rPr>
              <a:t> and search engines.</a:t>
            </a:r>
          </a:p>
          <a:p>
            <a:r>
              <a:rPr lang="en-GB" sz="2400" b="1" dirty="0">
                <a:solidFill>
                  <a:srgbClr val="FF0000"/>
                </a:solidFill>
              </a:rPr>
              <a:t>['It', 'is', 'used', 'in', '</a:t>
            </a:r>
            <a:r>
              <a:rPr lang="en-GB" sz="2400" b="1" dirty="0" err="1">
                <a:solidFill>
                  <a:srgbClr val="FF0000"/>
                </a:solidFill>
              </a:rPr>
              <a:t>chatbots</a:t>
            </a:r>
            <a:r>
              <a:rPr lang="en-GB" sz="2400" b="1" dirty="0">
                <a:solidFill>
                  <a:srgbClr val="FF0000"/>
                </a:solidFill>
              </a:rPr>
              <a:t>', 'and', 'search', 'engines', '.']</a:t>
            </a:r>
          </a:p>
          <a:p>
            <a:endParaRPr lang="en-GB" sz="2400" b="1" dirty="0">
              <a:solidFill>
                <a:srgbClr val="FF0000"/>
              </a:solidFill>
            </a:endParaRPr>
          </a:p>
          <a:p>
            <a:r>
              <a:rPr lang="en-GB" sz="2400" b="1" dirty="0">
                <a:solidFill>
                  <a:srgbClr val="FF0000"/>
                </a:solidFill>
              </a:rPr>
              <a:t>This process involves several steps.</a:t>
            </a:r>
          </a:p>
          <a:p>
            <a:r>
              <a:rPr lang="en-GB" sz="2400" b="1" dirty="0">
                <a:solidFill>
                  <a:srgbClr val="FF0000"/>
                </a:solidFill>
              </a:rPr>
              <a:t>['This', 'process', 'involves', 'several', 'steps', '.']</a:t>
            </a:r>
          </a:p>
        </p:txBody>
      </p:sp>
    </p:spTree>
    <p:extLst>
      <p:ext uri="{BB962C8B-B14F-4D97-AF65-F5344CB8AC3E}">
        <p14:creationId xmlns:p14="http://schemas.microsoft.com/office/powerpoint/2010/main" val="316034215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77755"/>
            <a:ext cx="8596668" cy="612710"/>
          </a:xfrm>
        </p:spPr>
        <p:txBody>
          <a:bodyPr>
            <a:normAutofit fontScale="90000"/>
          </a:bodyPr>
          <a:lstStyle/>
          <a:p>
            <a:r>
              <a:rPr lang="en-IN" b="1" i="1" dirty="0" smtClean="0"/>
              <a:t>Preliminaries – Challenges </a:t>
            </a:r>
            <a:r>
              <a:rPr lang="en-IN" b="1" i="1" dirty="0"/>
              <a:t/>
            </a:r>
            <a:br>
              <a:rPr lang="en-IN" b="1" i="1" dirty="0"/>
            </a:br>
            <a:endParaRPr lang="en-IN" dirty="0"/>
          </a:p>
        </p:txBody>
      </p:sp>
      <p:sp>
        <p:nvSpPr>
          <p:cNvPr id="3" name="Content Placeholder 2"/>
          <p:cNvSpPr>
            <a:spLocks noGrp="1"/>
          </p:cNvSpPr>
          <p:nvPr>
            <p:ph idx="1"/>
          </p:nvPr>
        </p:nvSpPr>
        <p:spPr>
          <a:xfrm>
            <a:off x="145489" y="910287"/>
            <a:ext cx="11751042" cy="5481182"/>
          </a:xfrm>
        </p:spPr>
        <p:txBody>
          <a:bodyPr>
            <a:normAutofit fontScale="85000" lnSpcReduction="10000"/>
          </a:bodyPr>
          <a:lstStyle/>
          <a:p>
            <a:r>
              <a:rPr lang="en-GB" sz="2400" b="1" dirty="0">
                <a:solidFill>
                  <a:srgbClr val="FF0000"/>
                </a:solidFill>
              </a:rPr>
              <a:t>Most NLP libraries like NLTK provide tools to split text into sentences and words automatically.</a:t>
            </a:r>
          </a:p>
          <a:p>
            <a:endParaRPr lang="en-GB" sz="2400" b="1" dirty="0">
              <a:solidFill>
                <a:srgbClr val="FF0000"/>
              </a:solidFill>
            </a:endParaRPr>
          </a:p>
          <a:p>
            <a:r>
              <a:rPr lang="en-GB" sz="2400" b="1" dirty="0">
                <a:solidFill>
                  <a:srgbClr val="FF0000"/>
                </a:solidFill>
              </a:rPr>
              <a:t>These tools are helpful but not perfect — they can make mistakes in tricky situations.</a:t>
            </a:r>
          </a:p>
          <a:p>
            <a:endParaRPr lang="en-GB" sz="2400" b="1" dirty="0">
              <a:solidFill>
                <a:srgbClr val="FF0000"/>
              </a:solidFill>
            </a:endParaRPr>
          </a:p>
          <a:p>
            <a:r>
              <a:rPr lang="en-GB" sz="2400" b="1" dirty="0">
                <a:solidFill>
                  <a:srgbClr val="FF0000"/>
                </a:solidFill>
              </a:rPr>
              <a:t>For example, in “Mr. Jack O’Neil”, NLTK splits “O’Neil” into three parts: "O", "’", and "Neil".</a:t>
            </a:r>
          </a:p>
          <a:p>
            <a:endParaRPr lang="en-GB" sz="2400" b="1" dirty="0">
              <a:solidFill>
                <a:srgbClr val="FF0000"/>
              </a:solidFill>
            </a:endParaRPr>
          </a:p>
          <a:p>
            <a:r>
              <a:rPr lang="en-GB" sz="2400" b="1" dirty="0">
                <a:solidFill>
                  <a:srgbClr val="FF0000"/>
                </a:solidFill>
              </a:rPr>
              <a:t>In numbers with currency like “$10,000”, it separates "$" and "10,000", but keeps "€1000" as one token.</a:t>
            </a:r>
          </a:p>
          <a:p>
            <a:endParaRPr lang="en-GB" sz="2400" b="1" dirty="0">
              <a:solidFill>
                <a:srgbClr val="FF0000"/>
              </a:solidFill>
            </a:endParaRPr>
          </a:p>
          <a:p>
            <a:r>
              <a:rPr lang="en-GB" sz="2400" b="1" dirty="0">
                <a:solidFill>
                  <a:srgbClr val="FF0000"/>
                </a:solidFill>
              </a:rPr>
              <a:t>On platforms like Twitter, it may split hashtags (e.g., "#Happy") into "#" and "Happy", which is not ideal.</a:t>
            </a:r>
          </a:p>
          <a:p>
            <a:endParaRPr lang="en-GB" sz="2400" b="1" dirty="0">
              <a:solidFill>
                <a:srgbClr val="FF0000"/>
              </a:solidFill>
            </a:endParaRPr>
          </a:p>
          <a:p>
            <a:r>
              <a:rPr lang="en-GB" sz="2400" b="1" dirty="0">
                <a:solidFill>
                  <a:srgbClr val="FF0000"/>
                </a:solidFill>
              </a:rPr>
              <a:t>In such special cases, we might need to use or build a custom tokenizer that understands our data better.</a:t>
            </a:r>
          </a:p>
        </p:txBody>
      </p:sp>
    </p:spTree>
    <p:extLst>
      <p:ext uri="{BB962C8B-B14F-4D97-AF65-F5344CB8AC3E}">
        <p14:creationId xmlns:p14="http://schemas.microsoft.com/office/powerpoint/2010/main" val="23831691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44" y="77755"/>
            <a:ext cx="8596668" cy="612710"/>
          </a:xfrm>
        </p:spPr>
        <p:txBody>
          <a:bodyPr>
            <a:normAutofit fontScale="90000"/>
          </a:bodyPr>
          <a:lstStyle/>
          <a:p>
            <a:r>
              <a:rPr lang="en-IN" b="1" i="1" dirty="0" smtClean="0"/>
              <a:t>Preliminaries – Challenges </a:t>
            </a:r>
            <a:br>
              <a:rPr lang="en-IN" b="1" i="1" dirty="0" smtClean="0"/>
            </a:br>
            <a:endParaRPr lang="en-IN" dirty="0"/>
          </a:p>
        </p:txBody>
      </p:sp>
      <p:pic>
        <p:nvPicPr>
          <p:cNvPr id="5" name="Content Placeholder 4"/>
          <p:cNvPicPr>
            <a:picLocks noGrp="1" noChangeAspect="1"/>
          </p:cNvPicPr>
          <p:nvPr>
            <p:ph idx="1"/>
          </p:nvPr>
        </p:nvPicPr>
        <p:blipFill>
          <a:blip r:embed="rId2"/>
          <a:stretch>
            <a:fillRect/>
          </a:stretch>
        </p:blipFill>
        <p:spPr>
          <a:xfrm>
            <a:off x="2964087" y="1369839"/>
            <a:ext cx="6114601" cy="4561234"/>
          </a:xfrm>
          <a:prstGeom prst="rect">
            <a:avLst/>
          </a:prstGeom>
        </p:spPr>
      </p:pic>
    </p:spTree>
    <p:extLst>
      <p:ext uri="{BB962C8B-B14F-4D97-AF65-F5344CB8AC3E}">
        <p14:creationId xmlns:p14="http://schemas.microsoft.com/office/powerpoint/2010/main" val="316387811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1473" y="133739"/>
            <a:ext cx="8596668" cy="584718"/>
          </a:xfrm>
        </p:spPr>
        <p:txBody>
          <a:bodyPr>
            <a:normAutofit fontScale="90000"/>
          </a:bodyPr>
          <a:lstStyle/>
          <a:p>
            <a:r>
              <a:rPr lang="en-IN" dirty="0"/>
              <a:t>Frequent Steps</a:t>
            </a:r>
          </a:p>
        </p:txBody>
      </p:sp>
      <p:sp>
        <p:nvSpPr>
          <p:cNvPr id="8" name="Rectangle 7"/>
          <p:cNvSpPr/>
          <p:nvPr/>
        </p:nvSpPr>
        <p:spPr>
          <a:xfrm>
            <a:off x="201472" y="718457"/>
            <a:ext cx="11769703" cy="5693866"/>
          </a:xfrm>
          <a:prstGeom prst="rect">
            <a:avLst/>
          </a:prstGeom>
        </p:spPr>
        <p:txBody>
          <a:bodyPr wrap="square">
            <a:spAutoFit/>
          </a:bodyPr>
          <a:lstStyle/>
          <a:p>
            <a:r>
              <a:rPr lang="en-IN" dirty="0">
                <a:solidFill>
                  <a:srgbClr val="FF0000"/>
                </a:solidFill>
              </a:rPr>
              <a:t>Stop Words Removal:</a:t>
            </a:r>
          </a:p>
          <a:p>
            <a:r>
              <a:rPr lang="en-IN" sz="2400" dirty="0"/>
              <a:t>Words like "a", "an", "the", "in", "of" are common in English.</a:t>
            </a:r>
          </a:p>
          <a:p>
            <a:r>
              <a:rPr lang="en-IN" sz="2400" dirty="0"/>
              <a:t>These words don’t add useful meaning for many tasks, so we remove them.</a:t>
            </a:r>
          </a:p>
          <a:p>
            <a:r>
              <a:rPr lang="en-IN" sz="2400" dirty="0"/>
              <a:t>These are called stop words.</a:t>
            </a:r>
          </a:p>
          <a:p>
            <a:r>
              <a:rPr lang="en-IN" sz="2400" dirty="0"/>
              <a:t>Example:</a:t>
            </a:r>
          </a:p>
          <a:p>
            <a:r>
              <a:rPr lang="en-IN" sz="2400" dirty="0"/>
              <a:t>Sentence: "The news is about a cricket match."</a:t>
            </a:r>
          </a:p>
          <a:p>
            <a:r>
              <a:rPr lang="en-IN" sz="2400" dirty="0"/>
              <a:t>After removing stop words: "news cricket match“</a:t>
            </a:r>
          </a:p>
          <a:p>
            <a:endParaRPr lang="en-IN" dirty="0"/>
          </a:p>
          <a:p>
            <a:r>
              <a:rPr lang="en-IN" dirty="0">
                <a:solidFill>
                  <a:srgbClr val="FF0000"/>
                </a:solidFill>
              </a:rPr>
              <a:t>Lowercasing:</a:t>
            </a:r>
          </a:p>
          <a:p>
            <a:r>
              <a:rPr lang="en-IN" sz="2000" dirty="0"/>
              <a:t>Convert all words to lowercase, so that "News", "news", and "NEWS" are treated the same.</a:t>
            </a:r>
          </a:p>
          <a:p>
            <a:endParaRPr lang="en-IN" dirty="0"/>
          </a:p>
          <a:p>
            <a:r>
              <a:rPr lang="en-IN" dirty="0">
                <a:solidFill>
                  <a:srgbClr val="FF0000"/>
                </a:solidFill>
              </a:rPr>
              <a:t>Remove Punctuation:</a:t>
            </a:r>
          </a:p>
          <a:p>
            <a:endParaRPr lang="en-IN" dirty="0"/>
          </a:p>
          <a:p>
            <a:r>
              <a:rPr lang="en-IN" sz="2000" dirty="0"/>
              <a:t>Symbols like . , ! ? are not useful for many tasks, so we remove them.</a:t>
            </a:r>
          </a:p>
          <a:p>
            <a:endParaRPr lang="en-IN" dirty="0"/>
          </a:p>
          <a:p>
            <a:r>
              <a:rPr lang="en-IN" dirty="0">
                <a:solidFill>
                  <a:srgbClr val="FF0000"/>
                </a:solidFill>
              </a:rPr>
              <a:t>Remove Numbers:</a:t>
            </a:r>
          </a:p>
          <a:p>
            <a:endParaRPr lang="en-IN" dirty="0"/>
          </a:p>
          <a:p>
            <a:r>
              <a:rPr lang="en-IN" sz="2000" dirty="0"/>
              <a:t>Unless the task needs numbers, we also remove digits like 100, 2024, etc.</a:t>
            </a:r>
          </a:p>
        </p:txBody>
      </p:sp>
    </p:spTree>
    <p:extLst>
      <p:ext uri="{BB962C8B-B14F-4D97-AF65-F5344CB8AC3E}">
        <p14:creationId xmlns:p14="http://schemas.microsoft.com/office/powerpoint/2010/main" val="370546461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03" y="143069"/>
            <a:ext cx="11181874" cy="575388"/>
          </a:xfrm>
        </p:spPr>
        <p:txBody>
          <a:bodyPr>
            <a:normAutofit fontScale="90000"/>
          </a:bodyPr>
          <a:lstStyle/>
          <a:p>
            <a:r>
              <a:rPr lang="en-IN" dirty="0"/>
              <a:t>Stemming and lemmatization</a:t>
            </a:r>
          </a:p>
        </p:txBody>
      </p:sp>
      <p:sp>
        <p:nvSpPr>
          <p:cNvPr id="3" name="Content Placeholder 2"/>
          <p:cNvSpPr>
            <a:spLocks noGrp="1"/>
          </p:cNvSpPr>
          <p:nvPr>
            <p:ph idx="1"/>
          </p:nvPr>
        </p:nvSpPr>
        <p:spPr>
          <a:xfrm>
            <a:off x="304108" y="1078238"/>
            <a:ext cx="11517777" cy="3880773"/>
          </a:xfrm>
        </p:spPr>
        <p:txBody>
          <a:bodyPr>
            <a:noAutofit/>
          </a:bodyPr>
          <a:lstStyle/>
          <a:p>
            <a:r>
              <a:rPr lang="en-GB" sz="2000" b="1" dirty="0">
                <a:solidFill>
                  <a:schemeClr val="tx1"/>
                </a:solidFill>
              </a:rPr>
              <a:t>Stemming means removing suffixes from words to get a base form.</a:t>
            </a:r>
          </a:p>
          <a:p>
            <a:r>
              <a:rPr lang="en-GB" sz="2000" b="1" dirty="0">
                <a:solidFill>
                  <a:schemeClr val="tx1"/>
                </a:solidFill>
              </a:rPr>
              <a:t>Example:</a:t>
            </a:r>
          </a:p>
          <a:p>
            <a:r>
              <a:rPr lang="en-GB" sz="2000" b="1" dirty="0">
                <a:solidFill>
                  <a:schemeClr val="tx1"/>
                </a:solidFill>
              </a:rPr>
              <a:t>“cars” becomes “car”</a:t>
            </a:r>
          </a:p>
          <a:p>
            <a:r>
              <a:rPr lang="en-GB" sz="2000" b="1" dirty="0">
                <a:solidFill>
                  <a:schemeClr val="tx1"/>
                </a:solidFill>
              </a:rPr>
              <a:t>"running” becomes “run”</a:t>
            </a:r>
          </a:p>
          <a:p>
            <a:r>
              <a:rPr lang="en-GB" sz="2000" b="1" dirty="0">
                <a:solidFill>
                  <a:schemeClr val="tx1"/>
                </a:solidFill>
              </a:rPr>
              <a:t>It uses fixed rules, like “remove -</a:t>
            </a:r>
            <a:r>
              <a:rPr lang="en-GB" sz="2000" b="1" dirty="0" err="1">
                <a:solidFill>
                  <a:schemeClr val="tx1"/>
                </a:solidFill>
              </a:rPr>
              <a:t>es</a:t>
            </a:r>
            <a:r>
              <a:rPr lang="en-GB" sz="2000" b="1" dirty="0">
                <a:solidFill>
                  <a:schemeClr val="tx1"/>
                </a:solidFill>
              </a:rPr>
              <a:t>, -</a:t>
            </a:r>
            <a:r>
              <a:rPr lang="en-GB" sz="2000" b="1" dirty="0" err="1">
                <a:solidFill>
                  <a:schemeClr val="tx1"/>
                </a:solidFill>
              </a:rPr>
              <a:t>ing</a:t>
            </a:r>
            <a:r>
              <a:rPr lang="en-GB" sz="2000" b="1" dirty="0">
                <a:solidFill>
                  <a:schemeClr val="tx1"/>
                </a:solidFill>
              </a:rPr>
              <a:t>, -</a:t>
            </a:r>
            <a:r>
              <a:rPr lang="en-GB" sz="2000" b="1" dirty="0" err="1">
                <a:solidFill>
                  <a:schemeClr val="tx1"/>
                </a:solidFill>
              </a:rPr>
              <a:t>ed</a:t>
            </a:r>
            <a:r>
              <a:rPr lang="en-GB" sz="2000" b="1" dirty="0">
                <a:solidFill>
                  <a:schemeClr val="tx1"/>
                </a:solidFill>
              </a:rPr>
              <a:t>”.</a:t>
            </a:r>
          </a:p>
          <a:p>
            <a:r>
              <a:rPr lang="en-GB" sz="2000" b="1" dirty="0">
                <a:solidFill>
                  <a:schemeClr val="tx1"/>
                </a:solidFill>
              </a:rPr>
              <a:t>Doesn’t always give correct English words (called stems, not root words).</a:t>
            </a:r>
          </a:p>
          <a:p>
            <a:r>
              <a:rPr lang="en-GB" sz="2000" b="1" dirty="0">
                <a:solidFill>
                  <a:schemeClr val="tx1"/>
                </a:solidFill>
              </a:rPr>
              <a:t>Example:</a:t>
            </a:r>
          </a:p>
          <a:p>
            <a:r>
              <a:rPr lang="en-GB" sz="2000" b="1" dirty="0">
                <a:solidFill>
                  <a:schemeClr val="tx1"/>
                </a:solidFill>
              </a:rPr>
              <a:t>“revolution” becomes “revolut” (not a real word, but still okay for search engines</a:t>
            </a:r>
            <a:r>
              <a:rPr lang="en-GB" sz="2000" b="1" dirty="0" smtClean="0">
                <a:solidFill>
                  <a:schemeClr val="tx1"/>
                </a:solidFill>
              </a:rPr>
              <a:t>).</a:t>
            </a:r>
          </a:p>
          <a:p>
            <a:endParaRPr lang="en-GB" sz="2000" b="1" dirty="0">
              <a:solidFill>
                <a:srgbClr val="FF0000"/>
              </a:solidFill>
            </a:endParaRPr>
          </a:p>
          <a:p>
            <a:r>
              <a:rPr lang="en-GB" sz="2000" b="1" dirty="0">
                <a:solidFill>
                  <a:srgbClr val="FF0000"/>
                </a:solidFill>
              </a:rPr>
              <a:t>🔍 </a:t>
            </a:r>
            <a:r>
              <a:rPr lang="en-GB" sz="2000" b="1" dirty="0">
                <a:solidFill>
                  <a:schemeClr val="tx1"/>
                </a:solidFill>
              </a:rPr>
              <a:t>Where is Stemming Used?</a:t>
            </a:r>
          </a:p>
          <a:p>
            <a:r>
              <a:rPr lang="en-GB" sz="2000" b="1" dirty="0">
                <a:solidFill>
                  <a:srgbClr val="FF0000"/>
                </a:solidFill>
              </a:rPr>
              <a:t>Search engines (to match similar words).</a:t>
            </a:r>
          </a:p>
          <a:p>
            <a:r>
              <a:rPr lang="en-GB" sz="2000" b="1" dirty="0">
                <a:solidFill>
                  <a:srgbClr val="FF0000"/>
                </a:solidFill>
              </a:rPr>
              <a:t>Text classification (to reduce vocabulary size).</a:t>
            </a:r>
          </a:p>
          <a:p>
            <a:r>
              <a:rPr lang="en-GB" sz="2000" b="1" dirty="0">
                <a:solidFill>
                  <a:srgbClr val="FF0000"/>
                </a:solidFill>
              </a:rPr>
              <a:t>It is fast and works well when perfect accuracy isn't required.</a:t>
            </a:r>
            <a:endParaRPr lang="en-IN" sz="2000" b="1" dirty="0">
              <a:solidFill>
                <a:srgbClr val="FF0000"/>
              </a:solidFill>
            </a:endParaRPr>
          </a:p>
        </p:txBody>
      </p:sp>
    </p:spTree>
    <p:extLst>
      <p:ext uri="{BB962C8B-B14F-4D97-AF65-F5344CB8AC3E}">
        <p14:creationId xmlns:p14="http://schemas.microsoft.com/office/powerpoint/2010/main" val="42065261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03" y="143069"/>
            <a:ext cx="11181874" cy="575388"/>
          </a:xfrm>
        </p:spPr>
        <p:txBody>
          <a:bodyPr>
            <a:normAutofit fontScale="90000"/>
          </a:bodyPr>
          <a:lstStyle/>
          <a:p>
            <a:r>
              <a:rPr lang="en-IN" dirty="0"/>
              <a:t>Stemming and lemmatization</a:t>
            </a:r>
          </a:p>
        </p:txBody>
      </p:sp>
      <p:sp>
        <p:nvSpPr>
          <p:cNvPr id="3" name="Content Placeholder 2"/>
          <p:cNvSpPr>
            <a:spLocks noGrp="1"/>
          </p:cNvSpPr>
          <p:nvPr>
            <p:ph idx="1"/>
          </p:nvPr>
        </p:nvSpPr>
        <p:spPr>
          <a:xfrm>
            <a:off x="304108" y="1078238"/>
            <a:ext cx="11807027" cy="5891729"/>
          </a:xfrm>
        </p:spPr>
        <p:txBody>
          <a:bodyPr>
            <a:noAutofit/>
          </a:bodyPr>
          <a:lstStyle/>
          <a:p>
            <a:r>
              <a:rPr lang="en-IN" sz="2800" b="1" dirty="0">
                <a:solidFill>
                  <a:srgbClr val="FF0000"/>
                </a:solidFill>
              </a:rPr>
              <a:t>from </a:t>
            </a:r>
            <a:r>
              <a:rPr lang="en-IN" sz="2800" b="1" dirty="0" err="1">
                <a:solidFill>
                  <a:srgbClr val="FF0000"/>
                </a:solidFill>
              </a:rPr>
              <a:t>nltk.stem.porter</a:t>
            </a:r>
            <a:r>
              <a:rPr lang="en-IN" sz="2800" b="1" dirty="0">
                <a:solidFill>
                  <a:srgbClr val="FF0000"/>
                </a:solidFill>
              </a:rPr>
              <a:t> import </a:t>
            </a:r>
            <a:r>
              <a:rPr lang="en-IN" sz="2800" b="1" dirty="0" err="1" smtClean="0">
                <a:solidFill>
                  <a:srgbClr val="FF0000"/>
                </a:solidFill>
              </a:rPr>
              <a:t>PorterStemmer</a:t>
            </a:r>
            <a:endParaRPr lang="en-IN" sz="2800" b="1" dirty="0">
              <a:solidFill>
                <a:srgbClr val="FF0000"/>
              </a:solidFill>
            </a:endParaRPr>
          </a:p>
          <a:p>
            <a:r>
              <a:rPr lang="en-IN" sz="2800" b="1" dirty="0">
                <a:solidFill>
                  <a:srgbClr val="FF0000"/>
                </a:solidFill>
              </a:rPr>
              <a:t>stemmer = </a:t>
            </a:r>
            <a:r>
              <a:rPr lang="en-IN" sz="2800" b="1" dirty="0" err="1">
                <a:solidFill>
                  <a:srgbClr val="FF0000"/>
                </a:solidFill>
              </a:rPr>
              <a:t>PorterStemmer</a:t>
            </a:r>
            <a:r>
              <a:rPr lang="en-IN" sz="2800" b="1" dirty="0">
                <a:solidFill>
                  <a:srgbClr val="FF0000"/>
                </a:solidFill>
              </a:rPr>
              <a:t>()</a:t>
            </a:r>
          </a:p>
          <a:p>
            <a:r>
              <a:rPr lang="en-IN" sz="2800" b="1" dirty="0">
                <a:solidFill>
                  <a:srgbClr val="FF0000"/>
                </a:solidFill>
              </a:rPr>
              <a:t>word1, word2 = "cars", "revolution"</a:t>
            </a:r>
          </a:p>
          <a:p>
            <a:r>
              <a:rPr lang="en-IN" sz="2800" b="1" dirty="0" smtClean="0">
                <a:solidFill>
                  <a:srgbClr val="FF0000"/>
                </a:solidFill>
              </a:rPr>
              <a:t>print(</a:t>
            </a:r>
            <a:r>
              <a:rPr lang="en-IN" sz="2800" b="1" dirty="0" err="1" smtClean="0">
                <a:solidFill>
                  <a:srgbClr val="FF0000"/>
                </a:solidFill>
              </a:rPr>
              <a:t>stemmer.stem</a:t>
            </a:r>
            <a:r>
              <a:rPr lang="en-IN" sz="2800" b="1" dirty="0" smtClean="0">
                <a:solidFill>
                  <a:srgbClr val="FF0000"/>
                </a:solidFill>
              </a:rPr>
              <a:t>(word1</a:t>
            </a:r>
            <a:r>
              <a:rPr lang="en-IN" sz="2800" b="1" dirty="0">
                <a:solidFill>
                  <a:srgbClr val="FF0000"/>
                </a:solidFill>
              </a:rPr>
              <a:t>), </a:t>
            </a:r>
            <a:r>
              <a:rPr lang="en-IN" sz="2800" b="1" dirty="0" err="1">
                <a:solidFill>
                  <a:srgbClr val="FF0000"/>
                </a:solidFill>
              </a:rPr>
              <a:t>stemmer.stem</a:t>
            </a:r>
            <a:r>
              <a:rPr lang="en-IN" sz="2800" b="1" dirty="0">
                <a:solidFill>
                  <a:srgbClr val="FF0000"/>
                </a:solidFill>
              </a:rPr>
              <a:t>(word2</a:t>
            </a:r>
            <a:r>
              <a:rPr lang="en-IN" sz="2800" b="1" dirty="0" smtClean="0">
                <a:solidFill>
                  <a:srgbClr val="FF0000"/>
                </a:solidFill>
              </a:rPr>
              <a:t>))</a:t>
            </a:r>
          </a:p>
          <a:p>
            <a:endParaRPr lang="en-IN" sz="2800" b="1" dirty="0">
              <a:solidFill>
                <a:srgbClr val="FF0000"/>
              </a:solidFill>
            </a:endParaRPr>
          </a:p>
          <a:p>
            <a:r>
              <a:rPr lang="en-GB" sz="2400" b="1" dirty="0"/>
              <a:t>What is Lemmatization?</a:t>
            </a:r>
          </a:p>
          <a:p>
            <a:r>
              <a:rPr lang="en-GB" sz="2400" dirty="0"/>
              <a:t>Similar to stemming, </a:t>
            </a:r>
            <a:r>
              <a:rPr lang="en-GB" sz="2400" b="1" dirty="0"/>
              <a:t>but more accurate</a:t>
            </a:r>
            <a:r>
              <a:rPr lang="en-GB" sz="2400" dirty="0"/>
              <a:t> and based on </a:t>
            </a:r>
            <a:r>
              <a:rPr lang="en-GB" sz="2400" b="1" dirty="0"/>
              <a:t>grammar and meaning</a:t>
            </a:r>
            <a:r>
              <a:rPr lang="en-GB" sz="2400" dirty="0"/>
              <a:t>.</a:t>
            </a:r>
          </a:p>
          <a:p>
            <a:r>
              <a:rPr lang="en-GB" sz="2400" dirty="0"/>
              <a:t>It returns the </a:t>
            </a:r>
            <a:r>
              <a:rPr lang="en-GB" sz="2400" b="1" dirty="0"/>
              <a:t>correct base word (lemma)</a:t>
            </a:r>
            <a:r>
              <a:rPr lang="en-GB" sz="2400" dirty="0"/>
              <a:t>.</a:t>
            </a:r>
          </a:p>
          <a:p>
            <a:pPr lvl="1"/>
            <a:r>
              <a:rPr lang="en-GB" sz="2000" dirty="0"/>
              <a:t>Example:</a:t>
            </a:r>
          </a:p>
          <a:p>
            <a:pPr lvl="2"/>
            <a:r>
              <a:rPr lang="en-GB" sz="1800" dirty="0"/>
              <a:t>“</a:t>
            </a:r>
            <a:r>
              <a:rPr lang="en-GB" sz="1800" b="1" dirty="0"/>
              <a:t>better</a:t>
            </a:r>
            <a:r>
              <a:rPr lang="en-GB" sz="1800" dirty="0"/>
              <a:t>” becomes “</a:t>
            </a:r>
            <a:r>
              <a:rPr lang="en-GB" sz="1800" b="1" dirty="0"/>
              <a:t>good</a:t>
            </a:r>
            <a:r>
              <a:rPr lang="en-GB" sz="1800" dirty="0"/>
              <a:t>”</a:t>
            </a:r>
          </a:p>
          <a:p>
            <a:pPr lvl="2"/>
            <a:r>
              <a:rPr lang="en-GB" sz="1800" dirty="0"/>
              <a:t>“</a:t>
            </a:r>
            <a:r>
              <a:rPr lang="en-GB" sz="1800" b="1" dirty="0"/>
              <a:t>running</a:t>
            </a:r>
            <a:r>
              <a:rPr lang="en-GB" sz="1800" dirty="0"/>
              <a:t>” becomes “</a:t>
            </a:r>
            <a:r>
              <a:rPr lang="en-GB" sz="1800" b="1" dirty="0"/>
              <a:t>run</a:t>
            </a:r>
            <a:r>
              <a:rPr lang="en-GB" sz="1800" dirty="0"/>
              <a:t>”</a:t>
            </a:r>
          </a:p>
          <a:p>
            <a:endParaRPr lang="en-IN" sz="2800" b="1" dirty="0">
              <a:solidFill>
                <a:srgbClr val="FF0000"/>
              </a:solidFill>
            </a:endParaRPr>
          </a:p>
        </p:txBody>
      </p:sp>
    </p:spTree>
    <p:extLst>
      <p:ext uri="{BB962C8B-B14F-4D97-AF65-F5344CB8AC3E}">
        <p14:creationId xmlns:p14="http://schemas.microsoft.com/office/powerpoint/2010/main" val="29268943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03" y="143069"/>
            <a:ext cx="11181874" cy="575388"/>
          </a:xfrm>
        </p:spPr>
        <p:txBody>
          <a:bodyPr>
            <a:normAutofit fontScale="90000"/>
          </a:bodyPr>
          <a:lstStyle/>
          <a:p>
            <a:r>
              <a:rPr lang="en-IN" dirty="0"/>
              <a:t>Stemming and lemmatization</a:t>
            </a:r>
          </a:p>
        </p:txBody>
      </p:sp>
      <p:sp>
        <p:nvSpPr>
          <p:cNvPr id="3" name="Content Placeholder 2"/>
          <p:cNvSpPr>
            <a:spLocks noGrp="1"/>
          </p:cNvSpPr>
          <p:nvPr>
            <p:ph idx="1"/>
          </p:nvPr>
        </p:nvSpPr>
        <p:spPr>
          <a:xfrm>
            <a:off x="304108" y="1078238"/>
            <a:ext cx="11807027" cy="5891729"/>
          </a:xfrm>
        </p:spPr>
        <p:txBody>
          <a:bodyPr>
            <a:noAutofit/>
          </a:bodyPr>
          <a:lstStyle/>
          <a:p>
            <a:r>
              <a:rPr lang="en-GB" dirty="0"/>
              <a:t>The following code snippet shows the usage of a </a:t>
            </a:r>
            <a:r>
              <a:rPr lang="en-GB" dirty="0" err="1"/>
              <a:t>lemmatizer</a:t>
            </a:r>
            <a:r>
              <a:rPr lang="en-GB" dirty="0"/>
              <a:t> based on WordNet from</a:t>
            </a:r>
          </a:p>
          <a:p>
            <a:r>
              <a:rPr lang="en-IN" dirty="0"/>
              <a:t>NLTK:</a:t>
            </a:r>
          </a:p>
          <a:p>
            <a:r>
              <a:rPr lang="en-IN" sz="2400" b="1" dirty="0">
                <a:solidFill>
                  <a:schemeClr val="accent5"/>
                </a:solidFill>
              </a:rPr>
              <a:t>from </a:t>
            </a:r>
            <a:r>
              <a:rPr lang="en-IN" sz="2400" b="1" dirty="0" err="1">
                <a:solidFill>
                  <a:schemeClr val="accent5"/>
                </a:solidFill>
              </a:rPr>
              <a:t>nltk.stem</a:t>
            </a:r>
            <a:r>
              <a:rPr lang="en-IN" sz="2400" b="1" dirty="0">
                <a:solidFill>
                  <a:schemeClr val="accent5"/>
                </a:solidFill>
              </a:rPr>
              <a:t> import </a:t>
            </a:r>
            <a:r>
              <a:rPr lang="en-IN" sz="2400" dirty="0" err="1">
                <a:solidFill>
                  <a:schemeClr val="accent5"/>
                </a:solidFill>
              </a:rPr>
              <a:t>WordNetLemmatizer</a:t>
            </a:r>
            <a:endParaRPr lang="en-IN" sz="2400" dirty="0">
              <a:solidFill>
                <a:schemeClr val="accent5"/>
              </a:solidFill>
            </a:endParaRPr>
          </a:p>
          <a:p>
            <a:r>
              <a:rPr lang="en-IN" sz="2400" dirty="0" err="1">
                <a:solidFill>
                  <a:schemeClr val="accent5"/>
                </a:solidFill>
              </a:rPr>
              <a:t>lemmatizer</a:t>
            </a:r>
            <a:r>
              <a:rPr lang="en-IN" sz="2400" dirty="0">
                <a:solidFill>
                  <a:schemeClr val="accent5"/>
                </a:solidFill>
              </a:rPr>
              <a:t> = </a:t>
            </a:r>
            <a:r>
              <a:rPr lang="en-IN" sz="2400" dirty="0" err="1">
                <a:solidFill>
                  <a:schemeClr val="accent5"/>
                </a:solidFill>
              </a:rPr>
              <a:t>WordnetLemmatizer</a:t>
            </a:r>
            <a:r>
              <a:rPr lang="en-IN" sz="2400" dirty="0">
                <a:solidFill>
                  <a:schemeClr val="accent5"/>
                </a:solidFill>
              </a:rPr>
              <a:t>()</a:t>
            </a:r>
          </a:p>
          <a:p>
            <a:r>
              <a:rPr lang="en-GB" sz="2400" b="1" dirty="0">
                <a:solidFill>
                  <a:schemeClr val="accent5"/>
                </a:solidFill>
              </a:rPr>
              <a:t>print</a:t>
            </a:r>
            <a:r>
              <a:rPr lang="en-GB" sz="2400" dirty="0">
                <a:solidFill>
                  <a:schemeClr val="accent5"/>
                </a:solidFill>
              </a:rPr>
              <a:t>(</a:t>
            </a:r>
            <a:r>
              <a:rPr lang="en-GB" sz="2400" dirty="0" err="1">
                <a:solidFill>
                  <a:schemeClr val="accent5"/>
                </a:solidFill>
              </a:rPr>
              <a:t>lemmatizer.lemmatize</a:t>
            </a:r>
            <a:r>
              <a:rPr lang="en-GB" sz="2400" dirty="0">
                <a:solidFill>
                  <a:schemeClr val="accent5"/>
                </a:solidFill>
              </a:rPr>
              <a:t>("better", </a:t>
            </a:r>
            <a:r>
              <a:rPr lang="en-GB" sz="2400" dirty="0" err="1">
                <a:solidFill>
                  <a:schemeClr val="accent5"/>
                </a:solidFill>
              </a:rPr>
              <a:t>pos</a:t>
            </a:r>
            <a:r>
              <a:rPr lang="en-GB" sz="2400" dirty="0">
                <a:solidFill>
                  <a:schemeClr val="accent5"/>
                </a:solidFill>
              </a:rPr>
              <a:t>="a")) </a:t>
            </a:r>
            <a:r>
              <a:rPr lang="en-GB" sz="2400" i="1" dirty="0">
                <a:solidFill>
                  <a:schemeClr val="accent5"/>
                </a:solidFill>
              </a:rPr>
              <a:t>#a is for adjective</a:t>
            </a:r>
          </a:p>
          <a:p>
            <a:r>
              <a:rPr lang="en-GB" dirty="0" smtClean="0"/>
              <a:t> </a:t>
            </a:r>
            <a:r>
              <a:rPr lang="en-GB" dirty="0"/>
              <a:t>code snippet shows a </a:t>
            </a:r>
            <a:r>
              <a:rPr lang="en-GB" dirty="0" err="1"/>
              <a:t>lemmatizer</a:t>
            </a:r>
            <a:r>
              <a:rPr lang="en-GB" dirty="0"/>
              <a:t> using </a:t>
            </a:r>
            <a:r>
              <a:rPr lang="en-GB" dirty="0" err="1"/>
              <a:t>spaCy</a:t>
            </a:r>
            <a:r>
              <a:rPr lang="en-GB" dirty="0"/>
              <a:t>:</a:t>
            </a:r>
          </a:p>
          <a:p>
            <a:r>
              <a:rPr lang="en-IN" sz="2400" b="1" dirty="0">
                <a:solidFill>
                  <a:schemeClr val="accent5"/>
                </a:solidFill>
              </a:rPr>
              <a:t>import spacy</a:t>
            </a:r>
          </a:p>
          <a:p>
            <a:r>
              <a:rPr lang="en-IN" sz="2400" b="1" dirty="0" err="1">
                <a:solidFill>
                  <a:schemeClr val="accent5"/>
                </a:solidFill>
              </a:rPr>
              <a:t>sp</a:t>
            </a:r>
            <a:r>
              <a:rPr lang="en-IN" sz="2400" b="1" dirty="0">
                <a:solidFill>
                  <a:schemeClr val="accent5"/>
                </a:solidFill>
              </a:rPr>
              <a:t> = </a:t>
            </a:r>
            <a:r>
              <a:rPr lang="en-IN" sz="2400" b="1" dirty="0" err="1">
                <a:solidFill>
                  <a:schemeClr val="accent5"/>
                </a:solidFill>
              </a:rPr>
              <a:t>spacy.load</a:t>
            </a:r>
            <a:r>
              <a:rPr lang="en-IN" sz="2400" b="1" dirty="0">
                <a:solidFill>
                  <a:schemeClr val="accent5"/>
                </a:solidFill>
              </a:rPr>
              <a:t>('</a:t>
            </a:r>
            <a:r>
              <a:rPr lang="en-IN" sz="2400" b="1" dirty="0" err="1">
                <a:solidFill>
                  <a:schemeClr val="accent5"/>
                </a:solidFill>
              </a:rPr>
              <a:t>en_core_web_sm</a:t>
            </a:r>
            <a:r>
              <a:rPr lang="en-IN" sz="2400" b="1" dirty="0">
                <a:solidFill>
                  <a:schemeClr val="accent5"/>
                </a:solidFill>
              </a:rPr>
              <a:t>')</a:t>
            </a:r>
          </a:p>
          <a:p>
            <a:r>
              <a:rPr lang="en-IN" sz="2400" b="1" dirty="0">
                <a:solidFill>
                  <a:schemeClr val="accent5"/>
                </a:solidFill>
              </a:rPr>
              <a:t>token = </a:t>
            </a:r>
            <a:r>
              <a:rPr lang="en-IN" sz="2400" b="1" dirty="0" err="1">
                <a:solidFill>
                  <a:schemeClr val="accent5"/>
                </a:solidFill>
              </a:rPr>
              <a:t>sp</a:t>
            </a:r>
            <a:r>
              <a:rPr lang="en-IN" sz="2400" b="1" dirty="0">
                <a:solidFill>
                  <a:schemeClr val="accent5"/>
                </a:solidFill>
              </a:rPr>
              <a:t>(</a:t>
            </a:r>
            <a:r>
              <a:rPr lang="en-IN" sz="2400" b="1" dirty="0" err="1">
                <a:solidFill>
                  <a:schemeClr val="accent5"/>
                </a:solidFill>
              </a:rPr>
              <a:t>u'better</a:t>
            </a:r>
            <a:r>
              <a:rPr lang="en-IN" sz="2400" b="1" dirty="0">
                <a:solidFill>
                  <a:schemeClr val="accent5"/>
                </a:solidFill>
              </a:rPr>
              <a:t>')</a:t>
            </a:r>
          </a:p>
          <a:p>
            <a:r>
              <a:rPr lang="en-IN" sz="2400" b="1" dirty="0">
                <a:solidFill>
                  <a:schemeClr val="accent5"/>
                </a:solidFill>
              </a:rPr>
              <a:t>for word in token:</a:t>
            </a:r>
          </a:p>
          <a:p>
            <a:r>
              <a:rPr lang="en-IN" sz="2400" b="1" dirty="0">
                <a:solidFill>
                  <a:schemeClr val="accent5"/>
                </a:solidFill>
              </a:rPr>
              <a:t>print(</a:t>
            </a:r>
            <a:r>
              <a:rPr lang="en-IN" sz="2400" b="1" dirty="0" err="1">
                <a:solidFill>
                  <a:schemeClr val="accent5"/>
                </a:solidFill>
              </a:rPr>
              <a:t>word.text</a:t>
            </a:r>
            <a:r>
              <a:rPr lang="en-IN" sz="2400" b="1" dirty="0">
                <a:solidFill>
                  <a:schemeClr val="accent5"/>
                </a:solidFill>
              </a:rPr>
              <a:t>, </a:t>
            </a:r>
            <a:r>
              <a:rPr lang="en-IN" sz="2400" b="1" dirty="0" err="1">
                <a:solidFill>
                  <a:schemeClr val="accent5"/>
                </a:solidFill>
              </a:rPr>
              <a:t>word.lemma</a:t>
            </a:r>
            <a:r>
              <a:rPr lang="en-IN" sz="2400" b="1" dirty="0">
                <a:solidFill>
                  <a:schemeClr val="accent5"/>
                </a:solidFill>
              </a:rPr>
              <a:t>_)</a:t>
            </a:r>
          </a:p>
        </p:txBody>
      </p:sp>
    </p:spTree>
    <p:extLst>
      <p:ext uri="{BB962C8B-B14F-4D97-AF65-F5344CB8AC3E}">
        <p14:creationId xmlns:p14="http://schemas.microsoft.com/office/powerpoint/2010/main" val="162179294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31371"/>
          </a:xfrm>
        </p:spPr>
        <p:txBody>
          <a:bodyPr>
            <a:noAutofit/>
          </a:bodyPr>
          <a:lstStyle/>
          <a:p>
            <a:pPr algn="ctr"/>
            <a:r>
              <a:rPr lang="en-IN" sz="4000" dirty="0" smtClean="0"/>
              <a:t>Summary of Pre Processing </a:t>
            </a:r>
            <a:endParaRPr lang="en-IN" sz="4000" dirty="0"/>
          </a:p>
        </p:txBody>
      </p:sp>
      <p:pic>
        <p:nvPicPr>
          <p:cNvPr id="4" name="Content Placeholder 3"/>
          <p:cNvPicPr>
            <a:picLocks noGrp="1" noChangeAspect="1"/>
          </p:cNvPicPr>
          <p:nvPr>
            <p:ph idx="1"/>
          </p:nvPr>
        </p:nvPicPr>
        <p:blipFill>
          <a:blip r:embed="rId2"/>
          <a:stretch>
            <a:fillRect/>
          </a:stretch>
        </p:blipFill>
        <p:spPr>
          <a:xfrm>
            <a:off x="3036492" y="2160588"/>
            <a:ext cx="5036049" cy="3881437"/>
          </a:xfrm>
          <a:prstGeom prst="rect">
            <a:avLst/>
          </a:prstGeom>
        </p:spPr>
      </p:pic>
    </p:spTree>
    <p:extLst>
      <p:ext uri="{BB962C8B-B14F-4D97-AF65-F5344CB8AC3E}">
        <p14:creationId xmlns:p14="http://schemas.microsoft.com/office/powerpoint/2010/main" val="9039315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B26E2-F383-6F25-BE2A-59C430D24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0FFCE8-16EB-7FA0-D16F-F432C2969490}"/>
              </a:ext>
            </a:extLst>
          </p:cNvPr>
          <p:cNvSpPr>
            <a:spLocks noGrp="1"/>
          </p:cNvSpPr>
          <p:nvPr>
            <p:ph type="title"/>
          </p:nvPr>
        </p:nvSpPr>
        <p:spPr>
          <a:xfrm>
            <a:off x="677334" y="609600"/>
            <a:ext cx="8596668" cy="655782"/>
          </a:xfrm>
        </p:spPr>
        <p:txBody>
          <a:bodyPr/>
          <a:lstStyle/>
          <a:p>
            <a:r>
              <a:rPr lang="en-IN" dirty="0"/>
              <a:t>What Is Language?</a:t>
            </a:r>
          </a:p>
        </p:txBody>
      </p:sp>
      <p:sp>
        <p:nvSpPr>
          <p:cNvPr id="3" name="Content Placeholder 2">
            <a:extLst>
              <a:ext uri="{FF2B5EF4-FFF2-40B4-BE49-F238E27FC236}">
                <a16:creationId xmlns:a16="http://schemas.microsoft.com/office/drawing/2014/main" id="{05EC3CAE-E02A-9D50-7042-4224F9907AF1}"/>
              </a:ext>
            </a:extLst>
          </p:cNvPr>
          <p:cNvSpPr>
            <a:spLocks noGrp="1"/>
          </p:cNvSpPr>
          <p:nvPr>
            <p:ph idx="1"/>
          </p:nvPr>
        </p:nvSpPr>
        <p:spPr>
          <a:xfrm>
            <a:off x="187807" y="1488613"/>
            <a:ext cx="11874884" cy="5226223"/>
          </a:xfrm>
        </p:spPr>
        <p:txBody>
          <a:bodyPr/>
          <a:lstStyle/>
          <a:p>
            <a:pPr marL="0" indent="0">
              <a:buNone/>
            </a:pPr>
            <a:endParaRPr lang="en-US" dirty="0"/>
          </a:p>
          <a:p>
            <a:pPr algn="just"/>
            <a:endParaRPr lang="en-US" sz="2400" dirty="0"/>
          </a:p>
        </p:txBody>
      </p:sp>
      <p:pic>
        <p:nvPicPr>
          <p:cNvPr id="5" name="Picture 4">
            <a:extLst>
              <a:ext uri="{FF2B5EF4-FFF2-40B4-BE49-F238E27FC236}">
                <a16:creationId xmlns:a16="http://schemas.microsoft.com/office/drawing/2014/main" id="{06206ABA-9E48-F8F5-66B2-13B38FCC88F8}"/>
              </a:ext>
            </a:extLst>
          </p:cNvPr>
          <p:cNvPicPr>
            <a:picLocks noChangeAspect="1"/>
          </p:cNvPicPr>
          <p:nvPr/>
        </p:nvPicPr>
        <p:blipFill>
          <a:blip r:embed="rId2"/>
          <a:stretch>
            <a:fillRect/>
          </a:stretch>
        </p:blipFill>
        <p:spPr>
          <a:xfrm>
            <a:off x="2059565" y="1693631"/>
            <a:ext cx="6669492" cy="3949787"/>
          </a:xfrm>
          <a:prstGeom prst="rect">
            <a:avLst/>
          </a:prstGeom>
        </p:spPr>
      </p:pic>
    </p:spTree>
    <p:extLst>
      <p:ext uri="{BB962C8B-B14F-4D97-AF65-F5344CB8AC3E}">
        <p14:creationId xmlns:p14="http://schemas.microsoft.com/office/powerpoint/2010/main" val="6229481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65" y="143070"/>
            <a:ext cx="11514666" cy="1320800"/>
          </a:xfrm>
        </p:spPr>
        <p:txBody>
          <a:bodyPr/>
          <a:lstStyle/>
          <a:p>
            <a:pPr algn="ctr"/>
            <a:r>
              <a:rPr lang="en-IN" dirty="0" smtClean="0"/>
              <a:t>Advance Pre Processing </a:t>
            </a:r>
            <a:endParaRPr lang="en-IN" dirty="0"/>
          </a:p>
        </p:txBody>
      </p:sp>
      <p:pic>
        <p:nvPicPr>
          <p:cNvPr id="4" name="Content Placeholder 3"/>
          <p:cNvPicPr>
            <a:picLocks noGrp="1" noChangeAspect="1"/>
          </p:cNvPicPr>
          <p:nvPr>
            <p:ph idx="1"/>
          </p:nvPr>
        </p:nvPicPr>
        <p:blipFill>
          <a:blip r:embed="rId2"/>
          <a:stretch>
            <a:fillRect/>
          </a:stretch>
        </p:blipFill>
        <p:spPr>
          <a:xfrm>
            <a:off x="229466" y="974573"/>
            <a:ext cx="11514665" cy="5650162"/>
          </a:xfrm>
          <a:prstGeom prst="rect">
            <a:avLst/>
          </a:prstGeom>
        </p:spPr>
      </p:pic>
    </p:spTree>
    <p:extLst>
      <p:ext uri="{BB962C8B-B14F-4D97-AF65-F5344CB8AC3E}">
        <p14:creationId xmlns:p14="http://schemas.microsoft.com/office/powerpoint/2010/main" val="384270916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Summary of Advance Pre Processing </a:t>
            </a:r>
            <a:endParaRPr lang="en-IN" dirty="0"/>
          </a:p>
        </p:txBody>
      </p:sp>
      <p:pic>
        <p:nvPicPr>
          <p:cNvPr id="5" name="Content Placeholder 4"/>
          <p:cNvPicPr>
            <a:picLocks noGrp="1" noChangeAspect="1"/>
          </p:cNvPicPr>
          <p:nvPr>
            <p:ph idx="1"/>
          </p:nvPr>
        </p:nvPicPr>
        <p:blipFill>
          <a:blip r:embed="rId2"/>
          <a:stretch>
            <a:fillRect/>
          </a:stretch>
        </p:blipFill>
        <p:spPr>
          <a:xfrm>
            <a:off x="2317126" y="2160588"/>
            <a:ext cx="5317786" cy="3881437"/>
          </a:xfrm>
          <a:prstGeom prst="rect">
            <a:avLst/>
          </a:prstGeom>
        </p:spPr>
      </p:pic>
    </p:spTree>
    <p:extLst>
      <p:ext uri="{BB962C8B-B14F-4D97-AF65-F5344CB8AC3E}">
        <p14:creationId xmlns:p14="http://schemas.microsoft.com/office/powerpoint/2010/main" val="347341687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50033"/>
          </a:xfrm>
        </p:spPr>
        <p:txBody>
          <a:bodyPr/>
          <a:lstStyle/>
          <a:p>
            <a:r>
              <a:rPr lang="en-IN" dirty="0" smtClean="0"/>
              <a:t>Feature Engineering </a:t>
            </a:r>
            <a:endParaRPr lang="en-IN" dirty="0"/>
          </a:p>
        </p:txBody>
      </p:sp>
      <p:sp>
        <p:nvSpPr>
          <p:cNvPr id="3" name="Content Placeholder 2"/>
          <p:cNvSpPr>
            <a:spLocks noGrp="1"/>
          </p:cNvSpPr>
          <p:nvPr>
            <p:ph idx="1"/>
          </p:nvPr>
        </p:nvSpPr>
        <p:spPr>
          <a:xfrm>
            <a:off x="472060" y="1572760"/>
            <a:ext cx="11719940" cy="4884024"/>
          </a:xfrm>
        </p:spPr>
        <p:txBody>
          <a:bodyPr/>
          <a:lstStyle/>
          <a:p>
            <a:r>
              <a:rPr lang="en-GB" sz="2000" b="1" dirty="0"/>
              <a:t>What is Feature Engineering?</a:t>
            </a:r>
          </a:p>
          <a:p>
            <a:r>
              <a:rPr lang="en-GB" sz="2000" b="1" dirty="0"/>
              <a:t>Feature Engineering is the process of converting text into numbers that a machine learning model can understand.</a:t>
            </a:r>
          </a:p>
          <a:p>
            <a:r>
              <a:rPr lang="en-GB" sz="2000" b="1" dirty="0"/>
              <a:t>Machines don't understand language — they understand vectors (numbers).</a:t>
            </a:r>
          </a:p>
          <a:p>
            <a:r>
              <a:rPr lang="en-GB" sz="2000" b="1" dirty="0"/>
              <a:t>So we take text and extract important characteristics (called features) to represent it numerically</a:t>
            </a:r>
            <a:r>
              <a:rPr lang="en-GB" sz="2000" b="1" dirty="0" smtClean="0"/>
              <a:t>.</a:t>
            </a:r>
          </a:p>
          <a:p>
            <a:endParaRPr lang="en-GB" sz="2000" b="1" dirty="0"/>
          </a:p>
          <a:p>
            <a:pPr marL="0" indent="0">
              <a:buNone/>
            </a:pPr>
            <a:r>
              <a:rPr lang="en-GB" sz="2000" b="1" dirty="0" smtClean="0"/>
              <a:t>This can be done in two ways</a:t>
            </a:r>
          </a:p>
          <a:p>
            <a:endParaRPr lang="en-GB" sz="2000" b="1" dirty="0"/>
          </a:p>
          <a:p>
            <a:pPr marL="0" indent="0">
              <a:buNone/>
            </a:pPr>
            <a:r>
              <a:rPr lang="en-GB" sz="2000" b="1" dirty="0" smtClean="0"/>
              <a:t>1.A </a:t>
            </a:r>
            <a:r>
              <a:rPr lang="en-GB" sz="2000" b="1" dirty="0"/>
              <a:t>classical NLP and </a:t>
            </a:r>
            <a:r>
              <a:rPr lang="en-GB" sz="2000" b="1" dirty="0" smtClean="0"/>
              <a:t>traditional ML </a:t>
            </a:r>
            <a:r>
              <a:rPr lang="en-GB" sz="2000" b="1" dirty="0"/>
              <a:t>pipeline and </a:t>
            </a:r>
            <a:endParaRPr lang="en-GB" sz="2000" b="1" dirty="0" smtClean="0"/>
          </a:p>
          <a:p>
            <a:pPr marL="0" indent="0">
              <a:buNone/>
            </a:pPr>
            <a:r>
              <a:rPr lang="en-GB" sz="2000" b="1" dirty="0" smtClean="0"/>
              <a:t>2. </a:t>
            </a:r>
            <a:r>
              <a:rPr lang="en-GB" sz="2000" b="1" dirty="0"/>
              <a:t>DL pipeline.</a:t>
            </a:r>
          </a:p>
          <a:p>
            <a:endParaRPr lang="en-IN" dirty="0"/>
          </a:p>
        </p:txBody>
      </p:sp>
    </p:spTree>
    <p:extLst>
      <p:ext uri="{BB962C8B-B14F-4D97-AF65-F5344CB8AC3E}">
        <p14:creationId xmlns:p14="http://schemas.microsoft.com/office/powerpoint/2010/main" val="13301927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77146" y="382555"/>
            <a:ext cx="10072936" cy="6064898"/>
          </a:xfrm>
          <a:prstGeom prst="rect">
            <a:avLst/>
          </a:prstGeom>
        </p:spPr>
      </p:pic>
    </p:spTree>
    <p:extLst>
      <p:ext uri="{BB962C8B-B14F-4D97-AF65-F5344CB8AC3E}">
        <p14:creationId xmlns:p14="http://schemas.microsoft.com/office/powerpoint/2010/main" val="8125416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3224" y="335846"/>
            <a:ext cx="11635274" cy="6370975"/>
          </a:xfrm>
          <a:prstGeom prst="rect">
            <a:avLst/>
          </a:prstGeom>
        </p:spPr>
        <p:txBody>
          <a:bodyPr wrap="square">
            <a:spAutoFit/>
          </a:bodyPr>
          <a:lstStyle/>
          <a:p>
            <a:r>
              <a:rPr lang="en-GB" sz="2400" b="1" dirty="0"/>
              <a:t>Classical NLP + Machine Learning Pipeline</a:t>
            </a:r>
          </a:p>
          <a:p>
            <a:r>
              <a:rPr lang="en-GB" sz="2400" b="1" dirty="0" smtClean="0"/>
              <a:t>Steps</a:t>
            </a:r>
            <a:r>
              <a:rPr lang="en-GB" sz="2400" b="1" dirty="0"/>
              <a:t>:</a:t>
            </a:r>
          </a:p>
          <a:p>
            <a:pPr>
              <a:buFont typeface="+mj-lt"/>
              <a:buAutoNum type="arabicPeriod"/>
            </a:pPr>
            <a:r>
              <a:rPr lang="en-GB" sz="2400" b="1" dirty="0" err="1"/>
              <a:t>Preprocessing</a:t>
            </a:r>
            <a:r>
              <a:rPr lang="en-GB" sz="2400" dirty="0"/>
              <a:t>: Clean the text.</a:t>
            </a:r>
          </a:p>
          <a:p>
            <a:pPr marL="742950" lvl="1" indent="-285750">
              <a:buFont typeface="+mj-lt"/>
              <a:buAutoNum type="arabicPeriod"/>
            </a:pPr>
            <a:r>
              <a:rPr lang="en-GB" sz="2400" b="1" dirty="0"/>
              <a:t>Tokenization</a:t>
            </a:r>
            <a:r>
              <a:rPr lang="en-GB" sz="2400" dirty="0"/>
              <a:t>: Split text into words.</a:t>
            </a:r>
          </a:p>
          <a:p>
            <a:pPr marL="742950" lvl="1" indent="-285750">
              <a:buFont typeface="+mj-lt"/>
              <a:buAutoNum type="arabicPeriod"/>
            </a:pPr>
            <a:r>
              <a:rPr lang="en-GB" sz="2400" b="1" dirty="0"/>
              <a:t>POS Tagging</a:t>
            </a:r>
            <a:r>
              <a:rPr lang="en-GB" sz="2400" dirty="0"/>
              <a:t>: Label parts of speech like nouns, verbs.</a:t>
            </a:r>
          </a:p>
          <a:p>
            <a:pPr marL="742950" lvl="1" indent="-285750">
              <a:buFont typeface="+mj-lt"/>
              <a:buAutoNum type="arabicPeriod"/>
            </a:pPr>
            <a:r>
              <a:rPr lang="en-GB" sz="2400" b="1" dirty="0" err="1"/>
              <a:t>Stopword</a:t>
            </a:r>
            <a:r>
              <a:rPr lang="en-GB" sz="2400" b="1" dirty="0"/>
              <a:t> Removal</a:t>
            </a:r>
            <a:r>
              <a:rPr lang="en-GB" sz="2400" dirty="0"/>
              <a:t>: Remove words like “the”, “is”, “and”.</a:t>
            </a:r>
          </a:p>
          <a:p>
            <a:pPr>
              <a:buFont typeface="+mj-lt"/>
              <a:buAutoNum type="arabicPeriod"/>
            </a:pPr>
            <a:r>
              <a:rPr lang="en-GB" sz="2400" b="1" dirty="0"/>
              <a:t>Feature Engineering</a:t>
            </a:r>
            <a:r>
              <a:rPr lang="en-GB" sz="2400" dirty="0"/>
              <a:t> (aka Feature Extraction):</a:t>
            </a:r>
          </a:p>
          <a:p>
            <a:pPr marL="742950" lvl="1" indent="-285750">
              <a:buFont typeface="+mj-lt"/>
              <a:buAutoNum type="arabicPeriod"/>
            </a:pPr>
            <a:r>
              <a:rPr lang="en-GB" sz="2400" dirty="0"/>
              <a:t>Turn text into numbers — e.g., count how many positive or negative words are in a review.</a:t>
            </a:r>
          </a:p>
          <a:p>
            <a:pPr>
              <a:buFont typeface="+mj-lt"/>
              <a:buAutoNum type="arabicPeriod"/>
            </a:pPr>
            <a:r>
              <a:rPr lang="en-GB" sz="2400" b="1" dirty="0" err="1">
                <a:solidFill>
                  <a:schemeClr val="accent5"/>
                </a:solidFill>
              </a:rPr>
              <a:t>Modeling</a:t>
            </a:r>
            <a:r>
              <a:rPr lang="en-GB" sz="2400" dirty="0">
                <a:solidFill>
                  <a:schemeClr val="accent5"/>
                </a:solidFill>
              </a:rPr>
              <a:t>: Train a Machine Learning model (like SVM or Decision Trees) using the features.</a:t>
            </a:r>
          </a:p>
          <a:p>
            <a:pPr>
              <a:buFont typeface="+mj-lt"/>
              <a:buAutoNum type="arabicPeriod"/>
            </a:pPr>
            <a:r>
              <a:rPr lang="en-GB" sz="2400" b="1" dirty="0"/>
              <a:t>Output</a:t>
            </a:r>
            <a:r>
              <a:rPr lang="en-GB" sz="2400" dirty="0"/>
              <a:t>: Get results like sentiment, classification, entity extraction, etc.</a:t>
            </a:r>
          </a:p>
          <a:p>
            <a:r>
              <a:rPr lang="en-GB" sz="2400" b="1" dirty="0"/>
              <a:t>✅ Advantages:</a:t>
            </a:r>
          </a:p>
          <a:p>
            <a:pPr>
              <a:buFont typeface="Arial" panose="020B0604020202020204" pitchFamily="34" charset="0"/>
              <a:buChar char="•"/>
            </a:pPr>
            <a:r>
              <a:rPr lang="en-GB" sz="2400" b="1" dirty="0"/>
              <a:t>Interpretability</a:t>
            </a:r>
            <a:r>
              <a:rPr lang="en-GB" sz="2400" dirty="0"/>
              <a:t>: You can see </a:t>
            </a:r>
            <a:r>
              <a:rPr lang="en-GB" sz="2400" i="1" dirty="0"/>
              <a:t>why</a:t>
            </a:r>
            <a:r>
              <a:rPr lang="en-GB" sz="2400" dirty="0"/>
              <a:t> the model made a decision.</a:t>
            </a:r>
          </a:p>
          <a:p>
            <a:r>
              <a:rPr lang="en-GB" sz="2400" b="1" dirty="0"/>
              <a:t>❌ Disadvantages:</a:t>
            </a:r>
          </a:p>
          <a:p>
            <a:pPr>
              <a:buFont typeface="Arial" panose="020B0604020202020204" pitchFamily="34" charset="0"/>
              <a:buChar char="•"/>
            </a:pPr>
            <a:r>
              <a:rPr lang="en-GB" sz="2400" dirty="0"/>
              <a:t>Needs </a:t>
            </a:r>
            <a:r>
              <a:rPr lang="en-GB" sz="2400" b="1" dirty="0"/>
              <a:t>manual feature design</a:t>
            </a:r>
            <a:r>
              <a:rPr lang="en-GB" sz="2400" dirty="0"/>
              <a:t> for each task.</a:t>
            </a:r>
          </a:p>
          <a:p>
            <a:pPr>
              <a:buFont typeface="Arial" panose="020B0604020202020204" pitchFamily="34" charset="0"/>
              <a:buChar char="•"/>
            </a:pPr>
            <a:r>
              <a:rPr lang="en-GB" sz="2400" dirty="0"/>
              <a:t>Slower to experiment or improve performance.</a:t>
            </a:r>
          </a:p>
        </p:txBody>
      </p:sp>
    </p:spTree>
    <p:extLst>
      <p:ext uri="{BB962C8B-B14F-4D97-AF65-F5344CB8AC3E}">
        <p14:creationId xmlns:p14="http://schemas.microsoft.com/office/powerpoint/2010/main" val="400272309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4697" y="171061"/>
            <a:ext cx="8596668" cy="538065"/>
          </a:xfrm>
        </p:spPr>
        <p:txBody>
          <a:bodyPr>
            <a:normAutofit fontScale="90000"/>
          </a:bodyPr>
          <a:lstStyle/>
          <a:p>
            <a:pPr lvl="0" defTabSz="914400" eaLnBrk="0" fontAlgn="base" hangingPunct="0">
              <a:spcAft>
                <a:spcPct val="0"/>
              </a:spcAft>
            </a:pPr>
            <a:r>
              <a:rPr lang="en-US" altLang="en-US" b="1" dirty="0">
                <a:solidFill>
                  <a:schemeClr val="tx1"/>
                </a:solidFill>
                <a:latin typeface="Arial" panose="020B0604020202020204" pitchFamily="34" charset="0"/>
              </a:rPr>
              <a:t>Deep Learning-Based NLP Pipeline</a:t>
            </a:r>
          </a:p>
        </p:txBody>
      </p:sp>
      <p:sp>
        <p:nvSpPr>
          <p:cNvPr id="4" name="Rectangle 1"/>
          <p:cNvSpPr>
            <a:spLocks noGrp="1" noChangeArrowheads="1"/>
          </p:cNvSpPr>
          <p:nvPr>
            <p:ph idx="1"/>
          </p:nvPr>
        </p:nvSpPr>
        <p:spPr bwMode="auto">
          <a:xfrm>
            <a:off x="360094" y="1351330"/>
            <a:ext cx="1153643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chemeClr val="tx1"/>
                </a:solidFill>
                <a:effectLst/>
                <a:latin typeface="Arial" panose="020B0604020202020204" pitchFamily="34" charset="0"/>
              </a:rPr>
              <a:t>📌 </a:t>
            </a:r>
            <a:r>
              <a:rPr kumimoji="0" lang="en-US" altLang="en-US" sz="2000" b="1" i="0" u="none" strike="noStrike" cap="none" normalizeH="0" baseline="0" dirty="0" smtClean="0">
                <a:ln>
                  <a:noFill/>
                </a:ln>
                <a:solidFill>
                  <a:schemeClr val="tx1"/>
                </a:solidFill>
                <a:effectLst/>
                <a:latin typeface="Arial" panose="020B0604020202020204" pitchFamily="34" charset="0"/>
              </a:rPr>
              <a:t>Steps: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smtClean="0">
                <a:ln>
                  <a:noFill/>
                </a:ln>
                <a:solidFill>
                  <a:schemeClr val="tx1"/>
                </a:solidFill>
                <a:effectLst/>
                <a:latin typeface="Arial" panose="020B0604020202020204" pitchFamily="34" charset="0"/>
              </a:rPr>
              <a:t>Preprocessing</a:t>
            </a:r>
            <a:r>
              <a:rPr kumimoji="0" lang="en-US" altLang="en-US" sz="2000" b="0" i="0" u="none" strike="noStrike" cap="none" normalizeH="0" baseline="0" dirty="0" smtClean="0">
                <a:ln>
                  <a:noFill/>
                </a:ln>
                <a:solidFill>
                  <a:schemeClr val="tx1"/>
                </a:solidFill>
                <a:effectLst/>
                <a:latin typeface="Arial" panose="020B0604020202020204" pitchFamily="34" charset="0"/>
              </a:rPr>
              <a:t>: Basic cleaning.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b="1" i="0" u="none" strike="noStrike" cap="none" normalizeH="0" baseline="0" dirty="0" smtClean="0">
                <a:ln>
                  <a:noFill/>
                </a:ln>
                <a:solidFill>
                  <a:schemeClr val="tx1"/>
                </a:solidFill>
                <a:effectLst/>
                <a:latin typeface="Arial" panose="020B0604020202020204" pitchFamily="34" charset="0"/>
              </a:rPr>
              <a:t>Dense </a:t>
            </a:r>
            <a:r>
              <a:rPr kumimoji="0" lang="en-US" altLang="en-US" sz="2000" b="1" i="0" u="none" strike="noStrike" cap="none" normalizeH="0" baseline="0" dirty="0" err="1" smtClean="0">
                <a:ln>
                  <a:noFill/>
                </a:ln>
                <a:solidFill>
                  <a:schemeClr val="tx1"/>
                </a:solidFill>
                <a:effectLst/>
                <a:latin typeface="Arial" panose="020B0604020202020204" pitchFamily="34" charset="0"/>
              </a:rPr>
              <a:t>Embeddings</a:t>
            </a:r>
            <a:r>
              <a:rPr kumimoji="0" lang="en-US" altLang="en-US" sz="2000" b="0" i="0" u="none" strike="noStrike" cap="none" normalizeH="0" baseline="0" dirty="0" smtClean="0">
                <a:ln>
                  <a:noFill/>
                </a:ln>
                <a:solidFill>
                  <a:schemeClr val="tx1"/>
                </a:solidFill>
                <a:effectLst/>
                <a:latin typeface="Arial" panose="020B0604020202020204" pitchFamily="34" charset="0"/>
              </a:rPr>
              <a:t>: Text is converted to vectors using models like: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word2vec</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err="1" smtClean="0">
                <a:ln>
                  <a:noFill/>
                </a:ln>
                <a:solidFill>
                  <a:schemeClr val="tx1"/>
                </a:solidFill>
                <a:effectLst/>
                <a:latin typeface="Arial Unicode MS" panose="020B0604020202020204" pitchFamily="34" charset="-128"/>
              </a:rPr>
              <a:t>GloVe</a:t>
            </a:r>
            <a:r>
              <a:rPr kumimoji="0" lang="en-US" altLang="en-US" sz="2000" b="0" i="0" u="none" strike="noStrike" cap="none" normalizeH="0" baseline="0" dirty="0" smtClean="0">
                <a:ln>
                  <a:noFill/>
                </a:ln>
                <a:solidFill>
                  <a:schemeClr val="tx1"/>
                </a:solidFill>
                <a:effectLst/>
              </a:rPr>
              <a:t>, </a:t>
            </a:r>
            <a:r>
              <a:rPr kumimoji="0" lang="en-US" altLang="en-US" sz="2000" b="0" i="0" u="none" strike="noStrike" cap="none" normalizeH="0" baseline="0" dirty="0" smtClean="0">
                <a:ln>
                  <a:noFill/>
                </a:ln>
                <a:solidFill>
                  <a:schemeClr val="tx1"/>
                </a:solidFill>
                <a:effectLst/>
                <a:latin typeface="Arial Unicode MS" panose="020B0604020202020204" pitchFamily="34" charset="-128"/>
              </a:rPr>
              <a:t>BERT</a:t>
            </a:r>
            <a:r>
              <a:rPr kumimoji="0" lang="en-US" altLang="en-US" sz="2000" b="0" i="0" u="none" strike="noStrike" cap="none" normalizeH="0" baseline="0" dirty="0" smtClean="0">
                <a:ln>
                  <a:noFill/>
                </a:ln>
                <a:solidFill>
                  <a:schemeClr val="tx1"/>
                </a:solidFill>
                <a:effectLst/>
              </a:rPr>
              <a:t> etc.</a:t>
            </a:r>
            <a:endParaRPr kumimoji="0" lang="en-US" altLang="en-US" sz="20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b="1" i="0" u="none" strike="noStrike" cap="none" normalizeH="0" baseline="0" dirty="0" smtClean="0">
                <a:ln>
                  <a:noFill/>
                </a:ln>
                <a:solidFill>
                  <a:schemeClr val="tx1"/>
                </a:solidFill>
                <a:effectLst/>
                <a:latin typeface="Arial" panose="020B0604020202020204" pitchFamily="34" charset="0"/>
              </a:rPr>
              <a:t>Neural Network</a:t>
            </a:r>
            <a:r>
              <a:rPr kumimoji="0" lang="en-US" altLang="en-US" sz="2000" b="0" i="0" u="none" strike="noStrike" cap="none" normalizeH="0" baseline="0" dirty="0" smtClean="0">
                <a:ln>
                  <a:noFill/>
                </a:ln>
                <a:solidFill>
                  <a:schemeClr val="tx1"/>
                </a:solidFill>
                <a:effectLst/>
                <a:latin typeface="Arial" panose="020B0604020202020204" pitchFamily="34" charset="0"/>
              </a:rPr>
              <a:t>: This learns to detect features automatically.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Hidden layers extract complex patterns.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b="1" i="0" u="none" strike="noStrike" cap="none" normalizeH="0" baseline="0" dirty="0" smtClean="0">
                <a:ln>
                  <a:noFill/>
                </a:ln>
                <a:solidFill>
                  <a:schemeClr val="tx1"/>
                </a:solidFill>
                <a:effectLst/>
                <a:latin typeface="Arial" panose="020B0604020202020204" pitchFamily="34" charset="0"/>
              </a:rPr>
              <a:t>Output</a:t>
            </a:r>
            <a:r>
              <a:rPr kumimoji="0" lang="en-US" altLang="en-US" sz="2000" b="0" i="0" u="none" strike="noStrike" cap="none" normalizeH="0" baseline="0" dirty="0" smtClean="0">
                <a:ln>
                  <a:noFill/>
                </a:ln>
                <a:solidFill>
                  <a:schemeClr val="tx1"/>
                </a:solidFill>
                <a:effectLst/>
                <a:latin typeface="Arial" panose="020B0604020202020204" pitchFamily="34" charset="0"/>
              </a:rPr>
              <a:t>: Same tasks — classification, sentiment, etc.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No need for manual feature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Learns better features from large data → higher accuracy.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smtClean="0">
                <a:ln>
                  <a:noFill/>
                </a:ln>
                <a:solidFill>
                  <a:schemeClr val="tx1"/>
                </a:solidFill>
                <a:effectLst/>
                <a:latin typeface="Arial" panose="020B0604020202020204" pitchFamily="34" charset="0"/>
              </a:rPr>
              <a:t>❌ Disadvantages: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smtClean="0">
                <a:ln>
                  <a:noFill/>
                </a:ln>
                <a:solidFill>
                  <a:schemeClr val="tx1"/>
                </a:solidFill>
                <a:effectLst/>
                <a:latin typeface="Arial" panose="020B0604020202020204" pitchFamily="34" charset="0"/>
              </a:rPr>
              <a:t>Hard to explain </a:t>
            </a:r>
            <a:r>
              <a:rPr kumimoji="0" lang="en-US" altLang="en-US" sz="2000" b="1" i="0" u="none" strike="noStrike" cap="none" normalizeH="0" baseline="0" dirty="0" smtClean="0">
                <a:ln>
                  <a:noFill/>
                </a:ln>
                <a:solidFill>
                  <a:schemeClr val="tx1"/>
                </a:solidFill>
                <a:effectLst/>
                <a:latin typeface="Arial" panose="020B0604020202020204" pitchFamily="34" charset="0"/>
              </a:rPr>
              <a:t>why</a:t>
            </a:r>
            <a:r>
              <a:rPr kumimoji="0" lang="en-US" altLang="en-US" sz="2000" b="0" i="0" u="none" strike="noStrike" cap="none" normalizeH="0" baseline="0" dirty="0" smtClean="0">
                <a:ln>
                  <a:noFill/>
                </a:ln>
                <a:solidFill>
                  <a:schemeClr val="tx1"/>
                </a:solidFill>
                <a:effectLst/>
                <a:latin typeface="Arial" panose="020B0604020202020204" pitchFamily="34" charset="0"/>
              </a:rPr>
              <a:t> it made a decision (less interpretable).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15029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609600"/>
            <a:ext cx="11256519" cy="1320800"/>
          </a:xfrm>
        </p:spPr>
        <p:txBody>
          <a:bodyPr/>
          <a:lstStyle/>
          <a:p>
            <a:r>
              <a:rPr lang="en-IN" dirty="0" smtClean="0"/>
              <a:t>Feature Engineering – Comparison of Two Approaches </a:t>
            </a:r>
            <a:endParaRPr lang="en-IN" dirty="0"/>
          </a:p>
        </p:txBody>
      </p:sp>
      <p:pic>
        <p:nvPicPr>
          <p:cNvPr id="4" name="Content Placeholder 3"/>
          <p:cNvPicPr>
            <a:picLocks noGrp="1" noChangeAspect="1"/>
          </p:cNvPicPr>
          <p:nvPr>
            <p:ph idx="1"/>
          </p:nvPr>
        </p:nvPicPr>
        <p:blipFill>
          <a:blip r:embed="rId2"/>
          <a:stretch>
            <a:fillRect/>
          </a:stretch>
        </p:blipFill>
        <p:spPr>
          <a:xfrm>
            <a:off x="644940" y="1595535"/>
            <a:ext cx="11321304" cy="4544008"/>
          </a:xfrm>
          <a:prstGeom prst="rect">
            <a:avLst/>
          </a:prstGeom>
        </p:spPr>
      </p:pic>
    </p:spTree>
    <p:extLst>
      <p:ext uri="{BB962C8B-B14F-4D97-AF65-F5344CB8AC3E}">
        <p14:creationId xmlns:p14="http://schemas.microsoft.com/office/powerpoint/2010/main" val="113354255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39" y="152400"/>
            <a:ext cx="8596668" cy="547396"/>
          </a:xfrm>
        </p:spPr>
        <p:txBody>
          <a:bodyPr>
            <a:normAutofit fontScale="90000"/>
          </a:bodyPr>
          <a:lstStyle/>
          <a:p>
            <a:r>
              <a:rPr lang="en-IN" dirty="0" smtClean="0"/>
              <a:t>Modelling </a:t>
            </a:r>
            <a:endParaRPr lang="en-IN" dirty="0"/>
          </a:p>
        </p:txBody>
      </p:sp>
      <p:sp>
        <p:nvSpPr>
          <p:cNvPr id="3" name="Content Placeholder 2"/>
          <p:cNvSpPr>
            <a:spLocks noGrp="1"/>
          </p:cNvSpPr>
          <p:nvPr>
            <p:ph idx="1"/>
          </p:nvPr>
        </p:nvSpPr>
        <p:spPr>
          <a:xfrm>
            <a:off x="565365" y="928949"/>
            <a:ext cx="11424471" cy="5751769"/>
          </a:xfrm>
        </p:spPr>
        <p:txBody>
          <a:bodyPr>
            <a:normAutofit fontScale="92500" lnSpcReduction="10000"/>
          </a:bodyPr>
          <a:lstStyle/>
          <a:p>
            <a:r>
              <a:rPr lang="en-GB" b="1" dirty="0"/>
              <a:t>Start Simple with Heuristics (Rules)</a:t>
            </a:r>
          </a:p>
          <a:p>
            <a:r>
              <a:rPr lang="en-GB" dirty="0"/>
              <a:t>At the beginning, </a:t>
            </a:r>
            <a:r>
              <a:rPr lang="en-GB" b="1" dirty="0"/>
              <a:t>machine learning (ML)</a:t>
            </a:r>
            <a:r>
              <a:rPr lang="en-GB" dirty="0"/>
              <a:t> might not be useful right away if we don’t have enough data.</a:t>
            </a:r>
          </a:p>
          <a:p>
            <a:r>
              <a:rPr lang="en-GB" dirty="0"/>
              <a:t>Instead, we can use </a:t>
            </a:r>
            <a:r>
              <a:rPr lang="en-GB" b="1" dirty="0"/>
              <a:t>human-made rules</a:t>
            </a:r>
            <a:r>
              <a:rPr lang="en-GB" dirty="0"/>
              <a:t>, called </a:t>
            </a:r>
            <a:r>
              <a:rPr lang="en-GB" b="1" dirty="0"/>
              <a:t>heuristics</a:t>
            </a:r>
            <a:r>
              <a:rPr lang="en-GB" dirty="0"/>
              <a:t>, to solve parts of the problem.</a:t>
            </a:r>
          </a:p>
          <a:p>
            <a:r>
              <a:rPr lang="en-GB" b="1" dirty="0"/>
              <a:t>📌 Examples of Heuristics</a:t>
            </a:r>
          </a:p>
          <a:p>
            <a:r>
              <a:rPr lang="en-GB" b="1" dirty="0"/>
              <a:t>Email Spam Detection</a:t>
            </a:r>
            <a:r>
              <a:rPr lang="en-GB" dirty="0"/>
              <a:t>:</a:t>
            </a:r>
          </a:p>
          <a:p>
            <a:pPr lvl="1"/>
            <a:r>
              <a:rPr lang="en-GB" dirty="0"/>
              <a:t>Block emails from </a:t>
            </a:r>
            <a:r>
              <a:rPr lang="en-GB" b="1" dirty="0"/>
              <a:t>blacklisted domains</a:t>
            </a:r>
            <a:r>
              <a:rPr lang="en-GB" dirty="0"/>
              <a:t>.</a:t>
            </a:r>
          </a:p>
          <a:p>
            <a:pPr lvl="1"/>
            <a:r>
              <a:rPr lang="en-GB" dirty="0"/>
              <a:t>Mark emails with </a:t>
            </a:r>
            <a:r>
              <a:rPr lang="en-GB" b="1" dirty="0"/>
              <a:t>certain </a:t>
            </a:r>
            <a:r>
              <a:rPr lang="en-GB" b="1" dirty="0" err="1"/>
              <a:t>spammy</a:t>
            </a:r>
            <a:r>
              <a:rPr lang="en-GB" b="1" dirty="0"/>
              <a:t> words</a:t>
            </a:r>
            <a:r>
              <a:rPr lang="en-GB" dirty="0"/>
              <a:t> (like “free”, “win”, “urgent”) as spam.</a:t>
            </a:r>
          </a:p>
          <a:p>
            <a:r>
              <a:rPr lang="en-GB" b="1" dirty="0"/>
              <a:t>E-commerce Search/Recommendations</a:t>
            </a:r>
            <a:r>
              <a:rPr lang="en-GB" dirty="0"/>
              <a:t>:</a:t>
            </a:r>
          </a:p>
          <a:p>
            <a:pPr lvl="1"/>
            <a:r>
              <a:rPr lang="en-GB" dirty="0"/>
              <a:t>Show </a:t>
            </a:r>
            <a:r>
              <a:rPr lang="en-GB" b="1" dirty="0"/>
              <a:t>popular products</a:t>
            </a:r>
            <a:r>
              <a:rPr lang="en-GB" dirty="0"/>
              <a:t> first (based on number of purchases).</a:t>
            </a:r>
          </a:p>
          <a:p>
            <a:pPr lvl="1"/>
            <a:r>
              <a:rPr lang="en-GB" dirty="0"/>
              <a:t>Recommend items from the </a:t>
            </a:r>
            <a:r>
              <a:rPr lang="en-GB" b="1" dirty="0"/>
              <a:t>same category</a:t>
            </a:r>
            <a:endParaRPr lang="en-GB" dirty="0"/>
          </a:p>
          <a:p>
            <a:r>
              <a:rPr lang="en-GB" b="1" dirty="0"/>
              <a:t>Why Heuristics Help</a:t>
            </a:r>
          </a:p>
          <a:p>
            <a:r>
              <a:rPr lang="en-GB" dirty="0"/>
              <a:t>They’re useful when:</a:t>
            </a:r>
          </a:p>
          <a:p>
            <a:pPr lvl="1"/>
            <a:r>
              <a:rPr lang="en-GB" dirty="0"/>
              <a:t>You don’t have enough data to train an ML model.</a:t>
            </a:r>
          </a:p>
          <a:p>
            <a:pPr lvl="1"/>
            <a:r>
              <a:rPr lang="en-GB" dirty="0"/>
              <a:t>You </a:t>
            </a:r>
            <a:r>
              <a:rPr lang="en-GB" b="1" dirty="0"/>
              <a:t>know the domain well</a:t>
            </a:r>
            <a:r>
              <a:rPr lang="en-GB" dirty="0"/>
              <a:t> and can write meaningful rules.</a:t>
            </a:r>
          </a:p>
          <a:p>
            <a:r>
              <a:rPr lang="en-GB" dirty="0"/>
              <a:t>Even in ML models:</a:t>
            </a:r>
          </a:p>
          <a:p>
            <a:pPr lvl="1"/>
            <a:r>
              <a:rPr lang="en-GB" dirty="0"/>
              <a:t>Use heuristics to </a:t>
            </a:r>
            <a:r>
              <a:rPr lang="en-GB" b="1" dirty="0"/>
              <a:t>handle edge cases</a:t>
            </a:r>
            <a:r>
              <a:rPr lang="en-GB" dirty="0"/>
              <a:t> where the model fails.</a:t>
            </a:r>
          </a:p>
          <a:p>
            <a:endParaRPr lang="en-IN" dirty="0"/>
          </a:p>
        </p:txBody>
      </p:sp>
    </p:spTree>
    <p:extLst>
      <p:ext uri="{BB962C8B-B14F-4D97-AF65-F5344CB8AC3E}">
        <p14:creationId xmlns:p14="http://schemas.microsoft.com/office/powerpoint/2010/main" val="274541454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39" y="152400"/>
            <a:ext cx="8596668" cy="547396"/>
          </a:xfrm>
        </p:spPr>
        <p:txBody>
          <a:bodyPr>
            <a:normAutofit fontScale="90000"/>
          </a:bodyPr>
          <a:lstStyle/>
          <a:p>
            <a:r>
              <a:rPr lang="en-IN" dirty="0" smtClean="0"/>
              <a:t>Modelling </a:t>
            </a:r>
            <a:endParaRPr lang="en-IN" dirty="0"/>
          </a:p>
        </p:txBody>
      </p:sp>
      <p:sp>
        <p:nvSpPr>
          <p:cNvPr id="3" name="Content Placeholder 2"/>
          <p:cNvSpPr>
            <a:spLocks noGrp="1"/>
          </p:cNvSpPr>
          <p:nvPr>
            <p:ph idx="1"/>
          </p:nvPr>
        </p:nvSpPr>
        <p:spPr>
          <a:xfrm>
            <a:off x="565365" y="928949"/>
            <a:ext cx="11424471" cy="5751769"/>
          </a:xfrm>
        </p:spPr>
        <p:txBody>
          <a:bodyPr>
            <a:normAutofit lnSpcReduction="10000"/>
          </a:bodyPr>
          <a:lstStyle/>
          <a:p>
            <a:r>
              <a:rPr lang="en-GB" b="1" dirty="0"/>
              <a:t>From Heuristics to Machine Learning</a:t>
            </a:r>
          </a:p>
          <a:p>
            <a:r>
              <a:rPr lang="en-GB" dirty="0"/>
              <a:t>After building a </a:t>
            </a:r>
            <a:r>
              <a:rPr lang="en-GB" b="1" dirty="0"/>
              <a:t>rule-based system</a:t>
            </a:r>
            <a:r>
              <a:rPr lang="en-GB" dirty="0"/>
              <a:t>, the next steps are:</a:t>
            </a:r>
          </a:p>
          <a:p>
            <a:pPr lvl="1"/>
            <a:r>
              <a:rPr lang="en-GB" dirty="0"/>
              <a:t>Collect </a:t>
            </a:r>
            <a:r>
              <a:rPr lang="en-GB" b="1" dirty="0"/>
              <a:t>more data</a:t>
            </a:r>
            <a:r>
              <a:rPr lang="en-GB" dirty="0"/>
              <a:t>.</a:t>
            </a:r>
          </a:p>
          <a:p>
            <a:pPr lvl="1"/>
            <a:r>
              <a:rPr lang="en-GB" dirty="0" err="1"/>
              <a:t>Analyze</a:t>
            </a:r>
            <a:r>
              <a:rPr lang="en-GB" dirty="0"/>
              <a:t> what works and what doesn’t.</a:t>
            </a:r>
          </a:p>
          <a:p>
            <a:pPr lvl="1"/>
            <a:r>
              <a:rPr lang="en-GB" dirty="0"/>
              <a:t>Gradually add </a:t>
            </a:r>
            <a:r>
              <a:rPr lang="en-GB" b="1" dirty="0"/>
              <a:t>ML models</a:t>
            </a:r>
            <a:r>
              <a:rPr lang="en-GB" dirty="0"/>
              <a:t> to </a:t>
            </a:r>
            <a:r>
              <a:rPr lang="en-GB" b="1" dirty="0"/>
              <a:t>improve accuracy</a:t>
            </a:r>
            <a:r>
              <a:rPr lang="en-GB" dirty="0"/>
              <a:t> and </a:t>
            </a:r>
            <a:r>
              <a:rPr lang="en-GB" b="1" dirty="0"/>
              <a:t>reduce manual rules</a:t>
            </a:r>
            <a:r>
              <a:rPr lang="en-GB" dirty="0"/>
              <a:t>.</a:t>
            </a:r>
          </a:p>
          <a:p>
            <a:r>
              <a:rPr lang="en-GB" b="1" dirty="0"/>
              <a:t>Building Your ML Model After Starting with Heuristics</a:t>
            </a:r>
          </a:p>
          <a:p>
            <a:r>
              <a:rPr lang="en-GB" b="1" dirty="0"/>
              <a:t>🔹 Why Move Beyond Heuristics?</a:t>
            </a:r>
          </a:p>
          <a:p>
            <a:r>
              <a:rPr lang="en-GB" b="1" dirty="0"/>
              <a:t>Heuristics</a:t>
            </a:r>
            <a:r>
              <a:rPr lang="en-GB" dirty="0"/>
              <a:t> (rules) are great in the beginning.</a:t>
            </a:r>
          </a:p>
          <a:p>
            <a:r>
              <a:rPr lang="en-GB" dirty="0"/>
              <a:t>But adding too many rules can make the system:</a:t>
            </a:r>
          </a:p>
          <a:p>
            <a:pPr lvl="1"/>
            <a:r>
              <a:rPr lang="en-GB" b="1" dirty="0"/>
              <a:t>Too complex</a:t>
            </a:r>
            <a:endParaRPr lang="en-GB" dirty="0"/>
          </a:p>
          <a:p>
            <a:pPr lvl="1"/>
            <a:r>
              <a:rPr lang="en-GB" b="1" dirty="0"/>
              <a:t>Hard to maintain</a:t>
            </a:r>
            <a:endParaRPr lang="en-GB" dirty="0"/>
          </a:p>
          <a:p>
            <a:pPr lvl="1"/>
            <a:r>
              <a:rPr lang="en-GB" b="1" dirty="0"/>
              <a:t>Difficult to fix errors</a:t>
            </a:r>
            <a:endParaRPr lang="en-GB" dirty="0"/>
          </a:p>
          <a:p>
            <a:r>
              <a:rPr lang="en-GB" b="1" dirty="0" smtClean="0"/>
              <a:t> </a:t>
            </a:r>
            <a:r>
              <a:rPr lang="en-GB" b="1" dirty="0"/>
              <a:t>As We Get More Data</a:t>
            </a:r>
          </a:p>
          <a:p>
            <a:r>
              <a:rPr lang="en-GB" b="1" dirty="0"/>
              <a:t>ML models become more powerful</a:t>
            </a:r>
            <a:r>
              <a:rPr lang="en-GB" dirty="0"/>
              <a:t> and perform better than just rules.</a:t>
            </a:r>
          </a:p>
          <a:p>
            <a:r>
              <a:rPr lang="en-GB" dirty="0"/>
              <a:t>So we need to </a:t>
            </a:r>
            <a:r>
              <a:rPr lang="en-GB" b="1" dirty="0"/>
              <a:t>combine heuristics with ML</a:t>
            </a:r>
            <a:r>
              <a:rPr lang="en-GB" dirty="0"/>
              <a:t> smartly.</a:t>
            </a:r>
          </a:p>
          <a:p>
            <a:endParaRPr lang="en-IN" dirty="0"/>
          </a:p>
        </p:txBody>
      </p:sp>
    </p:spTree>
    <p:extLst>
      <p:ext uri="{BB962C8B-B14F-4D97-AF65-F5344CB8AC3E}">
        <p14:creationId xmlns:p14="http://schemas.microsoft.com/office/powerpoint/2010/main" val="41790070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465" y="339012"/>
            <a:ext cx="8596668" cy="584718"/>
          </a:xfrm>
        </p:spPr>
        <p:txBody>
          <a:bodyPr>
            <a:normAutofit fontScale="90000"/>
          </a:bodyPr>
          <a:lstStyle/>
          <a:p>
            <a:r>
              <a:rPr lang="en-IN" dirty="0" smtClean="0"/>
              <a:t>Building Model</a:t>
            </a:r>
            <a:endParaRPr lang="en-IN" dirty="0"/>
          </a:p>
        </p:txBody>
      </p:sp>
      <p:sp>
        <p:nvSpPr>
          <p:cNvPr id="3" name="Content Placeholder 2"/>
          <p:cNvSpPr>
            <a:spLocks noGrp="1"/>
          </p:cNvSpPr>
          <p:nvPr>
            <p:ph idx="1"/>
          </p:nvPr>
        </p:nvSpPr>
        <p:spPr>
          <a:xfrm>
            <a:off x="229465" y="1330165"/>
            <a:ext cx="11489784" cy="5341223"/>
          </a:xfrm>
        </p:spPr>
        <p:txBody>
          <a:bodyPr>
            <a:normAutofit/>
          </a:bodyPr>
          <a:lstStyle/>
          <a:p>
            <a:r>
              <a:rPr lang="en-GB" sz="2400" b="1" dirty="0"/>
              <a:t>Use Heuristics as Features for Your ML Model</a:t>
            </a:r>
          </a:p>
          <a:p>
            <a:r>
              <a:rPr lang="en-GB" sz="2400" dirty="0"/>
              <a:t>Turn your rules into </a:t>
            </a:r>
            <a:r>
              <a:rPr lang="en-GB" sz="2400" b="1" dirty="0"/>
              <a:t>features</a:t>
            </a:r>
            <a:r>
              <a:rPr lang="en-GB" sz="2400" dirty="0"/>
              <a:t> the model can learn from.</a:t>
            </a:r>
          </a:p>
          <a:p>
            <a:r>
              <a:rPr lang="en-GB" sz="2400" dirty="0"/>
              <a:t>Example (Email Spam Classification):</a:t>
            </a:r>
          </a:p>
          <a:p>
            <a:pPr lvl="1"/>
            <a:r>
              <a:rPr lang="en-GB" sz="2000" dirty="0"/>
              <a:t>Feature 1: </a:t>
            </a:r>
            <a:r>
              <a:rPr lang="en-GB" sz="2000" b="1" dirty="0"/>
              <a:t>Number of blacklisted words</a:t>
            </a:r>
            <a:r>
              <a:rPr lang="en-GB" sz="2000" dirty="0"/>
              <a:t> in the email</a:t>
            </a:r>
          </a:p>
          <a:p>
            <a:pPr lvl="1"/>
            <a:r>
              <a:rPr lang="en-GB" sz="2000" dirty="0"/>
              <a:t>Feature 2: </a:t>
            </a:r>
            <a:r>
              <a:rPr lang="en-GB" sz="2000" b="1" dirty="0"/>
              <a:t>Bounce rate</a:t>
            </a:r>
            <a:r>
              <a:rPr lang="en-GB" sz="2000" dirty="0"/>
              <a:t> of the sender’s domain</a:t>
            </a:r>
          </a:p>
          <a:p>
            <a:r>
              <a:rPr lang="en-GB" sz="2400" dirty="0"/>
              <a:t>The ML model then </a:t>
            </a:r>
            <a:r>
              <a:rPr lang="en-GB" sz="2400" b="1" dirty="0"/>
              <a:t>learns from these features</a:t>
            </a:r>
            <a:r>
              <a:rPr lang="en-GB" sz="2400" dirty="0"/>
              <a:t> along with others</a:t>
            </a:r>
            <a:r>
              <a:rPr lang="en-GB" sz="2400" dirty="0" smtClean="0"/>
              <a:t>.</a:t>
            </a:r>
          </a:p>
          <a:p>
            <a:r>
              <a:rPr lang="en-GB" sz="2400" b="1" dirty="0"/>
              <a:t>Use Heuristics Before the ML Model (Pre-processing)</a:t>
            </a:r>
          </a:p>
          <a:p>
            <a:r>
              <a:rPr lang="en-GB" sz="2400" dirty="0"/>
              <a:t>If a rule is </a:t>
            </a:r>
            <a:r>
              <a:rPr lang="en-GB" sz="2400" b="1" dirty="0"/>
              <a:t>very confident</a:t>
            </a:r>
            <a:r>
              <a:rPr lang="en-GB" sz="2400" dirty="0"/>
              <a:t>, let it make the decision.</a:t>
            </a:r>
          </a:p>
          <a:p>
            <a:r>
              <a:rPr lang="en-GB" sz="2400" dirty="0"/>
              <a:t>Example:</a:t>
            </a:r>
          </a:p>
          <a:p>
            <a:pPr lvl="1"/>
            <a:r>
              <a:rPr lang="en-GB" sz="2000" dirty="0"/>
              <a:t>If an email contains words that are </a:t>
            </a:r>
            <a:r>
              <a:rPr lang="en-GB" sz="2000" b="1" dirty="0"/>
              <a:t>99% likely to be spam</a:t>
            </a:r>
            <a:r>
              <a:rPr lang="en-GB" sz="2000" dirty="0"/>
              <a:t>, just </a:t>
            </a:r>
            <a:r>
              <a:rPr lang="en-GB" sz="2000" b="1" dirty="0"/>
              <a:t>mark it as spam directly</a:t>
            </a:r>
            <a:r>
              <a:rPr lang="en-GB" sz="2000" dirty="0"/>
              <a:t>.</a:t>
            </a:r>
          </a:p>
          <a:p>
            <a:pPr lvl="1"/>
            <a:r>
              <a:rPr lang="en-GB" sz="2000" dirty="0"/>
              <a:t>Don’t send it to the ML model – </a:t>
            </a:r>
            <a:r>
              <a:rPr lang="en-GB" sz="2000" b="1" dirty="0"/>
              <a:t>save time and resources</a:t>
            </a:r>
            <a:r>
              <a:rPr lang="en-GB" sz="2000" dirty="0"/>
              <a:t>.</a:t>
            </a:r>
          </a:p>
          <a:p>
            <a:endParaRPr lang="en-GB" dirty="0"/>
          </a:p>
        </p:txBody>
      </p:sp>
    </p:spTree>
    <p:extLst>
      <p:ext uri="{BB962C8B-B14F-4D97-AF65-F5344CB8AC3E}">
        <p14:creationId xmlns:p14="http://schemas.microsoft.com/office/powerpoint/2010/main" val="6818349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B62F3-A153-19FD-69B0-406930F10F25}"/>
              </a:ext>
            </a:extLst>
          </p:cNvPr>
          <p:cNvSpPr>
            <a:spLocks noGrp="1"/>
          </p:cNvSpPr>
          <p:nvPr>
            <p:ph type="title"/>
          </p:nvPr>
        </p:nvSpPr>
        <p:spPr>
          <a:xfrm>
            <a:off x="677334" y="240145"/>
            <a:ext cx="8596668" cy="665018"/>
          </a:xfrm>
        </p:spPr>
        <p:txBody>
          <a:bodyPr/>
          <a:lstStyle/>
          <a:p>
            <a:r>
              <a:rPr lang="en-IN" dirty="0"/>
              <a:t>Phonemes </a:t>
            </a:r>
          </a:p>
        </p:txBody>
      </p:sp>
      <p:sp>
        <p:nvSpPr>
          <p:cNvPr id="3" name="Content Placeholder 2">
            <a:extLst>
              <a:ext uri="{FF2B5EF4-FFF2-40B4-BE49-F238E27FC236}">
                <a16:creationId xmlns:a16="http://schemas.microsoft.com/office/drawing/2014/main" id="{D14CDF54-179F-C54B-E507-C0A3F7A35B4B}"/>
              </a:ext>
            </a:extLst>
          </p:cNvPr>
          <p:cNvSpPr>
            <a:spLocks noGrp="1"/>
          </p:cNvSpPr>
          <p:nvPr>
            <p:ph idx="1"/>
          </p:nvPr>
        </p:nvSpPr>
        <p:spPr>
          <a:xfrm>
            <a:off x="270934" y="905164"/>
            <a:ext cx="11773284" cy="5712692"/>
          </a:xfrm>
        </p:spPr>
        <p:txBody>
          <a:bodyPr>
            <a:normAutofit fontScale="70000" lnSpcReduction="20000"/>
          </a:bodyPr>
          <a:lstStyle/>
          <a:p>
            <a:pPr algn="just">
              <a:lnSpc>
                <a:spcPct val="105000"/>
              </a:lnSpc>
              <a:spcAft>
                <a:spcPts val="800"/>
              </a:spcAft>
              <a:buNone/>
            </a:pPr>
            <a:r>
              <a:rPr lang="en-IN" sz="4000" dirty="0"/>
              <a:t>Definition: Phonemes are the smallest units of sound in a language. </a:t>
            </a:r>
          </a:p>
          <a:p>
            <a:pPr algn="just">
              <a:lnSpc>
                <a:spcPct val="105000"/>
              </a:lnSpc>
              <a:spcAft>
                <a:spcPts val="800"/>
              </a:spcAft>
              <a:buNone/>
            </a:pPr>
            <a:r>
              <a:rPr lang="en-IN" sz="2600" dirty="0"/>
              <a:t>  </a:t>
            </a:r>
            <a:r>
              <a:rPr lang="en-IN" sz="4000" dirty="0"/>
              <a:t>No Independent Meaning: They may not have meaning on their own but create meaning when combined with other phonemes. </a:t>
            </a:r>
          </a:p>
          <a:p>
            <a:pPr algn="just">
              <a:lnSpc>
                <a:spcPct val="105000"/>
              </a:lnSpc>
              <a:spcAft>
                <a:spcPts val="800"/>
              </a:spcAft>
              <a:buNone/>
            </a:pPr>
            <a:r>
              <a:rPr lang="en-IN" sz="2600" dirty="0"/>
              <a:t>  </a:t>
            </a:r>
            <a:r>
              <a:rPr lang="en-IN" sz="4000" dirty="0"/>
              <a:t>Example: Standard English has 44 phonemes, consisting of single letters or letter combinations. </a:t>
            </a:r>
          </a:p>
          <a:p>
            <a:pPr algn="just">
              <a:lnSpc>
                <a:spcPct val="105000"/>
              </a:lnSpc>
              <a:spcAft>
                <a:spcPts val="800"/>
              </a:spcAft>
              <a:buNone/>
            </a:pPr>
            <a:r>
              <a:rPr lang="en-IN" sz="2600" dirty="0"/>
              <a:t> </a:t>
            </a:r>
            <a:r>
              <a:rPr lang="en-IN" sz="4000" dirty="0"/>
              <a:t>Applications: Phonemes play a crucial role in speech-related applications such as: </a:t>
            </a:r>
          </a:p>
          <a:p>
            <a:pPr lvl="0" algn="just">
              <a:lnSpc>
                <a:spcPct val="105000"/>
              </a:lnSpc>
              <a:spcAft>
                <a:spcPts val="800"/>
              </a:spcAft>
              <a:buNone/>
              <a:tabLst>
                <a:tab pos="457200" algn="l"/>
              </a:tabLst>
            </a:pPr>
            <a:r>
              <a:rPr lang="en-IN" sz="3400" dirty="0">
                <a:solidFill>
                  <a:srgbClr val="FF0000"/>
                </a:solidFill>
              </a:rPr>
              <a:t>Speech Recognition: Converting spoken words into text.</a:t>
            </a:r>
          </a:p>
          <a:p>
            <a:pPr lvl="0" algn="just">
              <a:lnSpc>
                <a:spcPct val="105000"/>
              </a:lnSpc>
              <a:spcAft>
                <a:spcPts val="800"/>
              </a:spcAft>
              <a:buNone/>
              <a:tabLst>
                <a:tab pos="457200" algn="l"/>
              </a:tabLst>
            </a:pPr>
            <a:r>
              <a:rPr lang="en-IN" sz="3400" dirty="0">
                <a:solidFill>
                  <a:srgbClr val="FF0000"/>
                </a:solidFill>
              </a:rPr>
              <a:t>Speech-to-Text Transcription: Transcribing audio into written form.</a:t>
            </a:r>
          </a:p>
          <a:p>
            <a:pPr lvl="0" algn="just">
              <a:lnSpc>
                <a:spcPct val="105000"/>
              </a:lnSpc>
              <a:spcAft>
                <a:spcPts val="800"/>
              </a:spcAft>
              <a:buNone/>
              <a:tabLst>
                <a:tab pos="457200" algn="l"/>
              </a:tabLst>
            </a:pPr>
            <a:r>
              <a:rPr lang="en-IN" sz="3400" dirty="0">
                <a:solidFill>
                  <a:srgbClr val="FF0000"/>
                </a:solidFill>
              </a:rPr>
              <a:t>Text-to-Speech Conversion: Generating spoken language from text.</a:t>
            </a:r>
          </a:p>
          <a:p>
            <a:r>
              <a:rPr lang="en-US" sz="2300" dirty="0"/>
              <a:t>Example : Phoneme is the sound </a:t>
            </a:r>
            <a:r>
              <a:rPr lang="en-US" sz="2300" b="1" dirty="0"/>
              <a:t>/k/</a:t>
            </a:r>
            <a:r>
              <a:rPr lang="en-US" sz="2300" dirty="0"/>
              <a:t> in words like </a:t>
            </a:r>
            <a:r>
              <a:rPr lang="en-US" sz="2300" b="1" dirty="0"/>
              <a:t>"cat"</a:t>
            </a:r>
            <a:r>
              <a:rPr lang="en-US" sz="2300" dirty="0"/>
              <a:t>, </a:t>
            </a:r>
            <a:r>
              <a:rPr lang="en-US" sz="2300" b="1" dirty="0"/>
              <a:t>"kite"</a:t>
            </a:r>
            <a:r>
              <a:rPr lang="en-US" sz="2300" dirty="0"/>
              <a:t>, and </a:t>
            </a:r>
            <a:r>
              <a:rPr lang="en-US" sz="2300" b="1" dirty="0"/>
              <a:t>"school"</a:t>
            </a:r>
            <a:endParaRPr lang="en-IN" sz="2300" dirty="0"/>
          </a:p>
        </p:txBody>
      </p:sp>
    </p:spTree>
    <p:extLst>
      <p:ext uri="{BB962C8B-B14F-4D97-AF65-F5344CB8AC3E}">
        <p14:creationId xmlns:p14="http://schemas.microsoft.com/office/powerpoint/2010/main" val="103948104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167" y="0"/>
            <a:ext cx="8596668" cy="752669"/>
          </a:xfrm>
        </p:spPr>
        <p:txBody>
          <a:bodyPr/>
          <a:lstStyle/>
          <a:p>
            <a:r>
              <a:rPr lang="en-IN" dirty="0" smtClean="0"/>
              <a:t>Building THE Model</a:t>
            </a:r>
            <a:endParaRPr lang="en-IN" dirty="0"/>
          </a:p>
        </p:txBody>
      </p:sp>
      <p:sp>
        <p:nvSpPr>
          <p:cNvPr id="3" name="Content Placeholder 2"/>
          <p:cNvSpPr>
            <a:spLocks noGrp="1"/>
          </p:cNvSpPr>
          <p:nvPr>
            <p:ph idx="1"/>
          </p:nvPr>
        </p:nvSpPr>
        <p:spPr>
          <a:xfrm>
            <a:off x="108166" y="844973"/>
            <a:ext cx="10929947" cy="5574488"/>
          </a:xfrm>
        </p:spPr>
        <p:txBody>
          <a:bodyPr>
            <a:normAutofit/>
          </a:bodyPr>
          <a:lstStyle/>
          <a:p>
            <a:r>
              <a:rPr lang="en-GB" b="1" dirty="0"/>
              <a:t>Ensemble and Stacking (Teamwork of Models)</a:t>
            </a:r>
          </a:p>
          <a:p>
            <a:r>
              <a:rPr lang="en-GB" dirty="0"/>
              <a:t>🔸 </a:t>
            </a:r>
            <a:r>
              <a:rPr lang="en-GB" b="1" dirty="0"/>
              <a:t>Don’t just rely on one model</a:t>
            </a:r>
            <a:r>
              <a:rPr lang="en-GB" dirty="0"/>
              <a:t>—use a </a:t>
            </a:r>
            <a:r>
              <a:rPr lang="en-GB" b="1" dirty="0"/>
              <a:t>combination of models</a:t>
            </a:r>
            <a:r>
              <a:rPr lang="en-GB" dirty="0"/>
              <a:t> for better predictions.</a:t>
            </a:r>
          </a:p>
          <a:p>
            <a:r>
              <a:rPr lang="en-GB" dirty="0"/>
              <a:t>Two main techniques:</a:t>
            </a:r>
          </a:p>
          <a:p>
            <a:r>
              <a:rPr lang="en-GB" b="1" dirty="0"/>
              <a:t>📚 a. Model Stacking</a:t>
            </a:r>
          </a:p>
          <a:p>
            <a:pPr lvl="1"/>
            <a:r>
              <a:rPr lang="en-GB" dirty="0"/>
              <a:t>One model’s </a:t>
            </a:r>
            <a:r>
              <a:rPr lang="en-GB" b="1" dirty="0"/>
              <a:t>output becomes input</a:t>
            </a:r>
            <a:r>
              <a:rPr lang="en-GB" dirty="0"/>
              <a:t> for another.</a:t>
            </a:r>
          </a:p>
          <a:p>
            <a:pPr lvl="1"/>
            <a:r>
              <a:rPr lang="en-GB" dirty="0"/>
              <a:t>Like a relay race: </a:t>
            </a:r>
            <a:r>
              <a:rPr lang="en-GB" b="1" dirty="0"/>
              <a:t>Model 1 → Model 2 → Final result</a:t>
            </a:r>
            <a:endParaRPr lang="en-GB" dirty="0"/>
          </a:p>
          <a:p>
            <a:pPr lvl="1"/>
            <a:r>
              <a:rPr lang="en-GB" dirty="0"/>
              <a:t>Example: Heuristic model ➝ Naive Bayes ➝ LSTM ➝ Final classifier using logistic regression</a:t>
            </a:r>
          </a:p>
          <a:p>
            <a:r>
              <a:rPr lang="en-GB" b="1" dirty="0"/>
              <a:t>📊 b. Model </a:t>
            </a:r>
            <a:r>
              <a:rPr lang="en-GB" b="1" dirty="0" err="1"/>
              <a:t>Ensembling</a:t>
            </a:r>
            <a:endParaRPr lang="en-GB" b="1" dirty="0"/>
          </a:p>
          <a:p>
            <a:pPr lvl="1"/>
            <a:r>
              <a:rPr lang="en-GB" dirty="0"/>
              <a:t>Use </a:t>
            </a:r>
            <a:r>
              <a:rPr lang="en-GB" b="1" dirty="0"/>
              <a:t>multiple models in parallel</a:t>
            </a:r>
            <a:r>
              <a:rPr lang="en-GB" dirty="0"/>
              <a:t>.</a:t>
            </a:r>
          </a:p>
          <a:p>
            <a:pPr lvl="1"/>
            <a:r>
              <a:rPr lang="en-GB" dirty="0"/>
              <a:t>Each model gives its prediction, and we </a:t>
            </a:r>
            <a:r>
              <a:rPr lang="en-GB" b="1" dirty="0"/>
              <a:t>combine their outputs</a:t>
            </a:r>
            <a:r>
              <a:rPr lang="en-GB" dirty="0"/>
              <a:t>.</a:t>
            </a:r>
          </a:p>
          <a:p>
            <a:pPr lvl="1"/>
            <a:r>
              <a:rPr lang="en-GB" dirty="0"/>
              <a:t>Like taking </a:t>
            </a:r>
            <a:r>
              <a:rPr lang="en-GB" b="1" dirty="0"/>
              <a:t>a vote</a:t>
            </a:r>
            <a:r>
              <a:rPr lang="en-GB" dirty="0"/>
              <a:t> among models and choosing the majority opinion or average.</a:t>
            </a:r>
          </a:p>
          <a:p>
            <a:r>
              <a:rPr lang="en-GB" dirty="0"/>
              <a:t>✅ Helps in handling different parts of the problem better.</a:t>
            </a:r>
          </a:p>
          <a:p>
            <a:endParaRPr lang="en-IN" dirty="0"/>
          </a:p>
        </p:txBody>
      </p:sp>
    </p:spTree>
    <p:extLst>
      <p:ext uri="{BB962C8B-B14F-4D97-AF65-F5344CB8AC3E}">
        <p14:creationId xmlns:p14="http://schemas.microsoft.com/office/powerpoint/2010/main" val="103045080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787" y="210491"/>
            <a:ext cx="11060576" cy="3880773"/>
          </a:xfrm>
        </p:spPr>
        <p:txBody>
          <a:bodyPr>
            <a:noAutofit/>
          </a:bodyPr>
          <a:lstStyle/>
          <a:p>
            <a:r>
              <a:rPr lang="en-GB" sz="2000" b="1" dirty="0"/>
              <a:t>Better Feature Engineering (Feeding the Right Info)</a:t>
            </a:r>
          </a:p>
          <a:p>
            <a:r>
              <a:rPr lang="en-GB" sz="2000" dirty="0"/>
              <a:t>Models are only as good as the </a:t>
            </a:r>
            <a:r>
              <a:rPr lang="en-GB" sz="2000" b="1" dirty="0"/>
              <a:t>data you give them</a:t>
            </a:r>
            <a:r>
              <a:rPr lang="en-GB" sz="2000" dirty="0"/>
              <a:t>.</a:t>
            </a:r>
          </a:p>
          <a:p>
            <a:r>
              <a:rPr lang="en-GB" sz="2000" dirty="0"/>
              <a:t>Feature engineering = </a:t>
            </a:r>
            <a:r>
              <a:rPr lang="en-GB" sz="2000" b="1" dirty="0"/>
              <a:t>picking and designing useful input data</a:t>
            </a:r>
            <a:r>
              <a:rPr lang="en-GB" sz="2000" dirty="0"/>
              <a:t>.</a:t>
            </a:r>
          </a:p>
          <a:p>
            <a:r>
              <a:rPr lang="en-GB" sz="2000" dirty="0"/>
              <a:t>Improve model performance by:</a:t>
            </a:r>
          </a:p>
          <a:p>
            <a:pPr lvl="1"/>
            <a:r>
              <a:rPr lang="en-GB" sz="1800" dirty="0"/>
              <a:t>Selecting the most </a:t>
            </a:r>
            <a:r>
              <a:rPr lang="en-GB" sz="1800" b="1" dirty="0"/>
              <a:t>relevant features</a:t>
            </a:r>
            <a:endParaRPr lang="en-GB" sz="1800" dirty="0"/>
          </a:p>
          <a:p>
            <a:pPr lvl="1"/>
            <a:r>
              <a:rPr lang="en-GB" sz="1800" dirty="0"/>
              <a:t>Removing </a:t>
            </a:r>
            <a:r>
              <a:rPr lang="en-GB" sz="1800" b="1" dirty="0"/>
              <a:t>useless/noisy features</a:t>
            </a:r>
            <a:endParaRPr lang="en-GB" sz="1800" dirty="0"/>
          </a:p>
          <a:p>
            <a:pPr lvl="1"/>
            <a:r>
              <a:rPr lang="en-GB" sz="1800" dirty="0"/>
              <a:t>Creating </a:t>
            </a:r>
            <a:r>
              <a:rPr lang="en-GB" sz="1800" b="1" dirty="0"/>
              <a:t>new meaningful features</a:t>
            </a:r>
            <a:r>
              <a:rPr lang="en-GB" sz="1800" dirty="0"/>
              <a:t> from raw data</a:t>
            </a:r>
          </a:p>
          <a:p>
            <a:r>
              <a:rPr lang="en-GB" sz="2000" dirty="0"/>
              <a:t>This is a continuous process as you understand your problem better.</a:t>
            </a:r>
          </a:p>
          <a:p>
            <a:r>
              <a:rPr lang="en-GB" sz="2000" b="1" dirty="0"/>
              <a:t>Transfer Learning (Learning from </a:t>
            </a:r>
            <a:r>
              <a:rPr lang="en-GB" sz="2000" b="1" dirty="0" err="1"/>
              <a:t>Pretrained</a:t>
            </a:r>
            <a:r>
              <a:rPr lang="en-GB" sz="2000" b="1" dirty="0"/>
              <a:t> Models)</a:t>
            </a:r>
          </a:p>
          <a:p>
            <a:r>
              <a:rPr lang="en-GB" sz="2000" dirty="0"/>
              <a:t>Use </a:t>
            </a:r>
            <a:r>
              <a:rPr lang="en-GB" sz="2000" b="1" dirty="0" err="1"/>
              <a:t>pretrained</a:t>
            </a:r>
            <a:r>
              <a:rPr lang="en-GB" sz="2000" b="1" dirty="0"/>
              <a:t> language models</a:t>
            </a:r>
            <a:r>
              <a:rPr lang="en-GB" sz="2000" dirty="0"/>
              <a:t> (like BERT) that already understand language well.</a:t>
            </a:r>
          </a:p>
          <a:p>
            <a:r>
              <a:rPr lang="en-GB" sz="2000" dirty="0"/>
              <a:t>Then </a:t>
            </a:r>
            <a:r>
              <a:rPr lang="en-GB" sz="2000" b="1" dirty="0"/>
              <a:t>fine-tune</a:t>
            </a:r>
            <a:r>
              <a:rPr lang="en-GB" sz="2000" dirty="0"/>
              <a:t> them on your specific task.</a:t>
            </a:r>
          </a:p>
          <a:p>
            <a:r>
              <a:rPr lang="en-GB" sz="2000" dirty="0"/>
              <a:t>🔄 It’s like a teacher (</a:t>
            </a:r>
            <a:r>
              <a:rPr lang="en-GB" sz="2000" dirty="0" err="1"/>
              <a:t>pretrained</a:t>
            </a:r>
            <a:r>
              <a:rPr lang="en-GB" sz="2000" dirty="0"/>
              <a:t> model) giving a student (your model) a </a:t>
            </a:r>
            <a:r>
              <a:rPr lang="en-GB" sz="2000" b="1" dirty="0"/>
              <a:t>head start</a:t>
            </a:r>
            <a:r>
              <a:rPr lang="en-GB" sz="2000" dirty="0"/>
              <a:t>.</a:t>
            </a:r>
          </a:p>
          <a:p>
            <a:r>
              <a:rPr lang="en-GB" sz="2000" dirty="0"/>
              <a:t>Especially useful when you have </a:t>
            </a:r>
            <a:r>
              <a:rPr lang="en-GB" sz="2000" b="1" dirty="0"/>
              <a:t>less training data</a:t>
            </a:r>
            <a:r>
              <a:rPr lang="en-GB" sz="2000" dirty="0"/>
              <a:t>.</a:t>
            </a:r>
          </a:p>
          <a:p>
            <a:r>
              <a:rPr lang="en-GB" sz="2000" dirty="0"/>
              <a:t>Example: Use BERT and fine-tune it for </a:t>
            </a:r>
            <a:r>
              <a:rPr lang="en-GB" sz="2000" b="1" dirty="0"/>
              <a:t>spam detection</a:t>
            </a:r>
            <a:r>
              <a:rPr lang="en-GB" sz="2000" dirty="0"/>
              <a:t> instead of training a model from scratch.</a:t>
            </a:r>
          </a:p>
          <a:p>
            <a:endParaRPr lang="en-IN" sz="2000" dirty="0"/>
          </a:p>
        </p:txBody>
      </p:sp>
    </p:spTree>
    <p:extLst>
      <p:ext uri="{BB962C8B-B14F-4D97-AF65-F5344CB8AC3E}">
        <p14:creationId xmlns:p14="http://schemas.microsoft.com/office/powerpoint/2010/main" val="325843483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305326" y="453087"/>
            <a:ext cx="8193238" cy="5499844"/>
          </a:xfrm>
          <a:prstGeom prst="rect">
            <a:avLst/>
          </a:prstGeom>
        </p:spPr>
      </p:pic>
    </p:spTree>
    <p:extLst>
      <p:ext uri="{BB962C8B-B14F-4D97-AF65-F5344CB8AC3E}">
        <p14:creationId xmlns:p14="http://schemas.microsoft.com/office/powerpoint/2010/main" val="144532009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8126" y="0"/>
            <a:ext cx="8596668" cy="603380"/>
          </a:xfrm>
        </p:spPr>
        <p:txBody>
          <a:bodyPr>
            <a:normAutofit fontScale="90000"/>
          </a:bodyPr>
          <a:lstStyle/>
          <a:p>
            <a:r>
              <a:rPr lang="en-IN" dirty="0" smtClean="0"/>
              <a:t>Evaluation </a:t>
            </a:r>
            <a:endParaRPr lang="en-IN" dirty="0"/>
          </a:p>
        </p:txBody>
      </p:sp>
      <p:sp>
        <p:nvSpPr>
          <p:cNvPr id="4" name="Rectangle 1"/>
          <p:cNvSpPr>
            <a:spLocks noGrp="1" noChangeArrowheads="1"/>
          </p:cNvSpPr>
          <p:nvPr>
            <p:ph idx="1"/>
          </p:nvPr>
        </p:nvSpPr>
        <p:spPr bwMode="auto">
          <a:xfrm>
            <a:off x="340957" y="907826"/>
            <a:ext cx="1194435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Intrinsic Evaluation (Evaluating the model </a:t>
            </a:r>
            <a:r>
              <a:rPr kumimoji="0" lang="en-US" altLang="en-US" sz="2400" b="1" i="1" u="none" strike="noStrike" cap="none" normalizeH="0" baseline="0" dirty="0" smtClean="0">
                <a:ln>
                  <a:noFill/>
                </a:ln>
                <a:solidFill>
                  <a:schemeClr val="tx1"/>
                </a:solidFill>
                <a:effectLst/>
                <a:latin typeface="Arial" panose="020B0604020202020204" pitchFamily="34" charset="0"/>
              </a:rPr>
              <a:t>internally</a:t>
            </a:r>
            <a:r>
              <a:rPr kumimoji="0" lang="en-US" altLang="en-US" sz="2400" b="1" i="0" u="none" strike="noStrike" cap="none" normalizeH="0" baseline="0" dirty="0" smtClean="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 This checks </a:t>
            </a:r>
            <a:r>
              <a:rPr kumimoji="0" lang="en-US" altLang="en-US" sz="2400" b="1" i="0" u="none" strike="noStrike" cap="none" normalizeH="0" baseline="0" dirty="0" smtClean="0">
                <a:ln>
                  <a:noFill/>
                </a:ln>
                <a:solidFill>
                  <a:schemeClr val="tx1"/>
                </a:solidFill>
                <a:effectLst/>
                <a:latin typeface="Arial" panose="020B0604020202020204" pitchFamily="34" charset="0"/>
              </a:rPr>
              <a:t>how accurate the model is at the core NLP task</a:t>
            </a:r>
            <a:r>
              <a:rPr kumimoji="0" lang="en-US" altLang="en-US" sz="2400" b="0" i="0" u="none"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(like translation, summarization, classification),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without using it in a real-world application.</a:t>
            </a: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Examples: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If you built a </a:t>
            </a:r>
            <a:r>
              <a:rPr kumimoji="0" lang="en-US" altLang="en-US" sz="2400" b="1" i="0" u="none" strike="noStrike" cap="none" normalizeH="0" baseline="0" dirty="0" smtClean="0">
                <a:ln>
                  <a:noFill/>
                </a:ln>
                <a:solidFill>
                  <a:schemeClr val="tx1"/>
                </a:solidFill>
                <a:effectLst/>
                <a:latin typeface="Arial" panose="020B0604020202020204" pitchFamily="34" charset="0"/>
              </a:rPr>
              <a:t>sentiment analysis model</a:t>
            </a:r>
            <a:r>
              <a:rPr kumimoji="0" lang="en-US" altLang="en-US" sz="2400" b="0" i="0" u="none" strike="noStrike" cap="none" normalizeH="0" baseline="0" dirty="0" smtClean="0">
                <a:ln>
                  <a:noFill/>
                </a:ln>
                <a:solidFill>
                  <a:schemeClr val="tx1"/>
                </a:solidFill>
                <a:effectLst/>
                <a:latin typeface="Arial" panose="020B0604020202020204" pitchFamily="34" charset="0"/>
              </a:rPr>
              <a:t>, you might check: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Accuracy</a:t>
            </a:r>
            <a:r>
              <a:rPr kumimoji="0" lang="en-US" altLang="en-US" sz="2400" b="0" i="0" u="none" strike="noStrike" cap="none" normalizeH="0" baseline="0" dirty="0" smtClean="0">
                <a:ln>
                  <a:noFill/>
                </a:ln>
                <a:solidFill>
                  <a:schemeClr val="tx1"/>
                </a:solidFill>
                <a:effectLst/>
                <a:latin typeface="Arial" panose="020B0604020202020204" pitchFamily="34" charset="0"/>
              </a:rPr>
              <a:t>: How many times it correctly says the review is positive/negative.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Precision/Recall/F1 Score</a:t>
            </a:r>
            <a:r>
              <a:rPr kumimoji="0" lang="en-US" altLang="en-US" sz="2400" b="0" i="0" u="none" strike="noStrike" cap="none" normalizeH="0" baseline="0" dirty="0" smtClean="0">
                <a:ln>
                  <a:noFill/>
                </a:ln>
                <a:solidFill>
                  <a:schemeClr val="tx1"/>
                </a:solidFill>
                <a:effectLst/>
                <a:latin typeface="Arial" panose="020B0604020202020204" pitchFamily="34" charset="0"/>
              </a:rPr>
              <a:t>: More detailed metrics to understand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If you built a </a:t>
            </a:r>
            <a:r>
              <a:rPr kumimoji="0" lang="en-US" altLang="en-US" sz="2400" b="1" i="0" u="none" strike="noStrike" cap="none" normalizeH="0" baseline="0" dirty="0" smtClean="0">
                <a:ln>
                  <a:noFill/>
                </a:ln>
                <a:solidFill>
                  <a:schemeClr val="tx1"/>
                </a:solidFill>
                <a:effectLst/>
                <a:latin typeface="Arial" panose="020B0604020202020204" pitchFamily="34" charset="0"/>
              </a:rPr>
              <a:t>translation model</a:t>
            </a:r>
            <a:r>
              <a:rPr kumimoji="0" lang="en-US" altLang="en-US" sz="2400" b="0" i="0" u="none" strike="noStrike" cap="none" normalizeH="0" baseline="0" dirty="0" smtClean="0">
                <a:ln>
                  <a:noFill/>
                </a:ln>
                <a:solidFill>
                  <a:schemeClr val="tx1"/>
                </a:solidFill>
                <a:effectLst/>
                <a:latin typeface="Arial" panose="020B0604020202020204" pitchFamily="34" charset="0"/>
              </a:rPr>
              <a:t>, you might use: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BLEU score</a:t>
            </a:r>
            <a:r>
              <a:rPr kumimoji="0" lang="en-US" altLang="en-US" sz="2400" b="0" i="0" u="none" strike="noStrike" cap="none" normalizeH="0" baseline="0" dirty="0" smtClean="0">
                <a:ln>
                  <a:noFill/>
                </a:ln>
                <a:solidFill>
                  <a:schemeClr val="tx1"/>
                </a:solidFill>
                <a:effectLst/>
                <a:latin typeface="Arial" panose="020B0604020202020204" pitchFamily="34" charset="0"/>
              </a:rPr>
              <a:t>: Compares your model’s translation with human translations.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 Think of it as: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Arial" panose="020B0604020202020204" pitchFamily="34" charset="0"/>
              </a:rPr>
              <a:t>"Is the model doing </a:t>
            </a:r>
            <a:r>
              <a:rPr kumimoji="0" lang="en-US" altLang="en-US" sz="2400" b="0" i="1" u="none" strike="noStrike" cap="none" normalizeH="0" baseline="0" dirty="0" smtClean="0">
                <a:ln>
                  <a:noFill/>
                </a:ln>
                <a:solidFill>
                  <a:schemeClr val="tx1"/>
                </a:solidFill>
                <a:effectLst/>
                <a:latin typeface="Arial" panose="020B0604020202020204" pitchFamily="34" charset="0"/>
              </a:rPr>
              <a:t>its job</a:t>
            </a:r>
            <a:r>
              <a:rPr kumimoji="0" lang="en-US" altLang="en-US" sz="2400" b="0" i="0" u="none" strike="noStrike" cap="none" normalizeH="0" baseline="0" dirty="0" smtClean="0">
                <a:ln>
                  <a:noFill/>
                </a:ln>
                <a:solidFill>
                  <a:schemeClr val="tx1"/>
                </a:solidFill>
                <a:effectLst/>
                <a:latin typeface="Arial" panose="020B0604020202020204" pitchFamily="34" charset="0"/>
              </a:rPr>
              <a:t> well?" — purely based on performance </a:t>
            </a:r>
            <a:r>
              <a:rPr kumimoji="0" lang="en-US" altLang="en-US" sz="2400" b="1" i="0" u="none" strike="noStrike" cap="none" normalizeH="0" baseline="0" dirty="0" smtClean="0">
                <a:ln>
                  <a:noFill/>
                </a:ln>
                <a:solidFill>
                  <a:schemeClr val="tx1"/>
                </a:solidFill>
                <a:effectLst/>
                <a:latin typeface="Arial" panose="020B0604020202020204" pitchFamily="34" charset="0"/>
              </a:rPr>
              <a:t>inside the lab</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38482168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Extrinsic Evaluation </a:t>
            </a:r>
            <a:endParaRPr lang="en-IN" dirty="0"/>
          </a:p>
        </p:txBody>
      </p:sp>
      <p:sp>
        <p:nvSpPr>
          <p:cNvPr id="4" name="Rectangle 1"/>
          <p:cNvSpPr>
            <a:spLocks noGrp="1" noChangeArrowheads="1"/>
          </p:cNvSpPr>
          <p:nvPr>
            <p:ph idx="1"/>
          </p:nvPr>
        </p:nvSpPr>
        <p:spPr bwMode="auto">
          <a:xfrm>
            <a:off x="677334" y="1100154"/>
            <a:ext cx="13989727"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defTabSz="914400" eaLnBrk="0" fontAlgn="base" hangingPunct="0">
              <a:spcBef>
                <a:spcPct val="0"/>
              </a:spcBef>
              <a:spcAft>
                <a:spcPct val="0"/>
              </a:spcAft>
              <a:buClrTx/>
              <a:buSzTx/>
              <a:buFontTx/>
              <a:buNone/>
            </a:pPr>
            <a:r>
              <a:rPr lang="en-US" altLang="en-US" sz="2400" b="1" dirty="0">
                <a:solidFill>
                  <a:schemeClr val="tx1"/>
                </a:solidFill>
                <a:latin typeface="Arial" panose="020B0604020202020204" pitchFamily="34" charset="0"/>
              </a:rPr>
              <a:t>Extrinsic Evaluation (Evaluating the model in real-world use)</a:t>
            </a:r>
          </a:p>
          <a:p>
            <a:pPr marL="0" lvl="0" indent="0" defTabSz="914400" eaLnBrk="0" fontAlgn="base" hangingPunct="0">
              <a:spcBef>
                <a:spcPct val="0"/>
              </a:spcBef>
              <a:spcAft>
                <a:spcPct val="0"/>
              </a:spcAft>
              <a:buClrTx/>
              <a:buSzTx/>
              <a:buFontTx/>
              <a:buNone/>
            </a:pPr>
            <a:r>
              <a:rPr lang="en-US" altLang="en-US" sz="2400" b="1" dirty="0">
                <a:solidFill>
                  <a:schemeClr val="tx1"/>
                </a:solidFill>
                <a:latin typeface="Arial" panose="020B0604020202020204" pitchFamily="34" charset="0"/>
              </a:rPr>
              <a:t>📌 This checks how well the NLP model helps in a larger task or real-world application.</a:t>
            </a:r>
          </a:p>
          <a:p>
            <a:pPr marL="0" lvl="0" indent="0" defTabSz="914400" eaLnBrk="0" fontAlgn="base" hangingPunct="0">
              <a:spcBef>
                <a:spcPct val="0"/>
              </a:spcBef>
              <a:spcAft>
                <a:spcPct val="0"/>
              </a:spcAft>
              <a:buClrTx/>
              <a:buSzTx/>
              <a:buFontTx/>
              <a:buNone/>
            </a:pPr>
            <a:r>
              <a:rPr lang="en-US" altLang="en-US" sz="2400" b="1" dirty="0">
                <a:solidFill>
                  <a:schemeClr val="tx1"/>
                </a:solidFill>
                <a:latin typeface="Arial" panose="020B0604020202020204" pitchFamily="34" charset="0"/>
              </a:rPr>
              <a:t>🔹 Examples:</a:t>
            </a:r>
          </a:p>
          <a:p>
            <a:pPr marL="0" lvl="0"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Suppose your text summarization model is used inside a news app:</a:t>
            </a:r>
          </a:p>
          <a:p>
            <a:pPr marL="457200" lvl="1"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Intrinsic evaluation checks if the summary is grammatically correct and covers key points.</a:t>
            </a:r>
          </a:p>
          <a:p>
            <a:pPr marL="457200" lvl="1"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Extrinsic evaluation checks if:</a:t>
            </a:r>
          </a:p>
          <a:p>
            <a:pPr marL="914400" lvl="2"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Users find the summary helpful.</a:t>
            </a:r>
          </a:p>
          <a:p>
            <a:pPr marL="914400" lvl="2"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They spend more time on the app.</a:t>
            </a:r>
          </a:p>
          <a:p>
            <a:pPr marL="914400" lvl="2"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The summaries help journalists write faster.</a:t>
            </a:r>
          </a:p>
          <a:p>
            <a:pPr marL="0" lvl="0"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Another example: A speech-to-text model used in a voice assistant.</a:t>
            </a:r>
          </a:p>
          <a:p>
            <a:pPr marL="457200" lvl="1"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Intrinsic: Word error rate.</a:t>
            </a:r>
          </a:p>
          <a:p>
            <a:pPr marL="457200" lvl="1" indent="0" defTabSz="914400" eaLnBrk="0" fontAlgn="base" hangingPunct="0">
              <a:spcBef>
                <a:spcPct val="0"/>
              </a:spcBef>
              <a:spcAft>
                <a:spcPct val="0"/>
              </a:spcAft>
              <a:buClrTx/>
              <a:buSzTx/>
              <a:buFontTx/>
              <a:buChar char="•"/>
            </a:pPr>
            <a:r>
              <a:rPr lang="en-US" altLang="en-US" sz="2400" b="1" dirty="0">
                <a:solidFill>
                  <a:schemeClr val="tx1"/>
                </a:solidFill>
                <a:latin typeface="Arial" panose="020B0604020202020204" pitchFamily="34" charset="0"/>
              </a:rPr>
              <a:t>Extrinsic: Does the assistant give the correct response after converting speech to text?</a:t>
            </a:r>
          </a:p>
          <a:p>
            <a:pPr marL="0" lvl="0" indent="0" defTabSz="914400" eaLnBrk="0" fontAlgn="base" hangingPunct="0">
              <a:spcBef>
                <a:spcPct val="0"/>
              </a:spcBef>
              <a:spcAft>
                <a:spcPct val="0"/>
              </a:spcAft>
              <a:buClrTx/>
              <a:buSzTx/>
              <a:buFontTx/>
              <a:buNone/>
            </a:pPr>
            <a:endParaRPr lang="en-US" altLang="en-US" sz="2400" b="1" dirty="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None/>
            </a:pPr>
            <a:r>
              <a:rPr lang="en-US" altLang="en-US" sz="2400" b="1" dirty="0">
                <a:solidFill>
                  <a:schemeClr val="tx1"/>
                </a:solidFill>
                <a:latin typeface="Arial" panose="020B0604020202020204" pitchFamily="34" charset="0"/>
              </a:rPr>
              <a:t>💡 Think of it as:</a:t>
            </a:r>
          </a:p>
          <a:p>
            <a:pPr marL="0" lvl="0" indent="0" defTabSz="914400" eaLnBrk="0" fontAlgn="base" hangingPunct="0">
              <a:spcBef>
                <a:spcPct val="0"/>
              </a:spcBef>
              <a:spcAft>
                <a:spcPct val="0"/>
              </a:spcAft>
              <a:buClrTx/>
              <a:buSzTx/>
              <a:buFontTx/>
              <a:buNone/>
            </a:pPr>
            <a:r>
              <a:rPr lang="en-US" altLang="en-US" sz="2400" b="1" dirty="0">
                <a:solidFill>
                  <a:schemeClr val="tx1"/>
                </a:solidFill>
                <a:latin typeface="Arial" panose="020B0604020202020204" pitchFamily="34" charset="0"/>
              </a:rPr>
              <a:t>"Does the model help the overall system or user do better?" </a:t>
            </a:r>
            <a:endParaRPr lang="en-US" altLang="en-US" sz="2400" b="1" dirty="0" smtClean="0">
              <a:solidFill>
                <a:schemeClr val="tx1"/>
              </a:solidFill>
              <a:latin typeface="Arial" panose="020B0604020202020204" pitchFamily="34" charset="0"/>
            </a:endParaRPr>
          </a:p>
          <a:p>
            <a:pPr marL="0" lvl="0" indent="0" defTabSz="914400" eaLnBrk="0" fontAlgn="base" hangingPunct="0">
              <a:spcBef>
                <a:spcPct val="0"/>
              </a:spcBef>
              <a:spcAft>
                <a:spcPct val="0"/>
              </a:spcAft>
              <a:buClrTx/>
              <a:buSzTx/>
              <a:buFontTx/>
              <a:buNone/>
            </a:pPr>
            <a:r>
              <a:rPr lang="en-US" altLang="en-US" sz="2400" b="1" dirty="0" smtClean="0">
                <a:solidFill>
                  <a:schemeClr val="tx1"/>
                </a:solidFill>
                <a:latin typeface="Arial" panose="020B0604020202020204" pitchFamily="34" charset="0"/>
              </a:rPr>
              <a:t>— </a:t>
            </a:r>
            <a:r>
              <a:rPr lang="en-US" altLang="en-US" sz="2400" b="1" dirty="0">
                <a:solidFill>
                  <a:schemeClr val="tx1"/>
                </a:solidFill>
                <a:latin typeface="Arial" panose="020B0604020202020204" pitchFamily="34" charset="0"/>
              </a:rPr>
              <a:t>outside the lab, in a real app or task.</a:t>
            </a:r>
          </a:p>
        </p:txBody>
      </p:sp>
    </p:spTree>
    <p:extLst>
      <p:ext uri="{BB962C8B-B14F-4D97-AF65-F5344CB8AC3E}">
        <p14:creationId xmlns:p14="http://schemas.microsoft.com/office/powerpoint/2010/main" val="39648177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88846-8887-F6F6-E74C-2CA6BC496E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953A5-51EE-C335-ABC4-5DC0F3D2D8BE}"/>
              </a:ext>
            </a:extLst>
          </p:cNvPr>
          <p:cNvSpPr>
            <a:spLocks noGrp="1"/>
          </p:cNvSpPr>
          <p:nvPr>
            <p:ph type="title"/>
          </p:nvPr>
        </p:nvSpPr>
        <p:spPr>
          <a:xfrm>
            <a:off x="677334" y="240145"/>
            <a:ext cx="8596668" cy="665018"/>
          </a:xfrm>
        </p:spPr>
        <p:txBody>
          <a:bodyPr>
            <a:normAutofit fontScale="90000"/>
          </a:bodyPr>
          <a:lstStyle/>
          <a:p>
            <a:r>
              <a:rPr lang="en-IN" sz="3600" b="1" kern="100" dirty="0">
                <a:effectLst/>
                <a:latin typeface="Calibri" panose="020F0502020204030204" pitchFamily="34" charset="0"/>
                <a:ea typeface="Calibri" panose="020F0502020204030204" pitchFamily="34" charset="0"/>
                <a:cs typeface="Times New Roman" panose="02020603050405020304" pitchFamily="18" charset="0"/>
              </a:rPr>
              <a:t>Morphemes</a:t>
            </a:r>
            <a:r>
              <a:rPr lang="en-IN" sz="3600" kern="100" dirty="0">
                <a:effectLst/>
                <a:latin typeface="Calibri" panose="020F0502020204030204" pitchFamily="34" charset="0"/>
                <a:ea typeface="Calibri" panose="020F0502020204030204" pitchFamily="34" charset="0"/>
                <a:cs typeface="Times New Roman" panose="02020603050405020304" pitchFamily="18" charset="0"/>
              </a:rPr>
              <a:t/>
            </a:r>
            <a:br>
              <a:rPr lang="en-IN" sz="3600" kern="100" dirty="0">
                <a:effectLst/>
                <a:latin typeface="Calibri" panose="020F0502020204030204" pitchFamily="34" charset="0"/>
                <a:ea typeface="Calibri" panose="020F0502020204030204" pitchFamily="34" charset="0"/>
                <a:cs typeface="Times New Roman" panose="02020603050405020304" pitchFamily="18" charset="0"/>
              </a:rPr>
            </a:br>
            <a:r>
              <a:rPr lang="en-IN" dirty="0"/>
              <a:t> </a:t>
            </a:r>
          </a:p>
        </p:txBody>
      </p:sp>
      <p:sp>
        <p:nvSpPr>
          <p:cNvPr id="3" name="Content Placeholder 2">
            <a:extLst>
              <a:ext uri="{FF2B5EF4-FFF2-40B4-BE49-F238E27FC236}">
                <a16:creationId xmlns:a16="http://schemas.microsoft.com/office/drawing/2014/main" id="{BD8BA19D-A3BD-3944-3363-C219872A1227}"/>
              </a:ext>
            </a:extLst>
          </p:cNvPr>
          <p:cNvSpPr>
            <a:spLocks noGrp="1"/>
          </p:cNvSpPr>
          <p:nvPr>
            <p:ph idx="1"/>
          </p:nvPr>
        </p:nvSpPr>
        <p:spPr>
          <a:xfrm>
            <a:off x="270934" y="905164"/>
            <a:ext cx="11773284" cy="5712692"/>
          </a:xfrm>
        </p:spPr>
        <p:txBody>
          <a:bodyPr>
            <a:normAutofit/>
          </a:bodyPr>
          <a:lstStyle/>
          <a:p>
            <a:pPr lvl="0" fontAlgn="base">
              <a:lnSpc>
                <a:spcPct val="115000"/>
              </a:lnSpc>
              <a:spcAft>
                <a:spcPts val="800"/>
              </a:spcAft>
              <a:buSzPts val="1000"/>
              <a:buFont typeface="Symbol" panose="05050102010706020507" pitchFamily="18" charset="2"/>
              <a:buChar char=""/>
              <a:tabLst>
                <a:tab pos="457200" algn="l"/>
              </a:tabLst>
            </a:pPr>
            <a:r>
              <a:rPr lang="en-IN" sz="2800" b="1" kern="100" dirty="0">
                <a:latin typeface="Calibri" panose="020F0502020204030204" pitchFamily="34" charset="0"/>
                <a:ea typeface="Calibri" panose="020F0502020204030204" pitchFamily="34" charset="0"/>
                <a:cs typeface="Times New Roman" panose="02020603050405020304" pitchFamily="18" charset="0"/>
              </a:rPr>
              <a:t>The smallest unit of language that has meaning.</a:t>
            </a:r>
          </a:p>
          <a:p>
            <a:pPr lvl="0" fontAlgn="base">
              <a:lnSpc>
                <a:spcPct val="115000"/>
              </a:lnSpc>
              <a:spcAft>
                <a:spcPts val="800"/>
              </a:spcAft>
              <a:buSzPts val="1000"/>
              <a:buFont typeface="Symbol" panose="05050102010706020507" pitchFamily="18" charset="2"/>
              <a:buChar char=""/>
              <a:tabLst>
                <a:tab pos="457200" algn="l"/>
              </a:tabLst>
            </a:pPr>
            <a:r>
              <a:rPr lang="en-IN" sz="2800" b="1" kern="100" dirty="0">
                <a:latin typeface="Calibri" panose="020F0502020204030204" pitchFamily="34" charset="0"/>
                <a:ea typeface="Calibri" panose="020F0502020204030204" pitchFamily="34" charset="0"/>
                <a:cs typeface="Times New Roman" panose="02020603050405020304" pitchFamily="18" charset="0"/>
              </a:rPr>
              <a:t>Formed by a combination of phonemes.</a:t>
            </a:r>
          </a:p>
          <a:p>
            <a:pPr lvl="0" fontAlgn="base">
              <a:lnSpc>
                <a:spcPct val="115000"/>
              </a:lnSpc>
              <a:spcAft>
                <a:spcPts val="800"/>
              </a:spcAft>
              <a:buSzPts val="1000"/>
              <a:buFont typeface="Symbol" panose="05050102010706020507" pitchFamily="18" charset="2"/>
              <a:buChar char=""/>
              <a:tabLst>
                <a:tab pos="457200" algn="l"/>
              </a:tabLst>
            </a:pPr>
            <a:r>
              <a:rPr lang="en-IN" sz="2800" b="1" kern="100" dirty="0">
                <a:latin typeface="Calibri" panose="020F0502020204030204" pitchFamily="34" charset="0"/>
                <a:ea typeface="Calibri" panose="020F0502020204030204" pitchFamily="34" charset="0"/>
                <a:cs typeface="Times New Roman" panose="02020603050405020304" pitchFamily="18" charset="0"/>
              </a:rPr>
              <a:t>Not all morphemes are words (e.g., prefixes and suffixes are morphemes).</a:t>
            </a:r>
          </a:p>
          <a:p>
            <a:pPr lvl="0" fontAlgn="base">
              <a:lnSpc>
                <a:spcPct val="115000"/>
              </a:lnSpc>
              <a:spcAft>
                <a:spcPts val="800"/>
              </a:spcAft>
              <a:buSzPts val="1000"/>
              <a:buFont typeface="Symbol" panose="05050102010706020507" pitchFamily="18" charset="2"/>
              <a:buChar char=""/>
              <a:tabLst>
                <a:tab pos="457200" algn="l"/>
              </a:tabLst>
            </a:pPr>
            <a:r>
              <a:rPr lang="en-IN" sz="2800" b="1" kern="100" dirty="0">
                <a:latin typeface="Calibri" panose="020F0502020204030204" pitchFamily="34" charset="0"/>
                <a:ea typeface="Calibri" panose="020F0502020204030204" pitchFamily="34" charset="0"/>
                <a:cs typeface="Times New Roman" panose="02020603050405020304" pitchFamily="18" charset="0"/>
              </a:rPr>
              <a:t>Example: In "multimedia", "multi-" is a morpheme that changes the meaning of "media."</a:t>
            </a:r>
          </a:p>
          <a:p>
            <a:pPr lvl="0" fontAlgn="base">
              <a:lnSpc>
                <a:spcPct val="115000"/>
              </a:lnSpc>
              <a:spcAft>
                <a:spcPts val="800"/>
              </a:spcAft>
              <a:buSzPts val="1000"/>
              <a:buFont typeface="Symbol" panose="05050102010706020507" pitchFamily="18" charset="2"/>
              <a:buChar char=""/>
              <a:tabLst>
                <a:tab pos="457200" algn="l"/>
              </a:tabLst>
            </a:pPr>
            <a:r>
              <a:rPr lang="en-IN" sz="2800" b="1" kern="100" dirty="0">
                <a:latin typeface="Calibri" panose="020F0502020204030204" pitchFamily="34" charset="0"/>
                <a:ea typeface="Calibri" panose="020F0502020204030204" pitchFamily="34" charset="0"/>
                <a:cs typeface="Times New Roman" panose="02020603050405020304" pitchFamily="18" charset="0"/>
              </a:rPr>
              <a:t>Example: In "unbreakable", the morphemes are "un-", "break", and "-able".</a:t>
            </a:r>
          </a:p>
          <a:p>
            <a:pPr algn="just">
              <a:lnSpc>
                <a:spcPct val="105000"/>
              </a:lnSpc>
              <a:spcAft>
                <a:spcPts val="800"/>
              </a:spcAft>
              <a:buNone/>
            </a:pPr>
            <a:endParaRPr lang="en-IN" dirty="0"/>
          </a:p>
        </p:txBody>
      </p:sp>
    </p:spTree>
    <p:extLst>
      <p:ext uri="{BB962C8B-B14F-4D97-AF65-F5344CB8AC3E}">
        <p14:creationId xmlns:p14="http://schemas.microsoft.com/office/powerpoint/2010/main" val="3797666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3A79-41FB-937D-5B85-934D4FE763BB}"/>
              </a:ext>
            </a:extLst>
          </p:cNvPr>
          <p:cNvSpPr>
            <a:spLocks noGrp="1"/>
          </p:cNvSpPr>
          <p:nvPr>
            <p:ph type="title"/>
          </p:nvPr>
        </p:nvSpPr>
        <p:spPr>
          <a:xfrm>
            <a:off x="187806" y="234747"/>
            <a:ext cx="8596668" cy="581891"/>
          </a:xfrm>
        </p:spPr>
        <p:txBody>
          <a:bodyPr>
            <a:normAutofit fontScale="90000"/>
          </a:bodyPr>
          <a:lstStyle/>
          <a:p>
            <a:r>
              <a:rPr lang="en-IN" sz="3200" b="1" kern="100" dirty="0">
                <a:latin typeface="Calibri" panose="020F0502020204030204" pitchFamily="34" charset="0"/>
                <a:ea typeface="Calibri" panose="020F0502020204030204" pitchFamily="34" charset="0"/>
                <a:cs typeface="Times New Roman" panose="02020603050405020304" pitchFamily="18" charset="0"/>
              </a:rPr>
              <a:t>Lexemes</a:t>
            </a:r>
            <a:br>
              <a:rPr lang="en-IN" sz="3200" b="1" kern="100" dirty="0">
                <a:latin typeface="Calibri" panose="020F0502020204030204" pitchFamily="34" charset="0"/>
                <a:ea typeface="Calibri" panose="020F0502020204030204" pitchFamily="34" charset="0"/>
                <a:cs typeface="Times New Roman" panose="02020603050405020304" pitchFamily="18" charset="0"/>
              </a:rPr>
            </a:br>
            <a:endParaRPr lang="en-IN" sz="3200" b="1" kern="1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2">
            <a:extLst>
              <a:ext uri="{FF2B5EF4-FFF2-40B4-BE49-F238E27FC236}">
                <a16:creationId xmlns:a16="http://schemas.microsoft.com/office/drawing/2014/main" id="{7B1D8738-3787-0CF6-D249-72C51A86ECAE}"/>
              </a:ext>
            </a:extLst>
          </p:cNvPr>
          <p:cNvSpPr>
            <a:spLocks noGrp="1" noChangeArrowheads="1"/>
          </p:cNvSpPr>
          <p:nvPr>
            <p:ph idx="1"/>
          </p:nvPr>
        </p:nvSpPr>
        <p:spPr bwMode="auto">
          <a:xfrm>
            <a:off x="187806" y="758148"/>
            <a:ext cx="10222057" cy="36385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fontAlgn="base">
              <a:lnSpc>
                <a:spcPct val="115000"/>
              </a:lnSpc>
              <a:spcAft>
                <a:spcPts val="800"/>
              </a:spcAft>
              <a:buSzPts val="1000"/>
              <a:buFont typeface="Symbol" panose="05050102010706020507" pitchFamily="18" charset="2"/>
              <a:buChar char=""/>
              <a:tabLst>
                <a:tab pos="457200" algn="l"/>
              </a:tabLst>
            </a:pPr>
            <a:r>
              <a:rPr lang="en-US" altLang="en-US" sz="2800" b="1" kern="100" dirty="0">
                <a:latin typeface="Calibri" panose="020F0502020204030204" pitchFamily="34" charset="0"/>
                <a:ea typeface="Calibri" panose="020F0502020204030204" pitchFamily="34" charset="0"/>
                <a:cs typeface="Times New Roman" panose="02020603050405020304" pitchFamily="18" charset="0"/>
              </a:rPr>
              <a:t>A group of related words that share a common meaning. </a:t>
            </a:r>
          </a:p>
          <a:p>
            <a:pPr marR="0" fontAlgn="base">
              <a:lnSpc>
                <a:spcPct val="115000"/>
              </a:lnSpc>
              <a:spcAft>
                <a:spcPts val="800"/>
              </a:spcAft>
              <a:buSzPts val="1000"/>
              <a:buFont typeface="Symbol" panose="05050102010706020507" pitchFamily="18" charset="2"/>
              <a:buChar char=""/>
              <a:tabLst>
                <a:tab pos="457200" algn="l"/>
              </a:tabLst>
            </a:pPr>
            <a:r>
              <a:rPr lang="en-US" altLang="en-US" sz="2800" b="1" kern="100" dirty="0">
                <a:latin typeface="Calibri" panose="020F0502020204030204" pitchFamily="34" charset="0"/>
                <a:ea typeface="Calibri" panose="020F0502020204030204" pitchFamily="34" charset="0"/>
                <a:cs typeface="Times New Roman" panose="02020603050405020304" pitchFamily="18" charset="0"/>
              </a:rPr>
              <a:t>Includes different variations of a word. </a:t>
            </a:r>
          </a:p>
          <a:p>
            <a:pPr marR="0" fontAlgn="base">
              <a:lnSpc>
                <a:spcPct val="115000"/>
              </a:lnSpc>
              <a:spcAft>
                <a:spcPts val="800"/>
              </a:spcAft>
              <a:buSzPts val="1000"/>
              <a:buFont typeface="Symbol" panose="05050102010706020507" pitchFamily="18" charset="2"/>
              <a:buChar char=""/>
              <a:tabLst>
                <a:tab pos="457200" algn="l"/>
              </a:tabLst>
            </a:pPr>
            <a:r>
              <a:rPr lang="en-US" altLang="en-US" sz="2800" b="1" kern="100" dirty="0">
                <a:latin typeface="Calibri" panose="020F0502020204030204" pitchFamily="34" charset="0"/>
                <a:ea typeface="Calibri" panose="020F0502020204030204" pitchFamily="34" charset="0"/>
                <a:cs typeface="Times New Roman" panose="02020603050405020304" pitchFamily="18" charset="0"/>
              </a:rPr>
              <a:t>Example: "run," "running," and "ran" belong to the same lexeme. </a:t>
            </a:r>
          </a:p>
          <a:p>
            <a:pPr marR="0" fontAlgn="base">
              <a:lnSpc>
                <a:spcPct val="115000"/>
              </a:lnSpc>
              <a:spcAft>
                <a:spcPts val="800"/>
              </a:spcAft>
              <a:buSzPts val="1000"/>
              <a:buFont typeface="Symbol" panose="05050102010706020507" pitchFamily="18" charset="2"/>
              <a:buChar char=""/>
              <a:tabLst>
                <a:tab pos="457200" algn="l"/>
              </a:tabLst>
            </a:pPr>
            <a:r>
              <a:rPr lang="en-US" altLang="en-US" sz="2800" b="1" kern="100" dirty="0">
                <a:latin typeface="Calibri" panose="020F0502020204030204" pitchFamily="34" charset="0"/>
                <a:ea typeface="Calibri" panose="020F0502020204030204" pitchFamily="34" charset="0"/>
                <a:cs typeface="Times New Roman" panose="02020603050405020304" pitchFamily="18" charset="0"/>
              </a:rPr>
              <a:t>Helps in NLP tasks like tokenization, stemming, and part-of-speech tagging. </a:t>
            </a:r>
          </a:p>
        </p:txBody>
      </p:sp>
    </p:spTree>
    <p:extLst>
      <p:ext uri="{BB962C8B-B14F-4D97-AF65-F5344CB8AC3E}">
        <p14:creationId xmlns:p14="http://schemas.microsoft.com/office/powerpoint/2010/main" val="126267063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4688</TotalTime>
  <Words>6226</Words>
  <Application>Microsoft Office PowerPoint</Application>
  <PresentationFormat>Widescreen</PresentationFormat>
  <Paragraphs>658</Paragraphs>
  <Slides>74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74</vt:i4>
      </vt:variant>
    </vt:vector>
  </HeadingPairs>
  <TitlesOfParts>
    <vt:vector size="84" baseType="lpstr">
      <vt:lpstr>Arial Unicode MS</vt:lpstr>
      <vt:lpstr>Arial</vt:lpstr>
      <vt:lpstr>Calibri</vt:lpstr>
      <vt:lpstr>Courier New</vt:lpstr>
      <vt:lpstr>Symbol</vt:lpstr>
      <vt:lpstr>Times New Roman</vt:lpstr>
      <vt:lpstr>Trebuchet MS</vt:lpstr>
      <vt:lpstr>UbuntuMono-Regular</vt:lpstr>
      <vt:lpstr>Wingdings 3</vt:lpstr>
      <vt:lpstr>Facet</vt:lpstr>
      <vt:lpstr>Natural Language Processing</vt:lpstr>
      <vt:lpstr>Introduction </vt:lpstr>
      <vt:lpstr>Introduction-NLP Tasks </vt:lpstr>
      <vt:lpstr>NLP -Tasks</vt:lpstr>
      <vt:lpstr>What Is Language?</vt:lpstr>
      <vt:lpstr>What Is Language?</vt:lpstr>
      <vt:lpstr>Phonemes </vt:lpstr>
      <vt:lpstr>Morphemes  </vt:lpstr>
      <vt:lpstr>Lexemes </vt:lpstr>
      <vt:lpstr>Syntax </vt:lpstr>
      <vt:lpstr>Context</vt:lpstr>
      <vt:lpstr>Context</vt:lpstr>
      <vt:lpstr>Why Is NLP Challenging?</vt:lpstr>
      <vt:lpstr>PowerPoint Presentation</vt:lpstr>
      <vt:lpstr>Why Is NLP Challenging?</vt:lpstr>
      <vt:lpstr>Machine Learning, Deep Learning, and NLP: An Overview</vt:lpstr>
      <vt:lpstr>Approaches to NLP</vt:lpstr>
      <vt:lpstr>Approaches to NLP</vt:lpstr>
      <vt:lpstr>Approaches to NLP</vt:lpstr>
      <vt:lpstr>Approaches to NLP</vt:lpstr>
      <vt:lpstr>Machine Learning Approach</vt:lpstr>
      <vt:lpstr>Machine Learning Approach</vt:lpstr>
      <vt:lpstr>Hidden Markov Model </vt:lpstr>
      <vt:lpstr>Hidden Markov Model </vt:lpstr>
      <vt:lpstr>Why Deep Learning Is Not Yet the Silver Bullet for NLP</vt:lpstr>
      <vt:lpstr>Why Deep Learning Is Not Yet the Silver Bullet for NLP</vt:lpstr>
      <vt:lpstr>Why Deep Learning Is Not Yet the Silver Bullet for NLP</vt:lpstr>
      <vt:lpstr>An NLP Walkthrough: Conversational Agents</vt:lpstr>
      <vt:lpstr>An NLP Walkthrough: Conversational Agents</vt:lpstr>
      <vt:lpstr>An NLP Walkthrough: Conversational Agents</vt:lpstr>
      <vt:lpstr>An NLP Walkthrough: Conversational Agents</vt:lpstr>
      <vt:lpstr>NLP Pipeline</vt:lpstr>
      <vt:lpstr>NLP Pipeline</vt:lpstr>
      <vt:lpstr>TF-IDF (Term Frequency - Inverse Document Frequency) </vt:lpstr>
      <vt:lpstr>Data Acquisition</vt:lpstr>
      <vt:lpstr>Data Acquisition</vt:lpstr>
      <vt:lpstr>Data Augmentation Techniques in NLP</vt:lpstr>
      <vt:lpstr>Data Augmentation Techniques in NLP</vt:lpstr>
      <vt:lpstr>Data Augmentation Techniques in NLP</vt:lpstr>
      <vt:lpstr>Text Extraction and Clean up</vt:lpstr>
      <vt:lpstr>PowerPoint Presentation</vt:lpstr>
      <vt:lpstr>HTML Parsing and Cleanup</vt:lpstr>
      <vt:lpstr>HTML Parsing and Cleanup</vt:lpstr>
      <vt:lpstr>Unicode Normalization</vt:lpstr>
      <vt:lpstr>Unicode Normalization</vt:lpstr>
      <vt:lpstr>Spelling Correction</vt:lpstr>
      <vt:lpstr>Spelling Correction</vt:lpstr>
      <vt:lpstr>System-Specific Error Correction</vt:lpstr>
      <vt:lpstr>Pre-Processing</vt:lpstr>
      <vt:lpstr>Preliminaries </vt:lpstr>
      <vt:lpstr>Preliminaries </vt:lpstr>
      <vt:lpstr>Preliminaries </vt:lpstr>
      <vt:lpstr>Preliminaries – Challenges  </vt:lpstr>
      <vt:lpstr>Preliminaries – Challenges  </vt:lpstr>
      <vt:lpstr>Frequent Steps</vt:lpstr>
      <vt:lpstr>Stemming and lemmatization</vt:lpstr>
      <vt:lpstr>Stemming and lemmatization</vt:lpstr>
      <vt:lpstr>Stemming and lemmatization</vt:lpstr>
      <vt:lpstr>Summary of Pre Processing </vt:lpstr>
      <vt:lpstr>Advance Pre Processing </vt:lpstr>
      <vt:lpstr>Summary of Advance Pre Processing </vt:lpstr>
      <vt:lpstr>Feature Engineering </vt:lpstr>
      <vt:lpstr>PowerPoint Presentation</vt:lpstr>
      <vt:lpstr>PowerPoint Presentation</vt:lpstr>
      <vt:lpstr>Deep Learning-Based NLP Pipeline</vt:lpstr>
      <vt:lpstr>Feature Engineering – Comparison of Two Approaches </vt:lpstr>
      <vt:lpstr>Modelling </vt:lpstr>
      <vt:lpstr>Modelling </vt:lpstr>
      <vt:lpstr>Building Model</vt:lpstr>
      <vt:lpstr>Building THE Model</vt:lpstr>
      <vt:lpstr>PowerPoint Presentation</vt:lpstr>
      <vt:lpstr>PowerPoint Presentation</vt:lpstr>
      <vt:lpstr>Evaluation </vt:lpstr>
      <vt:lpstr>Extrinsic Evaluation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Akshata Kori</dc:creator>
  <cp:lastModifiedBy>Somesh</cp:lastModifiedBy>
  <cp:revision>30</cp:revision>
  <dcterms:created xsi:type="dcterms:W3CDTF">2025-03-26T16:37:24Z</dcterms:created>
  <dcterms:modified xsi:type="dcterms:W3CDTF">2025-04-16T04:10:12Z</dcterms:modified>
</cp:coreProperties>
</file>