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544829"/>
            <a:ext cx="8263255" cy="7428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7016" y="166497"/>
            <a:ext cx="10411460" cy="1413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3561" y="1707918"/>
            <a:ext cx="6601459" cy="3351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555" y="908741"/>
            <a:ext cx="11438890" cy="5894070"/>
            <a:chOff x="368641" y="861060"/>
            <a:chExt cx="11438890" cy="5894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41" y="6395860"/>
              <a:ext cx="2351127" cy="3410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1288" y="6376814"/>
              <a:ext cx="3296115" cy="37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0" y="861060"/>
              <a:ext cx="10058400" cy="569976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77861" y="1293367"/>
            <a:ext cx="3073400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pc="-10" dirty="0">
                <a:solidFill>
                  <a:srgbClr val="0D649B"/>
                </a:solidFill>
              </a:rPr>
              <a:t>Technology Trends</a:t>
            </a:r>
          </a:p>
          <a:p>
            <a:pPr algn="ctr">
              <a:lnSpc>
                <a:spcPts val="4255"/>
              </a:lnSpc>
            </a:pPr>
            <a:r>
              <a:rPr spc="-5" dirty="0">
                <a:solidFill>
                  <a:srgbClr val="0D649B"/>
                </a:solidFill>
              </a:rPr>
              <a:t>&amp;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97548" y="2939542"/>
            <a:ext cx="4358640" cy="251094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87705" marR="5080" indent="609600">
              <a:lnSpc>
                <a:spcPts val="4320"/>
              </a:lnSpc>
              <a:spcBef>
                <a:spcPts val="640"/>
              </a:spcBef>
            </a:pPr>
            <a:r>
              <a:rPr sz="4000" b="1" spc="-10" dirty="0">
                <a:solidFill>
                  <a:srgbClr val="0D649B"/>
                </a:solidFill>
                <a:latin typeface="Courier New"/>
                <a:cs typeface="Courier New"/>
              </a:rPr>
              <a:t>Analysis Presentation</a:t>
            </a:r>
            <a:endParaRPr sz="4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115" rIns="0" bIns="0" rtlCol="0">
            <a:spAutoFit/>
          </a:bodyPr>
          <a:lstStyle/>
          <a:p>
            <a:pPr marL="31242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dirty="0"/>
              <a:t>TRENDS</a:t>
            </a:r>
            <a:r>
              <a:rPr spc="-17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dirty="0"/>
              <a:t>FINDINGS</a:t>
            </a:r>
            <a:r>
              <a:rPr spc="-140" dirty="0"/>
              <a:t> </a:t>
            </a:r>
            <a:r>
              <a:rPr spc="-50" dirty="0"/>
              <a:t>&amp;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655849"/>
            <a:ext cx="3720465" cy="25819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MySQL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most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Behind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MongoDB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Redis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upcoming</a:t>
            </a:r>
            <a:r>
              <a:rPr sz="2800" spc="-1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favorites</a:t>
            </a:r>
            <a:endParaRPr sz="2800">
              <a:latin typeface="Calibri"/>
              <a:cs typeface="Calibri"/>
            </a:endParaRPr>
          </a:p>
          <a:p>
            <a:pPr marL="241300" marR="339090" indent="-229235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kid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block: Elasticsearch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59966"/>
            <a:ext cx="713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477465"/>
            <a:ext cx="4939030" cy="35648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177165" indent="-2286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Open-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source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still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preferable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NoSQL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will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make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impact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storing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non-relational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marR="601345" indent="-228600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Redis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supports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abstract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  <a:p>
            <a:pPr marL="241300" marR="542925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Pre-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tuned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search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website,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app,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ecommerce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store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16373" y="1549984"/>
            <a:ext cx="6863715" cy="4002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95"/>
              </a:spcBef>
            </a:pPr>
            <a:r>
              <a:rPr sz="3700" b="1" dirty="0">
                <a:solidFill>
                  <a:srgbClr val="006FC0"/>
                </a:solidFill>
                <a:latin typeface="Calibri"/>
                <a:cs typeface="Calibri"/>
              </a:rPr>
              <a:t>IBM</a:t>
            </a:r>
            <a:r>
              <a:rPr sz="3700" b="1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006FC0"/>
                </a:solidFill>
                <a:latin typeface="Calibri"/>
                <a:cs typeface="Calibri"/>
              </a:rPr>
              <a:t>COGNOS</a:t>
            </a:r>
            <a:r>
              <a:rPr sz="37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006FC0"/>
                </a:solidFill>
                <a:latin typeface="Calibri"/>
                <a:cs typeface="Calibri"/>
              </a:rPr>
              <a:t>LINK</a:t>
            </a:r>
            <a:r>
              <a:rPr sz="3700" b="1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alibri"/>
              <a:cs typeface="Calibri"/>
            </a:endParaRPr>
          </a:p>
          <a:p>
            <a:pPr marL="157480" marR="156845" algn="ctr">
              <a:lnSpc>
                <a:spcPct val="70000"/>
              </a:lnSpc>
            </a:pPr>
            <a:r>
              <a:rPr sz="3700" spc="-20" dirty="0">
                <a:solidFill>
                  <a:srgbClr val="006FC0"/>
                </a:solidFill>
                <a:latin typeface="Calibri"/>
                <a:cs typeface="Calibri"/>
              </a:rPr>
              <a:t>https://dataplatform.cloud.ibm.co </a:t>
            </a:r>
            <a:r>
              <a:rPr sz="3700" spc="-25" dirty="0">
                <a:solidFill>
                  <a:srgbClr val="006FC0"/>
                </a:solidFill>
                <a:latin typeface="Calibri"/>
                <a:cs typeface="Calibri"/>
              </a:rPr>
              <a:t>m/dashboards/29b1538f-</a:t>
            </a:r>
            <a:r>
              <a:rPr sz="3700" spc="-10" dirty="0">
                <a:solidFill>
                  <a:srgbClr val="006FC0"/>
                </a:solidFill>
                <a:latin typeface="Calibri"/>
                <a:cs typeface="Calibri"/>
              </a:rPr>
              <a:t>c54b- </a:t>
            </a:r>
            <a:r>
              <a:rPr sz="3700" spc="-30" dirty="0">
                <a:solidFill>
                  <a:srgbClr val="006FC0"/>
                </a:solidFill>
                <a:latin typeface="Calibri"/>
                <a:cs typeface="Calibri"/>
              </a:rPr>
              <a:t>4007-</a:t>
            </a:r>
            <a:r>
              <a:rPr sz="3700" spc="-20" dirty="0">
                <a:solidFill>
                  <a:srgbClr val="006FC0"/>
                </a:solidFill>
                <a:latin typeface="Calibri"/>
                <a:cs typeface="Calibri"/>
              </a:rPr>
              <a:t>9a5d-</a:t>
            </a:r>
            <a:endParaRPr sz="3700">
              <a:latin typeface="Calibri"/>
              <a:cs typeface="Calibri"/>
            </a:endParaRPr>
          </a:p>
          <a:p>
            <a:pPr marL="12700" marR="5080" algn="ctr">
              <a:lnSpc>
                <a:spcPct val="70000"/>
              </a:lnSpc>
              <a:spcBef>
                <a:spcPts val="5"/>
              </a:spcBef>
            </a:pPr>
            <a:r>
              <a:rPr sz="3700" spc="-10" dirty="0">
                <a:solidFill>
                  <a:srgbClr val="006FC0"/>
                </a:solidFill>
                <a:latin typeface="Calibri"/>
                <a:cs typeface="Calibri"/>
              </a:rPr>
              <a:t>f1d3248a4308/view/783cfd0d2cef0 0c56cb1f2e407907f017b622d5ab7 bbd706d3867b490a662797a96f40c 5c8794b5fd9130060fae41a0b9c</a:t>
            </a:r>
            <a:endParaRPr sz="3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66497"/>
            <a:ext cx="7348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CURRENT</a:t>
            </a:r>
            <a:r>
              <a:rPr spc="-200" dirty="0"/>
              <a:t> </a:t>
            </a:r>
            <a:r>
              <a:rPr dirty="0"/>
              <a:t>TECHNOLOGY</a:t>
            </a:r>
            <a:r>
              <a:rPr spc="-200" dirty="0"/>
              <a:t> </a:t>
            </a:r>
            <a:r>
              <a:rPr spc="-20" dirty="0"/>
              <a:t>USAGE </a:t>
            </a:r>
            <a:r>
              <a:rPr spc="-10" dirty="0"/>
              <a:t>DASHBOARD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30452"/>
            <a:ext cx="10622280" cy="50718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70" dirty="0"/>
              <a:t> </a:t>
            </a:r>
            <a:r>
              <a:rPr dirty="0"/>
              <a:t>TECHNOLOGY</a:t>
            </a:r>
            <a:r>
              <a:rPr spc="-170" dirty="0"/>
              <a:t> </a:t>
            </a:r>
            <a:r>
              <a:rPr dirty="0"/>
              <a:t>TREND</a:t>
            </a:r>
            <a:r>
              <a:rPr spc="-165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25" y="1235963"/>
            <a:ext cx="10521950" cy="48066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DEMOGRAPHICS</a:t>
            </a:r>
            <a:r>
              <a:rPr spc="-285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371600"/>
            <a:ext cx="10331196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51828" y="1793493"/>
            <a:ext cx="492379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67437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now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Training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Reskilling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workers</a:t>
            </a:r>
            <a:endParaRPr sz="2800">
              <a:latin typeface="Calibri"/>
              <a:cs typeface="Calibri"/>
            </a:endParaRPr>
          </a:p>
          <a:p>
            <a:pPr marL="241300" marR="121920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Females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participation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field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Bridge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divide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gaps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developing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marR="35179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Eliminate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education discrimination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employment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dirty="0"/>
              <a:t>OVERALL</a:t>
            </a:r>
            <a:r>
              <a:rPr spc="-125" dirty="0"/>
              <a:t> </a:t>
            </a:r>
            <a:r>
              <a:rPr dirty="0"/>
              <a:t>FINDINGS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-1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2816479"/>
            <a:ext cx="476440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Fast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changing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every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3555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Concentration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several countries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USA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India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jobs</a:t>
            </a:r>
            <a:endParaRPr sz="2800">
              <a:latin typeface="Calibri"/>
              <a:cs typeface="Calibri"/>
            </a:endParaRPr>
          </a:p>
          <a:p>
            <a:pPr marL="241300" marR="96520" indent="-22923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Docker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AWS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growing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713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816479"/>
            <a:ext cx="4784725" cy="313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7843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flexible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adjust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rapid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241300" marR="685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spread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out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lagging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Impact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hiring’s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Shift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faster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app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deployments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cloud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services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pc="-30" dirty="0"/>
              <a:t>Technology</a:t>
            </a:r>
            <a:r>
              <a:rPr spc="-105" dirty="0"/>
              <a:t> </a:t>
            </a:r>
            <a:r>
              <a:rPr spc="-30" dirty="0"/>
              <a:t>Trends</a:t>
            </a:r>
            <a:r>
              <a:rPr spc="-105" dirty="0"/>
              <a:t> </a:t>
            </a:r>
            <a:r>
              <a:rPr dirty="0"/>
              <a:t>for</a:t>
            </a:r>
            <a:r>
              <a:rPr spc="-105" dirty="0"/>
              <a:t> </a:t>
            </a:r>
            <a:r>
              <a:rPr dirty="0"/>
              <a:t>current</a:t>
            </a:r>
            <a:r>
              <a:rPr spc="-90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next</a:t>
            </a:r>
            <a:r>
              <a:rPr spc="-90" dirty="0"/>
              <a:t> </a:t>
            </a:r>
            <a:r>
              <a:rPr spc="-20" dirty="0"/>
              <a:t>year</a:t>
            </a:r>
          </a:p>
          <a:p>
            <a:pPr marL="241300" marR="6781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Programming</a:t>
            </a:r>
            <a:r>
              <a:rPr spc="-80" dirty="0"/>
              <a:t> </a:t>
            </a:r>
            <a:r>
              <a:rPr spc="-10" dirty="0"/>
              <a:t>Languages,</a:t>
            </a:r>
            <a:r>
              <a:rPr spc="-75" dirty="0"/>
              <a:t> </a:t>
            </a:r>
            <a:r>
              <a:rPr spc="-10" dirty="0"/>
              <a:t>Database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10" dirty="0"/>
              <a:t>Platform</a:t>
            </a:r>
            <a:r>
              <a:rPr spc="-130" dirty="0"/>
              <a:t> </a:t>
            </a:r>
            <a:r>
              <a:rPr spc="-10" dirty="0"/>
              <a:t>overview</a:t>
            </a: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Demographics</a:t>
            </a:r>
            <a:r>
              <a:rPr spc="-125" dirty="0"/>
              <a:t> </a:t>
            </a:r>
            <a:r>
              <a:rPr spc="-10" dirty="0"/>
              <a:t>overview</a:t>
            </a: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Actions</a:t>
            </a:r>
            <a:r>
              <a:rPr spc="-6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be</a:t>
            </a:r>
            <a:r>
              <a:rPr spc="-60" dirty="0"/>
              <a:t> </a:t>
            </a:r>
            <a:r>
              <a:rPr spc="-20" dirty="0"/>
              <a:t>taken</a:t>
            </a:r>
          </a:p>
          <a:p>
            <a:pPr marL="241300" marR="207010" indent="-22860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In</a:t>
            </a:r>
            <a:r>
              <a:rPr spc="-95" dirty="0"/>
              <a:t> </a:t>
            </a:r>
            <a:r>
              <a:rPr dirty="0"/>
              <a:t>future,</a:t>
            </a:r>
            <a:r>
              <a:rPr spc="-80" dirty="0"/>
              <a:t> </a:t>
            </a:r>
            <a:r>
              <a:rPr spc="-20" dirty="0"/>
              <a:t>incorporate</a:t>
            </a:r>
            <a:r>
              <a:rPr spc="-90" dirty="0"/>
              <a:t> </a:t>
            </a:r>
            <a:r>
              <a:rPr dirty="0"/>
              <a:t>Machine</a:t>
            </a:r>
            <a:r>
              <a:rPr spc="-85" dirty="0"/>
              <a:t> </a:t>
            </a:r>
            <a:r>
              <a:rPr dirty="0"/>
              <a:t>Learning</a:t>
            </a:r>
            <a:r>
              <a:rPr spc="-90" dirty="0"/>
              <a:t> </a:t>
            </a:r>
            <a:r>
              <a:rPr spc="-25" dirty="0"/>
              <a:t>to </a:t>
            </a:r>
            <a:r>
              <a:rPr dirty="0"/>
              <a:t>predict</a:t>
            </a:r>
            <a:r>
              <a:rPr spc="-100" dirty="0"/>
              <a:t> </a:t>
            </a:r>
            <a:r>
              <a:rPr dirty="0"/>
              <a:t>trends</a:t>
            </a:r>
            <a:r>
              <a:rPr spc="-9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10" dirty="0"/>
              <a:t>salaries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1825751"/>
            <a:ext cx="7325867" cy="4351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396367"/>
            <a:ext cx="30734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GITHUB</a:t>
            </a:r>
            <a:r>
              <a:rPr spc="-145" dirty="0"/>
              <a:t> </a:t>
            </a:r>
            <a:r>
              <a:rPr spc="-25" dirty="0"/>
              <a:t>JOB </a:t>
            </a:r>
            <a:r>
              <a:rPr spc="-10" dirty="0"/>
              <a:t>POSTINGS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72" y="1496567"/>
            <a:ext cx="10904220" cy="4675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001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828" y="1711198"/>
            <a:ext cx="3578225" cy="43986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4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Charts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396367"/>
            <a:ext cx="61214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POPULAR</a:t>
            </a:r>
            <a:r>
              <a:rPr spc="-195" dirty="0"/>
              <a:t> </a:t>
            </a:r>
            <a:r>
              <a:rPr dirty="0"/>
              <a:t>LANGUAGES</a:t>
            </a:r>
            <a:r>
              <a:rPr spc="-190" dirty="0"/>
              <a:t> </a:t>
            </a:r>
            <a:r>
              <a:rPr spc="-25" dirty="0"/>
              <a:t>BY </a:t>
            </a:r>
            <a:r>
              <a:rPr spc="-10" dirty="0"/>
              <a:t>SALARY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417319"/>
            <a:ext cx="10721340" cy="4797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592581"/>
            <a:ext cx="10405745" cy="418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5392"/>
                </a:solidFill>
                <a:latin typeface="Courier New"/>
                <a:cs typeface="Courier New"/>
              </a:rPr>
              <a:t>EXECUTIVE</a:t>
            </a:r>
            <a:r>
              <a:rPr sz="4000" b="1" spc="-2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10" dirty="0">
                <a:solidFill>
                  <a:srgbClr val="005392"/>
                </a:solidFill>
                <a:latin typeface="Courier New"/>
                <a:cs typeface="Courier New"/>
              </a:rPr>
              <a:t>SUMMARY</a:t>
            </a:r>
            <a:endParaRPr sz="4000">
              <a:latin typeface="Courier New"/>
              <a:cs typeface="Courier New"/>
            </a:endParaRPr>
          </a:p>
          <a:p>
            <a:pPr marL="4218940" marR="1035050" indent="-228600">
              <a:lnSpc>
                <a:spcPts val="4320"/>
              </a:lnSpc>
              <a:spcBef>
                <a:spcPts val="345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4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40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40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4000" spc="-1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40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r>
              <a:rPr sz="4000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spc="-40" dirty="0">
                <a:solidFill>
                  <a:srgbClr val="006FC0"/>
                </a:solidFill>
                <a:latin typeface="Calibri"/>
                <a:cs typeface="Calibri"/>
              </a:rPr>
              <a:t>Technological</a:t>
            </a:r>
            <a:r>
              <a:rPr sz="40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40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40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countries</a:t>
            </a:r>
            <a:endParaRPr sz="4000">
              <a:latin typeface="Calibri"/>
              <a:cs typeface="Calibri"/>
            </a:endParaRPr>
          </a:p>
          <a:p>
            <a:pPr marL="421894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4219575" algn="l"/>
              </a:tabLst>
            </a:pP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40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gap</a:t>
            </a:r>
            <a:r>
              <a:rPr sz="40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40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6FC0"/>
                </a:solidFill>
                <a:latin typeface="Calibri"/>
                <a:cs typeface="Calibri"/>
              </a:rPr>
              <a:t>jobs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64482" y="1387601"/>
            <a:ext cx="6875145" cy="46431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87630" indent="-2286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About:</a:t>
            </a:r>
            <a:r>
              <a:rPr sz="3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Analyzing</a:t>
            </a:r>
            <a:r>
              <a:rPr sz="3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32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software development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006FC0"/>
                </a:solidFill>
                <a:latin typeface="Calibri"/>
                <a:cs typeface="Calibri"/>
              </a:rPr>
              <a:t>Purpose: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skill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requirements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698500" marR="146685" lvl="1" indent="-228600">
              <a:lnSpc>
                <a:spcPts val="3020"/>
              </a:lnSpc>
              <a:spcBef>
                <a:spcPts val="55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800">
              <a:latin typeface="Calibri"/>
              <a:cs typeface="Calibri"/>
            </a:endParaRPr>
          </a:p>
          <a:p>
            <a:pPr marL="698500" marR="1192530" lvl="1" indent="-228600">
              <a:lnSpc>
                <a:spcPts val="303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skills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demand?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IDEs?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Audience: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Human</a:t>
            </a:r>
            <a:r>
              <a:rPr sz="3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Resource</a:t>
            </a:r>
            <a:r>
              <a:rPr sz="32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32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32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6FC0"/>
                </a:solidFill>
                <a:latin typeface="Calibri"/>
                <a:cs typeface="Calibri"/>
              </a:rPr>
              <a:t>Head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778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4482" y="1717293"/>
            <a:ext cx="6296025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474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1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r>
              <a:rPr sz="4000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Sources</a:t>
            </a:r>
            <a:endParaRPr sz="4000">
              <a:latin typeface="Calibri"/>
              <a:cs typeface="Calibri"/>
            </a:endParaRPr>
          </a:p>
          <a:p>
            <a:pPr marL="698500" lvl="1" indent="-228600">
              <a:lnSpc>
                <a:spcPts val="321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Overflow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19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GitHub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ts val="3270"/>
              </a:lnSpc>
              <a:buFont typeface="Arial MT"/>
              <a:buChar char="•"/>
              <a:tabLst>
                <a:tab pos="698500" algn="l"/>
              </a:tabLst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Annual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Salary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4795"/>
              </a:lnSpc>
              <a:buFont typeface="Arial MT"/>
              <a:buChar char="•"/>
              <a:tabLst>
                <a:tab pos="241300" algn="l"/>
              </a:tabLst>
            </a:pP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1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Exploration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Cleaning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4000" spc="-1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endParaRPr sz="4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spc="-10" dirty="0">
                <a:solidFill>
                  <a:srgbClr val="006FC0"/>
                </a:solidFill>
                <a:latin typeface="Calibri"/>
                <a:cs typeface="Calibri"/>
              </a:rPr>
              <a:t>Presentation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07692"/>
            <a:ext cx="10515600" cy="34792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523238"/>
            <a:ext cx="41890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6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6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based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6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6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table: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98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PROGRAMMING</a:t>
            </a:r>
            <a:r>
              <a:rPr spc="-225" dirty="0"/>
              <a:t> </a:t>
            </a:r>
            <a:r>
              <a:rPr dirty="0"/>
              <a:t>LANGUAGE</a:t>
            </a:r>
            <a:r>
              <a:rPr spc="-225" dirty="0"/>
              <a:t> </a:t>
            </a:r>
            <a:r>
              <a:rPr spc="-1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62783"/>
            <a:ext cx="5071872" cy="37139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0071" y="2462783"/>
            <a:ext cx="5887212" cy="3206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555" y="2816479"/>
            <a:ext cx="496697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5306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JavaScript,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HTML/CSS,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Typescript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becoming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  <a:p>
            <a:pPr marL="241300" marR="508000" indent="-229235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PowerShell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edged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next 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570356"/>
            <a:ext cx="8561070" cy="167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spc="-14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-14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15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-</a:t>
            </a:r>
            <a:r>
              <a:rPr sz="2800" b="1" spc="-13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-14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0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816479"/>
            <a:ext cx="465709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7432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development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high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endParaRPr sz="2800">
              <a:latin typeface="Calibri"/>
              <a:cs typeface="Calibri"/>
            </a:endParaRPr>
          </a:p>
          <a:p>
            <a:pPr marL="241300" marR="371475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Big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technology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companies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still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requires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AI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ML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rising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demand,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best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choice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" y="2327148"/>
            <a:ext cx="5309616" cy="3962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974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190" dirty="0"/>
              <a:t> </a:t>
            </a:r>
            <a:r>
              <a:rPr spc="-10" dirty="0"/>
              <a:t>TRENDS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2555" y="1793493"/>
            <a:ext cx="1821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1793493"/>
            <a:ext cx="1398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2223" y="2327148"/>
            <a:ext cx="5919216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Courier New</vt:lpstr>
      <vt:lpstr>Office Theme</vt:lpstr>
      <vt:lpstr>Technology Trends &amp;</vt:lpstr>
      <vt:lpstr>OUTLINE</vt:lpstr>
      <vt:lpstr>PowerPoint Presentation</vt:lpstr>
      <vt:lpstr>INTRODUCTION</vt:lpstr>
      <vt:lpstr>METHODOLOGY</vt:lpstr>
      <vt:lpstr>RESULTS</vt:lpstr>
      <vt:lpstr>PROGRAMMING LANGUAGE TRENDS</vt:lpstr>
      <vt:lpstr>PowerPoint Presentation</vt:lpstr>
      <vt:lpstr>DATABASE TRENDS</vt:lpstr>
      <vt:lpstr>DATABASE TRENDS - FINDINGS &amp; IMPLICATIONS</vt:lpstr>
      <vt:lpstr>DASHBOARD</vt:lpstr>
      <vt:lpstr>CURRENT TECHNOLOGY USAGE DASHBOARD</vt:lpstr>
      <vt:lpstr>FUTURE TECHNOLOGY TREND DASHBOARD</vt:lpstr>
      <vt:lpstr>DEMOGRAPHICS DASHBOARD</vt:lpstr>
      <vt:lpstr>DISCUSSION</vt:lpstr>
      <vt:lpstr>OVERALL FINDINGS &amp; IMPLICATIONS</vt:lpstr>
      <vt:lpstr>CONCLUSION</vt:lpstr>
      <vt:lpstr>APPENDIX</vt:lpstr>
      <vt:lpstr>GITHUB JOB POSTINGS</vt:lpstr>
      <vt:lpstr>POPULAR LANGUAGES BY SALARY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AnAnTh Pedapudi</cp:lastModifiedBy>
  <cp:revision>1</cp:revision>
  <dcterms:created xsi:type="dcterms:W3CDTF">2024-04-12T15:59:39Z</dcterms:created>
  <dcterms:modified xsi:type="dcterms:W3CDTF">2024-06-25T21:15:29Z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2022-03-27T00:00:00Z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2024-04-12T00:00:00Z</vt:filetime>
  </property>
  <property fmtid="{D5CDD505-2E9C-101B-9397-08002B2CF9AE}" pid="5" name="Producer">
    <vt:lpwstr>Microsoft® PowerPoint® LTSC</vt:lpwstr>
  </property>
</Properties>
</file>