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7" r:id="rId3"/>
    <p:sldId id="265" r:id="rId4"/>
    <p:sldId id="263" r:id="rId5"/>
    <p:sldId id="264" r:id="rId6"/>
    <p:sldId id="267" r:id="rId7"/>
    <p:sldId id="305" r:id="rId8"/>
    <p:sldId id="315" r:id="rId9"/>
    <p:sldId id="314" r:id="rId10"/>
    <p:sldId id="311" r:id="rId11"/>
    <p:sldId id="273" r:id="rId12"/>
    <p:sldId id="297" r:id="rId13"/>
    <p:sldId id="318" r:id="rId14"/>
    <p:sldId id="280" r:id="rId15"/>
    <p:sldId id="298" r:id="rId16"/>
    <p:sldId id="282" r:id="rId17"/>
    <p:sldId id="283" r:id="rId18"/>
    <p:sldId id="303" r:id="rId19"/>
    <p:sldId id="290" r:id="rId20"/>
    <p:sldId id="304" r:id="rId21"/>
  </p:sldIdLst>
  <p:sldSz cx="9144000" cy="5143500" type="screen16x9"/>
  <p:notesSz cx="6858000" cy="9144000"/>
  <p:embeddedFontLst>
    <p:embeddedFont>
      <p:font typeface="Barlow Light"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aleway Thin"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4660"/>
  </p:normalViewPr>
  <p:slideViewPr>
    <p:cSldViewPr>
      <p:cViewPr varScale="1">
        <p:scale>
          <a:sx n="89" d="100"/>
          <a:sy n="89" d="100"/>
        </p:scale>
        <p:origin x="114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920310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c620bbb03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c620bbb0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c620bbb03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c620bbb03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7"/>
        <p:cNvGrpSpPr/>
        <p:nvPr/>
      </p:nvGrpSpPr>
      <p:grpSpPr>
        <a:xfrm>
          <a:off x="0" y="0"/>
          <a:ext cx="0" cy="0"/>
          <a:chOff x="0" y="0"/>
          <a:chExt cx="0" cy="0"/>
        </a:xfrm>
      </p:grpSpPr>
      <p:sp>
        <p:nvSpPr>
          <p:cNvPr id="2518" name="Google Shape;2518;gc620bbb03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9" name="Google Shape;2519;gc620bbb03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7"/>
        <p:cNvGrpSpPr/>
        <p:nvPr/>
      </p:nvGrpSpPr>
      <p:grpSpPr>
        <a:xfrm>
          <a:off x="0" y="0"/>
          <a:ext cx="0" cy="0"/>
          <a:chOff x="0" y="0"/>
          <a:chExt cx="0" cy="0"/>
        </a:xfrm>
      </p:grpSpPr>
      <p:sp>
        <p:nvSpPr>
          <p:cNvPr id="2518" name="Google Shape;2518;gc620bbb03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9" name="Google Shape;2519;gc620bbb03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777685" y="1347614"/>
            <a:ext cx="8352928" cy="1632324"/>
          </a:xfrm>
          <a:prstGeom prst="rect">
            <a:avLst/>
          </a:prstGeom>
        </p:spPr>
        <p:txBody>
          <a:bodyPr spcFirstLastPara="1" wrap="square" lIns="0" tIns="0" rIns="0" bIns="0" anchor="ctr" anchorCtr="0">
            <a:noAutofit/>
          </a:bodyPr>
          <a:lstStyle/>
          <a:p>
            <a:pPr lvl="0" algn="ctr"/>
            <a:r>
              <a:rPr lang="en-US" sz="3500" b="1" dirty="0">
                <a:effectLst>
                  <a:outerShdw blurRad="38100" dist="38100" dir="2700000" algn="tl">
                    <a:srgbClr val="000000">
                      <a:alpha val="43137"/>
                    </a:srgbClr>
                  </a:outerShdw>
                </a:effectLst>
              </a:rPr>
              <a:t>SAFETY SYSTEM FOR UNDERGROUND MINE WORKERS</a:t>
            </a:r>
          </a:p>
        </p:txBody>
      </p:sp>
      <p:sp>
        <p:nvSpPr>
          <p:cNvPr id="2" name="Rectangle 1"/>
          <p:cNvSpPr/>
          <p:nvPr/>
        </p:nvSpPr>
        <p:spPr>
          <a:xfrm>
            <a:off x="4716016" y="3383583"/>
            <a:ext cx="4248472" cy="1169551"/>
          </a:xfrm>
          <a:prstGeom prst="rect">
            <a:avLst/>
          </a:prstGeom>
        </p:spPr>
        <p:txBody>
          <a:bodyPr wrap="square">
            <a:spAutoFit/>
          </a:bodyPr>
          <a:lstStyle/>
          <a:p>
            <a:endParaRPr lang="en-US" dirty="0">
              <a:solidFill>
                <a:schemeClr val="accent1">
                  <a:lumMod val="60000"/>
                  <a:lumOff val="40000"/>
                </a:schemeClr>
              </a:solidFill>
            </a:endParaRPr>
          </a:p>
          <a:p>
            <a:pPr algn="r"/>
            <a:r>
              <a:rPr lang="en-US" dirty="0" err="1">
                <a:solidFill>
                  <a:schemeClr val="accent6"/>
                </a:solidFill>
              </a:rPr>
              <a:t>Nishyanth</a:t>
            </a:r>
            <a:r>
              <a:rPr lang="en-US" dirty="0">
                <a:solidFill>
                  <a:schemeClr val="accent6"/>
                </a:solidFill>
              </a:rPr>
              <a:t> </a:t>
            </a:r>
            <a:r>
              <a:rPr lang="en-US" dirty="0" err="1">
                <a:solidFill>
                  <a:schemeClr val="accent6"/>
                </a:solidFill>
              </a:rPr>
              <a:t>varun</a:t>
            </a:r>
            <a:r>
              <a:rPr lang="en-US" dirty="0">
                <a:solidFill>
                  <a:schemeClr val="accent6"/>
                </a:solidFill>
              </a:rPr>
              <a:t> </a:t>
            </a:r>
            <a:r>
              <a:rPr lang="en-US" dirty="0" err="1">
                <a:solidFill>
                  <a:schemeClr val="accent6"/>
                </a:solidFill>
              </a:rPr>
              <a:t>reddy</a:t>
            </a:r>
            <a:r>
              <a:rPr lang="en-US" dirty="0">
                <a:solidFill>
                  <a:schemeClr val="accent6"/>
                </a:solidFill>
              </a:rPr>
              <a:t> </a:t>
            </a:r>
            <a:r>
              <a:rPr lang="en-US" dirty="0" err="1">
                <a:solidFill>
                  <a:schemeClr val="accent6"/>
                </a:solidFill>
              </a:rPr>
              <a:t>Somagattu</a:t>
            </a:r>
            <a:r>
              <a:rPr lang="en-US" dirty="0">
                <a:solidFill>
                  <a:schemeClr val="accent6"/>
                </a:solidFill>
              </a:rPr>
              <a:t> </a:t>
            </a:r>
          </a:p>
          <a:p>
            <a:pPr algn="r"/>
            <a:r>
              <a:rPr lang="en-US" dirty="0" err="1">
                <a:solidFill>
                  <a:schemeClr val="accent6"/>
                </a:solidFill>
              </a:rPr>
              <a:t>Anantha</a:t>
            </a:r>
            <a:r>
              <a:rPr lang="en-US" dirty="0">
                <a:solidFill>
                  <a:schemeClr val="accent6"/>
                </a:solidFill>
              </a:rPr>
              <a:t> Reddy </a:t>
            </a:r>
            <a:r>
              <a:rPr lang="en-US" dirty="0" err="1">
                <a:solidFill>
                  <a:schemeClr val="accent6"/>
                </a:solidFill>
              </a:rPr>
              <a:t>Pingili</a:t>
            </a:r>
            <a:r>
              <a:rPr lang="en-US" dirty="0">
                <a:solidFill>
                  <a:schemeClr val="accent6"/>
                </a:solidFill>
              </a:rPr>
              <a:t> </a:t>
            </a:r>
          </a:p>
          <a:p>
            <a:pPr algn="r"/>
            <a:r>
              <a:rPr lang="en-US" dirty="0">
                <a:solidFill>
                  <a:schemeClr val="accent6"/>
                </a:solidFill>
              </a:rPr>
              <a:t>Srinivasa Aditya </a:t>
            </a:r>
            <a:r>
              <a:rPr lang="en-US" dirty="0" err="1">
                <a:solidFill>
                  <a:schemeClr val="accent6"/>
                </a:solidFill>
              </a:rPr>
              <a:t>Preetham</a:t>
            </a:r>
            <a:r>
              <a:rPr lang="en-US" dirty="0">
                <a:solidFill>
                  <a:schemeClr val="accent6"/>
                </a:solidFill>
              </a:rPr>
              <a:t> </a:t>
            </a:r>
          </a:p>
          <a:p>
            <a:pPr algn="r"/>
            <a:r>
              <a:rPr lang="en-US" dirty="0" err="1">
                <a:solidFill>
                  <a:schemeClr val="accent6"/>
                </a:solidFill>
              </a:rPr>
              <a:t>Nalla</a:t>
            </a:r>
            <a:r>
              <a:rPr lang="en-US" dirty="0">
                <a:solidFill>
                  <a:schemeClr val="accent6"/>
                </a:solidFill>
              </a:rPr>
              <a:t> </a:t>
            </a:r>
            <a:r>
              <a:rPr lang="en-US" dirty="0" err="1">
                <a:solidFill>
                  <a:schemeClr val="accent6"/>
                </a:solidFill>
              </a:rPr>
              <a:t>Shivashanth</a:t>
            </a:r>
            <a:r>
              <a:rPr lang="en-US" dirty="0">
                <a:solidFill>
                  <a:schemeClr val="accent6"/>
                </a:solidFill>
              </a:rPr>
              <a:t> </a:t>
            </a:r>
            <a:r>
              <a:rPr lang="en-US" dirty="0" err="1">
                <a:solidFill>
                  <a:schemeClr val="accent6"/>
                </a:solidFill>
              </a:rPr>
              <a:t>reddy</a:t>
            </a:r>
            <a:r>
              <a:rPr lang="en-US" dirty="0">
                <a:solidFill>
                  <a:schemeClr val="accent6"/>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5640900" cy="648072"/>
          </a:xfrm>
        </p:spPr>
        <p:txBody>
          <a:bodyPr/>
          <a:lstStyle/>
          <a:p>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598130962"/>
              </p:ext>
            </p:extLst>
          </p:nvPr>
        </p:nvGraphicFramePr>
        <p:xfrm>
          <a:off x="539552" y="987575"/>
          <a:ext cx="8280920" cy="4078599"/>
        </p:xfrm>
        <a:graphic>
          <a:graphicData uri="http://schemas.openxmlformats.org/drawingml/2006/table">
            <a:tbl>
              <a:tblPr firstRow="1" bandRow="1">
                <a:tableStyleId>{11E2214B-EEA6-4F0E-851E-DA328E0D34B4}</a:tableStyleId>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360039">
                <a:tc>
                  <a:txBody>
                    <a:bodyPr/>
                    <a:lstStyle/>
                    <a:p>
                      <a:r>
                        <a:rPr lang="en-US" dirty="0" err="1"/>
                        <a:t>S.No</a:t>
                      </a:r>
                      <a:endParaRPr lang="en-IN" dirty="0"/>
                    </a:p>
                  </a:txBody>
                  <a:tcPr/>
                </a:tc>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10000"/>
                  </a:ext>
                </a:extLst>
              </a:tr>
              <a:tr h="3421275">
                <a:tc>
                  <a:txBody>
                    <a:bodyPr/>
                    <a:lstStyle/>
                    <a:p>
                      <a:r>
                        <a:rPr lang="en-US" dirty="0"/>
                        <a:t>5</a:t>
                      </a:r>
                      <a:endParaRPr lang="en-IN" dirty="0"/>
                    </a:p>
                  </a:txBody>
                  <a:tcPr/>
                </a:tc>
                <a:tc>
                  <a:txBody>
                    <a:bodyPr/>
                    <a:lstStyle/>
                    <a:p>
                      <a:r>
                        <a:rPr lang="en-US" dirty="0"/>
                        <a:t>Chandrasekhar</a:t>
                      </a:r>
                      <a:r>
                        <a:rPr lang="en-US" baseline="0" dirty="0"/>
                        <a:t> 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kern="1200" cap="none" dirty="0">
                          <a:solidFill>
                            <a:schemeClr val="dk1"/>
                          </a:solidFill>
                          <a:effectLst/>
                          <a:latin typeface="Arial"/>
                          <a:ea typeface="Arial"/>
                          <a:cs typeface="Arial"/>
                          <a:sym typeface="Arial"/>
                        </a:rPr>
                        <a:t>An</a:t>
                      </a:r>
                      <a:r>
                        <a:rPr lang="en-US" sz="1400" b="1" i="0" u="none" strike="noStrike" kern="1200" cap="none" baseline="0" dirty="0">
                          <a:solidFill>
                            <a:schemeClr val="dk1"/>
                          </a:solidFill>
                          <a:effectLst/>
                          <a:latin typeface="Arial"/>
                          <a:ea typeface="Arial"/>
                          <a:cs typeface="Arial"/>
                          <a:sym typeface="Arial"/>
                        </a:rPr>
                        <a:t> Intelligent Ultrasonic Helmet system for Miner</a:t>
                      </a:r>
                      <a:endParaRPr lang="en-US" sz="1400" b="1" i="0" u="none" strike="noStrike" kern="1200" cap="none" dirty="0">
                        <a:solidFill>
                          <a:schemeClr val="dk1"/>
                        </a:solidFill>
                        <a:effectLst/>
                        <a:latin typeface="Arial"/>
                        <a:ea typeface="Arial"/>
                        <a:cs typeface="Arial"/>
                        <a:sym typeface="Arial"/>
                      </a:endParaRPr>
                    </a:p>
                    <a:p>
                      <a:endParaRPr lang="en-IN" dirty="0"/>
                    </a:p>
                  </a:txBody>
                  <a:tcPr/>
                </a:tc>
                <a:tc>
                  <a:txBody>
                    <a:bodyPr/>
                    <a:lstStyle/>
                    <a:p>
                      <a:pPr algn="just"/>
                      <a:r>
                        <a:rPr lang="en-US" dirty="0"/>
                        <a:t>This project primarily focuses on navigation through underground ways in the Mining Industries and </a:t>
                      </a:r>
                      <a:r>
                        <a:rPr lang="en-US" dirty="0" err="1"/>
                        <a:t>aroundlarge</a:t>
                      </a:r>
                      <a:r>
                        <a:rPr lang="en-US" dirty="0"/>
                        <a:t> objects without sight, through the use of an </a:t>
                      </a:r>
                      <a:r>
                        <a:rPr lang="en-US" dirty="0" err="1"/>
                        <a:t>ultrasonicrangefinder</a:t>
                      </a:r>
                      <a:r>
                        <a:rPr lang="en-US" dirty="0"/>
                        <a:t> that </a:t>
                      </a:r>
                      <a:r>
                        <a:rPr lang="en-US" dirty="0" err="1"/>
                        <a:t>haptically</a:t>
                      </a:r>
                      <a:r>
                        <a:rPr lang="en-US" dirty="0"/>
                        <a:t> interfaces with the user via </a:t>
                      </a:r>
                      <a:r>
                        <a:rPr lang="en-US" dirty="0" err="1"/>
                        <a:t>tinyvibrating</a:t>
                      </a:r>
                      <a:r>
                        <a:rPr lang="en-US" dirty="0"/>
                        <a:t> motors mounted on the user's head. These features </a:t>
                      </a:r>
                      <a:r>
                        <a:rPr lang="en-US" dirty="0" err="1"/>
                        <a:t>areachieved</a:t>
                      </a:r>
                      <a:r>
                        <a:rPr lang="en-US" dirty="0"/>
                        <a:t> with the help of a microcontroller. The MCU (</a:t>
                      </a:r>
                      <a:r>
                        <a:rPr lang="en-US" dirty="0" err="1"/>
                        <a:t>MicroController</a:t>
                      </a:r>
                      <a:r>
                        <a:rPr lang="en-US" dirty="0"/>
                        <a:t> Unit) is interfaced via Darlington array to </a:t>
                      </a:r>
                      <a:r>
                        <a:rPr lang="en-US" dirty="0" err="1"/>
                        <a:t>loadvibrators</a:t>
                      </a:r>
                      <a:r>
                        <a:rPr lang="en-US" dirty="0"/>
                        <a:t>, which vibrate in varying intensities </a:t>
                      </a:r>
                      <a:r>
                        <a:rPr lang="en-US" dirty="0" err="1"/>
                        <a:t>individuallyindicating</a:t>
                      </a:r>
                      <a:r>
                        <a:rPr lang="en-US" dirty="0"/>
                        <a:t> direction based on the ultrasonic sensor output. </a:t>
                      </a:r>
                      <a:r>
                        <a:rPr lang="en-US" dirty="0" err="1"/>
                        <a:t>Theultrasonic</a:t>
                      </a:r>
                      <a:r>
                        <a:rPr lang="en-US" dirty="0"/>
                        <a:t> sensor is directly interfaced to MCU, which rotates 0°and 360o with aid of stepper motor. In navigation when </a:t>
                      </a:r>
                      <a:r>
                        <a:rPr lang="en-US" dirty="0" err="1"/>
                        <a:t>obstacleis</a:t>
                      </a:r>
                      <a:r>
                        <a:rPr lang="en-US" dirty="0"/>
                        <a:t> sensed by sensor, the vibrators indicate obstacle to </a:t>
                      </a:r>
                      <a:r>
                        <a:rPr lang="en-US" dirty="0" err="1"/>
                        <a:t>userindicating</a:t>
                      </a:r>
                      <a:r>
                        <a:rPr lang="en-US" dirty="0"/>
                        <a:t> the obstacle distance through </a:t>
                      </a:r>
                      <a:r>
                        <a:rPr lang="en-US" dirty="0" err="1"/>
                        <a:t>ZigBee</a:t>
                      </a:r>
                      <a:r>
                        <a:rPr lang="en-US" dirty="0"/>
                        <a:t> transmitter. </a:t>
                      </a:r>
                      <a:r>
                        <a:rPr lang="en-US" dirty="0" err="1"/>
                        <a:t>Thevibrators</a:t>
                      </a:r>
                      <a:r>
                        <a:rPr lang="en-US" dirty="0"/>
                        <a:t> intensify as obstacle nears. The entire process can </a:t>
                      </a:r>
                      <a:r>
                        <a:rPr lang="en-US" dirty="0" err="1"/>
                        <a:t>beobserved</a:t>
                      </a:r>
                      <a:r>
                        <a:rPr lang="en-US" dirty="0"/>
                        <a:t> in nearest computer unit with aid </a:t>
                      </a:r>
                      <a:r>
                        <a:rPr lang="en-US" dirty="0" err="1"/>
                        <a:t>ZigBee</a:t>
                      </a:r>
                      <a:r>
                        <a:rPr lang="en-US" dirty="0"/>
                        <a:t> receiving unit</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135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395536" y="699542"/>
            <a:ext cx="5640900" cy="525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u="sng" dirty="0">
                <a:solidFill>
                  <a:schemeClr val="accent1"/>
                </a:solidFill>
                <a:latin typeface="+mn-lt"/>
              </a:rPr>
              <a:t>PROPOSED SYSTEM</a:t>
            </a:r>
            <a:endParaRPr sz="3200" u="sng" dirty="0">
              <a:solidFill>
                <a:schemeClr val="accent1"/>
              </a:solidFill>
              <a:latin typeface="+mn-lt"/>
            </a:endParaRPr>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7"/>
          <p:cNvSpPr/>
          <p:nvPr/>
        </p:nvSpPr>
        <p:spPr>
          <a:xfrm>
            <a:off x="395536" y="1203598"/>
            <a:ext cx="8208912" cy="2554545"/>
          </a:xfrm>
          <a:prstGeom prst="rect">
            <a:avLst/>
          </a:prstGeom>
        </p:spPr>
        <p:txBody>
          <a:bodyPr wrap="square">
            <a:spAutoFit/>
          </a:bodyPr>
          <a:lstStyle/>
          <a:p>
            <a:pPr marL="285750" indent="-285750" algn="just">
              <a:buFont typeface="Arial" pitchFamily="34" charset="0"/>
              <a:buChar char="•"/>
            </a:pPr>
            <a:r>
              <a:rPr lang="en-US" sz="1600" dirty="0"/>
              <a:t>In this project we are implementing different gas sensors , temperature humidity sensors in coal mines. </a:t>
            </a:r>
          </a:p>
          <a:p>
            <a:pPr marL="285750" indent="-285750" algn="just">
              <a:buFont typeface="Arial" pitchFamily="34" charset="0"/>
              <a:buChar char="•"/>
            </a:pPr>
            <a:r>
              <a:rPr lang="en-US" sz="1600" dirty="0"/>
              <a:t>By this if any harmful gases are detected. </a:t>
            </a:r>
          </a:p>
          <a:p>
            <a:pPr marL="285750" indent="-285750" algn="just">
              <a:buFont typeface="Arial" pitchFamily="34" charset="0"/>
              <a:buChar char="•"/>
            </a:pPr>
            <a:r>
              <a:rPr lang="en-US" sz="1600" dirty="0"/>
              <a:t>These are communicated by using </a:t>
            </a:r>
            <a:r>
              <a:rPr lang="en-US" sz="1600" dirty="0" err="1"/>
              <a:t>Zigbee</a:t>
            </a:r>
            <a:r>
              <a:rPr lang="en-US" sz="1600" dirty="0"/>
              <a:t> protocol. </a:t>
            </a:r>
          </a:p>
          <a:p>
            <a:pPr marL="285750" indent="-285750" algn="just">
              <a:buFont typeface="Arial" pitchFamily="34" charset="0"/>
              <a:buChar char="•"/>
            </a:pPr>
            <a:r>
              <a:rPr lang="en-US" sz="1600" dirty="0"/>
              <a:t>The application for the overall system is developed using </a:t>
            </a:r>
            <a:r>
              <a:rPr lang="en-US" sz="1600" dirty="0" err="1"/>
              <a:t>Arduino</a:t>
            </a:r>
            <a:r>
              <a:rPr lang="en-US" sz="1600" dirty="0"/>
              <a:t>. </a:t>
            </a:r>
          </a:p>
          <a:p>
            <a:pPr marL="285750" indent="-285750" algn="just">
              <a:buFont typeface="Arial" pitchFamily="34" charset="0"/>
              <a:buChar char="•"/>
            </a:pPr>
            <a:r>
              <a:rPr lang="en-US" sz="1600" dirty="0"/>
              <a:t>Hardware modules used on transmitter side are a gas sensor , a fire sensor ,an alcohol sensor and DHT sensor to measure the Temperature and Humidity, </a:t>
            </a:r>
            <a:r>
              <a:rPr lang="en-US" sz="1600" dirty="0" err="1"/>
              <a:t>Zigbee</a:t>
            </a:r>
            <a:r>
              <a:rPr lang="en-US" sz="1600" dirty="0"/>
              <a:t> wireless module and LCD module for monitoring. </a:t>
            </a:r>
          </a:p>
          <a:p>
            <a:pPr marL="285750" indent="-285750" algn="just">
              <a:buFont typeface="Arial" pitchFamily="34" charset="0"/>
              <a:buChar char="•"/>
            </a:pPr>
            <a:r>
              <a:rPr lang="en-US" sz="1600" dirty="0"/>
              <a:t>Hardware modules used on receiver side is </a:t>
            </a:r>
            <a:r>
              <a:rPr lang="en-US" sz="1600" dirty="0" err="1"/>
              <a:t>Zigbee</a:t>
            </a:r>
            <a:r>
              <a:rPr lang="en-US" sz="1600" dirty="0"/>
              <a:t> wireless module to receive the data and LCD module for monitoring</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308720" y="555526"/>
            <a:ext cx="4572000" cy="584775"/>
          </a:xfrm>
          <a:prstGeom prst="rect">
            <a:avLst/>
          </a:prstGeom>
        </p:spPr>
        <p:txBody>
          <a:bodyPr>
            <a:spAutoFit/>
          </a:bodyPr>
          <a:lstStyle/>
          <a:p>
            <a:r>
              <a:rPr lang="en-US" sz="3200" b="1" u="sng" dirty="0">
                <a:solidFill>
                  <a:schemeClr val="accent1"/>
                </a:solidFill>
              </a:rPr>
              <a:t>BLOCK DIAGRAM</a:t>
            </a:r>
          </a:p>
        </p:txBody>
      </p:sp>
      <p:sp>
        <p:nvSpPr>
          <p:cNvPr id="3" name="AutoShape 4" descr="IoT based web controlled notice boa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IoT based web controlled notice boar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IoT based web controlled notice boar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10" descr="IoT based web controlled notice boar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2" descr="IoT based web controlled notice boar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4" descr="IoT based web controlled notice boar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6" descr="IoT based web controlled notice board"/>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8" descr="IoT based web controlled notice board"/>
          <p:cNvSpPr>
            <a:spLocks noChangeAspect="1" noChangeArrowheads="1"/>
          </p:cNvSpPr>
          <p:nvPr/>
        </p:nvSpPr>
        <p:spPr bwMode="auto">
          <a:xfrm>
            <a:off x="460374" y="1275606"/>
            <a:ext cx="6199857" cy="24482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20" descr="IoT based web controlled notice board"/>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2" descr="IoT based web controlled notice board"/>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24" descr="IoT based web controlled notice board"/>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26" descr="IoT based web controlled notice board"/>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8" descr="IoT based web controlled notice board"/>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30" descr="IoT based web controlled notice board"/>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32" descr="IoT based web controlled notice board"/>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34" descr="IoT based web controlled notice board"/>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36" descr="IoT based web controlled notice board"/>
          <p:cNvSpPr>
            <a:spLocks noChangeAspect="1" noChangeArrowheads="1"/>
          </p:cNvSpPr>
          <p:nvPr/>
        </p:nvSpPr>
        <p:spPr bwMode="auto">
          <a:xfrm>
            <a:off x="2593975" y="2293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38" descr="IoT based web controlled notice board"/>
          <p:cNvSpPr>
            <a:spLocks noChangeAspect="1" noChangeArrowheads="1"/>
          </p:cNvSpPr>
          <p:nvPr/>
        </p:nvSpPr>
        <p:spPr bwMode="auto">
          <a:xfrm>
            <a:off x="2746375" y="2446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40" descr="IoT based web controlled notice board"/>
          <p:cNvSpPr>
            <a:spLocks noChangeAspect="1" noChangeArrowheads="1"/>
          </p:cNvSpPr>
          <p:nvPr/>
        </p:nvSpPr>
        <p:spPr bwMode="auto">
          <a:xfrm>
            <a:off x="2898775" y="2598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42" descr="IoT based web controlled notice board"/>
          <p:cNvSpPr>
            <a:spLocks noChangeAspect="1" noChangeArrowheads="1"/>
          </p:cNvSpPr>
          <p:nvPr/>
        </p:nvSpPr>
        <p:spPr bwMode="auto">
          <a:xfrm>
            <a:off x="3051175" y="2751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44" descr="IoT based web controlled notice board"/>
          <p:cNvSpPr>
            <a:spLocks noChangeAspect="1" noChangeArrowheads="1"/>
          </p:cNvSpPr>
          <p:nvPr/>
        </p:nvSpPr>
        <p:spPr bwMode="auto">
          <a:xfrm>
            <a:off x="3203575" y="290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684338"/>
            <a:ext cx="7781925"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309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5640900" cy="742014"/>
          </a:xfrm>
        </p:spPr>
        <p:txBody>
          <a:bodyPr/>
          <a:lstStyle/>
          <a:p>
            <a:r>
              <a:rPr lang="en-US" dirty="0"/>
              <a:t>   </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7654"/>
            <a:ext cx="5740400" cy="295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50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6" name="Google Shape;2236;p36"/>
          <p:cNvSpPr txBox="1">
            <a:spLocks noGrp="1"/>
          </p:cNvSpPr>
          <p:nvPr>
            <p:ph type="title"/>
          </p:nvPr>
        </p:nvSpPr>
        <p:spPr>
          <a:xfrm>
            <a:off x="467544" y="627534"/>
            <a:ext cx="5640900" cy="504056"/>
          </a:xfrm>
        </p:spPr>
        <p:txBody>
          <a:bodyPr/>
          <a:lstStyle/>
          <a:p>
            <a:r>
              <a:rPr lang="en-US" sz="3200" b="1" u="sng" dirty="0">
                <a:solidFill>
                  <a:schemeClr val="accent1"/>
                </a:solidFill>
              </a:rPr>
              <a:t>COMPONENTS</a:t>
            </a:r>
            <a:r>
              <a:rPr lang="en-US" sz="4400" b="1" u="sng" dirty="0">
                <a:solidFill>
                  <a:schemeClr val="accent1"/>
                </a:solidFill>
              </a:rPr>
              <a:t> </a:t>
            </a:r>
            <a:r>
              <a:rPr lang="en-US" sz="3200" b="1" u="sng" dirty="0">
                <a:solidFill>
                  <a:schemeClr val="accent1"/>
                </a:solidFill>
              </a:rPr>
              <a:t>REQUIRED</a:t>
            </a:r>
            <a:br>
              <a:rPr lang="en-US" sz="3200" b="1" dirty="0">
                <a:solidFill>
                  <a:schemeClr val="accent1"/>
                </a:solidFill>
              </a:rPr>
            </a:br>
            <a:endParaRPr lang="en-IN" sz="3200" dirty="0">
              <a:solidFill>
                <a:schemeClr val="accent1"/>
              </a:solidFill>
            </a:endParaRPr>
          </a:p>
        </p:txBody>
      </p:sp>
      <p:sp>
        <p:nvSpPr>
          <p:cNvPr id="2239" name="Google Shape;2239;p36"/>
          <p:cNvSpPr txBox="1">
            <a:spLocks noGrp="1"/>
          </p:cNvSpPr>
          <p:nvPr>
            <p:ph type="sldNum" idx="12"/>
          </p:nvPr>
        </p:nvSpPr>
        <p:spPr/>
        <p:txBody>
          <a:bodyPr/>
          <a:lstStyle/>
          <a:p>
            <a:pPr lvl="0"/>
            <a:fld id="{00000000-1234-1234-1234-123412341234}" type="slidenum">
              <a:rPr lang="en" smtClean="0"/>
              <a:pPr lvl="0"/>
              <a:t>14</a:t>
            </a:fld>
            <a:endParaRPr lang="en"/>
          </a:p>
        </p:txBody>
      </p:sp>
      <p:sp>
        <p:nvSpPr>
          <p:cNvPr id="9" name="Rectangle 8"/>
          <p:cNvSpPr/>
          <p:nvPr/>
        </p:nvSpPr>
        <p:spPr>
          <a:xfrm>
            <a:off x="611560" y="1419622"/>
            <a:ext cx="6246440" cy="2893100"/>
          </a:xfrm>
          <a:prstGeom prst="rect">
            <a:avLst/>
          </a:prstGeom>
        </p:spPr>
        <p:txBody>
          <a:bodyPr wrap="square">
            <a:spAutoFit/>
          </a:bodyPr>
          <a:lstStyle/>
          <a:p>
            <a:r>
              <a:rPr lang="en-US" b="1" u="sng" dirty="0">
                <a:solidFill>
                  <a:srgbClr val="C00000"/>
                </a:solidFill>
              </a:rPr>
              <a:t>HARDWARE:</a:t>
            </a:r>
            <a:endParaRPr lang="en-IN" b="1" u="sng" dirty="0">
              <a:solidFill>
                <a:srgbClr val="C00000"/>
              </a:solidFill>
            </a:endParaRPr>
          </a:p>
          <a:p>
            <a:pPr marL="285750" indent="-285750">
              <a:buFont typeface="Arial" pitchFamily="34" charset="0"/>
              <a:buChar char="•"/>
            </a:pPr>
            <a:r>
              <a:rPr lang="en-IN" dirty="0" err="1"/>
              <a:t>Arduino</a:t>
            </a:r>
            <a:r>
              <a:rPr lang="en-IN" dirty="0"/>
              <a:t> (any model)</a:t>
            </a:r>
          </a:p>
          <a:p>
            <a:pPr marL="285750" indent="-285750">
              <a:buFont typeface="Arial" pitchFamily="34" charset="0"/>
              <a:buChar char="•"/>
            </a:pPr>
            <a:r>
              <a:rPr lang="en-US" dirty="0" err="1"/>
              <a:t>Zigbee</a:t>
            </a:r>
            <a:r>
              <a:rPr lang="en-US" dirty="0"/>
              <a:t> Module</a:t>
            </a:r>
            <a:endParaRPr lang="en-IN" dirty="0"/>
          </a:p>
          <a:p>
            <a:pPr marL="285750" indent="-285750">
              <a:buFont typeface="Arial" pitchFamily="34" charset="0"/>
              <a:buChar char="•"/>
            </a:pPr>
            <a:r>
              <a:rPr lang="en-IN" dirty="0"/>
              <a:t>16x2 LCD Display</a:t>
            </a:r>
          </a:p>
          <a:p>
            <a:pPr marL="285750" indent="-285750">
              <a:buFont typeface="Arial" pitchFamily="34" charset="0"/>
              <a:buChar char="•"/>
            </a:pPr>
            <a:r>
              <a:rPr lang="en-US" dirty="0"/>
              <a:t>MQ2 Sensor</a:t>
            </a:r>
          </a:p>
          <a:p>
            <a:pPr marL="285750" indent="-285750">
              <a:buFont typeface="Arial" pitchFamily="34" charset="0"/>
              <a:buChar char="•"/>
            </a:pPr>
            <a:r>
              <a:rPr lang="en-US" dirty="0"/>
              <a:t>MQ6 Sensor</a:t>
            </a:r>
          </a:p>
          <a:p>
            <a:pPr marL="285750" indent="-285750">
              <a:buFont typeface="Arial" pitchFamily="34" charset="0"/>
              <a:buChar char="•"/>
            </a:pPr>
            <a:r>
              <a:rPr lang="en-US" dirty="0"/>
              <a:t>DHT11 Sensor</a:t>
            </a:r>
          </a:p>
          <a:p>
            <a:pPr marL="285750" indent="-285750">
              <a:buFont typeface="Arial" pitchFamily="34" charset="0"/>
              <a:buChar char="•"/>
            </a:pPr>
            <a:r>
              <a:rPr lang="en-US" dirty="0"/>
              <a:t>IR Sensor</a:t>
            </a:r>
            <a:endParaRPr lang="en-IN" dirty="0"/>
          </a:p>
          <a:p>
            <a:pPr marL="285750" indent="-285750">
              <a:buFont typeface="Arial" pitchFamily="34" charset="0"/>
              <a:buChar char="•"/>
            </a:pPr>
            <a:r>
              <a:rPr lang="en-IN" dirty="0"/>
              <a:t>Power Supply</a:t>
            </a:r>
          </a:p>
          <a:p>
            <a:pPr marL="285750" indent="-285750">
              <a:buFont typeface="Arial" pitchFamily="34" charset="0"/>
              <a:buChar char="•"/>
            </a:pPr>
            <a:r>
              <a:rPr lang="en-IN" dirty="0"/>
              <a:t>Connecting wires</a:t>
            </a:r>
          </a:p>
          <a:p>
            <a:r>
              <a:rPr lang="en-US" b="1" u="sng" dirty="0">
                <a:solidFill>
                  <a:srgbClr val="C00000"/>
                </a:solidFill>
              </a:rPr>
              <a:t>SOFTWARE:</a:t>
            </a:r>
            <a:endParaRPr lang="en-IN" b="1" u="sng" dirty="0">
              <a:solidFill>
                <a:srgbClr val="C00000"/>
              </a:solidFill>
            </a:endParaRPr>
          </a:p>
          <a:p>
            <a:pPr marL="285750" indent="-285750">
              <a:buFont typeface="Arial" pitchFamily="34" charset="0"/>
              <a:buChar char="•"/>
            </a:pPr>
            <a:r>
              <a:rPr lang="en-US" dirty="0" err="1"/>
              <a:t>Arduino</a:t>
            </a:r>
            <a:r>
              <a:rPr lang="en-US" dirty="0"/>
              <a:t> IDE</a:t>
            </a:r>
          </a:p>
          <a:p>
            <a:pPr marL="285750" indent="-285750">
              <a:buFont typeface="Arial" pitchFamily="34" charset="0"/>
              <a:buChar char="•"/>
            </a:pPr>
            <a:r>
              <a:rPr lang="en-US" dirty="0"/>
              <a:t>Embedded C</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9" name="Google Shape;2239;p36"/>
          <p:cNvSpPr txBox="1">
            <a:spLocks noGrp="1"/>
          </p:cNvSpPr>
          <p:nvPr>
            <p:ph type="sldNum" idx="12"/>
          </p:nvPr>
        </p:nvSpPr>
        <p:spPr/>
        <p:txBody>
          <a:bodyPr/>
          <a:lstStyle/>
          <a:p>
            <a:pPr lvl="0"/>
            <a:fld id="{00000000-1234-1234-1234-123412341234}" type="slidenum">
              <a:rPr lang="en" smtClean="0"/>
              <a:pPr lvl="0"/>
              <a:t>15</a:t>
            </a:fld>
            <a:endParaRPr lang="en"/>
          </a:p>
        </p:txBody>
      </p:sp>
      <p:sp>
        <p:nvSpPr>
          <p:cNvPr id="5" name="Title 4"/>
          <p:cNvSpPr>
            <a:spLocks noGrp="1"/>
          </p:cNvSpPr>
          <p:nvPr>
            <p:ph type="title"/>
          </p:nvPr>
        </p:nvSpPr>
        <p:spPr>
          <a:xfrm>
            <a:off x="395536" y="627534"/>
            <a:ext cx="5640900" cy="525990"/>
          </a:xfrm>
        </p:spPr>
        <p:txBody>
          <a:bodyPr/>
          <a:lstStyle/>
          <a:p>
            <a:r>
              <a:rPr lang="en-US" sz="3600" u="sng" dirty="0">
                <a:solidFill>
                  <a:schemeClr val="accent1"/>
                </a:solidFill>
                <a:latin typeface="+mn-lt"/>
              </a:rPr>
              <a:t>FLOW CHART</a:t>
            </a:r>
            <a:endParaRPr lang="en-IN" sz="3600" u="sng" dirty="0">
              <a:solidFill>
                <a:schemeClr val="accent1"/>
              </a:solidFill>
              <a:latin typeface="+mn-lt"/>
            </a:endParaRPr>
          </a:p>
        </p:txBody>
      </p:sp>
      <p:sp>
        <p:nvSpPr>
          <p:cNvPr id="7" name="AutoShape 2" descr="data:image/jpeg;base64,/9j/4AAQSkZJRgABAQAAAQABAAD/2wCEAAgGBhAQEBATEBAQEBAREA4QEBAPDhUQEBASEhIWFRUSEBIVGCIbFRYgFxgRHSsdICQlKCgpFhstMS4mMCUnKCYBCQkJDQwNFw4OFyYdHR0oJycmJiYmLyYmJygnJy0qLy0mJiYtJiYmJiYmJycnJiYmJiYmJyYmJi0nKy0mJycnMv/AABEIAKkBLAMBIgACEQEDEQH/xAAbAAEAAQUBAAAAAAAAAAAAAAAABAECAwUGB//EAEMQAAIBAgMDBwcKBAcBAQAAAAECAAMRBBIhBTFREyJBYXGBkQYUMlJyk6EVIzNCYmOxwdHSU4KSoiRDc7LC4fA0Jf/EABoBAQACAwEAAAAAAAAAAAAAAAAEBQECAwb/xAApEQEAAgIABQIGAwEAAAAAAAAAAQIDEQQSITFBMvAFIkJRcaGBwdET/9oADAMBAAIRAxEAPwD3+IiAiIgIiICIiAiIgIiICIiAiIgIiICIiAiIgIiICIiAiIgQds4IVsPVp+shy9TDVT3MBPGKg47wbGe6kTyXys2fyWIa3o1AKg7dzD+oHxkPi6biLOOaPLQRESvcCZcOecO+YpdTOo7RNbxuswJxlIiVTKRhBqeyTJGwg0PbJImkj1aRtoVmSjVZbZkpuy3FxdVJFxwkmY8RQDoyNfKylWsbGxFjr2T2tt66JcuWqeUFfzF8QpXMlCm5VqLKvKMEbm66pZiL/GbbbG1GoUqRUBqlWrQoqSOaGqG2ZgDuGptM1TYlJsP5uQ3I5Fp5cxvkXcubfw65dW2RTcMHzPfk/Sc83kzmUpb0SDrca7pw5MkR38ftpq2mo2ptjEU3xFKnkeomGGJpMyXzBWIdGUEXOmhFt/Vqobfd6wVWXk61CnUwzZNS2ZRUB11yhlNtNzcJvKOz0V2fVqjqqs7akqt7KLaAak2A6ZZh9k0aYohUAFBStL7IYWNu0R/zyb3v3v8Az+jltvujbR2kyV8NRSwNc1SXIvlSmtzlHSxNh1a75G2htGvRrYZSyMlatUQ5aTF+TWlmFgD6WYEbjpwm2xWASoabMOdTbNTYGzKSLGx4EXBG4zHW2VTdqbtmLUnZ0Oc6Mwyk23HS4tum1q3nep8xr8e9szEtZs3bNR6OJdspaniK1GkMppg5WypnudCSRf8ACYMR5RucHh69PKGqVaFOorKWylnCVAADe4N/CbjDbIp075c2tV6xBYkGo4OYm/G503SFiNkYZFKsHs+IFcIrMSa1810UdYvYaaE8ZpyZeXUT4/bGraQKm3cQcLiMQhpZKXLmk2UkVlW2Riua665weNgdJ0WCLlbuVN7Fcq2sCo0Ou+9/hNT5jhslemKdYJXZmqqEqAFm9Irpzb9NrTY08aqgALWsAAL0X6O6b46WifmlmsT5TokT5RX1KvuX/SPlBfUq+5f9J2bpcSDW2qiC7LVAuBrRfeTYAabybSaDeBWIiAiIgIiICIiAiIgIiICcf5c7Pz0OUA1o1Df2Klr/AN2X4zsJFxWGFQVKbejUp5T33BPxWaXrzVmGLRuNPEImXE0DTd0bRkZlPaDaYpTyhkoxlZY5mJ7MNipuB2CVmLDm6iZZU2jUzDZNww5o75nEx0hoOwTIJyZerRET26WREQEREBERAwYrFCmLm5ubKo1Zm6FUdJmHC4U3L1LGoRaw1WmvqJ+Z6eywEithkcgsoJW+Ukai++0s8yT1R8YHIu1NalSy7TF6jXWnSYU2Jq6kBV3Em9+kDfK4ilTHOL7UUG5NixVbBjroQN1vCdb5knqj4zTAU/ObXFuU5O1zbNyObLbjbWBC2LhFrOjpVx6LTK1Mlc2SrmXQDoYDgNJ1FautNSzGwH56AAdJJsLS3zJPVHxlVwdMEHKLg3BOtjxF4EehQZ2FSoLEX5Onv5MHpPQXI6ejcOkmfFogIiICIiAiIgIiICIiAiIgJjf0lPtL4i//ABmSY626/Aqfjr8LwPMvLzZ/J4rOBzayhv5l0b4ZT3zl56j5dbP5TDZh6VI5+7cw8Ne6eXWlVxFeW8ouSNWJiYzITMUjWc03CHm98kASJgzqe4ydRHOHbK7NGry2hsJUSkqJHHq0RE9umEREBERA0HlhtPkcJWstVnqUqqJyIJZCUPzhIIKquhLdE2fybS9X+5v1mHkFrPXDqGp5eQyncVK3qeOYD+WZvkyn9v31T90DWbR2fVu3I00I5M5LsfpddHuwsvo7uuRatDFkNlwlFTbmE4km7W+sttBfrM3vyXT+376p+6Pkun9v31T90DT4jCYgFDToUyuQZ1asQQ5voGvuGnR0yzEYKsCrJgqDVDTXMxxBUqxPOTPYkqBbt6pu/kun9v31T90i7RwCLScrnBAuDy1Tj7UCIMPXy1L4almBXkwMQ1nGaxJJtlIW5t3THRo4knnYOkq6ajFMxJ1vpbs6ZL2VglemSxqE8tih9NU3LXdQPS3AACTvkyn9v31T90DR4hcSCAmCRrnecSQosl+cejnadM3GG2epRTUphXKjModmCnpAbpmT5Lp/b99U/dHyXT+899U/dA1ePL0MRS5Ci1UtRrZqYqhB9JRGc5zY5QT16mbc4lx/kv3Mh/5SlLZ9NGzAHNlKhmdnIUkEgZibXIHgJKgRfPQPSV17aZI8QCJlpYlG9F1Y9IDAkdomS0x1cMj+kqtwuLkdh6IGWJDOEZfo6jL1P84vx5w7jBxhT6Rco9cc5O8717xbrgTIlFYHdrfhKwEREBERAS2otwRxBEuiBFxSh6eouGGo6mFj+M8Zx2ENKrUpnejFe0dB7xYz2kDmEcMw8DpPOPLjBZaqVQNKi5W9pd3iD/bIXF18uOWOm3JOZjlznWWytnujs+FPO7QZtMMOd2AzT0jZh2ibvCDf3SDxMddswlSolJUSKy9WiInt0wiIgJQysjbQrinRquTYJTqOTwCqTeBj2Ub0lb+Jmq+8YuPgRJsxYWlkRF9VVXwFplgIiRKuOAOVQaj9KruX223L369UCUTNXj3FdGp07sbg5wbU1Km4zN9YXGqi99xmIV0d2StUGZQGNIXFOxGbfvqaX6uqZMF5QYWoUWnWp5mLKiXys2X1VOpFtYFMA3ILkqjKSzuagvyTO7FmI9QEk6HxM2wMoQDIhwRTWi2X7s60z2D6ndp1GBNiQ6eO1C1AabnQBjzW9htx7N/VJgMBERARMJxSZ8mYZ8ufL05b2v4gy045LkXJI0OVGax4EqDY9UCRKETB56vB/dP+2PPV4P7p/wBsDDVw7U+dS1G9qW5W609VvgenjJOHxCuoZToe4jiCOgg6WmPz1OD+6f8AbIlGuFqvYVMjqr/RPYOCQfq9Iy+EDaRI/nq8H9zU/bHnq8H9zU/bAkRI/nq8H9zU/bAxyXAuQWNhmRlBPAFgBfqgSIiIGNN7DrB7iLfiDOa8p8DyuGqi3OT5xe1N9u1cw750p9PtX/af+zNbtE2uOJ/7Mj8R6dtbRuHi14kzamE5KtUToDXX2TqPhIcp0MnQYP0b8Zz86DAj5teyReKjpDMJEqJSULSE2esRET26WREQEh7VF6FUdBRlPY2n5yZIe1PoX3jQHTqIMCWJUyglYGpo1TWNqjGlv+ZBs5HEv0j2NOszY0aCoAFUKBuAFgJTEYZXFmAOtxxB4qd4PWJHy1ae48qvAm1Qdjbm77HrMDUbVqutRmp18JTO48rSzVcxWyi4I6Sumt72msFWorg062DzFSQqYRnYZbjNZdVN2W9+B0nVBKFa90RyLZlqUxmW17ZlYXG827TL6ezKKm60qSnitNQd994EDA9HEWbJUS5QZS4Js99Tp9W19JdgUxIJ5Z6TCy25NStj07zqD/7q2Ew4jFKg5xtfcLXZjwVRqT2QL6lIMCGAIO8EXB7jNVi3NEWpMXOUlaBJZ/5G3qPa07JK+dqfdJ3GqfyT4nskihhVQc0WvvO9ieLMdSeswOYGGqGlRyNWV+RUVeUfEXz5V16db5urq6RtxRo8cR/XiP1m2tEDS1EwwB9PNzLXNQ1b65eTz639LdpvvpeQKY/weJ5eoaV61cPUXVkvUABGXS+7dpe86I4VM+fKM+XJmtrlve1+FyZGp4FlzgZGV3apZ1JILEE9R1gcqmJU5VpbQxC83mqMNzTZyt3LITcsQDqJlrbQpstJWx1ZXRmzMKJszG452mgHOABJ7yJ1tqv3f90Wq/d/3QOUxGMVXXPj6ihgGpLyR+0pJI6wdPG+kLjFdQy7QrADpNG1wBroQLElW8bCdXap938YtV+7+MDj6GPSvekdoVS71iyMlFkAXISKbHcABY7xqJ1GzcFUphuUxD18xBBdVXKLWsMoGnbMy0nF7CkL77Ai/bxl1qv3fxgZ5D2j6Kf6tH/eJm+d+7+Mw1aFRyuYoFDKxyg3OU3A1OmtoE2IiBjq71P2vxBH42mp2s3PHUPj/wCtNtX9EnhzvA3/ACmjxrZiT1nwkbip+TTWzi/LDCfR1QPu2+JX/l8Jyk9J2rg+Vo1E6St19oaj4zzeVNka8dVJ1C08qoOCKPATmqSXZRxIHiZ1eI6JG4n0sVYTLDLpYWlfM6ZesUqmZVPEA+Il8gbFqZsPSP2Av9PN/KT57XHbmrFvvCWRETcJG2jSL0aqjQtTqKCN4JUgESTKGBjoVMyqw+sqt4i8yyFsvRMn8Nmp24BTzf7CkmwEREDBXwivYkWYei6mzr2MPwkOpi2okCpeopNlZFJqd6KNdOkeE2c0+0anPBqpaiocFyQwbOuWxUawMqY5qzMtPmZbFmqKQ9jcArTIGhs1ieG4yVh8EqG+pcixdjmc9/DqGk0uxaOSoxpA1abU6SNVY5TmptUuWB1Jsyjd0To4CIiAiIgIiICIiAiIgIiICIiAiIgYcU1kPWLeM0R1TuE2u0H3Dv8A/fGaxRow6z8dfzkLiJ3Omlka88929hOSruBubnr2N/3cT0Kcx5aUQKaVOlTlPEht3gR8ZX27OV46Oa2dblqY67+AJ/KdJV3TmPJ8Fq5Y/VRj2XIH5mdQ40Mh5urlVGYyyVJlJWzLZ6F5LVb0Leq7Dxsfzm7nL+SFX6VfYb8QfynUT2HA25sFZ99EmvYiIktsREQILcysD9WqAp/1FvbxW4/kEnTDisMKilTcXtYjQqQbhh1g2PdI+GxlrJVstQaX3LU+0n7d4+JCdLWcAXJsBvJ3CRHx9zakvKHcTe1Ne1+k9QueyUGAza1TyhGoW1qanqTpPWbnhaA87Z/oluP4j3Cfyje/dYdcvpYEAhmJdxuZvq+wu5e7XiTNHjdoUaNeqWrVVOUBkSkzD0NCMoNzqD298iNVW1zj8X6K2tSAI132yXJ5wvfgIHTV8CCcykpU9ddCeAYbmHbeU86dPpV5v8RASv8AMu9fiOsSJsrb1CsVSk7uchOYo9mCHKTnIsTfovNxaBajhgCCCDqCDcEdRl0hvgbEtTY02OpsLox+0m7vFj1zG2PKX5Vcltzg3pt/N9U+1bvgbCJpvlpglFjTHzwTIAxPOZcwQmw139Wk2Aeqfq0/6z+2BJiQMXSrOhVWWmSU56sSwAYE2BW1yAR3yLjMS6ZKbtY1KiIlVLAsCblSPqtlB1GnZA3MTnsdVrU6hyUK1akEBumIYOXN+YM1QLbdqeMxLj6pNxhMVluwINdg1wwGl3Glsx67CxgdNE59MTUOe+FxIyorKTitHJNig+cuCBqdLcLzGmJr3N8LXChajf8A0NdiBdEHPtc6i503QOkic0mPqkgeZYsDW7HEiwta3+ZfXXo6JXEY+ohH+ExbXKqCtdiLk21s1wANb2gdJE54YmrlpnzXEgsWDIcVY07GwLWqEEEa6XlMDiKz1MtTDVqSECznEsbGxJzANu3DSB0USHgSc1VSxYI4C5jcgFFa1951J3yTVeyk8BEzoavEvdz4eEjjeewH8R+QlS0xudQWsBZt+4dOvgZWzO5mZaImIrBAxJsovc/pxnEbWxRxBa+i2IUcOs9e6TdubU5Z7L9GDp9o+sfymqldkvudQi5L76Qx+TFK3Kk/ZXwvf8pvKzdEjbNoBEY+u5b4AfiDMjG8h576jRXsxxBiQmXU+S1W1cj1kYd4IP6ztJ59sarlxFI/ay/1Aj856DPU/CrbwzH2lJx9iIiWbciIgJa9MMLEAjgRcS6IEHzEp9CQoH+Ufo+xbap3adUupY0XCuDTc7lbc3sNubs39UmTHVoqwIYBlO8EXB7QYHKbXxgSrVC456LWJ5PkDUVSKN7gkECwGfTpHbIIxwQH/wDUrXGcsFwwbnFW15ynpBIAI1E6xcK9Ik07MDvR/SPs1N/c1+0TPRxiscuqva5RhZh126R1i4gafCMz1wadapyXOzU+QCoCoCspLWa99dBvvOhEiVcQlOyj0j6KIt2Ou8KNwv0mwlvIVKnpnk19RG559pxu7F8TAyVsaASqgu/qr0e2dy9/deYjg2qfTEFTcGkhISx6HO9+zQdUl0aCoLKAo4AWEyQIabMpqFUZ8qgBRyr2UAWFudMnmS8anvqn7pIiBr8XgGKnkqjo90IZqjsujAkFc2oIBHfMOKweUBzmqPylIs1rtlDgkKBuUb7D4zbRA5/H4GhWfM1bErcKCtKpVprzTcaKPHjCYDDhGQVcTZmDXNSqWFuhWIuB1ToItA5zD7MoISeXxbXpvTs9WqwAbeQCLZvtb4+TaGTJ5xi7Z8+bO+a9iLZsvo67uzhOjtFoHLDYmHGvnOO1416p8LjTumZdmUASeWxRuVJzVKp3G+mml9x4idHaLQIi4+nxPu3/AElflCnxPu3/AEkq0QIWBN2rNYhWqAqSCtwKagmx1tcGUx9XmgDpO/qHD4SYy33+HRNbjnu/ZpOWa2qsT2RQJynlDtfOeTQ80HnsPrHgOr8ZL8oNsZb0qZ5x9Nh9UeqOs/CcqZUZsv0wi5cniFry2XNCrcyFPTq4NkptTQdVz36yyVtKSBa3NO3eIWmJUyk5yNhSqZWVvVZW8DeemAzzCei7Mq5qNJukol+22s9B8It1tX8O+NLiIl46EREBES2o1gTwBMC6Jz2JrVUpUGRKldqgXlLVGXICmbNlQWtfSwHTMNTa7KbHC4+2YqGzc1jmsCAHuAd+oGm+0Dp5qNqKtRqdPMCb1DYOQQwTQ3Uhl7iDI1fGOtTKKGKZct86uxF7Xt6Xd2yGa4ds3muK3heUVnp1NHsSWDA5BqdTqBoDpAk7CqFalRXHJlqdBxTdyz5maqDdnJZjzV6dwE6OcqMQqnOcLjCcpcOWaoyi17A5iR2CZW2m9qTLhsWyVFDNz2DpfNzSt/SuF0JHpQOlia/BJylNWZa9IsLmnUqEOvU1mI+MkeZj1qnvW/WBIiQACtZFDMVanUYhjmsVZACCdfrH4SfAREQEREBERAREQERECjGwnHbd2zyQIU/Ove32B6x/Kbvyi2uuHpE73fmovE9JPUJ5lWrM7FmN2Y3JMreNza+WHDNk10haTqSTcnUk7yeuUiJVoiw7pmoJ8fwliC5khBrIvEX+lvWPLKZSViRHVaZSVMpMSwmzufJqrfDr9kuvxv8AgROMnXeS30Lf6jfgsuvhfTN/DtTu3kRE9E6kREBLKoup7D+EviBztVEq0qCnEPhyiKHCVDSqXyAWbhY8RLfk+hz/APG4g5wRrjCct1A5oOg3X7z0aTpIgc2MDRBJ8+xGvR50LdoFrDujEYGi7O3n+ITP9VMUFVfYFtJ0kQOefC0iLDHVhqDfzgdDZgDpuv4jSU2ThqVDU42rWOUKeWxGdTYk3CncdePQJ0UQInylR/i0/wCsSvylR/ip/WJKiBr1rK9dChzKtKqCw1UFmp2F919Dp1TYSh3ysBERAREQEREBERAREseBxXl96VD2an4rOPnZeW3pUPZqfis5Myi4uN5be/CDl9csV4mWJH05iLaZaYlsvpSstO53LtC+0Wl0TXTO2My2XtLJiR//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data:image/jpeg;base64,/9j/4AAQSkZJRgABAQAAAQABAAD/2wCEAAgGBhAQEBATEBAQEBAREA4QEBAPDhUQEBASEhIWFRUSEBIVGCIbFRYgFxgRHSsdICQlKCgpFhstMS4mMCUnKCYBCQkJDQwNFw4OFyYdHR0oJycmJiYmLyYmJygnJy0qLy0mJiYtJiYmJiYmJycnJiYmJiYmJyYmJi0nKy0mJycnMv/AABEIAKkBLAMBIgACEQEDEQH/xAAbAAEAAQUBAAAAAAAAAAAAAAAABAECAwUGB//EAEMQAAIBAgMDBwcKBAcBAQAAAAECAAMRBBIhBTFREyJBYXGBkQYUMlJyk6EVIzNCYmOxwdHSU4KSoiRDc7LC4fA0Jf/EABoBAQACAwEAAAAAAAAAAAAAAAAEBQECAwb/xAApEQEAAgIABQIGAwEAAAAAAAAAAQIDEQQSITFBMvAFIkJRcaGBwdET/9oADAMBAAIRAxEAPwD3+IiAiIgIiICIiAiIgIiICIiAiIgIiICIiAiIgIiICIiAiIgQds4IVsPVp+shy9TDVT3MBPGKg47wbGe6kTyXys2fyWIa3o1AKg7dzD+oHxkPi6biLOOaPLQRESvcCZcOecO+YpdTOo7RNbxuswJxlIiVTKRhBqeyTJGwg0PbJImkj1aRtoVmSjVZbZkpuy3FxdVJFxwkmY8RQDoyNfKylWsbGxFjr2T2tt66JcuWqeUFfzF8QpXMlCm5VqLKvKMEbm66pZiL/GbbbG1GoUqRUBqlWrQoqSOaGqG2ZgDuGptM1TYlJsP5uQ3I5Fp5cxvkXcubfw65dW2RTcMHzPfk/Sc83kzmUpb0SDrca7pw5MkR38ftpq2mo2ptjEU3xFKnkeomGGJpMyXzBWIdGUEXOmhFt/Vqobfd6wVWXk61CnUwzZNS2ZRUB11yhlNtNzcJvKOz0V2fVqjqqs7akqt7KLaAak2A6ZZh9k0aYohUAFBStL7IYWNu0R/zyb3v3v8Az+jltvujbR2kyV8NRSwNc1SXIvlSmtzlHSxNh1a75G2htGvRrYZSyMlatUQ5aTF+TWlmFgD6WYEbjpwm2xWASoabMOdTbNTYGzKSLGx4EXBG4zHW2VTdqbtmLUnZ0Oc6Mwyk23HS4tum1q3nep8xr8e9szEtZs3bNR6OJdspaniK1GkMppg5WypnudCSRf8ACYMR5RucHh69PKGqVaFOorKWylnCVAADe4N/CbjDbIp075c2tV6xBYkGo4OYm/G503SFiNkYZFKsHs+IFcIrMSa1810UdYvYaaE8ZpyZeXUT4/bGraQKm3cQcLiMQhpZKXLmk2UkVlW2Riua665weNgdJ0WCLlbuVN7Fcq2sCo0Ou+9/hNT5jhslemKdYJXZmqqEqAFm9Irpzb9NrTY08aqgALWsAAL0X6O6b46WifmlmsT5TokT5RX1KvuX/SPlBfUq+5f9J2bpcSDW2qiC7LVAuBrRfeTYAabybSaDeBWIiAiIgIiICIiAiIgIiICcf5c7Pz0OUA1o1Df2Klr/AN2X4zsJFxWGFQVKbejUp5T33BPxWaXrzVmGLRuNPEImXE0DTd0bRkZlPaDaYpTyhkoxlZY5mJ7MNipuB2CVmLDm6iZZU2jUzDZNww5o75nEx0hoOwTIJyZerRET26WREQEREBERAwYrFCmLm5ubKo1Zm6FUdJmHC4U3L1LGoRaw1WmvqJ+Z6eywEithkcgsoJW+Ukai++0s8yT1R8YHIu1NalSy7TF6jXWnSYU2Jq6kBV3Em9+kDfK4ilTHOL7UUG5NixVbBjroQN1vCdb5knqj4zTAU/ObXFuU5O1zbNyObLbjbWBC2LhFrOjpVx6LTK1Mlc2SrmXQDoYDgNJ1FautNSzGwH56AAdJJsLS3zJPVHxlVwdMEHKLg3BOtjxF4EehQZ2FSoLEX5Onv5MHpPQXI6ejcOkmfFogIiICIiAiIgIiICIiAiIgJjf0lPtL4i//ABmSY626/Aqfjr8LwPMvLzZ/J4rOBzayhv5l0b4ZT3zl56j5dbP5TDZh6VI5+7cw8Ne6eXWlVxFeW8ouSNWJiYzITMUjWc03CHm98kASJgzqe4ydRHOHbK7NGry2hsJUSkqJHHq0RE9umEREBERA0HlhtPkcJWstVnqUqqJyIJZCUPzhIIKquhLdE2fybS9X+5v1mHkFrPXDqGp5eQyncVK3qeOYD+WZvkyn9v31T90DWbR2fVu3I00I5M5LsfpddHuwsvo7uuRatDFkNlwlFTbmE4km7W+sttBfrM3vyXT+376p+6Pkun9v31T90DT4jCYgFDToUyuQZ1asQQ5voGvuGnR0yzEYKsCrJgqDVDTXMxxBUqxPOTPYkqBbt6pu/kun9v31T90i7RwCLScrnBAuDy1Tj7UCIMPXy1L4almBXkwMQ1nGaxJJtlIW5t3THRo4knnYOkq6ajFMxJ1vpbs6ZL2VglemSxqE8tih9NU3LXdQPS3AACTvkyn9v31T90DR4hcSCAmCRrnecSQosl+cejnadM3GG2epRTUphXKjModmCnpAbpmT5Lp/b99U/dHyXT+899U/dA1ePL0MRS5Ci1UtRrZqYqhB9JRGc5zY5QT16mbc4lx/kv3Mh/5SlLZ9NGzAHNlKhmdnIUkEgZibXIHgJKgRfPQPSV17aZI8QCJlpYlG9F1Y9IDAkdomS0x1cMj+kqtwuLkdh6IGWJDOEZfo6jL1P84vx5w7jBxhT6Rco9cc5O8717xbrgTIlFYHdrfhKwEREBERAS2otwRxBEuiBFxSh6eouGGo6mFj+M8Zx2ENKrUpnejFe0dB7xYz2kDmEcMw8DpPOPLjBZaqVQNKi5W9pd3iD/bIXF18uOWOm3JOZjlznWWytnujs+FPO7QZtMMOd2AzT0jZh2ibvCDf3SDxMddswlSolJUSKy9WiInt0wiIgJQysjbQrinRquTYJTqOTwCqTeBj2Ub0lb+Jmq+8YuPgRJsxYWlkRF9VVXwFplgIiRKuOAOVQaj9KruX223L369UCUTNXj3FdGp07sbg5wbU1Km4zN9YXGqi99xmIV0d2StUGZQGNIXFOxGbfvqaX6uqZMF5QYWoUWnWp5mLKiXys2X1VOpFtYFMA3ILkqjKSzuagvyTO7FmI9QEk6HxM2wMoQDIhwRTWi2X7s60z2D6ndp1GBNiQ6eO1C1AabnQBjzW9htx7N/VJgMBERARMJxSZ8mYZ8ufL05b2v4gy045LkXJI0OVGax4EqDY9UCRKETB56vB/dP+2PPV4P7p/wBsDDVw7U+dS1G9qW5W609VvgenjJOHxCuoZToe4jiCOgg6WmPz1OD+6f8AbIlGuFqvYVMjqr/RPYOCQfq9Iy+EDaRI/nq8H9zU/bHnq8H9zU/bAkRI/nq8H9zU/bAxyXAuQWNhmRlBPAFgBfqgSIiIGNN7DrB7iLfiDOa8p8DyuGqi3OT5xe1N9u1cw750p9PtX/af+zNbtE2uOJ/7Mj8R6dtbRuHi14kzamE5KtUToDXX2TqPhIcp0MnQYP0b8Zz86DAj5teyReKjpDMJEqJSULSE2esRET26WREQEh7VF6FUdBRlPY2n5yZIe1PoX3jQHTqIMCWJUyglYGpo1TWNqjGlv+ZBs5HEv0j2NOszY0aCoAFUKBuAFgJTEYZXFmAOtxxB4qd4PWJHy1ae48qvAm1Qdjbm77HrMDUbVqutRmp18JTO48rSzVcxWyi4I6Sumt72msFWorg062DzFSQqYRnYZbjNZdVN2W9+B0nVBKFa90RyLZlqUxmW17ZlYXG827TL6ezKKm60qSnitNQd994EDA9HEWbJUS5QZS4Js99Tp9W19JdgUxIJ5Z6TCy25NStj07zqD/7q2Ew4jFKg5xtfcLXZjwVRqT2QL6lIMCGAIO8EXB7jNVi3NEWpMXOUlaBJZ/5G3qPa07JK+dqfdJ3GqfyT4nskihhVQc0WvvO9ieLMdSeswOYGGqGlRyNWV+RUVeUfEXz5V16db5urq6RtxRo8cR/XiP1m2tEDS1EwwB9PNzLXNQ1b65eTz639LdpvvpeQKY/weJ5eoaV61cPUXVkvUABGXS+7dpe86I4VM+fKM+XJmtrlve1+FyZGp4FlzgZGV3apZ1JILEE9R1gcqmJU5VpbQxC83mqMNzTZyt3LITcsQDqJlrbQpstJWx1ZXRmzMKJszG452mgHOABJ7yJ1tqv3f90Wq/d/3QOUxGMVXXPj6ihgGpLyR+0pJI6wdPG+kLjFdQy7QrADpNG1wBroQLElW8bCdXap938YtV+7+MDj6GPSvekdoVS71iyMlFkAXISKbHcABY7xqJ1GzcFUphuUxD18xBBdVXKLWsMoGnbMy0nF7CkL77Ai/bxl1qv3fxgZ5D2j6Kf6tH/eJm+d+7+Mw1aFRyuYoFDKxyg3OU3A1OmtoE2IiBjq71P2vxBH42mp2s3PHUPj/wCtNtX9EnhzvA3/ACmjxrZiT1nwkbip+TTWzi/LDCfR1QPu2+JX/l8Jyk9J2rg+Vo1E6St19oaj4zzeVNka8dVJ1C08qoOCKPATmqSXZRxIHiZ1eI6JG4n0sVYTLDLpYWlfM6ZesUqmZVPEA+Il8gbFqZsPSP2Av9PN/KT57XHbmrFvvCWRETcJG2jSL0aqjQtTqKCN4JUgESTKGBjoVMyqw+sqt4i8yyFsvRMn8Nmp24BTzf7CkmwEREDBXwivYkWYei6mzr2MPwkOpi2okCpeopNlZFJqd6KNdOkeE2c0+0anPBqpaiocFyQwbOuWxUawMqY5qzMtPmZbFmqKQ9jcArTIGhs1ieG4yVh8EqG+pcixdjmc9/DqGk0uxaOSoxpA1abU6SNVY5TmptUuWB1Jsyjd0To4CIiAiIgIiICIiAiIgIiICIiAiIgYcU1kPWLeM0R1TuE2u0H3Dv8A/fGaxRow6z8dfzkLiJ3Omlka88929hOSruBubnr2N/3cT0Kcx5aUQKaVOlTlPEht3gR8ZX27OV46Oa2dblqY67+AJ/KdJV3TmPJ8Fq5Y/VRj2XIH5mdQ40Mh5urlVGYyyVJlJWzLZ6F5LVb0Leq7Dxsfzm7nL+SFX6VfYb8QfynUT2HA25sFZ99EmvYiIktsREQILcysD9WqAp/1FvbxW4/kEnTDisMKilTcXtYjQqQbhh1g2PdI+GxlrJVstQaX3LU+0n7d4+JCdLWcAXJsBvJ3CRHx9zakvKHcTe1Ne1+k9QueyUGAza1TyhGoW1qanqTpPWbnhaA87Z/oluP4j3Cfyje/dYdcvpYEAhmJdxuZvq+wu5e7XiTNHjdoUaNeqWrVVOUBkSkzD0NCMoNzqD298iNVW1zj8X6K2tSAI132yXJ5wvfgIHTV8CCcykpU9ddCeAYbmHbeU86dPpV5v8RASv8AMu9fiOsSJsrb1CsVSk7uchOYo9mCHKTnIsTfovNxaBajhgCCCDqCDcEdRl0hvgbEtTY02OpsLox+0m7vFj1zG2PKX5Vcltzg3pt/N9U+1bvgbCJpvlpglFjTHzwTIAxPOZcwQmw139Wk2Aeqfq0/6z+2BJiQMXSrOhVWWmSU56sSwAYE2BW1yAR3yLjMS6ZKbtY1KiIlVLAsCblSPqtlB1GnZA3MTnsdVrU6hyUK1akEBumIYOXN+YM1QLbdqeMxLj6pNxhMVluwINdg1wwGl3Glsx67CxgdNE59MTUOe+FxIyorKTitHJNig+cuCBqdLcLzGmJr3N8LXChajf8A0NdiBdEHPtc6i503QOkic0mPqkgeZYsDW7HEiwta3+ZfXXo6JXEY+ohH+ExbXKqCtdiLk21s1wANb2gdJE54YmrlpnzXEgsWDIcVY07GwLWqEEEa6XlMDiKz1MtTDVqSECznEsbGxJzANu3DSB0USHgSc1VSxYI4C5jcgFFa1951J3yTVeyk8BEzoavEvdz4eEjjeewH8R+QlS0xudQWsBZt+4dOvgZWzO5mZaImIrBAxJsovc/pxnEbWxRxBa+i2IUcOs9e6TdubU5Z7L9GDp9o+sfymqldkvudQi5L76Qx+TFK3Kk/ZXwvf8pvKzdEjbNoBEY+u5b4AfiDMjG8h576jRXsxxBiQmXU+S1W1cj1kYd4IP6ztJ59sarlxFI/ay/1Aj856DPU/CrbwzH2lJx9iIiWbciIgJa9MMLEAjgRcS6IEHzEp9CQoH+Ufo+xbap3adUupY0XCuDTc7lbc3sNubs39UmTHVoqwIYBlO8EXB7QYHKbXxgSrVC456LWJ5PkDUVSKN7gkECwGfTpHbIIxwQH/wDUrXGcsFwwbnFW15ynpBIAI1E6xcK9Ik07MDvR/SPs1N/c1+0TPRxiscuqva5RhZh126R1i4gafCMz1wadapyXOzU+QCoCoCspLWa99dBvvOhEiVcQlOyj0j6KIt2Ou8KNwv0mwlvIVKnpnk19RG559pxu7F8TAyVsaASqgu/qr0e2dy9/deYjg2qfTEFTcGkhISx6HO9+zQdUl0aCoLKAo4AWEyQIabMpqFUZ8qgBRyr2UAWFudMnmS8anvqn7pIiBr8XgGKnkqjo90IZqjsujAkFc2oIBHfMOKweUBzmqPylIs1rtlDgkKBuUb7D4zbRA5/H4GhWfM1bErcKCtKpVprzTcaKPHjCYDDhGQVcTZmDXNSqWFuhWIuB1ToItA5zD7MoISeXxbXpvTs9WqwAbeQCLZvtb4+TaGTJ5xi7Z8+bO+a9iLZsvo67uzhOjtFoHLDYmHGvnOO1416p8LjTumZdmUASeWxRuVJzVKp3G+mml9x4idHaLQIi4+nxPu3/AElflCnxPu3/AEkq0QIWBN2rNYhWqAqSCtwKagmx1tcGUx9XmgDpO/qHD4SYy33+HRNbjnu/ZpOWa2qsT2RQJynlDtfOeTQ80HnsPrHgOr8ZL8oNsZb0qZ5x9Nh9UeqOs/CcqZUZsv0wi5cniFry2XNCrcyFPTq4NkptTQdVz36yyVtKSBa3NO3eIWmJUyk5yNhSqZWVvVZW8DeemAzzCei7Mq5qNJukol+22s9B8It1tX8O+NLiIl46EREBES2o1gTwBMC6Jz2JrVUpUGRKldqgXlLVGXICmbNlQWtfSwHTMNTa7KbHC4+2YqGzc1jmsCAHuAd+oGm+0Dp5qNqKtRqdPMCb1DYOQQwTQ3Uhl7iDI1fGOtTKKGKZct86uxF7Xt6Xd2yGa4ds3muK3heUVnp1NHsSWDA5BqdTqBoDpAk7CqFalRXHJlqdBxTdyz5maqDdnJZjzV6dwE6OcqMQqnOcLjCcpcOWaoyi17A5iR2CZW2m9qTLhsWyVFDNz2DpfNzSt/SuF0JHpQOlia/BJylNWZa9IsLmnUqEOvU1mI+MkeZj1qnvW/WBIiQACtZFDMVanUYhjmsVZACCdfrH4SfAREQEREBERAREQERECjGwnHbd2zyQIU/Ove32B6x/Kbvyi2uuHpE73fmovE9JPUJ5lWrM7FmN2Y3JMreNza+WHDNk10haTqSTcnUk7yeuUiJVoiw7pmoJ8fwliC5khBrIvEX+lvWPLKZSViRHVaZSVMpMSwmzufJqrfDr9kuvxv8AgROMnXeS30Lf6jfgsuvhfTN/DtTu3kRE9E6kREBLKoup7D+EviBztVEq0qCnEPhyiKHCVDSqXyAWbhY8RLfk+hz/APG4g5wRrjCct1A5oOg3X7z0aTpIgc2MDRBJ8+xGvR50LdoFrDujEYGi7O3n+ITP9VMUFVfYFtJ0kQOefC0iLDHVhqDfzgdDZgDpuv4jSU2ThqVDU42rWOUKeWxGdTYk3CncdePQJ0UQInylR/i0/wCsSvylR/ip/WJKiBr1rK9dChzKtKqCw1UFmp2F919Dp1TYSh3ysBERAREQEREBERAREseBxXl96VD2an4rOPnZeW3pUPZqfis5Myi4uN5be/CDl9csV4mWJH05iLaZaYlsvpSstO53LtC+0Wl0TXTO2My2XtLJiR//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data:image/jpeg;base64,/9j/4AAQSkZJRgABAQAAAQABAAD/2wCEAAgGBhAQEBATEBAQEBAREA4QEBAPDhUQEBASEhIWFRUSEBIVGCIbFRYgFxgRHSsdICQlKCgpFhstMS4mMCUnKCYBCQkJDQwNFw4OFyYdHR0oJycmJiYmLyYmJygnJy0qLy0mJiYtJiYmJiYmJycnJiYmJiYmJyYmJi0nKy0mJycnMv/AABEIAKkBLAMBIgACEQEDEQH/xAAbAAEAAQUBAAAAAAAAAAAAAAAABAECAwUGB//EAEMQAAIBAgMDBwcKBAcBAQAAAAECAAMRBBIhBTFREyJBYXGBkQYUMlJyk6EVIzNCYmOxwdHSU4KSoiRDc7LC4fA0Jf/EABoBAQACAwEAAAAAAAAAAAAAAAAEBQECAwb/xAApEQEAAgIABQIGAwEAAAAAAAAAAQIDEQQSITFBMvAFIkJRcaGBwdET/9oADAMBAAIRAxEAPwD3+IiAiIgIiICIiAiIgIiICIiAiIgIiICIiAiIgIiICIiAiIgQds4IVsPVp+shy9TDVT3MBPGKg47wbGe6kTyXys2fyWIa3o1AKg7dzD+oHxkPi6biLOOaPLQRESvcCZcOecO+YpdTOo7RNbxuswJxlIiVTKRhBqeyTJGwg0PbJImkj1aRtoVmSjVZbZkpuy3FxdVJFxwkmY8RQDoyNfKylWsbGxFjr2T2tt66JcuWqeUFfzF8QpXMlCm5VqLKvKMEbm66pZiL/GbbbG1GoUqRUBqlWrQoqSOaGqG2ZgDuGptM1TYlJsP5uQ3I5Fp5cxvkXcubfw65dW2RTcMHzPfk/Sc83kzmUpb0SDrca7pw5MkR38ftpq2mo2ptjEU3xFKnkeomGGJpMyXzBWIdGUEXOmhFt/Vqobfd6wVWXk61CnUwzZNS2ZRUB11yhlNtNzcJvKOz0V2fVqjqqs7akqt7KLaAak2A6ZZh9k0aYohUAFBStL7IYWNu0R/zyb3v3v8Az+jltvujbR2kyV8NRSwNc1SXIvlSmtzlHSxNh1a75G2htGvRrYZSyMlatUQ5aTF+TWlmFgD6WYEbjpwm2xWASoabMOdTbNTYGzKSLGx4EXBG4zHW2VTdqbtmLUnZ0Oc6Mwyk23HS4tum1q3nep8xr8e9szEtZs3bNR6OJdspaniK1GkMppg5WypnudCSRf8ACYMR5RucHh69PKGqVaFOorKWylnCVAADe4N/CbjDbIp075c2tV6xBYkGo4OYm/G503SFiNkYZFKsHs+IFcIrMSa1810UdYvYaaE8ZpyZeXUT4/bGraQKm3cQcLiMQhpZKXLmk2UkVlW2Riua665weNgdJ0WCLlbuVN7Fcq2sCo0Ou+9/hNT5jhslemKdYJXZmqqEqAFm9Irpzb9NrTY08aqgALWsAAL0X6O6b46WifmlmsT5TokT5RX1KvuX/SPlBfUq+5f9J2bpcSDW2qiC7LVAuBrRfeTYAabybSaDeBWIiAiIgIiICIiAiIgIiICcf5c7Pz0OUA1o1Df2Klr/AN2X4zsJFxWGFQVKbejUp5T33BPxWaXrzVmGLRuNPEImXE0DTd0bRkZlPaDaYpTyhkoxlZY5mJ7MNipuB2CVmLDm6iZZU2jUzDZNww5o75nEx0hoOwTIJyZerRET26WREQEREBERAwYrFCmLm5ubKo1Zm6FUdJmHC4U3L1LGoRaw1WmvqJ+Z6eywEithkcgsoJW+Ukai++0s8yT1R8YHIu1NalSy7TF6jXWnSYU2Jq6kBV3Em9+kDfK4ilTHOL7UUG5NixVbBjroQN1vCdb5knqj4zTAU/ObXFuU5O1zbNyObLbjbWBC2LhFrOjpVx6LTK1Mlc2SrmXQDoYDgNJ1FautNSzGwH56AAdJJsLS3zJPVHxlVwdMEHKLg3BOtjxF4EehQZ2FSoLEX5Onv5MHpPQXI6ejcOkmfFogIiICIiAiIgIiICIiAiIgJjf0lPtL4i//ABmSY626/Aqfjr8LwPMvLzZ/J4rOBzayhv5l0b4ZT3zl56j5dbP5TDZh6VI5+7cw8Ne6eXWlVxFeW8ouSNWJiYzITMUjWc03CHm98kASJgzqe4ydRHOHbK7NGry2hsJUSkqJHHq0RE9umEREBERA0HlhtPkcJWstVnqUqqJyIJZCUPzhIIKquhLdE2fybS9X+5v1mHkFrPXDqGp5eQyncVK3qeOYD+WZvkyn9v31T90DWbR2fVu3I00I5M5LsfpddHuwsvo7uuRatDFkNlwlFTbmE4km7W+sttBfrM3vyXT+376p+6Pkun9v31T90DT4jCYgFDToUyuQZ1asQQ5voGvuGnR0yzEYKsCrJgqDVDTXMxxBUqxPOTPYkqBbt6pu/kun9v31T90i7RwCLScrnBAuDy1Tj7UCIMPXy1L4almBXkwMQ1nGaxJJtlIW5t3THRo4knnYOkq6ajFMxJ1vpbs6ZL2VglemSxqE8tih9NU3LXdQPS3AACTvkyn9v31T90DR4hcSCAmCRrnecSQosl+cejnadM3GG2epRTUphXKjModmCnpAbpmT5Lp/b99U/dHyXT+899U/dA1ePL0MRS5Ci1UtRrZqYqhB9JRGc5zY5QT16mbc4lx/kv3Mh/5SlLZ9NGzAHNlKhmdnIUkEgZibXIHgJKgRfPQPSV17aZI8QCJlpYlG9F1Y9IDAkdomS0x1cMj+kqtwuLkdh6IGWJDOEZfo6jL1P84vx5w7jBxhT6Rco9cc5O8717xbrgTIlFYHdrfhKwEREBERAS2otwRxBEuiBFxSh6eouGGo6mFj+M8Zx2ENKrUpnejFe0dB7xYz2kDmEcMw8DpPOPLjBZaqVQNKi5W9pd3iD/bIXF18uOWOm3JOZjlznWWytnujs+FPO7QZtMMOd2AzT0jZh2ibvCDf3SDxMddswlSolJUSKy9WiInt0wiIgJQysjbQrinRquTYJTqOTwCqTeBj2Ub0lb+Jmq+8YuPgRJsxYWlkRF9VVXwFplgIiRKuOAOVQaj9KruX223L369UCUTNXj3FdGp07sbg5wbU1Km4zN9YXGqi99xmIV0d2StUGZQGNIXFOxGbfvqaX6uqZMF5QYWoUWnWp5mLKiXys2X1VOpFtYFMA3ILkqjKSzuagvyTO7FmI9QEk6HxM2wMoQDIhwRTWi2X7s60z2D6ndp1GBNiQ6eO1C1AabnQBjzW9htx7N/VJgMBERARMJxSZ8mYZ8ufL05b2v4gy045LkXJI0OVGax4EqDY9UCRKETB56vB/dP+2PPV4P7p/wBsDDVw7U+dS1G9qW5W609VvgenjJOHxCuoZToe4jiCOgg6WmPz1OD+6f8AbIlGuFqvYVMjqr/RPYOCQfq9Iy+EDaRI/nq8H9zU/bHnq8H9zU/bAkRI/nq8H9zU/bAxyXAuQWNhmRlBPAFgBfqgSIiIGNN7DrB7iLfiDOa8p8DyuGqi3OT5xe1N9u1cw750p9PtX/af+zNbtE2uOJ/7Mj8R6dtbRuHi14kzamE5KtUToDXX2TqPhIcp0MnQYP0b8Zz86DAj5teyReKjpDMJEqJSULSE2esRET26WREQEh7VF6FUdBRlPY2n5yZIe1PoX3jQHTqIMCWJUyglYGpo1TWNqjGlv+ZBs5HEv0j2NOszY0aCoAFUKBuAFgJTEYZXFmAOtxxB4qd4PWJHy1ae48qvAm1Qdjbm77HrMDUbVqutRmp18JTO48rSzVcxWyi4I6Sumt72msFWorg062DzFSQqYRnYZbjNZdVN2W9+B0nVBKFa90RyLZlqUxmW17ZlYXG827TL6ezKKm60qSnitNQd994EDA9HEWbJUS5QZS4Js99Tp9W19JdgUxIJ5Z6TCy25NStj07zqD/7q2Ew4jFKg5xtfcLXZjwVRqT2QL6lIMCGAIO8EXB7jNVi3NEWpMXOUlaBJZ/5G3qPa07JK+dqfdJ3GqfyT4nskihhVQc0WvvO9ieLMdSeswOYGGqGlRyNWV+RUVeUfEXz5V16db5urq6RtxRo8cR/XiP1m2tEDS1EwwB9PNzLXNQ1b65eTz639LdpvvpeQKY/weJ5eoaV61cPUXVkvUABGXS+7dpe86I4VM+fKM+XJmtrlve1+FyZGp4FlzgZGV3apZ1JILEE9R1gcqmJU5VpbQxC83mqMNzTZyt3LITcsQDqJlrbQpstJWx1ZXRmzMKJszG452mgHOABJ7yJ1tqv3f90Wq/d/3QOUxGMVXXPj6ihgGpLyR+0pJI6wdPG+kLjFdQy7QrADpNG1wBroQLElW8bCdXap938YtV+7+MDj6GPSvekdoVS71iyMlFkAXISKbHcABY7xqJ1GzcFUphuUxD18xBBdVXKLWsMoGnbMy0nF7CkL77Ai/bxl1qv3fxgZ5D2j6Kf6tH/eJm+d+7+Mw1aFRyuYoFDKxyg3OU3A1OmtoE2IiBjq71P2vxBH42mp2s3PHUPj/wCtNtX9EnhzvA3/ACmjxrZiT1nwkbip+TTWzi/LDCfR1QPu2+JX/l8Jyk9J2rg+Vo1E6St19oaj4zzeVNka8dVJ1C08qoOCKPATmqSXZRxIHiZ1eI6JG4n0sVYTLDLpYWlfM6ZesUqmZVPEA+Il8gbFqZsPSP2Av9PN/KT57XHbmrFvvCWRETcJG2jSL0aqjQtTqKCN4JUgESTKGBjoVMyqw+sqt4i8yyFsvRMn8Nmp24BTzf7CkmwEREDBXwivYkWYei6mzr2MPwkOpi2okCpeopNlZFJqd6KNdOkeE2c0+0anPBqpaiocFyQwbOuWxUawMqY5qzMtPmZbFmqKQ9jcArTIGhs1ieG4yVh8EqG+pcixdjmc9/DqGk0uxaOSoxpA1abU6SNVY5TmptUuWB1Jsyjd0To4CIiAiIgIiICIiAiIgIiICIiAiIgYcU1kPWLeM0R1TuE2u0H3Dv8A/fGaxRow6z8dfzkLiJ3Omlka88929hOSruBubnr2N/3cT0Kcx5aUQKaVOlTlPEht3gR8ZX27OV46Oa2dblqY67+AJ/KdJV3TmPJ8Fq5Y/VRj2XIH5mdQ40Mh5urlVGYyyVJlJWzLZ6F5LVb0Leq7Dxsfzm7nL+SFX6VfYb8QfynUT2HA25sFZ99EmvYiIktsREQILcysD9WqAp/1FvbxW4/kEnTDisMKilTcXtYjQqQbhh1g2PdI+GxlrJVstQaX3LU+0n7d4+JCdLWcAXJsBvJ3CRHx9zakvKHcTe1Ne1+k9QueyUGAza1TyhGoW1qanqTpPWbnhaA87Z/oluP4j3Cfyje/dYdcvpYEAhmJdxuZvq+wu5e7XiTNHjdoUaNeqWrVVOUBkSkzD0NCMoNzqD298iNVW1zj8X6K2tSAI132yXJ5wvfgIHTV8CCcykpU9ddCeAYbmHbeU86dPpV5v8RASv8AMu9fiOsSJsrb1CsVSk7uchOYo9mCHKTnIsTfovNxaBajhgCCCDqCDcEdRl0hvgbEtTY02OpsLox+0m7vFj1zG2PKX5Vcltzg3pt/N9U+1bvgbCJpvlpglFjTHzwTIAxPOZcwQmw139Wk2Aeqfq0/6z+2BJiQMXSrOhVWWmSU56sSwAYE2BW1yAR3yLjMS6ZKbtY1KiIlVLAsCblSPqtlB1GnZA3MTnsdVrU6hyUK1akEBumIYOXN+YM1QLbdqeMxLj6pNxhMVluwINdg1wwGl3Glsx67CxgdNE59MTUOe+FxIyorKTitHJNig+cuCBqdLcLzGmJr3N8LXChajf8A0NdiBdEHPtc6i503QOkic0mPqkgeZYsDW7HEiwta3+ZfXXo6JXEY+ohH+ExbXKqCtdiLk21s1wANb2gdJE54YmrlpnzXEgsWDIcVY07GwLWqEEEa6XlMDiKz1MtTDVqSECznEsbGxJzANu3DSB0USHgSc1VSxYI4C5jcgFFa1951J3yTVeyk8BEzoavEvdz4eEjjeewH8R+QlS0xudQWsBZt+4dOvgZWzO5mZaImIrBAxJsovc/pxnEbWxRxBa+i2IUcOs9e6TdubU5Z7L9GDp9o+sfymqldkvudQi5L76Qx+TFK3Kk/ZXwvf8pvKzdEjbNoBEY+u5b4AfiDMjG8h576jRXsxxBiQmXU+S1W1cj1kYd4IP6ztJ59sarlxFI/ay/1Aj856DPU/CrbwzH2lJx9iIiWbciIgJa9MMLEAjgRcS6IEHzEp9CQoH+Ufo+xbap3adUupY0XCuDTc7lbc3sNubs39UmTHVoqwIYBlO8EXB7QYHKbXxgSrVC456LWJ5PkDUVSKN7gkECwGfTpHbIIxwQH/wDUrXGcsFwwbnFW15ynpBIAI1E6xcK9Ik07MDvR/SPs1N/c1+0TPRxiscuqva5RhZh126R1i4gafCMz1wadapyXOzU+QCoCoCspLWa99dBvvOhEiVcQlOyj0j6KIt2Ou8KNwv0mwlvIVKnpnk19RG559pxu7F8TAyVsaASqgu/qr0e2dy9/deYjg2qfTEFTcGkhISx6HO9+zQdUl0aCoLKAo4AWEyQIabMpqFUZ8qgBRyr2UAWFudMnmS8anvqn7pIiBr8XgGKnkqjo90IZqjsujAkFc2oIBHfMOKweUBzmqPylIs1rtlDgkKBuUb7D4zbRA5/H4GhWfM1bErcKCtKpVprzTcaKPHjCYDDhGQVcTZmDXNSqWFuhWIuB1ToItA5zD7MoISeXxbXpvTs9WqwAbeQCLZvtb4+TaGTJ5xi7Z8+bO+a9iLZsvo67uzhOjtFoHLDYmHGvnOO1416p8LjTumZdmUASeWxRuVJzVKp3G+mml9x4idHaLQIi4+nxPu3/AElflCnxPu3/AEkq0QIWBN2rNYhWqAqSCtwKagmx1tcGUx9XmgDpO/qHD4SYy33+HRNbjnu/ZpOWa2qsT2RQJynlDtfOeTQ80HnsPrHgOr8ZL8oNsZb0qZ5x9Nh9UeqOs/CcqZUZsv0wi5cniFry2XNCrcyFPTq4NkptTQdVz36yyVtKSBa3NO3eIWmJUyk5yNhSqZWVvVZW8DeemAzzCei7Mq5qNJukol+22s9B8It1tX8O+NLiIl46EREBES2o1gTwBMC6Jz2JrVUpUGRKldqgXlLVGXICmbNlQWtfSwHTMNTa7KbHC4+2YqGzc1jmsCAHuAd+oGm+0Dp5qNqKtRqdPMCb1DYOQQwTQ3Uhl7iDI1fGOtTKKGKZct86uxF7Xt6Xd2yGa4ds3muK3heUVnp1NHsSWDA5BqdTqBoDpAk7CqFalRXHJlqdBxTdyz5maqDdnJZjzV6dwE6OcqMQqnOcLjCcpcOWaoyi17A5iR2CZW2m9qTLhsWyVFDNz2DpfNzSt/SuF0JHpQOlia/BJylNWZa9IsLmnUqEOvU1mI+MkeZj1qnvW/WBIiQACtZFDMVanUYhjmsVZACCdfrH4SfAREQEREBERAREQERECjGwnHbd2zyQIU/Ove32B6x/Kbvyi2uuHpE73fmovE9JPUJ5lWrM7FmN2Y3JMreNza+WHDNk10haTqSTcnUk7yeuUiJVoiw7pmoJ8fwliC5khBrIvEX+lvWPLKZSViRHVaZSVMpMSwmzufJqrfDr9kuvxv8AgROMnXeS30Lf6jfgsuvhfTN/DtTu3kRE9E6kREBLKoup7D+EviBztVEq0qCnEPhyiKHCVDSqXyAWbhY8RLfk+hz/APG4g5wRrjCct1A5oOg3X7z0aTpIgc2MDRBJ8+xGvR50LdoFrDujEYGi7O3n+ITP9VMUFVfYFtJ0kQOefC0iLDHVhqDfzgdDZgDpuv4jSU2ThqVDU42rWOUKeWxGdTYk3CncdePQJ0UQInylR/i0/wCsSvylR/ip/WJKiBr1rK9dChzKtKqCw1UFmp2F919Dp1TYSh3ysBERAREQEREBERAREseBxXl96VD2an4rOPnZeW3pUPZqfis5Myi4uN5be/CDl9csV4mWJH05iLaZaYlsvpSstO53LtC+0Wl0TXTO2My2XtLJiR//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descr="data:image/jpeg;base64,/9j/4AAQSkZJRgABAQAAAQABAAD/2wCEAAgGBhAQEBATEBAQEBAREA4QEBAPDhUQEBASEhIWFRUSEBIVGCIbFRYgFxgRHSsdICQlKCgpFhstMS4mMCUnKCYBCQkJDQwNFw4OFyYdHR0oJycmJiYmLyYmJygnJy0qLy0mJiYtJiYmJiYmJycnJiYmJiYmJyYmJi0nKy0mJycnMv/AABEIAKkBLAMBIgACEQEDEQH/xAAbAAEAAQUBAAAAAAAAAAAAAAAABAECAwUGB//EAEMQAAIBAgMDBwcKBAcBAQAAAAECAAMRBBIhBTFREyJBYXGBkQYUMlJyk6EVIzNCYmOxwdHSU4KSoiRDc7LC4fA0Jf/EABoBAQACAwEAAAAAAAAAAAAAAAAEBQECAwb/xAApEQEAAgIABQIGAwEAAAAAAAAAAQIDEQQSITFBMvAFIkJRcaGBwdET/9oADAMBAAIRAxEAPwD3+IiAiIgIiICIiAiIgIiICIiAiIgIiICIiAiIgIiICIiAiIgQds4IVsPVp+shy9TDVT3MBPGKg47wbGe6kTyXys2fyWIa3o1AKg7dzD+oHxkPi6biLOOaPLQRESvcCZcOecO+YpdTOo7RNbxuswJxlIiVTKRhBqeyTJGwg0PbJImkj1aRtoVmSjVZbZkpuy3FxdVJFxwkmY8RQDoyNfKylWsbGxFjr2T2tt66JcuWqeUFfzF8QpXMlCm5VqLKvKMEbm66pZiL/GbbbG1GoUqRUBqlWrQoqSOaGqG2ZgDuGptM1TYlJsP5uQ3I5Fp5cxvkXcubfw65dW2RTcMHzPfk/Sc83kzmUpb0SDrca7pw5MkR38ftpq2mo2ptjEU3xFKnkeomGGJpMyXzBWIdGUEXOmhFt/Vqobfd6wVWXk61CnUwzZNS2ZRUB11yhlNtNzcJvKOz0V2fVqjqqs7akqt7KLaAak2A6ZZh9k0aYohUAFBStL7IYWNu0R/zyb3v3v8Az+jltvujbR2kyV8NRSwNc1SXIvlSmtzlHSxNh1a75G2htGvRrYZSyMlatUQ5aTF+TWlmFgD6WYEbjpwm2xWASoabMOdTbNTYGzKSLGx4EXBG4zHW2VTdqbtmLUnZ0Oc6Mwyk23HS4tum1q3nep8xr8e9szEtZs3bNR6OJdspaniK1GkMppg5WypnudCSRf8ACYMR5RucHh69PKGqVaFOorKWylnCVAADe4N/CbjDbIp075c2tV6xBYkGo4OYm/G503SFiNkYZFKsHs+IFcIrMSa1810UdYvYaaE8ZpyZeXUT4/bGraQKm3cQcLiMQhpZKXLmk2UkVlW2Riua665weNgdJ0WCLlbuVN7Fcq2sCo0Ou+9/hNT5jhslemKdYJXZmqqEqAFm9Irpzb9NrTY08aqgALWsAAL0X6O6b46WifmlmsT5TokT5RX1KvuX/SPlBfUq+5f9J2bpcSDW2qiC7LVAuBrRfeTYAabybSaDeBWIiAiIgIiICIiAiIgIiICcf5c7Pz0OUA1o1Df2Klr/AN2X4zsJFxWGFQVKbejUp5T33BPxWaXrzVmGLRuNPEImXE0DTd0bRkZlPaDaYpTyhkoxlZY5mJ7MNipuB2CVmLDm6iZZU2jUzDZNww5o75nEx0hoOwTIJyZerRET26WREQEREBERAwYrFCmLm5ubKo1Zm6FUdJmHC4U3L1LGoRaw1WmvqJ+Z6eywEithkcgsoJW+Ukai++0s8yT1R8YHIu1NalSy7TF6jXWnSYU2Jq6kBV3Em9+kDfK4ilTHOL7UUG5NixVbBjroQN1vCdb5knqj4zTAU/ObXFuU5O1zbNyObLbjbWBC2LhFrOjpVx6LTK1Mlc2SrmXQDoYDgNJ1FautNSzGwH56AAdJJsLS3zJPVHxlVwdMEHKLg3BOtjxF4EehQZ2FSoLEX5Onv5MHpPQXI6ejcOkmfFogIiICIiAiIgIiICIiAiIgJjf0lPtL4i//ABmSY626/Aqfjr8LwPMvLzZ/J4rOBzayhv5l0b4ZT3zl56j5dbP5TDZh6VI5+7cw8Ne6eXWlVxFeW8ouSNWJiYzITMUjWc03CHm98kASJgzqe4ydRHOHbK7NGry2hsJUSkqJHHq0RE9umEREBERA0HlhtPkcJWstVnqUqqJyIJZCUPzhIIKquhLdE2fybS9X+5v1mHkFrPXDqGp5eQyncVK3qeOYD+WZvkyn9v31T90DWbR2fVu3I00I5M5LsfpddHuwsvo7uuRatDFkNlwlFTbmE4km7W+sttBfrM3vyXT+376p+6Pkun9v31T90DT4jCYgFDToUyuQZ1asQQ5voGvuGnR0yzEYKsCrJgqDVDTXMxxBUqxPOTPYkqBbt6pu/kun9v31T90i7RwCLScrnBAuDy1Tj7UCIMPXy1L4almBXkwMQ1nGaxJJtlIW5t3THRo4knnYOkq6ajFMxJ1vpbs6ZL2VglemSxqE8tih9NU3LXdQPS3AACTvkyn9v31T90DR4hcSCAmCRrnecSQosl+cejnadM3GG2epRTUphXKjModmCnpAbpmT5Lp/b99U/dHyXT+899U/dA1ePL0MRS5Ci1UtRrZqYqhB9JRGc5zY5QT16mbc4lx/kv3Mh/5SlLZ9NGzAHNlKhmdnIUkEgZibXIHgJKgRfPQPSV17aZI8QCJlpYlG9F1Y9IDAkdomS0x1cMj+kqtwuLkdh6IGWJDOEZfo6jL1P84vx5w7jBxhT6Rco9cc5O8717xbrgTIlFYHdrfhKwEREBERAS2otwRxBEuiBFxSh6eouGGo6mFj+M8Zx2ENKrUpnejFe0dB7xYz2kDmEcMw8DpPOPLjBZaqVQNKi5W9pd3iD/bIXF18uOWOm3JOZjlznWWytnujs+FPO7QZtMMOd2AzT0jZh2ibvCDf3SDxMddswlSolJUSKy9WiInt0wiIgJQysjbQrinRquTYJTqOTwCqTeBj2Ub0lb+Jmq+8YuPgRJsxYWlkRF9VVXwFplgIiRKuOAOVQaj9KruX223L369UCUTNXj3FdGp07sbg5wbU1Km4zN9YXGqi99xmIV0d2StUGZQGNIXFOxGbfvqaX6uqZMF5QYWoUWnWp5mLKiXys2X1VOpFtYFMA3ILkqjKSzuagvyTO7FmI9QEk6HxM2wMoQDIhwRTWi2X7s60z2D6ndp1GBNiQ6eO1C1AabnQBjzW9htx7N/VJgMBERARMJxSZ8mYZ8ufL05b2v4gy045LkXJI0OVGax4EqDY9UCRKETB56vB/dP+2PPV4P7p/wBsDDVw7U+dS1G9qW5W609VvgenjJOHxCuoZToe4jiCOgg6WmPz1OD+6f8AbIlGuFqvYVMjqr/RPYOCQfq9Iy+EDaRI/nq8H9zU/bHnq8H9zU/bAkRI/nq8H9zU/bAxyXAuQWNhmRlBPAFgBfqgSIiIGNN7DrB7iLfiDOa8p8DyuGqi3OT5xe1N9u1cw750p9PtX/af+zNbtE2uOJ/7Mj8R6dtbRuHi14kzamE5KtUToDXX2TqPhIcp0MnQYP0b8Zz86DAj5teyReKjpDMJEqJSULSE2esRET26WREQEh7VF6FUdBRlPY2n5yZIe1PoX3jQHTqIMCWJUyglYGpo1TWNqjGlv+ZBs5HEv0j2NOszY0aCoAFUKBuAFgJTEYZXFmAOtxxB4qd4PWJHy1ae48qvAm1Qdjbm77HrMDUbVqutRmp18JTO48rSzVcxWyi4I6Sumt72msFWorg062DzFSQqYRnYZbjNZdVN2W9+B0nVBKFa90RyLZlqUxmW17ZlYXG827TL6ezKKm60qSnitNQd994EDA9HEWbJUS5QZS4Js99Tp9W19JdgUxIJ5Z6TCy25NStj07zqD/7q2Ew4jFKg5xtfcLXZjwVRqT2QL6lIMCGAIO8EXB7jNVi3NEWpMXOUlaBJZ/5G3qPa07JK+dqfdJ3GqfyT4nskihhVQc0WvvO9ieLMdSeswOYGGqGlRyNWV+RUVeUfEXz5V16db5urq6RtxRo8cR/XiP1m2tEDS1EwwB9PNzLXNQ1b65eTz639LdpvvpeQKY/weJ5eoaV61cPUXVkvUABGXS+7dpe86I4VM+fKM+XJmtrlve1+FyZGp4FlzgZGV3apZ1JILEE9R1gcqmJU5VpbQxC83mqMNzTZyt3LITcsQDqJlrbQpstJWx1ZXRmzMKJszG452mgHOABJ7yJ1tqv3f90Wq/d/3QOUxGMVXXPj6ihgGpLyR+0pJI6wdPG+kLjFdQy7QrADpNG1wBroQLElW8bCdXap938YtV+7+MDj6GPSvekdoVS71iyMlFkAXISKbHcABY7xqJ1GzcFUphuUxD18xBBdVXKLWsMoGnbMy0nF7CkL77Ai/bxl1qv3fxgZ5D2j6Kf6tH/eJm+d+7+Mw1aFRyuYoFDKxyg3OU3A1OmtoE2IiBjq71P2vxBH42mp2s3PHUPj/wCtNtX9EnhzvA3/ACmjxrZiT1nwkbip+TTWzi/LDCfR1QPu2+JX/l8Jyk9J2rg+Vo1E6St19oaj4zzeVNka8dVJ1C08qoOCKPATmqSXZRxIHiZ1eI6JG4n0sVYTLDLpYWlfM6ZesUqmZVPEA+Il8gbFqZsPSP2Av9PN/KT57XHbmrFvvCWRETcJG2jSL0aqjQtTqKCN4JUgESTKGBjoVMyqw+sqt4i8yyFsvRMn8Nmp24BTzf7CkmwEREDBXwivYkWYei6mzr2MPwkOpi2okCpeopNlZFJqd6KNdOkeE2c0+0anPBqpaiocFyQwbOuWxUawMqY5qzMtPmZbFmqKQ9jcArTIGhs1ieG4yVh8EqG+pcixdjmc9/DqGk0uxaOSoxpA1abU6SNVY5TmptUuWB1Jsyjd0To4CIiAiIgIiICIiAiIgIiICIiAiIgYcU1kPWLeM0R1TuE2u0H3Dv8A/fGaxRow6z8dfzkLiJ3Omlka88929hOSruBubnr2N/3cT0Kcx5aUQKaVOlTlPEht3gR8ZX27OV46Oa2dblqY67+AJ/KdJV3TmPJ8Fq5Y/VRj2XIH5mdQ40Mh5urlVGYyyVJlJWzLZ6F5LVb0Leq7Dxsfzm7nL+SFX6VfYb8QfynUT2HA25sFZ99EmvYiIktsREQILcysD9WqAp/1FvbxW4/kEnTDisMKilTcXtYjQqQbhh1g2PdI+GxlrJVstQaX3LU+0n7d4+JCdLWcAXJsBvJ3CRHx9zakvKHcTe1Ne1+k9QueyUGAza1TyhGoW1qanqTpPWbnhaA87Z/oluP4j3Cfyje/dYdcvpYEAhmJdxuZvq+wu5e7XiTNHjdoUaNeqWrVVOUBkSkzD0NCMoNzqD298iNVW1zj8X6K2tSAI132yXJ5wvfgIHTV8CCcykpU9ddCeAYbmHbeU86dPpV5v8RASv8AMu9fiOsSJsrb1CsVSk7uchOYo9mCHKTnIsTfovNxaBajhgCCCDqCDcEdRl0hvgbEtTY02OpsLox+0m7vFj1zG2PKX5Vcltzg3pt/N9U+1bvgbCJpvlpglFjTHzwTIAxPOZcwQmw139Wk2Aeqfq0/6z+2BJiQMXSrOhVWWmSU56sSwAYE2BW1yAR3yLjMS6ZKbtY1KiIlVLAsCblSPqtlB1GnZA3MTnsdVrU6hyUK1akEBumIYOXN+YM1QLbdqeMxLj6pNxhMVluwINdg1wwGl3Glsx67CxgdNE59MTUOe+FxIyorKTitHJNig+cuCBqdLcLzGmJr3N8LXChajf8A0NdiBdEHPtc6i503QOkic0mPqkgeZYsDW7HEiwta3+ZfXXo6JXEY+ohH+ExbXKqCtdiLk21s1wANb2gdJE54YmrlpnzXEgsWDIcVY07GwLWqEEEa6XlMDiKz1MtTDVqSECznEsbGxJzANu3DSB0USHgSc1VSxYI4C5jcgFFa1951J3yTVeyk8BEzoavEvdz4eEjjeewH8R+QlS0xudQWsBZt+4dOvgZWzO5mZaImIrBAxJsovc/pxnEbWxRxBa+i2IUcOs9e6TdubU5Z7L9GDp9o+sfymqldkvudQi5L76Qx+TFK3Kk/ZXwvf8pvKzdEjbNoBEY+u5b4AfiDMjG8h576jRXsxxBiQmXU+S1W1cj1kYd4IP6ztJ59sarlxFI/ay/1Aj856DPU/CrbwzH2lJx9iIiWbciIgJa9MMLEAjgRcS6IEHzEp9CQoH+Ufo+xbap3adUupY0XCuDTc7lbc3sNubs39UmTHVoqwIYBlO8EXB7QYHKbXxgSrVC456LWJ5PkDUVSKN7gkECwGfTpHbIIxwQH/wDUrXGcsFwwbnFW15ynpBIAI1E6xcK9Ik07MDvR/SPs1N/c1+0TPRxiscuqva5RhZh126R1i4gafCMz1wadapyXOzU+QCoCoCspLWa99dBvvOhEiVcQlOyj0j6KIt2Ou8KNwv0mwlvIVKnpnk19RG559pxu7F8TAyVsaASqgu/qr0e2dy9/deYjg2qfTEFTcGkhISx6HO9+zQdUl0aCoLKAo4AWEyQIabMpqFUZ8qgBRyr2UAWFudMnmS8anvqn7pIiBr8XgGKnkqjo90IZqjsujAkFc2oIBHfMOKweUBzmqPylIs1rtlDgkKBuUb7D4zbRA5/H4GhWfM1bErcKCtKpVprzTcaKPHjCYDDhGQVcTZmDXNSqWFuhWIuB1ToItA5zD7MoISeXxbXpvTs9WqwAbeQCLZvtb4+TaGTJ5xi7Z8+bO+a9iLZsvo67uzhOjtFoHLDYmHGvnOO1416p8LjTumZdmUASeWxRuVJzVKp3G+mml9x4idHaLQIi4+nxPu3/AElflCnxPu3/AEkq0QIWBN2rNYhWqAqSCtwKagmx1tcGUx9XmgDpO/qHD4SYy33+HRNbjnu/ZpOWa2qsT2RQJynlDtfOeTQ80HnsPrHgOr8ZL8oNsZb0qZ5x9Nh9UeqOs/CcqZUZsv0wi5cniFry2XNCrcyFPTq4NkptTQdVz36yyVtKSBa3NO3eIWmJUyk5yNhSqZWVvVZW8DeemAzzCei7Mq5qNJukol+22s9B8It1tX8O+NLiIl46EREBES2o1gTwBMC6Jz2JrVUpUGRKldqgXlLVGXICmbNlQWtfSwHTMNTa7KbHC4+2YqGzc1jmsCAHuAd+oGm+0Dp5qNqKtRqdPMCb1DYOQQwTQ3Uhl7iDI1fGOtTKKGKZct86uxF7Xt6Xd2yGa4ds3muK3heUVnp1NHsSWDA5BqdTqBoDpAk7CqFalRXHJlqdBxTdyz5maqDdnJZjzV6dwE6OcqMQqnOcLjCcpcOWaoyi17A5iR2CZW2m9qTLhsWyVFDNz2DpfNzSt/SuF0JHpQOlia/BJylNWZa9IsLmnUqEOvU1mI+MkeZj1qnvW/WBIiQACtZFDMVanUYhjmsVZACCdfrH4SfAREQEREBERAREQERECjGwnHbd2zyQIU/Ove32B6x/Kbvyi2uuHpE73fmovE9JPUJ5lWrM7FmN2Y3JMreNza+WHDNk10haTqSTcnUk7yeuUiJVoiw7pmoJ8fwliC5khBrIvEX+lvWPLKZSViRHVaZSVMpMSwmzufJqrfDr9kuvxv8AgROMnXeS30Lf6jfgsuvhfTN/DtTu3kRE9E6kREBLKoup7D+EviBztVEq0qCnEPhyiKHCVDSqXyAWbhY8RLfk+hz/APG4g5wRrjCct1A5oOg3X7z0aTpIgc2MDRBJ8+xGvR50LdoFrDujEYGi7O3n+ITP9VMUFVfYFtJ0kQOefC0iLDHVhqDfzgdDZgDpuv4jSU2ThqVDU42rWOUKeWxGdTYk3CncdePQJ0UQInylR/i0/wCsSvylR/ip/WJKiBr1rK9dChzKtKqCw1UFmp2F919Dp1TYSh3ysBERAREQEREBERAREseBxXl96VD2an4rOPnZeW3pUPZqfis5Myi4uN5be/CDl9csV4mWJH05iLaZaYlsvpSstO53LtC+0Wl0TXTO2My2XtLJiR//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descr="data:image/jpeg;base64,/9j/4AAQSkZJRgABAQAAAQABAAD/2wCEAAgGBhAQEBATEBAQEBAREA4QEBAPDhUQEBASEhIWFRUSEBIVGCIbFRYgFxgRHSsdICQlKCgpFhstMS4mMCUnKCYBCQkJDQwNFw4OFyYdHR0oJycmJiYmLyYmJygnJy0qLy0mJiYtJiYmJiYmJycnJiYmJiYmJyYmJi0nKy0mJycnMv/AABEIAKkBLAMBIgACEQEDEQH/xAAbAAEAAQUBAAAAAAAAAAAAAAAABAECAwUGB//EAEMQAAIBAgMDBwcKBAcBAQAAAAECAAMRBBIhBTFREyJBYXGBkQYUMlJyk6EVIzNCYmOxwdHSU4KSoiRDc7LC4fA0Jf/EABoBAQACAwEAAAAAAAAAAAAAAAAEBQECAwb/xAApEQEAAgIABQIGAwEAAAAAAAAAAQIDEQQSITFBMvAFIkJRcaGBwdET/9oADAMBAAIRAxEAPwD3+IiAiIgIiICIiAiIgIiICIiAiIgIiICIiAiIgIiICIiAiIgQds4IVsPVp+shy9TDVT3MBPGKg47wbGe6kTyXys2fyWIa3o1AKg7dzD+oHxkPi6biLOOaPLQRESvcCZcOecO+YpdTOo7RNbxuswJxlIiVTKRhBqeyTJGwg0PbJImkj1aRtoVmSjVZbZkpuy3FxdVJFxwkmY8RQDoyNfKylWsbGxFjr2T2tt66JcuWqeUFfzF8QpXMlCm5VqLKvKMEbm66pZiL/GbbbG1GoUqRUBqlWrQoqSOaGqG2ZgDuGptM1TYlJsP5uQ3I5Fp5cxvkXcubfw65dW2RTcMHzPfk/Sc83kzmUpb0SDrca7pw5MkR38ftpq2mo2ptjEU3xFKnkeomGGJpMyXzBWIdGUEXOmhFt/Vqobfd6wVWXk61CnUwzZNS2ZRUB11yhlNtNzcJvKOz0V2fVqjqqs7akqt7KLaAak2A6ZZh9k0aYohUAFBStL7IYWNu0R/zyb3v3v8Az+jltvujbR2kyV8NRSwNc1SXIvlSmtzlHSxNh1a75G2htGvRrYZSyMlatUQ5aTF+TWlmFgD6WYEbjpwm2xWASoabMOdTbNTYGzKSLGx4EXBG4zHW2VTdqbtmLUnZ0Oc6Mwyk23HS4tum1q3nep8xr8e9szEtZs3bNR6OJdspaniK1GkMppg5WypnudCSRf8ACYMR5RucHh69PKGqVaFOorKWylnCVAADe4N/CbjDbIp075c2tV6xBYkGo4OYm/G503SFiNkYZFKsHs+IFcIrMSa1810UdYvYaaE8ZpyZeXUT4/bGraQKm3cQcLiMQhpZKXLmk2UkVlW2Riua665weNgdJ0WCLlbuVN7Fcq2sCo0Ou+9/hNT5jhslemKdYJXZmqqEqAFm9Irpzb9NrTY08aqgALWsAAL0X6O6b46WifmlmsT5TokT5RX1KvuX/SPlBfUq+5f9J2bpcSDW2qiC7LVAuBrRfeTYAabybSaDeBWIiAiIgIiICIiAiIgIiICcf5c7Pz0OUA1o1Df2Klr/AN2X4zsJFxWGFQVKbejUp5T33BPxWaXrzVmGLRuNPEImXE0DTd0bRkZlPaDaYpTyhkoxlZY5mJ7MNipuB2CVmLDm6iZZU2jUzDZNww5o75nEx0hoOwTIJyZerRET26WREQEREBERAwYrFCmLm5ubKo1Zm6FUdJmHC4U3L1LGoRaw1WmvqJ+Z6eywEithkcgsoJW+Ukai++0s8yT1R8YHIu1NalSy7TF6jXWnSYU2Jq6kBV3Em9+kDfK4ilTHOL7UUG5NixVbBjroQN1vCdb5knqj4zTAU/ObXFuU5O1zbNyObLbjbWBC2LhFrOjpVx6LTK1Mlc2SrmXQDoYDgNJ1FautNSzGwH56AAdJJsLS3zJPVHxlVwdMEHKLg3BOtjxF4EehQZ2FSoLEX5Onv5MHpPQXI6ejcOkmfFogIiICIiAiIgIiICIiAiIgJjf0lPtL4i//ABmSY626/Aqfjr8LwPMvLzZ/J4rOBzayhv5l0b4ZT3zl56j5dbP5TDZh6VI5+7cw8Ne6eXWlVxFeW8ouSNWJiYzITMUjWc03CHm98kASJgzqe4ydRHOHbK7NGry2hsJUSkqJHHq0RE9umEREBERA0HlhtPkcJWstVnqUqqJyIJZCUPzhIIKquhLdE2fybS9X+5v1mHkFrPXDqGp5eQyncVK3qeOYD+WZvkyn9v31T90DWbR2fVu3I00I5M5LsfpddHuwsvo7uuRatDFkNlwlFTbmE4km7W+sttBfrM3vyXT+376p+6Pkun9v31T90DT4jCYgFDToUyuQZ1asQQ5voGvuGnR0yzEYKsCrJgqDVDTXMxxBUqxPOTPYkqBbt6pu/kun9v31T90i7RwCLScrnBAuDy1Tj7UCIMPXy1L4almBXkwMQ1nGaxJJtlIW5t3THRo4knnYOkq6ajFMxJ1vpbs6ZL2VglemSxqE8tih9NU3LXdQPS3AACTvkyn9v31T90DR4hcSCAmCRrnecSQosl+cejnadM3GG2epRTUphXKjModmCnpAbpmT5Lp/b99U/dHyXT+899U/dA1ePL0MRS5Ci1UtRrZqYqhB9JRGc5zY5QT16mbc4lx/kv3Mh/5SlLZ9NGzAHNlKhmdnIUkEgZibXIHgJKgRfPQPSV17aZI8QCJlpYlG9F1Y9IDAkdomS0x1cMj+kqtwuLkdh6IGWJDOEZfo6jL1P84vx5w7jBxhT6Rco9cc5O8717xbrgTIlFYHdrfhKwEREBERAS2otwRxBEuiBFxSh6eouGGo6mFj+M8Zx2ENKrUpnejFe0dB7xYz2kDmEcMw8DpPOPLjBZaqVQNKi5W9pd3iD/bIXF18uOWOm3JOZjlznWWytnujs+FPO7QZtMMOd2AzT0jZh2ibvCDf3SDxMddswlSolJUSKy9WiInt0wiIgJQysjbQrinRquTYJTqOTwCqTeBj2Ub0lb+Jmq+8YuPgRJsxYWlkRF9VVXwFplgIiRKuOAOVQaj9KruX223L369UCUTNXj3FdGp07sbg5wbU1Km4zN9YXGqi99xmIV0d2StUGZQGNIXFOxGbfvqaX6uqZMF5QYWoUWnWp5mLKiXys2X1VOpFtYFMA3ILkqjKSzuagvyTO7FmI9QEk6HxM2wMoQDIhwRTWi2X7s60z2D6ndp1GBNiQ6eO1C1AabnQBjzW9htx7N/VJgMBERARMJxSZ8mYZ8ufL05b2v4gy045LkXJI0OVGax4EqDY9UCRKETB56vB/dP+2PPV4P7p/wBsDDVw7U+dS1G9qW5W609VvgenjJOHxCuoZToe4jiCOgg6WmPz1OD+6f8AbIlGuFqvYVMjqr/RPYOCQfq9Iy+EDaRI/nq8H9zU/bHnq8H9zU/bAkRI/nq8H9zU/bAxyXAuQWNhmRlBPAFgBfqgSIiIGNN7DrB7iLfiDOa8p8DyuGqi3OT5xe1N9u1cw750p9PtX/af+zNbtE2uOJ/7Mj8R6dtbRuHi14kzamE5KtUToDXX2TqPhIcp0MnQYP0b8Zz86DAj5teyReKjpDMJEqJSULSE2esRET26WREQEh7VF6FUdBRlPY2n5yZIe1PoX3jQHTqIMCWJUyglYGpo1TWNqjGlv+ZBs5HEv0j2NOszY0aCoAFUKBuAFgJTEYZXFmAOtxxB4qd4PWJHy1ae48qvAm1Qdjbm77HrMDUbVqutRmp18JTO48rSzVcxWyi4I6Sumt72msFWorg062DzFSQqYRnYZbjNZdVN2W9+B0nVBKFa90RyLZlqUxmW17ZlYXG827TL6ezKKm60qSnitNQd994EDA9HEWbJUS5QZS4Js99Tp9W19JdgUxIJ5Z6TCy25NStj07zqD/7q2Ew4jFKg5xtfcLXZjwVRqT2QL6lIMCGAIO8EXB7jNVi3NEWpMXOUlaBJZ/5G3qPa07JK+dqfdJ3GqfyT4nskihhVQc0WvvO9ieLMdSeswOYGGqGlRyNWV+RUVeUfEXz5V16db5urq6RtxRo8cR/XiP1m2tEDS1EwwB9PNzLXNQ1b65eTz639LdpvvpeQKY/weJ5eoaV61cPUXVkvUABGXS+7dpe86I4VM+fKM+XJmtrlve1+FyZGp4FlzgZGV3apZ1JILEE9R1gcqmJU5VpbQxC83mqMNzTZyt3LITcsQDqJlrbQpstJWx1ZXRmzMKJszG452mgHOABJ7yJ1tqv3f90Wq/d/3QOUxGMVXXPj6ihgGpLyR+0pJI6wdPG+kLjFdQy7QrADpNG1wBroQLElW8bCdXap938YtV+7+MDj6GPSvekdoVS71iyMlFkAXISKbHcABY7xqJ1GzcFUphuUxD18xBBdVXKLWsMoGnbMy0nF7CkL77Ai/bxl1qv3fxgZ5D2j6Kf6tH/eJm+d+7+Mw1aFRyuYoFDKxyg3OU3A1OmtoE2IiBjq71P2vxBH42mp2s3PHUPj/wCtNtX9EnhzvA3/ACmjxrZiT1nwkbip+TTWzi/LDCfR1QPu2+JX/l8Jyk9J2rg+Vo1E6St19oaj4zzeVNka8dVJ1C08qoOCKPATmqSXZRxIHiZ1eI6JG4n0sVYTLDLpYWlfM6ZesUqmZVPEA+Il8gbFqZsPSP2Av9PN/KT57XHbmrFvvCWRETcJG2jSL0aqjQtTqKCN4JUgESTKGBjoVMyqw+sqt4i8yyFsvRMn8Nmp24BTzf7CkmwEREDBXwivYkWYei6mzr2MPwkOpi2okCpeopNlZFJqd6KNdOkeE2c0+0anPBqpaiocFyQwbOuWxUawMqY5qzMtPmZbFmqKQ9jcArTIGhs1ieG4yVh8EqG+pcixdjmc9/DqGk0uxaOSoxpA1abU6SNVY5TmptUuWB1Jsyjd0To4CIiAiIgIiICIiAiIgIiICIiAiIgYcU1kPWLeM0R1TuE2u0H3Dv8A/fGaxRow6z8dfzkLiJ3Omlka88929hOSruBubnr2N/3cT0Kcx5aUQKaVOlTlPEht3gR8ZX27OV46Oa2dblqY67+AJ/KdJV3TmPJ8Fq5Y/VRj2XIH5mdQ40Mh5urlVGYyyVJlJWzLZ6F5LVb0Leq7Dxsfzm7nL+SFX6VfYb8QfynUT2HA25sFZ99EmvYiIktsREQILcysD9WqAp/1FvbxW4/kEnTDisMKilTcXtYjQqQbhh1g2PdI+GxlrJVstQaX3LU+0n7d4+JCdLWcAXJsBvJ3CRHx9zakvKHcTe1Ne1+k9QueyUGAza1TyhGoW1qanqTpPWbnhaA87Z/oluP4j3Cfyje/dYdcvpYEAhmJdxuZvq+wu5e7XiTNHjdoUaNeqWrVVOUBkSkzD0NCMoNzqD298iNVW1zj8X6K2tSAI132yXJ5wvfgIHTV8CCcykpU9ddCeAYbmHbeU86dPpV5v8RASv8AMu9fiOsSJsrb1CsVSk7uchOYo9mCHKTnIsTfovNxaBajhgCCCDqCDcEdRl0hvgbEtTY02OpsLox+0m7vFj1zG2PKX5Vcltzg3pt/N9U+1bvgbCJpvlpglFjTHzwTIAxPOZcwQmw139Wk2Aeqfq0/6z+2BJiQMXSrOhVWWmSU56sSwAYE2BW1yAR3yLjMS6ZKbtY1KiIlVLAsCblSPqtlB1GnZA3MTnsdVrU6hyUK1akEBumIYOXN+YM1QLbdqeMxLj6pNxhMVluwINdg1wwGl3Glsx67CxgdNE59MTUOe+FxIyorKTitHJNig+cuCBqdLcLzGmJr3N8LXChajf8A0NdiBdEHPtc6i503QOkic0mPqkgeZYsDW7HEiwta3+ZfXXo6JXEY+ohH+ExbXKqCtdiLk21s1wANb2gdJE54YmrlpnzXEgsWDIcVY07GwLWqEEEa6XlMDiKz1MtTDVqSECznEsbGxJzANu3DSB0USHgSc1VSxYI4C5jcgFFa1951J3yTVeyk8BEzoavEvdz4eEjjeewH8R+QlS0xudQWsBZt+4dOvgZWzO5mZaImIrBAxJsovc/pxnEbWxRxBa+i2IUcOs9e6TdubU5Z7L9GDp9o+sfymqldkvudQi5L76Qx+TFK3Kk/ZXwvf8pvKzdEjbNoBEY+u5b4AfiDMjG8h576jRXsxxBiQmXU+S1W1cj1kYd4IP6ztJ59sarlxFI/ay/1Aj856DPU/CrbwzH2lJx9iIiWbciIgJa9MMLEAjgRcS6IEHzEp9CQoH+Ufo+xbap3adUupY0XCuDTc7lbc3sNubs39UmTHVoqwIYBlO8EXB7QYHKbXxgSrVC456LWJ5PkDUVSKN7gkECwGfTpHbIIxwQH/wDUrXGcsFwwbnFW15ynpBIAI1E6xcK9Ik07MDvR/SPs1N/c1+0TPRxiscuqva5RhZh126R1i4gafCMz1wadapyXOzU+QCoCoCspLWa99dBvvOhEiVcQlOyj0j6KIt2Ou8KNwv0mwlvIVKnpnk19RG559pxu7F8TAyVsaASqgu/qr0e2dy9/deYjg2qfTEFTcGkhISx6HO9+zQdUl0aCoLKAo4AWEyQIabMpqFUZ8qgBRyr2UAWFudMnmS8anvqn7pIiBr8XgGKnkqjo90IZqjsujAkFc2oIBHfMOKweUBzmqPylIs1rtlDgkKBuUb7D4zbRA5/H4GhWfM1bErcKCtKpVprzTcaKPHjCYDDhGQVcTZmDXNSqWFuhWIuB1ToItA5zD7MoISeXxbXpvTs9WqwAbeQCLZvtb4+TaGTJ5xi7Z8+bO+a9iLZsvo67uzhOjtFoHLDYmHGvnOO1416p8LjTumZdmUASeWxRuVJzVKp3G+mml9x4idHaLQIi4+nxPu3/AElflCnxPu3/AEkq0QIWBN2rNYhWqAqSCtwKagmx1tcGUx9XmgDpO/qHD4SYy33+HRNbjnu/ZpOWa2qsT2RQJynlDtfOeTQ80HnsPrHgOr8ZL8oNsZb0qZ5x9Nh9UeqOs/CcqZUZsv0wi5cniFry2XNCrcyFPTq4NkptTQdVz36yyVtKSBa3NO3eIWmJUyk5yNhSqZWVvVZW8DeemAzzCei7Mq5qNJukol+22s9B8It1tX8O+NLiIl46EREBES2o1gTwBMC6Jz2JrVUpUGRKldqgXlLVGXICmbNlQWtfSwHTMNTa7KbHC4+2YqGzc1jmsCAHuAd+oGm+0Dp5qNqKtRqdPMCb1DYOQQwTQ3Uhl7iDI1fGOtTKKGKZct86uxF7Xt6Xd2yGa4ds3muK3heUVnp1NHsSWDA5BqdTqBoDpAk7CqFalRXHJlqdBxTdyz5maqDdnJZjzV6dwE6OcqMQqnOcLjCcpcOWaoyi17A5iR2CZW2m9qTLhsWyVFDNz2DpfNzSt/SuF0JHpQOlia/BJylNWZa9IsLmnUqEOvU1mI+MkeZj1qnvW/WBIiQACtZFDMVanUYhjmsVZACCdfrH4SfAREQEREBERAREQERECjGwnHbd2zyQIU/Ove32B6x/Kbvyi2uuHpE73fmovE9JPUJ5lWrM7FmN2Y3JMreNza+WHDNk10haTqSTcnUk7yeuUiJVoiw7pmoJ8fwliC5khBrIvEX+lvWPLKZSViRHVaZSVMpMSwmzufJqrfDr9kuvxv8AgROMnXeS30Lf6jfgsuvhfTN/DtTu3kRE9E6kREBLKoup7D+EviBztVEq0qCnEPhyiKHCVDSqXyAWbhY8RLfk+hz/APG4g5wRrjCct1A5oOg3X7z0aTpIgc2MDRBJ8+xGvR50LdoFrDujEYGi7O3n+ITP9VMUFVfYFtJ0kQOefC0iLDHVhqDfzgdDZgDpuv4jSU2ThqVDU42rWOUKeWxGdTYk3CncdePQJ0UQInylR/i0/wCsSvylR/ip/WJKiBr1rK9dChzKtKqCw1UFmp2F919Dp1TYSh3ysBERAREQEREBERAREseBxXl96VD2an4rOPnZeW3pUPZqfis5Myi4uN5be/CDl9csV4mWJH05iLaZaYlsvpSstO53LtC+0Wl0TXTO2My2XtLJiR//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2" descr="data:image/jpeg;base64,/9j/4AAQSkZJRgABAQAAAQABAAD/2wCEAAgGBhAQEBATEBAQEBAREA4QEBAPDhUQEBASEhIWFRUSEBIVGCIbFRYgFxgRHSsdICQlKCgpFhstMS4mMCUnKCYBCQkJDQwNFw4OFyYdHR0oJycmJiYmLyYmJygnJy0qLy0mJiYtJiYmJiYmJycnJiYmJiYmJyYmJi0nKy0mJycnMv/AABEIAKkBLAMBIgACEQEDEQH/xAAbAAEAAQUBAAAAAAAAAAAAAAAABAECAwUGB//EAEMQAAIBAgMDBwcKBAcBAQAAAAECAAMRBBIhBTFREyJBYXGBkQYUMlJyk6EVIzNCYmOxwdHSU4KSoiRDc7LC4fA0Jf/EABoBAQACAwEAAAAAAAAAAAAAAAAEBQECAwb/xAApEQEAAgIABQIGAwEAAAAAAAAAAQIDEQQSITFBMvAFIkJRcaGBwdET/9oADAMBAAIRAxEAPwD3+IiAiIgIiICIiAiIgIiICIiAiIgIiICIiAiIgIiICIiAiIgQds4IVsPVp+shy9TDVT3MBPGKg47wbGe6kTyXys2fyWIa3o1AKg7dzD+oHxkPi6biLOOaPLQRESvcCZcOecO+YpdTOo7RNbxuswJxlIiVTKRhBqeyTJGwg0PbJImkj1aRtoVmSjVZbZkpuy3FxdVJFxwkmY8RQDoyNfKylWsbGxFjr2T2tt66JcuWqeUFfzF8QpXMlCm5VqLKvKMEbm66pZiL/GbbbG1GoUqRUBqlWrQoqSOaGqG2ZgDuGptM1TYlJsP5uQ3I5Fp5cxvkXcubfw65dW2RTcMHzPfk/Sc83kzmUpb0SDrca7pw5MkR38ftpq2mo2ptjEU3xFKnkeomGGJpMyXzBWIdGUEXOmhFt/Vqobfd6wVWXk61CnUwzZNS2ZRUB11yhlNtNzcJvKOz0V2fVqjqqs7akqt7KLaAak2A6ZZh9k0aYohUAFBStL7IYWNu0R/zyb3v3v8Az+jltvujbR2kyV8NRSwNc1SXIvlSmtzlHSxNh1a75G2htGvRrYZSyMlatUQ5aTF+TWlmFgD6WYEbjpwm2xWASoabMOdTbNTYGzKSLGx4EXBG4zHW2VTdqbtmLUnZ0Oc6Mwyk23HS4tum1q3nep8xr8e9szEtZs3bNR6OJdspaniK1GkMppg5WypnudCSRf8ACYMR5RucHh69PKGqVaFOorKWylnCVAADe4N/CbjDbIp075c2tV6xBYkGo4OYm/G503SFiNkYZFKsHs+IFcIrMSa1810UdYvYaaE8ZpyZeXUT4/bGraQKm3cQcLiMQhpZKXLmk2UkVlW2Riua665weNgdJ0WCLlbuVN7Fcq2sCo0Ou+9/hNT5jhslemKdYJXZmqqEqAFm9Irpzb9NrTY08aqgALWsAAL0X6O6b46WifmlmsT5TokT5RX1KvuX/SPlBfUq+5f9J2bpcSDW2qiC7LVAuBrRfeTYAabybSaDeBWIiAiIgIiICIiAiIgIiICcf5c7Pz0OUA1o1Df2Klr/AN2X4zsJFxWGFQVKbejUp5T33BPxWaXrzVmGLRuNPEImXE0DTd0bRkZlPaDaYpTyhkoxlZY5mJ7MNipuB2CVmLDm6iZZU2jUzDZNww5o75nEx0hoOwTIJyZerRET26WREQEREBERAwYrFCmLm5ubKo1Zm6FUdJmHC4U3L1LGoRaw1WmvqJ+Z6eywEithkcgsoJW+Ukai++0s8yT1R8YHIu1NalSy7TF6jXWnSYU2Jq6kBV3Em9+kDfK4ilTHOL7UUG5NixVbBjroQN1vCdb5knqj4zTAU/ObXFuU5O1zbNyObLbjbWBC2LhFrOjpVx6LTK1Mlc2SrmXQDoYDgNJ1FautNSzGwH56AAdJJsLS3zJPVHxlVwdMEHKLg3BOtjxF4EehQZ2FSoLEX5Onv5MHpPQXI6ejcOkmfFogIiICIiAiIgIiICIiAiIgJjf0lPtL4i//ABmSY626/Aqfjr8LwPMvLzZ/J4rOBzayhv5l0b4ZT3zl56j5dbP5TDZh6VI5+7cw8Ne6eXWlVxFeW8ouSNWJiYzITMUjWc03CHm98kASJgzqe4ydRHOHbK7NGry2hsJUSkqJHHq0RE9umEREBERA0HlhtPkcJWstVnqUqqJyIJZCUPzhIIKquhLdE2fybS9X+5v1mHkFrPXDqGp5eQyncVK3qeOYD+WZvkyn9v31T90DWbR2fVu3I00I5M5LsfpddHuwsvo7uuRatDFkNlwlFTbmE4km7W+sttBfrM3vyXT+376p+6Pkun9v31T90DT4jCYgFDToUyuQZ1asQQ5voGvuGnR0yzEYKsCrJgqDVDTXMxxBUqxPOTPYkqBbt6pu/kun9v31T90i7RwCLScrnBAuDy1Tj7UCIMPXy1L4almBXkwMQ1nGaxJJtlIW5t3THRo4knnYOkq6ajFMxJ1vpbs6ZL2VglemSxqE8tih9NU3LXdQPS3AACTvkyn9v31T90DR4hcSCAmCRrnecSQosl+cejnadM3GG2epRTUphXKjModmCnpAbpmT5Lp/b99U/dHyXT+899U/dA1ePL0MRS5Ci1UtRrZqYqhB9JRGc5zY5QT16mbc4lx/kv3Mh/5SlLZ9NGzAHNlKhmdnIUkEgZibXIHgJKgRfPQPSV17aZI8QCJlpYlG9F1Y9IDAkdomS0x1cMj+kqtwuLkdh6IGWJDOEZfo6jL1P84vx5w7jBxhT6Rco9cc5O8717xbrgTIlFYHdrfhKwEREBERAS2otwRxBEuiBFxSh6eouGGo6mFj+M8Zx2ENKrUpnejFe0dB7xYz2kDmEcMw8DpPOPLjBZaqVQNKi5W9pd3iD/bIXF18uOWOm3JOZjlznWWytnujs+FPO7QZtMMOd2AzT0jZh2ibvCDf3SDxMddswlSolJUSKy9WiInt0wiIgJQysjbQrinRquTYJTqOTwCqTeBj2Ub0lb+Jmq+8YuPgRJsxYWlkRF9VVXwFplgIiRKuOAOVQaj9KruX223L369UCUTNXj3FdGp07sbg5wbU1Km4zN9YXGqi99xmIV0d2StUGZQGNIXFOxGbfvqaX6uqZMF5QYWoUWnWp5mLKiXys2X1VOpFtYFMA3ILkqjKSzuagvyTO7FmI9QEk6HxM2wMoQDIhwRTWi2X7s60z2D6ndp1GBNiQ6eO1C1AabnQBjzW9htx7N/VJgMBERARMJxSZ8mYZ8ufL05b2v4gy045LkXJI0OVGax4EqDY9UCRKETB56vB/dP+2PPV4P7p/wBsDDVw7U+dS1G9qW5W609VvgenjJOHxCuoZToe4jiCOgg6WmPz1OD+6f8AbIlGuFqvYVMjqr/RPYOCQfq9Iy+EDaRI/nq8H9zU/bHnq8H9zU/bAkRI/nq8H9zU/bAxyXAuQWNhmRlBPAFgBfqgSIiIGNN7DrB7iLfiDOa8p8DyuGqi3OT5xe1N9u1cw750p9PtX/af+zNbtE2uOJ/7Mj8R6dtbRuHi14kzamE5KtUToDXX2TqPhIcp0MnQYP0b8Zz86DAj5teyReKjpDMJEqJSULSE2esRET26WREQEh7VF6FUdBRlPY2n5yZIe1PoX3jQHTqIMCWJUyglYGpo1TWNqjGlv+ZBs5HEv0j2NOszY0aCoAFUKBuAFgJTEYZXFmAOtxxB4qd4PWJHy1ae48qvAm1Qdjbm77HrMDUbVqutRmp18JTO48rSzVcxWyi4I6Sumt72msFWorg062DzFSQqYRnYZbjNZdVN2W9+B0nVBKFa90RyLZlqUxmW17ZlYXG827TL6ezKKm60qSnitNQd994EDA9HEWbJUS5QZS4Js99Tp9W19JdgUxIJ5Z6TCy25NStj07zqD/7q2Ew4jFKg5xtfcLXZjwVRqT2QL6lIMCGAIO8EXB7jNVi3NEWpMXOUlaBJZ/5G3qPa07JK+dqfdJ3GqfyT4nskihhVQc0WvvO9ieLMdSeswOYGGqGlRyNWV+RUVeUfEXz5V16db5urq6RtxRo8cR/XiP1m2tEDS1EwwB9PNzLXNQ1b65eTz639LdpvvpeQKY/weJ5eoaV61cPUXVkvUABGXS+7dpe86I4VM+fKM+XJmtrlve1+FyZGp4FlzgZGV3apZ1JILEE9R1gcqmJU5VpbQxC83mqMNzTZyt3LITcsQDqJlrbQpstJWx1ZXRmzMKJszG452mgHOABJ7yJ1tqv3f90Wq/d/3QOUxGMVXXPj6ihgGpLyR+0pJI6wdPG+kLjFdQy7QrADpNG1wBroQLElW8bCdXap938YtV+7+MDj6GPSvekdoVS71iyMlFkAXISKbHcABY7xqJ1GzcFUphuUxD18xBBdVXKLWsMoGnbMy0nF7CkL77Ai/bxl1qv3fxgZ5D2j6Kf6tH/eJm+d+7+Mw1aFRyuYoFDKxyg3OU3A1OmtoE2IiBjq71P2vxBH42mp2s3PHUPj/wCtNtX9EnhzvA3/ACmjxrZiT1nwkbip+TTWzi/LDCfR1QPu2+JX/l8Jyk9J2rg+Vo1E6St19oaj4zzeVNka8dVJ1C08qoOCKPATmqSXZRxIHiZ1eI6JG4n0sVYTLDLpYWlfM6ZesUqmZVPEA+Il8gbFqZsPSP2Av9PN/KT57XHbmrFvvCWRETcJG2jSL0aqjQtTqKCN4JUgESTKGBjoVMyqw+sqt4i8yyFsvRMn8Nmp24BTzf7CkmwEREDBXwivYkWYei6mzr2MPwkOpi2okCpeopNlZFJqd6KNdOkeE2c0+0anPBqpaiocFyQwbOuWxUawMqY5qzMtPmZbFmqKQ9jcArTIGhs1ieG4yVh8EqG+pcixdjmc9/DqGk0uxaOSoxpA1abU6SNVY5TmptUuWB1Jsyjd0To4CIiAiIgIiICIiAiIgIiICIiAiIgYcU1kPWLeM0R1TuE2u0H3Dv8A/fGaxRow6z8dfzkLiJ3Omlka88929hOSruBubnr2N/3cT0Kcx5aUQKaVOlTlPEht3gR8ZX27OV46Oa2dblqY67+AJ/KdJV3TmPJ8Fq5Y/VRj2XIH5mdQ40Mh5urlVGYyyVJlJWzLZ6F5LVb0Leq7Dxsfzm7nL+SFX6VfYb8QfynUT2HA25sFZ99EmvYiIktsREQILcysD9WqAp/1FvbxW4/kEnTDisMKilTcXtYjQqQbhh1g2PdI+GxlrJVstQaX3LU+0n7d4+JCdLWcAXJsBvJ3CRHx9zakvKHcTe1Ne1+k9QueyUGAza1TyhGoW1qanqTpPWbnhaA87Z/oluP4j3Cfyje/dYdcvpYEAhmJdxuZvq+wu5e7XiTNHjdoUaNeqWrVVOUBkSkzD0NCMoNzqD298iNVW1zj8X6K2tSAI132yXJ5wvfgIHTV8CCcykpU9ddCeAYbmHbeU86dPpV5v8RASv8AMu9fiOsSJsrb1CsVSk7uchOYo9mCHKTnIsTfovNxaBajhgCCCDqCDcEdRl0hvgbEtTY02OpsLox+0m7vFj1zG2PKX5Vcltzg3pt/N9U+1bvgbCJpvlpglFjTHzwTIAxPOZcwQmw139Wk2Aeqfq0/6z+2BJiQMXSrOhVWWmSU56sSwAYE2BW1yAR3yLjMS6ZKbtY1KiIlVLAsCblSPqtlB1GnZA3MTnsdVrU6hyUK1akEBumIYOXN+YM1QLbdqeMxLj6pNxhMVluwINdg1wwGl3Glsx67CxgdNE59MTUOe+FxIyorKTitHJNig+cuCBqdLcLzGmJr3N8LXChajf8A0NdiBdEHPtc6i503QOkic0mPqkgeZYsDW7HEiwta3+ZfXXo6JXEY+ohH+ExbXKqCtdiLk21s1wANb2gdJE54YmrlpnzXEgsWDIcVY07GwLWqEEEa6XlMDiKz1MtTDVqSECznEsbGxJzANu3DSB0USHgSc1VSxYI4C5jcgFFa1951J3yTVeyk8BEzoavEvdz4eEjjeewH8R+QlS0xudQWsBZt+4dOvgZWzO5mZaImIrBAxJsovc/pxnEbWxRxBa+i2IUcOs9e6TdubU5Z7L9GDp9o+sfymqldkvudQi5L76Qx+TFK3Kk/ZXwvf8pvKzdEjbNoBEY+u5b4AfiDMjG8h576jRXsxxBiQmXU+S1W1cj1kYd4IP6ztJ59sarlxFI/ay/1Aj856DPU/CrbwzH2lJx9iIiWbciIgJa9MMLEAjgRcS6IEHzEp9CQoH+Ufo+xbap3adUupY0XCuDTc7lbc3sNubs39UmTHVoqwIYBlO8EXB7QYHKbXxgSrVC456LWJ5PkDUVSKN7gkECwGfTpHbIIxwQH/wDUrXGcsFwwbnFW15ynpBIAI1E6xcK9Ik07MDvR/SPs1N/c1+0TPRxiscuqva5RhZh126R1i4gafCMz1wadapyXOzU+QCoCoCspLWa99dBvvOhEiVcQlOyj0j6KIt2Ou8KNwv0mwlvIVKnpnk19RG559pxu7F8TAyVsaASqgu/qr0e2dy9/deYjg2qfTEFTcGkhISx6HO9+zQdUl0aCoLKAo4AWEyQIabMpqFUZ8qgBRyr2UAWFudMnmS8anvqn7pIiBr8XgGKnkqjo90IZqjsujAkFc2oIBHfMOKweUBzmqPylIs1rtlDgkKBuUb7D4zbRA5/H4GhWfM1bErcKCtKpVprzTcaKPHjCYDDhGQVcTZmDXNSqWFuhWIuB1ToItA5zD7MoISeXxbXpvTs9WqwAbeQCLZvtb4+TaGTJ5xi7Z8+bO+a9iLZsvo67uzhOjtFoHLDYmHGvnOO1416p8LjTumZdmUASeWxRuVJzVKp3G+mml9x4idHaLQIi4+nxPu3/AElflCnxPu3/AEkq0QIWBN2rNYhWqAqSCtwKagmx1tcGUx9XmgDpO/qHD4SYy33+HRNbjnu/ZpOWa2qsT2RQJynlDtfOeTQ80HnsPrHgOr8ZL8oNsZb0qZ5x9Nh9UeqOs/CcqZUZsv0wi5cniFry2XNCrcyFPTq4NkptTQdVz36yyVtKSBa3NO3eIWmJUyk5yNhSqZWVvVZW8DeemAzzCei7Mq5qNJukol+22s9B8It1tX8O+NLiIl46EREBES2o1gTwBMC6Jz2JrVUpUGRKldqgXlLVGXICmbNlQWtfSwHTMNTa7KbHC4+2YqGzc1jmsCAHuAd+oGm+0Dp5qNqKtRqdPMCb1DYOQQwTQ3Uhl7iDI1fGOtTKKGKZct86uxF7Xt6Xd2yGa4ds3muK3heUVnp1NHsSWDA5BqdTqBoDpAk7CqFalRXHJlqdBxTdyz5maqDdnJZjzV6dwE6OcqMQqnOcLjCcpcOWaoyi17A5iR2CZW2m9qTLhsWyVFDNz2DpfNzSt/SuF0JHpQOlia/BJylNWZa9IsLmnUqEOvU1mI+MkeZj1qnvW/WBIiQACtZFDMVanUYhjmsVZACCdfrH4SfAREQEREBERAREQERECjGwnHbd2zyQIU/Ove32B6x/Kbvyi2uuHpE73fmovE9JPUJ5lWrM7FmN2Y3JMreNza+WHDNk10haTqSTcnUk7yeuUiJVoiw7pmoJ8fwliC5khBrIvEX+lvWPLKZSViRHVaZSVMpMSwmzufJqrfDr9kuvxv8AgROMnXeS30Lf6jfgsuvhfTN/DtTu3kRE9E6kREBLKoup7D+EviBztVEq0qCnEPhyiKHCVDSqXyAWbhY8RLfk+hz/APG4g5wRrjCct1A5oOg3X7z0aTpIgc2MDRBJ8+xGvR50LdoFrDujEYGi7O3n+ITP9VMUFVfYFtJ0kQOefC0iLDHVhqDfzgdDZgDpuv4jSU2ThqVDU42rWOUKeWxGdTYk3CncdePQJ0UQInylR/i0/wCsSvylR/ip/WJKiBr1rK9dChzKtKqCw1UFmp2F919Dp1TYSh3ysBERAREQEREBERAREseBxXl96VD2an4rOPnZeW3pUPZqfis5Myi4uN5be/CDl9csV4mWJH05iLaZaYlsvpSstO53LtC+0Wl0TXTO2My2XtLJiR//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31590"/>
            <a:ext cx="6696743" cy="389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48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4" name="Rectangle 3"/>
          <p:cNvSpPr/>
          <p:nvPr/>
        </p:nvSpPr>
        <p:spPr>
          <a:xfrm>
            <a:off x="291714" y="627534"/>
            <a:ext cx="4166525" cy="461665"/>
          </a:xfrm>
          <a:prstGeom prst="rect">
            <a:avLst/>
          </a:prstGeom>
        </p:spPr>
        <p:txBody>
          <a:bodyPr wrap="none">
            <a:spAutoFit/>
          </a:bodyPr>
          <a:lstStyle/>
          <a:p>
            <a:r>
              <a:rPr lang="en-US" sz="2400" b="1" u="sng" dirty="0">
                <a:solidFill>
                  <a:schemeClr val="accent1"/>
                </a:solidFill>
                <a:latin typeface="+mn-lt"/>
              </a:rPr>
              <a:t>WORKING EXPLANATION  </a:t>
            </a:r>
            <a:endParaRPr lang="en-IN" sz="2400" b="1" u="sng" dirty="0">
              <a:latin typeface="+mn-lt"/>
            </a:endParaRPr>
          </a:p>
        </p:txBody>
      </p:sp>
      <p:sp>
        <p:nvSpPr>
          <p:cNvPr id="5" name="Rectangle 4"/>
          <p:cNvSpPr/>
          <p:nvPr/>
        </p:nvSpPr>
        <p:spPr>
          <a:xfrm>
            <a:off x="395536" y="1203599"/>
            <a:ext cx="6462464" cy="3293209"/>
          </a:xfrm>
          <a:prstGeom prst="rect">
            <a:avLst/>
          </a:prstGeom>
        </p:spPr>
        <p:txBody>
          <a:bodyPr wrap="square">
            <a:spAutoFit/>
          </a:bodyPr>
          <a:lstStyle/>
          <a:p>
            <a:pPr marL="285750" indent="-285750" algn="just">
              <a:buFont typeface="Arial" pitchFamily="34" charset="0"/>
              <a:buChar char="•"/>
            </a:pPr>
            <a:r>
              <a:rPr lang="en-US" sz="1600" dirty="0"/>
              <a:t>In this project We will be placing the transmitter side circuit in the mining area . </a:t>
            </a:r>
          </a:p>
          <a:p>
            <a:pPr marL="285750" indent="-285750" algn="just">
              <a:buFont typeface="Arial" pitchFamily="34" charset="0"/>
              <a:buChar char="•"/>
            </a:pPr>
            <a:r>
              <a:rPr lang="en-US" sz="1600" dirty="0"/>
              <a:t>The sensors which  we used will be monitoring the environment continuously . </a:t>
            </a:r>
          </a:p>
          <a:p>
            <a:pPr marL="285750" indent="-285750" algn="just">
              <a:buFont typeface="Arial" pitchFamily="34" charset="0"/>
              <a:buChar char="•"/>
            </a:pPr>
            <a:r>
              <a:rPr lang="en-US" sz="1600" dirty="0"/>
              <a:t>If any dangerous gas releases or if there is any sudden rise of temperature in the mining area where workers are working or if there is any fire accident or if there is any worker working after consuming alcohol   , the data will be displayed on the LCD and the buzzer will turn on automatically . </a:t>
            </a:r>
          </a:p>
          <a:p>
            <a:pPr marL="285750" indent="-285750" algn="just">
              <a:buFont typeface="Arial" pitchFamily="34" charset="0"/>
              <a:buChar char="•"/>
            </a:pPr>
            <a:r>
              <a:rPr lang="en-US" sz="1600" dirty="0"/>
              <a:t>The data will be transmitted to the receiver end or the supervising person at the mine through </a:t>
            </a:r>
            <a:r>
              <a:rPr lang="en-US" sz="1600" dirty="0" err="1"/>
              <a:t>Zigbee</a:t>
            </a:r>
            <a:r>
              <a:rPr lang="en-US" sz="1600" dirty="0"/>
              <a:t> protocol .</a:t>
            </a:r>
          </a:p>
          <a:p>
            <a:pPr marL="285750" indent="-285750" algn="just">
              <a:buFont typeface="Arial" pitchFamily="34" charset="0"/>
              <a:buChar char="•"/>
            </a:pPr>
            <a:r>
              <a:rPr lang="en-US" sz="1600" dirty="0"/>
              <a:t>Also the SMS alert will be sent to any person or nearby hospitals with the help of GSM module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39"/>
          <p:cNvSpPr txBox="1">
            <a:spLocks noGrp="1"/>
          </p:cNvSpPr>
          <p:nvPr>
            <p:ph type="title"/>
          </p:nvPr>
        </p:nvSpPr>
        <p:spPr>
          <a:xfrm>
            <a:off x="457200" y="605600"/>
            <a:ext cx="5640900" cy="45398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u="sng" dirty="0">
                <a:solidFill>
                  <a:schemeClr val="accent1"/>
                </a:solidFill>
                <a:latin typeface="+mn-lt"/>
              </a:rPr>
              <a:t>ADVANTAGES</a:t>
            </a:r>
            <a:endParaRPr sz="4000" u="sng" dirty="0">
              <a:solidFill>
                <a:schemeClr val="accent1"/>
              </a:solidFill>
              <a:latin typeface="+mn-lt"/>
            </a:endParaRPr>
          </a:p>
        </p:txBody>
      </p:sp>
      <p:sp>
        <p:nvSpPr>
          <p:cNvPr id="2295" name="Google Shape;2295;p3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467544" y="1131591"/>
            <a:ext cx="6390456" cy="738664"/>
          </a:xfrm>
          <a:prstGeom prst="rect">
            <a:avLst/>
          </a:prstGeom>
        </p:spPr>
        <p:txBody>
          <a:bodyPr wrap="square">
            <a:spAutoFit/>
          </a:bodyPr>
          <a:lstStyle/>
          <a:p>
            <a:pPr marL="285750" indent="-285750">
              <a:buFont typeface="Arial" pitchFamily="34" charset="0"/>
              <a:buChar char="•"/>
            </a:pPr>
            <a:r>
              <a:rPr lang="en-US" dirty="0"/>
              <a:t>The Leakage of dangerous and harmful gases can be identified.</a:t>
            </a:r>
          </a:p>
          <a:p>
            <a:pPr marL="285750" indent="-285750">
              <a:buFont typeface="Arial" pitchFamily="34" charset="0"/>
              <a:buChar char="•"/>
            </a:pPr>
            <a:r>
              <a:rPr lang="en-US" dirty="0"/>
              <a:t>Accident occurrence can be decreased</a:t>
            </a:r>
          </a:p>
          <a:p>
            <a:pPr marL="285750" indent="-285750">
              <a:buFont typeface="Arial" pitchFamily="34" charset="0"/>
              <a:buChar char="•"/>
            </a:pPr>
            <a:r>
              <a:rPr lang="en-US" dirty="0"/>
              <a:t>High </a:t>
            </a:r>
            <a:r>
              <a:rPr lang="en-US" dirty="0" err="1"/>
              <a:t>tempeature</a:t>
            </a:r>
            <a:r>
              <a:rPr lang="en-US" dirty="0"/>
              <a:t> and fire accidents will be identified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0"/>
        <p:cNvGrpSpPr/>
        <p:nvPr/>
      </p:nvGrpSpPr>
      <p:grpSpPr>
        <a:xfrm>
          <a:off x="0" y="0"/>
          <a:ext cx="0" cy="0"/>
          <a:chOff x="0" y="0"/>
          <a:chExt cx="0" cy="0"/>
        </a:xfrm>
      </p:grpSpPr>
      <p:sp>
        <p:nvSpPr>
          <p:cNvPr id="2521" name="Google Shape;2521;p4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u="sng" dirty="0">
                <a:solidFill>
                  <a:schemeClr val="accent1"/>
                </a:solidFill>
                <a:latin typeface="+mn-lt"/>
              </a:rPr>
              <a:t>APPLICATIONS</a:t>
            </a:r>
            <a:endParaRPr u="sng" dirty="0">
              <a:solidFill>
                <a:schemeClr val="accent1"/>
              </a:solidFill>
              <a:latin typeface="+mn-lt"/>
            </a:endParaRPr>
          </a:p>
        </p:txBody>
      </p:sp>
      <p:sp>
        <p:nvSpPr>
          <p:cNvPr id="2522" name="Google Shape;2522;p4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486739" y="1563638"/>
            <a:ext cx="6390456" cy="954107"/>
          </a:xfrm>
          <a:prstGeom prst="rect">
            <a:avLst/>
          </a:prstGeom>
        </p:spPr>
        <p:txBody>
          <a:bodyPr wrap="square">
            <a:spAutoFit/>
          </a:bodyPr>
          <a:lstStyle/>
          <a:p>
            <a:pPr marL="285750" indent="-285750">
              <a:buFont typeface="Arial" pitchFamily="34" charset="0"/>
              <a:buChar char="•"/>
            </a:pPr>
            <a:r>
              <a:rPr lang="en-US" dirty="0"/>
              <a:t>We can use this monitoring system in</a:t>
            </a:r>
          </a:p>
          <a:p>
            <a:pPr marL="285750" indent="-285750">
              <a:buFont typeface="Arial" pitchFamily="34" charset="0"/>
              <a:buChar char="•"/>
            </a:pPr>
            <a:endParaRPr lang="en-US" dirty="0"/>
          </a:p>
          <a:p>
            <a:r>
              <a:rPr lang="en-US" dirty="0"/>
              <a:t> -     Coal Mines</a:t>
            </a:r>
          </a:p>
          <a:p>
            <a:r>
              <a:rPr lang="en-US" dirty="0"/>
              <a:t> -     Gas Industries</a:t>
            </a:r>
          </a:p>
        </p:txBody>
      </p:sp>
    </p:spTree>
    <p:extLst>
      <p:ext uri="{BB962C8B-B14F-4D97-AF65-F5344CB8AC3E}">
        <p14:creationId xmlns:p14="http://schemas.microsoft.com/office/powerpoint/2010/main" val="3593219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0"/>
        <p:cNvGrpSpPr/>
        <p:nvPr/>
      </p:nvGrpSpPr>
      <p:grpSpPr>
        <a:xfrm>
          <a:off x="0" y="0"/>
          <a:ext cx="0" cy="0"/>
          <a:chOff x="0" y="0"/>
          <a:chExt cx="0" cy="0"/>
        </a:xfrm>
      </p:grpSpPr>
      <p:sp>
        <p:nvSpPr>
          <p:cNvPr id="2521" name="Google Shape;2521;p46"/>
          <p:cNvSpPr txBox="1">
            <a:spLocks noGrp="1"/>
          </p:cNvSpPr>
          <p:nvPr>
            <p:ph type="title"/>
          </p:nvPr>
        </p:nvSpPr>
        <p:spPr>
          <a:xfrm>
            <a:off x="457200" y="605600"/>
            <a:ext cx="5640900" cy="5979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u="sng" dirty="0">
                <a:solidFill>
                  <a:schemeClr val="accent1"/>
                </a:solidFill>
                <a:latin typeface="+mn-lt"/>
              </a:rPr>
              <a:t>CONCLUSION</a:t>
            </a:r>
            <a:endParaRPr sz="4400" u="sng" dirty="0">
              <a:solidFill>
                <a:schemeClr val="accent1"/>
              </a:solidFill>
              <a:latin typeface="+mn-lt"/>
            </a:endParaRPr>
          </a:p>
        </p:txBody>
      </p:sp>
      <p:sp>
        <p:nvSpPr>
          <p:cNvPr id="2522" name="Google Shape;2522;p4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441858" y="1563638"/>
            <a:ext cx="6390456" cy="2031325"/>
          </a:xfrm>
          <a:prstGeom prst="rect">
            <a:avLst/>
          </a:prstGeom>
        </p:spPr>
        <p:txBody>
          <a:bodyPr wrap="square">
            <a:spAutoFit/>
          </a:bodyPr>
          <a:lstStyle/>
          <a:p>
            <a:pPr marL="285750" indent="-285750">
              <a:buFont typeface="Arial" pitchFamily="34" charset="0"/>
              <a:buChar char="•"/>
            </a:pPr>
            <a:r>
              <a:rPr lang="en-US" dirty="0"/>
              <a:t>A Real time monitoring system is developed to provide clearer and more point to point perspective of the underground mines</a:t>
            </a:r>
          </a:p>
          <a:p>
            <a:endParaRPr lang="en-US" dirty="0"/>
          </a:p>
          <a:p>
            <a:pPr marL="285750" indent="-285750">
              <a:buFont typeface="Arial" pitchFamily="34" charset="0"/>
              <a:buChar char="•"/>
            </a:pPr>
            <a:r>
              <a:rPr lang="en-US" dirty="0"/>
              <a:t>This system will be displaying the parameters on the monitoring unit</a:t>
            </a:r>
          </a:p>
          <a:p>
            <a:pPr marL="285750" indent="-285750">
              <a:buFont typeface="Arial" pitchFamily="34" charset="0"/>
              <a:buChar char="•"/>
            </a:pPr>
            <a:endParaRPr lang="en-US" dirty="0"/>
          </a:p>
          <a:p>
            <a:pPr marL="285750" indent="-285750">
              <a:buFont typeface="Arial" pitchFamily="34" charset="0"/>
              <a:buChar char="•"/>
            </a:pPr>
            <a:r>
              <a:rPr lang="en-US" dirty="0"/>
              <a:t>It will be helpful to all miners present inside the mine to save their life before any accident.</a:t>
            </a:r>
          </a:p>
          <a:p>
            <a:pPr marL="285750" indent="-285750">
              <a:buFont typeface="Arial" pitchFamily="34" charset="0"/>
              <a:buChar char="•"/>
            </a:pPr>
            <a:endParaRPr lang="en-US" dirty="0"/>
          </a:p>
          <a:p>
            <a:pPr marL="285750" indent="-285750">
              <a:buFont typeface="Arial" pitchFamily="34" charset="0"/>
              <a:buChar char="•"/>
            </a:pPr>
            <a:r>
              <a:rPr lang="en-US" dirty="0"/>
              <a:t>The Alarm triggers when sensor detects any danger inside coal mine.</a:t>
            </a:r>
          </a:p>
        </p:txBody>
      </p:sp>
      <p:grpSp>
        <p:nvGrpSpPr>
          <p:cNvPr id="6" name="Google Shape;3680;p47"/>
          <p:cNvGrpSpPr/>
          <p:nvPr/>
        </p:nvGrpSpPr>
        <p:grpSpPr>
          <a:xfrm>
            <a:off x="7020272" y="1635646"/>
            <a:ext cx="1407570" cy="1644023"/>
            <a:chOff x="2533225" y="322726"/>
            <a:chExt cx="4077549" cy="4762523"/>
          </a:xfrm>
        </p:grpSpPr>
        <p:sp>
          <p:nvSpPr>
            <p:cNvPr id="7" name="Google Shape;3681;p47"/>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682;p47"/>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683;p47"/>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684;p47"/>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685;p47"/>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686;p47"/>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687;p47"/>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688;p47"/>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689;p47"/>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690;p47"/>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691;p47"/>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692;p47"/>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3693;p47"/>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694;p47"/>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695;p47"/>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696;p47"/>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697;p47"/>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698;p47"/>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699;p47"/>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700;p47"/>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701;p47"/>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702;p47"/>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703;p47"/>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704;p47"/>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705;p47"/>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706;p47"/>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707;p47"/>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708;p47"/>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709;p47"/>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710;p47"/>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11;p47"/>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712;p47"/>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713;p47"/>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714;p47"/>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715;p47"/>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716;p47"/>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717;p47"/>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718;p47"/>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719;p47"/>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720;p47"/>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721;p47"/>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722;p47"/>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723;p47"/>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 name="Google Shape;3724;p47"/>
            <p:cNvGrpSpPr/>
            <p:nvPr/>
          </p:nvGrpSpPr>
          <p:grpSpPr>
            <a:xfrm>
              <a:off x="4316519" y="693558"/>
              <a:ext cx="830259" cy="517637"/>
              <a:chOff x="5840944" y="1418558"/>
              <a:chExt cx="830259" cy="517637"/>
            </a:xfrm>
          </p:grpSpPr>
          <p:sp>
            <p:nvSpPr>
              <p:cNvPr id="130" name="Google Shape;3725;p47"/>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726;p47"/>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727;p47"/>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728;p47"/>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729;p47"/>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730;p47"/>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731;p47"/>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732;p47"/>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 name="Google Shape;3733;p47"/>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734;p47"/>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735;p47"/>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736;p47"/>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737;p47"/>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738;p47"/>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739;p47"/>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740;p47"/>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741;p47"/>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742;p47"/>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743;p47"/>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744;p47"/>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745;p47"/>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746;p47"/>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747;p47"/>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748;p47"/>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749;p47"/>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750;p47"/>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751;p47"/>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752;p47"/>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753;p47"/>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754;p47"/>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755;p47"/>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756;p47"/>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757;p47"/>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758;p47"/>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759;p47"/>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760;p47"/>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761;p47"/>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762;p47"/>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763;p47"/>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764;p47"/>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765;p47"/>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766;p47"/>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767;p47"/>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768;p47"/>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769;p47"/>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770;p47"/>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771;p47"/>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772;p47"/>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773;p47"/>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774;p47"/>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775;p47"/>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776;p47"/>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777;p47"/>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778;p47"/>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779;p47"/>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780;p47"/>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781;p47"/>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782;p47"/>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783;p47"/>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 name="Google Shape;3784;p47"/>
            <p:cNvGrpSpPr/>
            <p:nvPr/>
          </p:nvGrpSpPr>
          <p:grpSpPr>
            <a:xfrm>
              <a:off x="3439221" y="3170887"/>
              <a:ext cx="276341" cy="167131"/>
              <a:chOff x="4963646" y="3895887"/>
              <a:chExt cx="276341" cy="167131"/>
            </a:xfrm>
          </p:grpSpPr>
          <p:sp>
            <p:nvSpPr>
              <p:cNvPr id="110" name="Google Shape;3785;p47"/>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786;p47"/>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787;p47"/>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788;p47"/>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789;p47"/>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790;p47"/>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791;p47"/>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792;p47"/>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793;p47"/>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794;p47"/>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795;p47"/>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796;p47"/>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797;p47"/>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798;p47"/>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799;p47"/>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00;p47"/>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01;p4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02;p4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03;p47"/>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04;p47"/>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 name="Google Shape;3805;p47"/>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06;p47"/>
            <p:cNvSpPr/>
            <p:nvPr/>
          </p:nvSpPr>
          <p:spPr>
            <a:xfrm>
              <a:off x="6274476"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07;p47"/>
            <p:cNvSpPr/>
            <p:nvPr/>
          </p:nvSpPr>
          <p:spPr>
            <a:xfrm>
              <a:off x="6256990"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08;p47"/>
            <p:cNvSpPr/>
            <p:nvPr/>
          </p:nvSpPr>
          <p:spPr>
            <a:xfrm>
              <a:off x="6322845"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09;p47"/>
            <p:cNvSpPr/>
            <p:nvPr/>
          </p:nvSpPr>
          <p:spPr>
            <a:xfrm>
              <a:off x="3417840"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10;p47"/>
            <p:cNvSpPr/>
            <p:nvPr/>
          </p:nvSpPr>
          <p:spPr>
            <a:xfrm>
              <a:off x="3400355"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11;p47"/>
            <p:cNvSpPr/>
            <p:nvPr/>
          </p:nvSpPr>
          <p:spPr>
            <a:xfrm>
              <a:off x="3456326"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48692" y="715764"/>
            <a:ext cx="5640900" cy="5963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u="sng" dirty="0">
                <a:solidFill>
                  <a:schemeClr val="accent1"/>
                </a:solidFill>
                <a:latin typeface="+mn-lt"/>
              </a:rPr>
              <a:t>AIM OF OUR PROJECT</a:t>
            </a:r>
            <a:endParaRPr sz="3600" u="sng" dirty="0">
              <a:solidFill>
                <a:schemeClr val="accent1"/>
              </a:solidFill>
              <a:latin typeface="+mn-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Rectangle 2"/>
          <p:cNvSpPr/>
          <p:nvPr/>
        </p:nvSpPr>
        <p:spPr>
          <a:xfrm>
            <a:off x="467489" y="1985422"/>
            <a:ext cx="6103684" cy="1169551"/>
          </a:xfrm>
          <a:prstGeom prst="rect">
            <a:avLst/>
          </a:prstGeom>
        </p:spPr>
        <p:txBody>
          <a:bodyPr wrap="square">
            <a:spAutoFit/>
          </a:bodyPr>
          <a:lstStyle/>
          <a:p>
            <a:pPr marL="285750" indent="-285750">
              <a:buFont typeface="Arial" pitchFamily="34" charset="0"/>
              <a:buChar char="•"/>
            </a:pPr>
            <a:r>
              <a:rPr lang="en-US" dirty="0"/>
              <a:t>The main objective of the project is </a:t>
            </a:r>
            <a:r>
              <a:rPr lang="en-US" b="1" dirty="0"/>
              <a:t>to develop a monitoring system for the safety of workers in the underground mines.</a:t>
            </a:r>
            <a:endParaRPr lang="en-US" dirty="0"/>
          </a:p>
          <a:p>
            <a:endParaRPr lang="en-US" dirty="0"/>
          </a:p>
          <a:p>
            <a:pPr marL="285750" indent="-285750">
              <a:buFont typeface="Arial" pitchFamily="34" charset="0"/>
              <a:buChar char="•"/>
            </a:pPr>
            <a:r>
              <a:rPr lang="en-US" dirty="0"/>
              <a:t> This will alert the workers who are working in the mines when there is any danger.</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PPT - ICT development report of China PowerPoint Presentation, free  download - ID:55985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83518"/>
            <a:ext cx="7488832" cy="4032448"/>
          </a:xfrm>
          <a:prstGeom prst="ellipse">
            <a:avLst/>
          </a:prstGeom>
          <a:ln w="63500" cap="rnd">
            <a:noFill/>
          </a:ln>
          <a:effectLst>
            <a:glow rad="228600">
              <a:schemeClr val="accent4">
                <a:satMod val="175000"/>
                <a:alpha val="40000"/>
              </a:schemeClr>
            </a:glow>
            <a:outerShdw blurRad="76200" dist="12700" dir="8100000" sy="-23000" kx="800400" algn="br" rotWithShape="0">
              <a:prstClr val="black">
                <a:alpha val="20000"/>
              </a:prstClr>
            </a:outerShdw>
            <a:reflection blurRad="6350" stA="50000" endA="295" endPos="92000" dist="101600" dir="5400000" sy="-100000" algn="bl" rotWithShape="0"/>
          </a:effectLst>
          <a:scene3d>
            <a:camera prst="perspectiveContrastingRightFacing"/>
            <a:lightRig rig="harsh" dir="t">
              <a:rot lat="0" lon="0" rev="3000000"/>
            </a:lightRig>
          </a:scene3d>
          <a:sp3d extrusionH="254000" contourW="19050">
            <a:bevelT w="82550" h="44450" prst="cross"/>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39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539552" y="699542"/>
            <a:ext cx="3667200" cy="5217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000" u="sng" dirty="0">
                <a:solidFill>
                  <a:schemeClr val="accent1"/>
                </a:solidFill>
                <a:latin typeface="+mn-lt"/>
              </a:rPr>
              <a:t>ABSTRACT</a:t>
            </a:r>
            <a:endParaRPr sz="3600" u="sng" dirty="0">
              <a:solidFill>
                <a:schemeClr val="accent1"/>
              </a:solidFill>
              <a:latin typeface="+mn-lt"/>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Rectangle 2"/>
          <p:cNvSpPr/>
          <p:nvPr/>
        </p:nvSpPr>
        <p:spPr>
          <a:xfrm>
            <a:off x="107504" y="1347614"/>
            <a:ext cx="8784976" cy="2769989"/>
          </a:xfrm>
          <a:prstGeom prst="rect">
            <a:avLst/>
          </a:prstGeom>
        </p:spPr>
        <p:txBody>
          <a:bodyPr wrap="square">
            <a:spAutoFit/>
          </a:bodyPr>
          <a:lstStyle/>
          <a:p>
            <a:pPr marL="285750" indent="-285750">
              <a:buFont typeface="Arial" pitchFamily="34" charset="0"/>
              <a:buChar char="•"/>
            </a:pPr>
            <a:r>
              <a:rPr lang="en-US" sz="1600" b="1" dirty="0"/>
              <a:t>Mining industry is one of the most productive industry . </a:t>
            </a:r>
          </a:p>
          <a:p>
            <a:pPr marL="285750" indent="-285750">
              <a:buFont typeface="Arial" pitchFamily="34" charset="0"/>
              <a:buChar char="•"/>
            </a:pPr>
            <a:r>
              <a:rPr lang="en-US" sz="1600" b="1" dirty="0"/>
              <a:t>But there are many risks in mining . </a:t>
            </a:r>
          </a:p>
          <a:p>
            <a:pPr marL="285750" indent="-285750">
              <a:buFont typeface="Arial" pitchFamily="34" charset="0"/>
              <a:buChar char="•"/>
            </a:pPr>
            <a:r>
              <a:rPr lang="en-US" sz="1600" b="1" dirty="0"/>
              <a:t>There is a chance for fire accidents and there may be a sudden rise of temperature . </a:t>
            </a:r>
          </a:p>
          <a:p>
            <a:pPr marL="285750" indent="-285750">
              <a:buFont typeface="Arial" pitchFamily="34" charset="0"/>
              <a:buChar char="•"/>
            </a:pPr>
            <a:r>
              <a:rPr lang="en-US" sz="1600" b="1" dirty="0"/>
              <a:t>There are many dangerous gases that might release during mining which are dangerous to miner’s health .  </a:t>
            </a:r>
          </a:p>
          <a:p>
            <a:pPr marL="285750" indent="-285750">
              <a:buFont typeface="Arial" pitchFamily="34" charset="0"/>
              <a:buChar char="•"/>
            </a:pPr>
            <a:r>
              <a:rPr lang="en-US" sz="1600" b="1" dirty="0"/>
              <a:t>To overcome this we will use sensors which detects dangerous and harmful gases , a sensor to detect alcohol which tells us whether the worker is drunk or not , and sensors to detect any fire accident and high temperature .</a:t>
            </a:r>
          </a:p>
          <a:p>
            <a:pPr marL="285750" indent="-285750">
              <a:buFont typeface="Arial" pitchFamily="34" charset="0"/>
              <a:buChar char="•"/>
            </a:pPr>
            <a:r>
              <a:rPr lang="en-US" sz="1600" b="1" dirty="0"/>
              <a:t>This data will be communicated through </a:t>
            </a:r>
            <a:r>
              <a:rPr lang="en-US" sz="1600" b="1" dirty="0" err="1"/>
              <a:t>Zigbee</a:t>
            </a:r>
            <a:r>
              <a:rPr lang="en-US" sz="1600" b="1" dirty="0"/>
              <a:t> and SMS alert will be sent via GSM and everything will be built on ARDUINO.</a:t>
            </a:r>
          </a:p>
          <a:p>
            <a:pPr marL="285750" indent="-285750">
              <a:buFont typeface="Arial"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5640900" cy="76031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400" u="sng" dirty="0">
                <a:solidFill>
                  <a:schemeClr val="accent1"/>
                </a:solidFill>
                <a:latin typeface="+mn-lt"/>
              </a:rPr>
              <a:t>INTRODUCTION</a:t>
            </a:r>
            <a:endParaRPr u="sng" dirty="0">
              <a:solidFill>
                <a:schemeClr val="accent1"/>
              </a:solidFill>
              <a:latin typeface="+mn-lt"/>
            </a:endParaRP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38" name="Google Shape;744;p18"/>
          <p:cNvGrpSpPr/>
          <p:nvPr/>
        </p:nvGrpSpPr>
        <p:grpSpPr>
          <a:xfrm>
            <a:off x="6183991" y="1138332"/>
            <a:ext cx="2819383" cy="3203690"/>
            <a:chOff x="2152750" y="190500"/>
            <a:chExt cx="4293756" cy="4762499"/>
          </a:xfrm>
        </p:grpSpPr>
        <p:sp>
          <p:nvSpPr>
            <p:cNvPr id="139"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 name="Google Shape;819;p18"/>
            <p:cNvGrpSpPr/>
            <p:nvPr/>
          </p:nvGrpSpPr>
          <p:grpSpPr>
            <a:xfrm>
              <a:off x="3923682" y="3244965"/>
              <a:ext cx="195764" cy="131404"/>
              <a:chOff x="5733332" y="4102215"/>
              <a:chExt cx="195764" cy="131404"/>
            </a:xfrm>
          </p:grpSpPr>
          <p:sp>
            <p:nvSpPr>
              <p:cNvPr id="238"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829;p18"/>
            <p:cNvGrpSpPr/>
            <p:nvPr/>
          </p:nvGrpSpPr>
          <p:grpSpPr>
            <a:xfrm flipH="1">
              <a:off x="3829267" y="2465054"/>
              <a:ext cx="683694" cy="518573"/>
              <a:chOff x="6621095" y="1452181"/>
              <a:chExt cx="330894" cy="250785"/>
            </a:xfrm>
          </p:grpSpPr>
          <p:sp>
            <p:nvSpPr>
              <p:cNvPr id="233"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Rectangle 2"/>
          <p:cNvSpPr/>
          <p:nvPr/>
        </p:nvSpPr>
        <p:spPr>
          <a:xfrm>
            <a:off x="107504" y="1303889"/>
            <a:ext cx="6004479" cy="2800767"/>
          </a:xfrm>
          <a:prstGeom prst="rect">
            <a:avLst/>
          </a:prstGeom>
        </p:spPr>
        <p:txBody>
          <a:bodyPr wrap="square">
            <a:spAutoFit/>
          </a:bodyPr>
          <a:lstStyle/>
          <a:p>
            <a:pPr marL="285750" indent="-285750" algn="just">
              <a:buFont typeface="Arial" pitchFamily="34" charset="0"/>
              <a:buChar char="•"/>
            </a:pPr>
            <a:r>
              <a:rPr lang="en-US" sz="1600" dirty="0"/>
              <a:t>Mining involves many risks , especially underground mining as far we consider the safety and health of workers.</a:t>
            </a:r>
          </a:p>
          <a:p>
            <a:pPr marL="285750" indent="-285750" algn="just">
              <a:buFont typeface="Arial" pitchFamily="34" charset="0"/>
              <a:buChar char="•"/>
            </a:pPr>
            <a:r>
              <a:rPr lang="en-US" sz="1600" dirty="0"/>
              <a:t>The risk is due to we are sending the workers into underground with heavy equipment and machinery and we are drilling into the surface where there will be no sufficient oxygen levels or poor air quality.</a:t>
            </a:r>
          </a:p>
          <a:p>
            <a:pPr marL="285750" indent="-285750" algn="just">
              <a:buFont typeface="Arial" pitchFamily="34" charset="0"/>
              <a:buChar char="•"/>
            </a:pPr>
            <a:r>
              <a:rPr lang="en-US" sz="1600" dirty="0"/>
              <a:t>There may be mine cave-ins which means sudden collapse of rocks or entire </a:t>
            </a:r>
            <a:r>
              <a:rPr lang="en-US" sz="1600" dirty="0" err="1"/>
              <a:t>undeground</a:t>
            </a:r>
            <a:r>
              <a:rPr lang="en-US" sz="1600" dirty="0"/>
              <a:t> mine.</a:t>
            </a:r>
          </a:p>
          <a:p>
            <a:pPr marL="285750" indent="-285750" algn="just">
              <a:buFont typeface="Arial" pitchFamily="34" charset="0"/>
              <a:buChar char="•"/>
            </a:pPr>
            <a:r>
              <a:rPr lang="en-US" sz="1600" dirty="0"/>
              <a:t>There may be gas explosions which can kill the workers under a minute.</a:t>
            </a:r>
          </a:p>
          <a:p>
            <a:pPr marL="285750" indent="-285750" algn="just">
              <a:buFont typeface="Arial" pitchFamily="34" charset="0"/>
              <a:buChar char="•"/>
            </a:pPr>
            <a:r>
              <a:rPr lang="en-US" sz="1600" dirty="0"/>
              <a:t>Thus ,the safety of the workers is a very big concern.</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67000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u="sng" dirty="0">
                <a:solidFill>
                  <a:schemeClr val="accent1"/>
                </a:solidFill>
                <a:latin typeface="+mn-lt"/>
              </a:rPr>
              <a:t>INTRODUCTION</a:t>
            </a:r>
            <a:endParaRPr u="sng" dirty="0">
              <a:solidFill>
                <a:schemeClr val="accent1"/>
              </a:solidFill>
              <a:latin typeface="+mn-lt"/>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5" name="Rectangle 4"/>
          <p:cNvSpPr/>
          <p:nvPr/>
        </p:nvSpPr>
        <p:spPr>
          <a:xfrm>
            <a:off x="179512" y="1347614"/>
            <a:ext cx="5760640" cy="3385542"/>
          </a:xfrm>
          <a:prstGeom prst="rect">
            <a:avLst/>
          </a:prstGeom>
        </p:spPr>
        <p:txBody>
          <a:bodyPr wrap="square">
            <a:spAutoFit/>
          </a:bodyPr>
          <a:lstStyle/>
          <a:p>
            <a:pPr marL="285750" indent="-285750" algn="just">
              <a:buFont typeface="Arial" pitchFamily="34" charset="0"/>
              <a:buChar char="•"/>
            </a:pPr>
            <a:r>
              <a:rPr lang="en-US" sz="1600" dirty="0"/>
              <a:t>Now a days , the mining industries are taking some precautions bringing awareness among the workers by providing some emergency training on how to save their lives when there is any sudden accident.</a:t>
            </a:r>
          </a:p>
          <a:p>
            <a:pPr marL="285750" indent="-285750" algn="just">
              <a:buFont typeface="Arial" pitchFamily="34" charset="0"/>
              <a:buChar char="•"/>
            </a:pPr>
            <a:r>
              <a:rPr lang="en-US" sz="1600" dirty="0"/>
              <a:t>Mining industries are providing some special suits / dresses which will save them from high temperatures.</a:t>
            </a:r>
          </a:p>
          <a:p>
            <a:pPr marL="285750" indent="-285750" algn="just">
              <a:buFont typeface="Arial" pitchFamily="34" charset="0"/>
              <a:buChar char="•"/>
            </a:pPr>
            <a:r>
              <a:rPr lang="en-US" sz="1600" dirty="0"/>
              <a:t>But these are also not sufficient to ensure the safety of the workers completely.</a:t>
            </a:r>
          </a:p>
          <a:p>
            <a:pPr marL="285750" indent="-285750" algn="just">
              <a:buFont typeface="Arial" pitchFamily="34" charset="0"/>
              <a:buChar char="•"/>
            </a:pPr>
            <a:endParaRPr lang="en-US" sz="1600"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6635080" cy="5979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400" u="sng" dirty="0">
                <a:solidFill>
                  <a:schemeClr val="accent1"/>
                </a:solidFill>
                <a:latin typeface="+mn-lt"/>
              </a:rPr>
              <a:t>LITERATURE</a:t>
            </a:r>
            <a:r>
              <a:rPr lang="en-US" sz="4400" u="sng" dirty="0">
                <a:latin typeface="+mn-lt"/>
              </a:rPr>
              <a:t> </a:t>
            </a:r>
            <a:r>
              <a:rPr lang="en-US" sz="4400" u="sng" dirty="0">
                <a:solidFill>
                  <a:schemeClr val="accent1"/>
                </a:solidFill>
                <a:latin typeface="+mn-lt"/>
              </a:rPr>
              <a:t>SURVEY</a:t>
            </a:r>
            <a:endParaRPr sz="4400" u="sng" dirty="0">
              <a:solidFill>
                <a:schemeClr val="accent1"/>
              </a:solidFill>
              <a:latin typeface="+mn-lt"/>
            </a:endParaRPr>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3" name="Table 2"/>
          <p:cNvGraphicFramePr>
            <a:graphicFrameLocks noGrp="1"/>
          </p:cNvGraphicFramePr>
          <p:nvPr>
            <p:extLst>
              <p:ext uri="{D42A27DB-BD31-4B8C-83A1-F6EECF244321}">
                <p14:modId xmlns:p14="http://schemas.microsoft.com/office/powerpoint/2010/main" val="101675421"/>
              </p:ext>
            </p:extLst>
          </p:nvPr>
        </p:nvGraphicFramePr>
        <p:xfrm>
          <a:off x="323528" y="1419622"/>
          <a:ext cx="8136904" cy="2809240"/>
        </p:xfrm>
        <a:graphic>
          <a:graphicData uri="http://schemas.openxmlformats.org/drawingml/2006/table">
            <a:tbl>
              <a:tblPr firstRow="1" bandRow="1">
                <a:tableStyleId>{11E2214B-EEA6-4F0E-851E-DA328E0D34B4}</a:tableStyleId>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tblGrid>
              <a:tr h="370840">
                <a:tc>
                  <a:txBody>
                    <a:bodyPr/>
                    <a:lstStyle/>
                    <a:p>
                      <a:r>
                        <a:rPr lang="en-US" dirty="0" err="1"/>
                        <a:t>S.No</a:t>
                      </a:r>
                      <a:endParaRPr lang="en-IN" dirty="0"/>
                    </a:p>
                  </a:txBody>
                  <a:tcPr/>
                </a:tc>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10000"/>
                  </a:ext>
                </a:extLst>
              </a:tr>
              <a:tr h="370840">
                <a:tc>
                  <a:txBody>
                    <a:bodyPr/>
                    <a:lstStyle/>
                    <a:p>
                      <a:r>
                        <a:rPr lang="en-US" dirty="0"/>
                        <a:t>1</a:t>
                      </a:r>
                      <a:endParaRPr lang="en-IN" dirty="0"/>
                    </a:p>
                  </a:txBody>
                  <a:tcPr/>
                </a:tc>
                <a:tc>
                  <a:txBody>
                    <a:bodyPr/>
                    <a:lstStyle/>
                    <a:p>
                      <a:r>
                        <a:rPr lang="en-US" dirty="0" err="1"/>
                        <a:t>Pranjal</a:t>
                      </a:r>
                      <a:r>
                        <a:rPr lang="en-US" dirty="0"/>
                        <a:t> </a:t>
                      </a:r>
                      <a:r>
                        <a:rPr lang="en-US" dirty="0" err="1"/>
                        <a:t>Hazarika</a:t>
                      </a:r>
                      <a:endParaRPr lang="en-IN" dirty="0"/>
                    </a:p>
                  </a:txBody>
                  <a:tcPr/>
                </a:tc>
                <a:tc>
                  <a:txBody>
                    <a:bodyPr/>
                    <a:lstStyle/>
                    <a:p>
                      <a:r>
                        <a:rPr lang="en-US" dirty="0"/>
                        <a:t>Implementation of smart safety helmets for coal mine workers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Arial"/>
                          <a:ea typeface="Arial"/>
                          <a:cs typeface="Arial"/>
                          <a:sym typeface="Arial"/>
                        </a:rPr>
                        <a:t>This paper presents implementation of safety helmet for coal mine workers. This helmet is equipped with methane and carbon monoxide gas sensor. This sensor sense the gas and the data is transmitted to the control room wirelessly, through a wireless module called X-Bee connected with the helmet. When the methane or carbon-monoxide gas concentration is beyond the critical level, controller in the control room triggers an alarm and keeps the plant and the workers safe by preventing an upcoming accident.</a:t>
                      </a:r>
                      <a:endParaRPr lang="en-IN" dirty="0"/>
                    </a:p>
                    <a:p>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7494"/>
            <a:ext cx="5640900" cy="720080"/>
          </a:xfrm>
        </p:spPr>
        <p:txBody>
          <a:bodyPr/>
          <a:lstStyle/>
          <a:p>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1226243025"/>
              </p:ext>
            </p:extLst>
          </p:nvPr>
        </p:nvGraphicFramePr>
        <p:xfrm>
          <a:off x="539552" y="1203598"/>
          <a:ext cx="8136904" cy="3806696"/>
        </p:xfrm>
        <a:graphic>
          <a:graphicData uri="http://schemas.openxmlformats.org/drawingml/2006/table">
            <a:tbl>
              <a:tblPr firstRow="1" bandRow="1">
                <a:tableStyleId>{11E2214B-EEA6-4F0E-851E-DA328E0D34B4}</a:tableStyleId>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tblGrid>
              <a:tr h="385421">
                <a:tc>
                  <a:txBody>
                    <a:bodyPr/>
                    <a:lstStyle/>
                    <a:p>
                      <a:r>
                        <a:rPr lang="en-US" dirty="0" err="1"/>
                        <a:t>S.No</a:t>
                      </a:r>
                      <a:endParaRPr lang="en-IN" dirty="0"/>
                    </a:p>
                  </a:txBody>
                  <a:tcPr/>
                </a:tc>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10000"/>
                  </a:ext>
                </a:extLst>
              </a:tr>
              <a:tr h="3421275">
                <a:tc>
                  <a:txBody>
                    <a:bodyPr/>
                    <a:lstStyle/>
                    <a:p>
                      <a:r>
                        <a:rPr lang="en-US" dirty="0"/>
                        <a:t>2</a:t>
                      </a:r>
                      <a:endParaRPr lang="en-IN" dirty="0"/>
                    </a:p>
                  </a:txBody>
                  <a:tcPr/>
                </a:tc>
                <a:tc>
                  <a:txBody>
                    <a:bodyPr/>
                    <a:lstStyle/>
                    <a:p>
                      <a:r>
                        <a:rPr lang="en-IN" dirty="0" err="1"/>
                        <a:t>Yongping</a:t>
                      </a:r>
                      <a:endParaRPr lang="en-IN" dirty="0"/>
                    </a:p>
                    <a:p>
                      <a:r>
                        <a:rPr lang="en-IN" dirty="0"/>
                        <a:t>Wu,</a:t>
                      </a:r>
                    </a:p>
                    <a:p>
                      <a:r>
                        <a:rPr lang="en-IN" dirty="0" err="1"/>
                        <a:t>Guo</a:t>
                      </a:r>
                      <a:r>
                        <a:rPr lang="en-IN" baseline="0" dirty="0"/>
                        <a:t> </a:t>
                      </a:r>
                      <a:r>
                        <a:rPr lang="en-IN" baseline="0" dirty="0" err="1"/>
                        <a:t>Feng</a:t>
                      </a:r>
                      <a:r>
                        <a:rPr lang="en-IN" baseline="0" dirty="0"/>
                        <a:t>,</a:t>
                      </a:r>
                    </a:p>
                    <a:p>
                      <a:r>
                        <a:rPr lang="en-IN" baseline="0" dirty="0"/>
                        <a:t>Zhang</a:t>
                      </a:r>
                    </a:p>
                    <a:p>
                      <a:r>
                        <a:rPr lang="en-IN" baseline="0" dirty="0" err="1"/>
                        <a:t>Meng</a:t>
                      </a:r>
                      <a:endParaRPr lang="en-IN" dirty="0"/>
                    </a:p>
                    <a:p>
                      <a:endParaRPr lang="en-IN" dirty="0"/>
                    </a:p>
                  </a:txBody>
                  <a:tcPr/>
                </a:tc>
                <a:tc>
                  <a:txBody>
                    <a:bodyPr/>
                    <a:lstStyle/>
                    <a:p>
                      <a:r>
                        <a:rPr lang="en-US" dirty="0"/>
                        <a:t>The</a:t>
                      </a:r>
                      <a:r>
                        <a:rPr lang="en-US" baseline="0" dirty="0"/>
                        <a:t> study on coal mine using the </a:t>
                      </a:r>
                      <a:r>
                        <a:rPr lang="en-US" baseline="0" dirty="0" err="1"/>
                        <a:t>bluetooth</a:t>
                      </a:r>
                      <a:r>
                        <a:rPr lang="en-US" baseline="0" dirty="0"/>
                        <a:t> wireless transmission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Arial"/>
                          <a:ea typeface="Arial"/>
                          <a:cs typeface="Arial"/>
                          <a:sym typeface="Arial"/>
                        </a:rPr>
                        <a:t>During the process of mine development, it is very important to measure the gas concentration in mines. For the present of situation of gas concentration monitoring system, this paper proposes a Bluetooth-based coal mine gas concentration monitoring system design, describes the ideas and specific methods software and hardware design. As a standard of unified global short-range wireless communication, Bluetooth technology is to establish a common low-power, low-cost wireless air interface and controlling software opening system. This paper describes the development background, technical features and the structure of the protocol stack of Bluetooth technology</a:t>
                      </a:r>
                      <a:endParaRPr lang="en-IN" dirty="0"/>
                    </a:p>
                    <a:p>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7418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5640900" cy="648072"/>
          </a:xfrm>
        </p:spPr>
        <p:txBody>
          <a:bodyPr/>
          <a:lstStyle/>
          <a:p>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064604301"/>
              </p:ext>
            </p:extLst>
          </p:nvPr>
        </p:nvGraphicFramePr>
        <p:xfrm>
          <a:off x="539552" y="987575"/>
          <a:ext cx="8136904" cy="3781314"/>
        </p:xfrm>
        <a:graphic>
          <a:graphicData uri="http://schemas.openxmlformats.org/drawingml/2006/table">
            <a:tbl>
              <a:tblPr firstRow="1" bandRow="1">
                <a:tableStyleId>{11E2214B-EEA6-4F0E-851E-DA328E0D34B4}</a:tableStyleId>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tblGrid>
              <a:tr h="360039">
                <a:tc>
                  <a:txBody>
                    <a:bodyPr/>
                    <a:lstStyle/>
                    <a:p>
                      <a:r>
                        <a:rPr lang="en-US" dirty="0" err="1"/>
                        <a:t>S.No</a:t>
                      </a:r>
                      <a:endParaRPr lang="en-IN" dirty="0"/>
                    </a:p>
                  </a:txBody>
                  <a:tcPr/>
                </a:tc>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10000"/>
                  </a:ext>
                </a:extLst>
              </a:tr>
              <a:tr h="3421275">
                <a:tc>
                  <a:txBody>
                    <a:bodyPr/>
                    <a:lstStyle/>
                    <a:p>
                      <a:r>
                        <a:rPr lang="en-US" dirty="0"/>
                        <a:t>3</a:t>
                      </a:r>
                      <a:endParaRPr lang="en-IN" dirty="0"/>
                    </a:p>
                  </a:txBody>
                  <a:tcPr/>
                </a:tc>
                <a:tc>
                  <a:txBody>
                    <a:bodyPr/>
                    <a:lstStyle/>
                    <a:p>
                      <a:r>
                        <a:rPr lang="en-US" dirty="0"/>
                        <a:t>Jason</a:t>
                      </a:r>
                      <a:r>
                        <a:rPr lang="en-US" baseline="0" dirty="0"/>
                        <a:t> B . Forsyth</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kern="1200" cap="none" dirty="0">
                          <a:solidFill>
                            <a:schemeClr val="dk1"/>
                          </a:solidFill>
                          <a:effectLst/>
                          <a:latin typeface="Arial"/>
                          <a:ea typeface="Arial"/>
                          <a:cs typeface="Arial"/>
                          <a:sym typeface="Arial"/>
                        </a:rPr>
                        <a:t>Feasibility of Intelligent Monitoring of Construction Workers for Carbon Monoxide Poisoning</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kern="1200" cap="none" dirty="0">
                        <a:solidFill>
                          <a:schemeClr val="dk1"/>
                        </a:solidFill>
                        <a:effectLst/>
                        <a:latin typeface="Arial"/>
                        <a:ea typeface="Arial"/>
                        <a:cs typeface="Arial"/>
                        <a:sym typeface="Arial"/>
                      </a:endParaRPr>
                    </a:p>
                    <a:p>
                      <a:endParaRPr lang="en-IN" dirty="0"/>
                    </a:p>
                  </a:txBody>
                  <a:tcPr/>
                </a:tc>
                <a:tc>
                  <a:txBody>
                    <a:bodyPr/>
                    <a:lstStyle/>
                    <a:p>
                      <a:r>
                        <a:rPr lang="en-US" sz="1400" b="0" i="0" u="none" strike="noStrike" kern="1200" cap="none" dirty="0">
                          <a:solidFill>
                            <a:schemeClr val="dk1"/>
                          </a:solidFill>
                          <a:effectLst/>
                          <a:latin typeface="Arial"/>
                          <a:ea typeface="Arial"/>
                          <a:cs typeface="Arial"/>
                          <a:sym typeface="Arial"/>
                        </a:rPr>
                        <a:t>This paper presents a feasibility study of a wearable computing system to protect construction workers from carbon monoxide poisoning. A pulse </a:t>
                      </a:r>
                      <a:r>
                        <a:rPr lang="en-US" sz="1400" b="0" i="0" u="none" strike="noStrike" kern="1200" cap="none" dirty="0" err="1">
                          <a:solidFill>
                            <a:schemeClr val="dk1"/>
                          </a:solidFill>
                          <a:effectLst/>
                          <a:latin typeface="Arial"/>
                          <a:ea typeface="Arial"/>
                          <a:cs typeface="Arial"/>
                          <a:sym typeface="Arial"/>
                        </a:rPr>
                        <a:t>oximetry</a:t>
                      </a:r>
                      <a:r>
                        <a:rPr lang="en-US" sz="1400" b="0" i="0" u="none" strike="noStrike" kern="1200" cap="none" dirty="0">
                          <a:solidFill>
                            <a:schemeClr val="dk1"/>
                          </a:solidFill>
                          <a:effectLst/>
                          <a:latin typeface="Arial"/>
                          <a:ea typeface="Arial"/>
                          <a:cs typeface="Arial"/>
                          <a:sym typeface="Arial"/>
                        </a:rPr>
                        <a:t> sensor has been integrated into a typical construction helmet to allow continuous and noninvasive monitoring of workers’ blood gas saturation levels. To show the feasibility of monitoring for carbon monoxide poisoning without subjecting users to dangerous conditions, a prototype for monitoring blood 2 saturation was constructed and tested during a user study involving typical construction tasks to determine its reliability while undergoing motion. As monitoring for O2 and CO simply differ in the number of wavelengths of light employed, if monitoring O2 is feasible, then monitoring for CO will be feasible as well.</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135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5640900" cy="648072"/>
          </a:xfrm>
        </p:spPr>
        <p:txBody>
          <a:bodyPr/>
          <a:lstStyle/>
          <a:p>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655354413"/>
              </p:ext>
            </p:extLst>
          </p:nvPr>
        </p:nvGraphicFramePr>
        <p:xfrm>
          <a:off x="539552" y="987575"/>
          <a:ext cx="8136904" cy="3781314"/>
        </p:xfrm>
        <a:graphic>
          <a:graphicData uri="http://schemas.openxmlformats.org/drawingml/2006/table">
            <a:tbl>
              <a:tblPr firstRow="1" bandRow="1">
                <a:tableStyleId>{11E2214B-EEA6-4F0E-851E-DA328E0D34B4}</a:tableStyleId>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tblGrid>
              <a:tr h="360039">
                <a:tc>
                  <a:txBody>
                    <a:bodyPr/>
                    <a:lstStyle/>
                    <a:p>
                      <a:r>
                        <a:rPr lang="en-US" dirty="0" err="1"/>
                        <a:t>S.No</a:t>
                      </a:r>
                      <a:endParaRPr lang="en-IN" dirty="0"/>
                    </a:p>
                  </a:txBody>
                  <a:tcPr/>
                </a:tc>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10000"/>
                  </a:ext>
                </a:extLst>
              </a:tr>
              <a:tr h="3421275">
                <a:tc>
                  <a:txBody>
                    <a:bodyPr/>
                    <a:lstStyle/>
                    <a:p>
                      <a:r>
                        <a:rPr lang="en-US" dirty="0"/>
                        <a:t>4</a:t>
                      </a:r>
                      <a:endParaRPr lang="en-IN" dirty="0"/>
                    </a:p>
                  </a:txBody>
                  <a:tcPr/>
                </a:tc>
                <a:tc>
                  <a:txBody>
                    <a:bodyPr/>
                    <a:lstStyle/>
                    <a:p>
                      <a:r>
                        <a:rPr lang="en-US" dirty="0" err="1"/>
                        <a:t>Gautam</a:t>
                      </a:r>
                      <a:r>
                        <a:rPr lang="en-US" baseline="0" dirty="0"/>
                        <a:t> </a:t>
                      </a:r>
                      <a:r>
                        <a:rPr lang="en-US" baseline="0" dirty="0" err="1"/>
                        <a:t>Gowrishankankaran</a:t>
                      </a:r>
                      <a:r>
                        <a:rPr lang="en-US" baseline="0" dirty="0"/>
                        <a:t> and Charles He</a:t>
                      </a:r>
                      <a:endParaRPr lang="en-IN" dirty="0"/>
                    </a:p>
                  </a:txBody>
                  <a:tcPr/>
                </a:tc>
                <a:tc>
                  <a:txBody>
                    <a:bodyPr/>
                    <a:lstStyle/>
                    <a:p>
                      <a:r>
                        <a:rPr lang="en-US" b="1" dirty="0"/>
                        <a:t>Productivity, safety, and regulation</a:t>
                      </a:r>
                    </a:p>
                    <a:p>
                      <a:r>
                        <a:rPr lang="en-US" b="1" dirty="0"/>
                        <a:t>in underground coal mining:</a:t>
                      </a:r>
                    </a:p>
                    <a:p>
                      <a:r>
                        <a:rPr lang="en-US" b="1" dirty="0"/>
                        <a:t>evidence from disasters and</a:t>
                      </a:r>
                    </a:p>
                    <a:p>
                      <a:r>
                        <a:rPr lang="en-US" b="1" dirty="0"/>
                        <a:t>fatalities</a:t>
                      </a:r>
                      <a:endParaRPr lang="en-IN" b="1" dirty="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kern="1200" cap="none" dirty="0">
                        <a:solidFill>
                          <a:schemeClr val="dk1"/>
                        </a:solidFill>
                        <a:effectLst/>
                        <a:latin typeface="Arial"/>
                        <a:ea typeface="Arial"/>
                        <a:cs typeface="Arial"/>
                        <a:sym typeface="Arial"/>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Arial"/>
                          <a:ea typeface="Arial"/>
                          <a:cs typeface="Arial"/>
                          <a:sym typeface="Arial"/>
                        </a:rPr>
                        <a:t>Underground coal mining is a dangerous industry where the regulatory state may impose tradeoffs between productivity and safety. We recover the marginal tradeoffs using disasters near a mine as shocks that increase future accident costs. We find that in the second year after a disaster, productivity decreases 11% and accident rates decrease 18-80% for mines in the same state, with some evidence that the number of managers increases. Using published “value of statistical life” and injury cost estimates, we find that the productivity loss following a disaster in the same state costs 2.51 times the value of the safety increases.</a:t>
                      </a:r>
                      <a:endParaRPr lang="en-IN" dirty="0"/>
                    </a:p>
                    <a:p>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1355100"/>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4206</TotalTime>
  <Words>1407</Words>
  <Application>Microsoft Office PowerPoint</Application>
  <PresentationFormat>On-screen Show (16:9)</PresentationFormat>
  <Paragraphs>143</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Raleway Thin</vt:lpstr>
      <vt:lpstr>Barlow Light</vt:lpstr>
      <vt:lpstr>Arial</vt:lpstr>
      <vt:lpstr>Calibri</vt:lpstr>
      <vt:lpstr>Gaoler template</vt:lpstr>
      <vt:lpstr>SAFETY SYSTEM FOR UNDERGROUND MINE WORKERS</vt:lpstr>
      <vt:lpstr>AIM OF OUR PROJECT</vt:lpstr>
      <vt:lpstr>ABSTRACT</vt:lpstr>
      <vt:lpstr>INTRODUCTION</vt:lpstr>
      <vt:lpstr>INTRODUCTION</vt:lpstr>
      <vt:lpstr>LITERATURE SURVEY</vt:lpstr>
      <vt:lpstr>PowerPoint Presentation</vt:lpstr>
      <vt:lpstr>PowerPoint Presentation</vt:lpstr>
      <vt:lpstr>PowerPoint Presentation</vt:lpstr>
      <vt:lpstr>PowerPoint Presentation</vt:lpstr>
      <vt:lpstr>PROPOSED SYSTEM</vt:lpstr>
      <vt:lpstr>PowerPoint Presentation</vt:lpstr>
      <vt:lpstr>   </vt:lpstr>
      <vt:lpstr>COMPONENTS REQUIRED </vt:lpstr>
      <vt:lpstr>FLOW CHART</vt:lpstr>
      <vt:lpstr>PowerPoint Presentation</vt:lpstr>
      <vt:lpstr>ADVANTAGES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WEB CONTROLLED             NOTICE BOARD</dc:title>
  <dc:creator>user</dc:creator>
  <cp:lastModifiedBy>Admin</cp:lastModifiedBy>
  <cp:revision>56</cp:revision>
  <cp:lastPrinted>2024-03-26T17:24:01Z</cp:lastPrinted>
  <dcterms:modified xsi:type="dcterms:W3CDTF">2025-05-19T03:51:17Z</dcterms:modified>
</cp:coreProperties>
</file>