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98" r:id="rId1"/>
  </p:sldMasterIdLst>
  <p:sldIdLst>
    <p:sldId id="256" r:id="rId2"/>
    <p:sldId id="257" r:id="rId3"/>
    <p:sldId id="262" r:id="rId4"/>
    <p:sldId id="263" r:id="rId5"/>
    <p:sldId id="264" r:id="rId6"/>
    <p:sldId id="265" r:id="rId7"/>
    <p:sldId id="266" r:id="rId8"/>
    <p:sldId id="267" r:id="rId9"/>
    <p:sldId id="268" r:id="rId10"/>
    <p:sldId id="269" r:id="rId11"/>
    <p:sldId id="271" r:id="rId12"/>
    <p:sldId id="27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p:cViewPr varScale="1">
        <p:scale>
          <a:sx n="65" d="100"/>
          <a:sy n="65" d="100"/>
        </p:scale>
        <p:origin x="146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A54FCBC8-C76A-45DC-A95A-E5698A47E1DF}" type="datetimeFigureOut">
              <a:rPr lang="en-IN" smtClean="0"/>
              <a:t>08-03-2021</a:t>
            </a:fld>
            <a:endParaRPr lang="en-IN"/>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9ECB7C77-8029-44F3-8B8A-7BF9A97D4A19}" type="slidenum">
              <a:rPr lang="en-IN" smtClean="0"/>
              <a:t>‹#›</a:t>
            </a:fld>
            <a:endParaRPr lang="en-IN"/>
          </a:p>
        </p:txBody>
      </p:sp>
    </p:spTree>
    <p:extLst>
      <p:ext uri="{BB962C8B-B14F-4D97-AF65-F5344CB8AC3E}">
        <p14:creationId xmlns:p14="http://schemas.microsoft.com/office/powerpoint/2010/main" val="412938478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FCBC8-C76A-45DC-A95A-E5698A47E1DF}" type="datetimeFigureOut">
              <a:rPr lang="en-IN" smtClean="0"/>
              <a:t>08-03-2021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CB7C77-8029-44F3-8B8A-7BF9A97D4A19}" type="slidenum">
              <a:rPr lang="en-IN" smtClean="0"/>
              <a:t>‹#›</a:t>
            </a:fld>
            <a:endParaRPr lang="en-IN"/>
          </a:p>
        </p:txBody>
      </p:sp>
    </p:spTree>
    <p:extLst>
      <p:ext uri="{BB962C8B-B14F-4D97-AF65-F5344CB8AC3E}">
        <p14:creationId xmlns:p14="http://schemas.microsoft.com/office/powerpoint/2010/main" val="2592513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FCBC8-C76A-45DC-A95A-E5698A47E1DF}" type="datetimeFigureOut">
              <a:rPr lang="en-IN" smtClean="0"/>
              <a:t>08-03-2021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CB7C77-8029-44F3-8B8A-7BF9A97D4A19}" type="slidenum">
              <a:rPr lang="en-IN" smtClean="0"/>
              <a:t>‹#›</a:t>
            </a:fld>
            <a:endParaRPr lang="en-IN"/>
          </a:p>
        </p:txBody>
      </p:sp>
    </p:spTree>
    <p:extLst>
      <p:ext uri="{BB962C8B-B14F-4D97-AF65-F5344CB8AC3E}">
        <p14:creationId xmlns:p14="http://schemas.microsoft.com/office/powerpoint/2010/main" val="166293112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FCBC8-C76A-45DC-A95A-E5698A47E1DF}" type="datetimeFigureOut">
              <a:rPr lang="en-IN" smtClean="0"/>
              <a:t>08-03-2021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CB7C77-8029-44F3-8B8A-7BF9A97D4A19}" type="slidenum">
              <a:rPr lang="en-IN" smtClean="0"/>
              <a:t>‹#›</a:t>
            </a:fld>
            <a:endParaRPr lang="en-IN"/>
          </a:p>
        </p:txBody>
      </p:sp>
    </p:spTree>
    <p:extLst>
      <p:ext uri="{BB962C8B-B14F-4D97-AF65-F5344CB8AC3E}">
        <p14:creationId xmlns:p14="http://schemas.microsoft.com/office/powerpoint/2010/main" val="2195325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FCBC8-C76A-45DC-A95A-E5698A47E1DF}" type="datetimeFigureOut">
              <a:rPr lang="en-IN" smtClean="0"/>
              <a:t>08-03-2021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CB7C77-8029-44F3-8B8A-7BF9A97D4A19}" type="slidenum">
              <a:rPr lang="en-IN" smtClean="0"/>
              <a:t>‹#›</a:t>
            </a:fld>
            <a:endParaRPr lang="en-IN"/>
          </a:p>
        </p:txBody>
      </p:sp>
    </p:spTree>
    <p:extLst>
      <p:ext uri="{BB962C8B-B14F-4D97-AF65-F5344CB8AC3E}">
        <p14:creationId xmlns:p14="http://schemas.microsoft.com/office/powerpoint/2010/main" val="313136542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4FCBC8-C76A-45DC-A95A-E5698A47E1DF}" type="datetimeFigureOut">
              <a:rPr lang="en-IN" smtClean="0"/>
              <a:t>08-03-2021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CB7C77-8029-44F3-8B8A-7BF9A97D4A19}" type="slidenum">
              <a:rPr lang="en-IN" smtClean="0"/>
              <a:t>‹#›</a:t>
            </a:fld>
            <a:endParaRPr lang="en-IN"/>
          </a:p>
        </p:txBody>
      </p:sp>
    </p:spTree>
    <p:extLst>
      <p:ext uri="{BB962C8B-B14F-4D97-AF65-F5344CB8AC3E}">
        <p14:creationId xmlns:p14="http://schemas.microsoft.com/office/powerpoint/2010/main" val="348357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4FCBC8-C76A-45DC-A95A-E5698A47E1DF}" type="datetimeFigureOut">
              <a:rPr lang="en-IN" smtClean="0"/>
              <a:t>08-03-2021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CB7C77-8029-44F3-8B8A-7BF9A97D4A19}" type="slidenum">
              <a:rPr lang="en-IN" smtClean="0"/>
              <a:t>‹#›</a:t>
            </a:fld>
            <a:endParaRPr lang="en-IN"/>
          </a:p>
        </p:txBody>
      </p:sp>
    </p:spTree>
    <p:extLst>
      <p:ext uri="{BB962C8B-B14F-4D97-AF65-F5344CB8AC3E}">
        <p14:creationId xmlns:p14="http://schemas.microsoft.com/office/powerpoint/2010/main" val="3902065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4FCBC8-C76A-45DC-A95A-E5698A47E1DF}" type="datetimeFigureOut">
              <a:rPr lang="en-IN" smtClean="0"/>
              <a:t>08-03-2021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CB7C77-8029-44F3-8B8A-7BF9A97D4A19}" type="slidenum">
              <a:rPr lang="en-IN" smtClean="0"/>
              <a:t>‹#›</a:t>
            </a:fld>
            <a:endParaRPr lang="en-IN"/>
          </a:p>
        </p:txBody>
      </p:sp>
    </p:spTree>
    <p:extLst>
      <p:ext uri="{BB962C8B-B14F-4D97-AF65-F5344CB8AC3E}">
        <p14:creationId xmlns:p14="http://schemas.microsoft.com/office/powerpoint/2010/main" val="46390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FCBC8-C76A-45DC-A95A-E5698A47E1DF}" type="datetimeFigureOut">
              <a:rPr lang="en-IN" smtClean="0"/>
              <a:t>08-03-2021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CB7C77-8029-44F3-8B8A-7BF9A97D4A19}" type="slidenum">
              <a:rPr lang="en-IN" smtClean="0"/>
              <a:t>‹#›</a:t>
            </a:fld>
            <a:endParaRPr lang="en-IN"/>
          </a:p>
        </p:txBody>
      </p:sp>
    </p:spTree>
    <p:extLst>
      <p:ext uri="{BB962C8B-B14F-4D97-AF65-F5344CB8AC3E}">
        <p14:creationId xmlns:p14="http://schemas.microsoft.com/office/powerpoint/2010/main" val="3821878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54FCBC8-C76A-45DC-A95A-E5698A47E1DF}" type="datetimeFigureOut">
              <a:rPr lang="en-IN" smtClean="0"/>
              <a:t>08-03-2021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ECB7C77-8029-44F3-8B8A-7BF9A97D4A19}" type="slidenum">
              <a:rPr lang="en-IN" smtClean="0"/>
              <a:t>‹#›</a:t>
            </a:fld>
            <a:endParaRPr lang="en-IN"/>
          </a:p>
        </p:txBody>
      </p:sp>
    </p:spTree>
    <p:extLst>
      <p:ext uri="{BB962C8B-B14F-4D97-AF65-F5344CB8AC3E}">
        <p14:creationId xmlns:p14="http://schemas.microsoft.com/office/powerpoint/2010/main" val="3524931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A54FCBC8-C76A-45DC-A95A-E5698A47E1DF}" type="datetimeFigureOut">
              <a:rPr lang="en-IN" smtClean="0"/>
              <a:t>08-03-2021</a:t>
            </a:fld>
            <a:endParaRPr lang="en-IN"/>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ECB7C77-8029-44F3-8B8A-7BF9A97D4A19}" type="slidenum">
              <a:rPr lang="en-IN" smtClean="0"/>
              <a:t>‹#›</a:t>
            </a:fld>
            <a:endParaRPr lang="en-IN"/>
          </a:p>
        </p:txBody>
      </p:sp>
    </p:spTree>
    <p:extLst>
      <p:ext uri="{BB962C8B-B14F-4D97-AF65-F5344CB8AC3E}">
        <p14:creationId xmlns:p14="http://schemas.microsoft.com/office/powerpoint/2010/main" val="86206099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A54FCBC8-C76A-45DC-A95A-E5698A47E1DF}" type="datetimeFigureOut">
              <a:rPr lang="en-IN" smtClean="0"/>
              <a:t>08-03-2021</a:t>
            </a:fld>
            <a:endParaRPr lang="en-IN"/>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IN"/>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9ECB7C77-8029-44F3-8B8A-7BF9A97D4A19}" type="slidenum">
              <a:rPr lang="en-IN" smtClean="0"/>
              <a:t>‹#›</a:t>
            </a:fld>
            <a:endParaRPr lang="en-IN"/>
          </a:p>
        </p:txBody>
      </p:sp>
    </p:spTree>
    <p:extLst>
      <p:ext uri="{BB962C8B-B14F-4D97-AF65-F5344CB8AC3E}">
        <p14:creationId xmlns:p14="http://schemas.microsoft.com/office/powerpoint/2010/main" val="3570710963"/>
      </p:ext>
    </p:extLst>
  </p:cSld>
  <p:clrMap bg1="lt1" tx1="dk1" bg2="lt2" tx2="dk2" accent1="accent1" accent2="accent2" accent3="accent3" accent4="accent4" accent5="accent5" accent6="accent6" hlink="hlink" folHlink="folHlink"/>
  <p:sldLayoutIdLst>
    <p:sldLayoutId id="2147484599" r:id="rId1"/>
    <p:sldLayoutId id="2147484600" r:id="rId2"/>
    <p:sldLayoutId id="2147484601" r:id="rId3"/>
    <p:sldLayoutId id="2147484602" r:id="rId4"/>
    <p:sldLayoutId id="2147484603" r:id="rId5"/>
    <p:sldLayoutId id="2147484604" r:id="rId6"/>
    <p:sldLayoutId id="2147484605" r:id="rId7"/>
    <p:sldLayoutId id="2147484606" r:id="rId8"/>
    <p:sldLayoutId id="2147484607" r:id="rId9"/>
    <p:sldLayoutId id="2147484608" r:id="rId10"/>
    <p:sldLayoutId id="2147484609"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5542" y="836712"/>
            <a:ext cx="7276858" cy="1944216"/>
          </a:xfrm>
        </p:spPr>
        <p:txBody>
          <a:bodyPr>
            <a:normAutofit fontScale="90000"/>
          </a:bodyPr>
          <a:lstStyle/>
          <a:p>
            <a:pPr algn="ctr"/>
            <a:br>
              <a:rPr lang="en-US" dirty="0">
                <a:solidFill>
                  <a:schemeClr val="bg2">
                    <a:lumMod val="50000"/>
                  </a:schemeClr>
                </a:solidFill>
                <a:effectLst/>
                <a:latin typeface="Times New Roman" pitchFamily="18" charset="0"/>
                <a:cs typeface="Times New Roman" pitchFamily="18" charset="0"/>
              </a:rPr>
            </a:br>
            <a:br>
              <a:rPr lang="en-US" dirty="0">
                <a:solidFill>
                  <a:schemeClr val="bg2">
                    <a:lumMod val="50000"/>
                  </a:schemeClr>
                </a:solidFill>
                <a:effectLst/>
                <a:latin typeface="Times New Roman" pitchFamily="18" charset="0"/>
                <a:cs typeface="Times New Roman" pitchFamily="18" charset="0"/>
              </a:rPr>
            </a:br>
            <a:r>
              <a:rPr lang="en-IN" sz="5300" b="1" dirty="0">
                <a:solidFill>
                  <a:schemeClr val="bg1"/>
                </a:solidFill>
                <a:latin typeface="Century Gothic" panose="020B0502020202020204" pitchFamily="34" charset="0"/>
                <a:cs typeface="Times New Roman" pitchFamily="18" charset="0"/>
              </a:rPr>
              <a:t>OFFICE AUTOMATION </a:t>
            </a:r>
            <a:r>
              <a:rPr lang="en-IN" sz="5300" b="1" dirty="0">
                <a:solidFill>
                  <a:schemeClr val="bg1"/>
                </a:solidFill>
                <a:latin typeface="Century Gothic" panose="020B0502020202020204" pitchFamily="34" charset="0"/>
                <a:cs typeface="Segoe UI Light" panose="020B0502040204020203" pitchFamily="34" charset="0"/>
              </a:rPr>
              <a:t>SOFTWARE</a:t>
            </a:r>
          </a:p>
        </p:txBody>
      </p:sp>
      <p:sp>
        <p:nvSpPr>
          <p:cNvPr id="3" name="Subtitle 2"/>
          <p:cNvSpPr>
            <a:spLocks noGrp="1"/>
          </p:cNvSpPr>
          <p:nvPr>
            <p:ph type="subTitle" idx="1"/>
          </p:nvPr>
        </p:nvSpPr>
        <p:spPr>
          <a:xfrm>
            <a:off x="1763688" y="2916693"/>
            <a:ext cx="5616624" cy="3024336"/>
          </a:xfrm>
        </p:spPr>
        <p:txBody>
          <a:bodyPr>
            <a:normAutofit fontScale="92500" lnSpcReduction="10000"/>
          </a:bodyPr>
          <a:lstStyle/>
          <a:p>
            <a:r>
              <a:rPr lang="en-US" b="1" dirty="0">
                <a:latin typeface="Times New Roman" pitchFamily="18" charset="0"/>
                <a:cs typeface="Times New Roman" pitchFamily="18" charset="0"/>
              </a:rPr>
              <a:t>            </a:t>
            </a:r>
            <a:r>
              <a:rPr lang="en-US" sz="2800" b="1" dirty="0">
                <a:latin typeface="Century Gothic" panose="020B0502020202020204" pitchFamily="34" charset="0"/>
                <a:ea typeface="Verdana" panose="020B0604030504040204" pitchFamily="34" charset="0"/>
                <a:cs typeface="Times New Roman" pitchFamily="18" charset="0"/>
              </a:rPr>
              <a:t>Web based Desktop App</a:t>
            </a:r>
          </a:p>
          <a:p>
            <a:endParaRPr lang="en-IN" b="1" dirty="0">
              <a:solidFill>
                <a:schemeClr val="bg1">
                  <a:lumMod val="95000"/>
                </a:schemeClr>
              </a:solidFill>
              <a:latin typeface="Segoe UI" panose="020B0502040204020203" pitchFamily="34" charset="0"/>
              <a:cs typeface="Segoe UI" panose="020B0502040204020203" pitchFamily="34" charset="0"/>
            </a:endParaRPr>
          </a:p>
          <a:p>
            <a:r>
              <a:rPr lang="en-IN" b="1" dirty="0">
                <a:solidFill>
                  <a:schemeClr val="bg1">
                    <a:lumMod val="95000"/>
                  </a:schemeClr>
                </a:solidFill>
                <a:latin typeface="Segoe UI" panose="020B0502040204020203" pitchFamily="34" charset="0"/>
                <a:cs typeface="Segoe UI" panose="020B0502040204020203" pitchFamily="34" charset="0"/>
              </a:rPr>
              <a:t>Presented by</a:t>
            </a:r>
          </a:p>
          <a:p>
            <a:pPr marL="1371600"/>
            <a:r>
              <a:rPr lang="en-IN" sz="2000" b="1" dirty="0">
                <a:solidFill>
                  <a:schemeClr val="bg1">
                    <a:lumMod val="95000"/>
                  </a:schemeClr>
                </a:solidFill>
                <a:latin typeface="Segoe UI" panose="020B0502040204020203" pitchFamily="34" charset="0"/>
                <a:cs typeface="Segoe UI" panose="020B0502040204020203" pitchFamily="34" charset="0"/>
              </a:rPr>
              <a:t>ANANTHARAJ B</a:t>
            </a:r>
          </a:p>
          <a:p>
            <a:pPr marL="1371600"/>
            <a:r>
              <a:rPr lang="en-IN" sz="2000" b="1" dirty="0">
                <a:solidFill>
                  <a:schemeClr val="bg1">
                    <a:lumMod val="95000"/>
                  </a:schemeClr>
                </a:solidFill>
                <a:latin typeface="Segoe UI" panose="020B0502040204020203" pitchFamily="34" charset="0"/>
                <a:cs typeface="Segoe UI" panose="020B0502040204020203" pitchFamily="34" charset="0"/>
              </a:rPr>
              <a:t>GOPALSAMY M</a:t>
            </a:r>
          </a:p>
          <a:p>
            <a:pPr marL="1371600"/>
            <a:r>
              <a:rPr lang="en-IN" sz="2000" b="1" dirty="0">
                <a:solidFill>
                  <a:schemeClr val="bg1">
                    <a:lumMod val="95000"/>
                  </a:schemeClr>
                </a:solidFill>
                <a:latin typeface="Segoe UI" panose="020B0502040204020203" pitchFamily="34" charset="0"/>
                <a:cs typeface="Segoe UI" panose="020B0502040204020203" pitchFamily="34" charset="0"/>
              </a:rPr>
              <a:t>SURYAPRAKASH V A</a:t>
            </a:r>
          </a:p>
          <a:p>
            <a:pPr marL="1371600"/>
            <a:r>
              <a:rPr lang="en-IN" sz="2000" b="1" dirty="0">
                <a:solidFill>
                  <a:schemeClr val="bg1">
                    <a:lumMod val="95000"/>
                  </a:schemeClr>
                </a:solidFill>
                <a:latin typeface="Segoe UI" panose="020B0502040204020203" pitchFamily="34" charset="0"/>
                <a:cs typeface="Segoe UI" panose="020B0502040204020203" pitchFamily="34" charset="0"/>
              </a:rPr>
              <a:t>VIGNESH S</a:t>
            </a:r>
          </a:p>
          <a:p>
            <a:endParaRPr lang="en-IN"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86312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903000"/>
          </a:xfrm>
        </p:spPr>
        <p:txBody>
          <a:bodyPr>
            <a:normAutofit/>
          </a:bodyPr>
          <a:lstStyle/>
          <a:p>
            <a:r>
              <a:rPr lang="en-IN" sz="3600" b="1" u="sng" dirty="0">
                <a:latin typeface="Segoe UI" panose="020B0502040204020203" pitchFamily="34" charset="0"/>
                <a:cs typeface="Segoe UI" panose="020B0502040204020203" pitchFamily="34" charset="0"/>
              </a:rPr>
              <a:t>DIAGRAM</a:t>
            </a:r>
            <a:endParaRPr lang="en-IN" sz="3600" b="1" u="sng" dirty="0">
              <a:solidFill>
                <a:srgbClr val="00B050"/>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946404" y="1268760"/>
            <a:ext cx="7269480" cy="4680520"/>
          </a:xfrm>
        </p:spPr>
        <p:txBody>
          <a:bodyPr anchor="t">
            <a:normAutofit/>
          </a:bodyPr>
          <a:lstStyle/>
          <a:p>
            <a:pPr marL="0" indent="0">
              <a:buClr>
                <a:schemeClr val="accent1"/>
              </a:buClr>
              <a:buNone/>
            </a:pPr>
            <a:endParaRPr lang="en-US" sz="1800"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1BF2566B-6825-4E03-8539-CF318C5D9FF0}"/>
              </a:ext>
            </a:extLst>
          </p:cNvPr>
          <p:cNvSpPr/>
          <p:nvPr/>
        </p:nvSpPr>
        <p:spPr>
          <a:xfrm>
            <a:off x="3851920" y="1412776"/>
            <a:ext cx="1368152" cy="65387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Segoe UI" panose="020B0502040204020203" pitchFamily="34" charset="0"/>
                <a:cs typeface="Segoe UI" panose="020B0502040204020203" pitchFamily="34" charset="0"/>
              </a:rPr>
              <a:t>Login</a:t>
            </a:r>
          </a:p>
        </p:txBody>
      </p:sp>
      <p:sp>
        <p:nvSpPr>
          <p:cNvPr id="5" name="Rectangle 4">
            <a:extLst>
              <a:ext uri="{FF2B5EF4-FFF2-40B4-BE49-F238E27FC236}">
                <a16:creationId xmlns:a16="http://schemas.microsoft.com/office/drawing/2014/main" id="{5A3AA47C-C210-4EC2-9CA5-170C7BE5D84B}"/>
              </a:ext>
            </a:extLst>
          </p:cNvPr>
          <p:cNvSpPr/>
          <p:nvPr/>
        </p:nvSpPr>
        <p:spPr>
          <a:xfrm>
            <a:off x="1187624" y="2564904"/>
            <a:ext cx="1452760" cy="57606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Segoe UI" panose="020B0502040204020203" pitchFamily="34" charset="0"/>
                <a:cs typeface="Segoe UI" panose="020B0502040204020203" pitchFamily="34" charset="0"/>
              </a:rPr>
              <a:t>Office Administrator</a:t>
            </a:r>
          </a:p>
        </p:txBody>
      </p:sp>
      <p:sp>
        <p:nvSpPr>
          <p:cNvPr id="6" name="Rectangle 5">
            <a:extLst>
              <a:ext uri="{FF2B5EF4-FFF2-40B4-BE49-F238E27FC236}">
                <a16:creationId xmlns:a16="http://schemas.microsoft.com/office/drawing/2014/main" id="{E25A1A26-16D4-4190-944D-2991458EA430}"/>
              </a:ext>
            </a:extLst>
          </p:cNvPr>
          <p:cNvSpPr/>
          <p:nvPr/>
        </p:nvSpPr>
        <p:spPr>
          <a:xfrm>
            <a:off x="2957831" y="2571403"/>
            <a:ext cx="1452060" cy="57606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Segoe UI" panose="020B0502040204020203" pitchFamily="34" charset="0"/>
                <a:cs typeface="Segoe UI" panose="020B0502040204020203" pitchFamily="34" charset="0"/>
              </a:rPr>
              <a:t>Office Staff</a:t>
            </a:r>
          </a:p>
        </p:txBody>
      </p:sp>
      <p:sp>
        <p:nvSpPr>
          <p:cNvPr id="7" name="Rectangle 6">
            <a:extLst>
              <a:ext uri="{FF2B5EF4-FFF2-40B4-BE49-F238E27FC236}">
                <a16:creationId xmlns:a16="http://schemas.microsoft.com/office/drawing/2014/main" id="{0023274A-B3B2-4856-8577-C0DE2968B712}"/>
              </a:ext>
            </a:extLst>
          </p:cNvPr>
          <p:cNvSpPr/>
          <p:nvPr/>
        </p:nvSpPr>
        <p:spPr>
          <a:xfrm>
            <a:off x="4838340" y="2571403"/>
            <a:ext cx="1543716" cy="57606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Segoe UI" panose="020B0502040204020203" pitchFamily="34" charset="0"/>
                <a:cs typeface="Segoe UI" panose="020B0502040204020203" pitchFamily="34" charset="0"/>
              </a:rPr>
              <a:t>Cashier</a:t>
            </a:r>
          </a:p>
        </p:txBody>
      </p:sp>
      <p:sp>
        <p:nvSpPr>
          <p:cNvPr id="8" name="Rectangle 7">
            <a:extLst>
              <a:ext uri="{FF2B5EF4-FFF2-40B4-BE49-F238E27FC236}">
                <a16:creationId xmlns:a16="http://schemas.microsoft.com/office/drawing/2014/main" id="{141F32AB-E3C6-4A02-BBD8-D66E30CE59FC}"/>
              </a:ext>
            </a:extLst>
          </p:cNvPr>
          <p:cNvSpPr/>
          <p:nvPr/>
        </p:nvSpPr>
        <p:spPr>
          <a:xfrm>
            <a:off x="6648954" y="2564466"/>
            <a:ext cx="1300032" cy="57606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Segoe UI" panose="020B0502040204020203" pitchFamily="34" charset="0"/>
                <a:cs typeface="Segoe UI" panose="020B0502040204020203" pitchFamily="34" charset="0"/>
              </a:rPr>
              <a:t>Hostel Warden</a:t>
            </a:r>
          </a:p>
        </p:txBody>
      </p:sp>
      <p:cxnSp>
        <p:nvCxnSpPr>
          <p:cNvPr id="15" name="Straight Arrow Connector 14">
            <a:extLst>
              <a:ext uri="{FF2B5EF4-FFF2-40B4-BE49-F238E27FC236}">
                <a16:creationId xmlns:a16="http://schemas.microsoft.com/office/drawing/2014/main" id="{5347F41A-B149-4DCF-A9AC-645BEF8607D0}"/>
              </a:ext>
            </a:extLst>
          </p:cNvPr>
          <p:cNvCxnSpPr>
            <a:cxnSpLocks/>
            <a:stCxn id="4" idx="2"/>
            <a:endCxn id="6" idx="0"/>
          </p:cNvCxnSpPr>
          <p:nvPr/>
        </p:nvCxnSpPr>
        <p:spPr>
          <a:xfrm flipH="1">
            <a:off x="3683861" y="2066648"/>
            <a:ext cx="852135" cy="504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71F1866E-2651-4388-9A68-8D229315332A}"/>
              </a:ext>
            </a:extLst>
          </p:cNvPr>
          <p:cNvSpPr/>
          <p:nvPr/>
        </p:nvSpPr>
        <p:spPr>
          <a:xfrm>
            <a:off x="1187623" y="3428998"/>
            <a:ext cx="1452759" cy="21602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chemeClr val="tx1"/>
                </a:solidFill>
                <a:latin typeface="Segoe UI" panose="020B0502040204020203" pitchFamily="34" charset="0"/>
                <a:cs typeface="Segoe UI" panose="020B0502040204020203" pitchFamily="34" charset="0"/>
              </a:rPr>
              <a:t>1.User creation</a:t>
            </a:r>
          </a:p>
          <a:p>
            <a:r>
              <a:rPr lang="en-US" sz="1600" dirty="0">
                <a:solidFill>
                  <a:schemeClr val="tx1"/>
                </a:solidFill>
                <a:latin typeface="Segoe UI" panose="020B0502040204020203" pitchFamily="34" charset="0"/>
                <a:cs typeface="Segoe UI" panose="020B0502040204020203" pitchFamily="34" charset="0"/>
              </a:rPr>
              <a:t>2.AdmissionApplicatin form</a:t>
            </a:r>
          </a:p>
        </p:txBody>
      </p:sp>
      <p:sp>
        <p:nvSpPr>
          <p:cNvPr id="18" name="Rectangle: Rounded Corners 17">
            <a:extLst>
              <a:ext uri="{FF2B5EF4-FFF2-40B4-BE49-F238E27FC236}">
                <a16:creationId xmlns:a16="http://schemas.microsoft.com/office/drawing/2014/main" id="{1691E91A-51F6-4333-B017-2DCF7266653C}"/>
              </a:ext>
            </a:extLst>
          </p:cNvPr>
          <p:cNvSpPr/>
          <p:nvPr/>
        </p:nvSpPr>
        <p:spPr>
          <a:xfrm>
            <a:off x="2984839" y="3428560"/>
            <a:ext cx="1452061" cy="216024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600" dirty="0">
                <a:solidFill>
                  <a:schemeClr val="tx1"/>
                </a:solidFill>
                <a:latin typeface="Segoe UI" panose="020B0502040204020203" pitchFamily="34" charset="0"/>
                <a:cs typeface="Segoe UI" panose="020B0502040204020203" pitchFamily="34" charset="0"/>
              </a:rPr>
              <a:t>1.Document Generation</a:t>
            </a:r>
          </a:p>
          <a:p>
            <a:r>
              <a:rPr lang="en-IN" sz="1600" dirty="0">
                <a:solidFill>
                  <a:schemeClr val="tx1"/>
                </a:solidFill>
                <a:latin typeface="Segoe UI" panose="020B0502040204020203" pitchFamily="34" charset="0"/>
                <a:cs typeface="Segoe UI" panose="020B0502040204020203" pitchFamily="34" charset="0"/>
              </a:rPr>
              <a:t>2.Staff leave</a:t>
            </a:r>
          </a:p>
          <a:p>
            <a:r>
              <a:rPr lang="en-IN" sz="1600" dirty="0">
                <a:solidFill>
                  <a:schemeClr val="tx1"/>
                </a:solidFill>
                <a:latin typeface="Segoe UI" panose="020B0502040204020203" pitchFamily="34" charset="0"/>
                <a:cs typeface="Segoe UI" panose="020B0502040204020203" pitchFamily="34" charset="0"/>
              </a:rPr>
              <a:t>Manage</a:t>
            </a:r>
          </a:p>
          <a:p>
            <a:r>
              <a:rPr lang="en-IN" sz="1600" dirty="0" err="1">
                <a:solidFill>
                  <a:schemeClr val="tx1"/>
                </a:solidFill>
                <a:latin typeface="Segoe UI" panose="020B0502040204020203" pitchFamily="34" charset="0"/>
                <a:cs typeface="Segoe UI" panose="020B0502040204020203" pitchFamily="34" charset="0"/>
              </a:rPr>
              <a:t>ment</a:t>
            </a:r>
            <a:endParaRPr lang="en-IN" sz="1600" dirty="0">
              <a:solidFill>
                <a:schemeClr val="tx1"/>
              </a:solidFill>
              <a:latin typeface="Segoe UI" panose="020B0502040204020203" pitchFamily="34" charset="0"/>
              <a:cs typeface="Segoe UI" panose="020B0502040204020203" pitchFamily="34" charset="0"/>
            </a:endParaRPr>
          </a:p>
        </p:txBody>
      </p:sp>
      <p:sp>
        <p:nvSpPr>
          <p:cNvPr id="19" name="Rectangle: Rounded Corners 18">
            <a:extLst>
              <a:ext uri="{FF2B5EF4-FFF2-40B4-BE49-F238E27FC236}">
                <a16:creationId xmlns:a16="http://schemas.microsoft.com/office/drawing/2014/main" id="{037ECC2B-9ED7-469A-B641-C62C00A5A73F}"/>
              </a:ext>
            </a:extLst>
          </p:cNvPr>
          <p:cNvSpPr/>
          <p:nvPr/>
        </p:nvSpPr>
        <p:spPr>
          <a:xfrm>
            <a:off x="4778067" y="3435937"/>
            <a:ext cx="1687365" cy="21602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600" dirty="0">
                <a:solidFill>
                  <a:schemeClr val="tx1"/>
                </a:solidFill>
                <a:latin typeface="Segoe UI" panose="020B0502040204020203" pitchFamily="34" charset="0"/>
                <a:cs typeface="Segoe UI" panose="020B0502040204020203" pitchFamily="34" charset="0"/>
              </a:rPr>
              <a:t>1.Pay Fees</a:t>
            </a:r>
          </a:p>
          <a:p>
            <a:pPr>
              <a:buFont typeface="Arial" pitchFamily="34" charset="0"/>
              <a:buChar char="•"/>
            </a:pPr>
            <a:r>
              <a:rPr lang="en-IN" sz="1600" dirty="0">
                <a:solidFill>
                  <a:schemeClr val="tx1"/>
                </a:solidFill>
                <a:latin typeface="Segoe UI" panose="020B0502040204020203" pitchFamily="34" charset="0"/>
                <a:cs typeface="Segoe UI" panose="020B0502040204020203" pitchFamily="34" charset="0"/>
              </a:rPr>
              <a:t> College Fees</a:t>
            </a:r>
          </a:p>
          <a:p>
            <a:pPr>
              <a:buFont typeface="Arial" pitchFamily="34" charset="0"/>
              <a:buChar char="•"/>
            </a:pPr>
            <a:r>
              <a:rPr lang="en-IN" sz="1600" dirty="0">
                <a:solidFill>
                  <a:schemeClr val="tx1"/>
                </a:solidFill>
                <a:latin typeface="Segoe UI" panose="020B0502040204020203" pitchFamily="34" charset="0"/>
                <a:cs typeface="Segoe UI" panose="020B0502040204020203" pitchFamily="34" charset="0"/>
              </a:rPr>
              <a:t> Mess Fees</a:t>
            </a:r>
          </a:p>
          <a:p>
            <a:r>
              <a:rPr lang="en-IN" sz="1600" dirty="0">
                <a:solidFill>
                  <a:schemeClr val="tx1"/>
                </a:solidFill>
                <a:latin typeface="Segoe UI" panose="020B0502040204020203" pitchFamily="34" charset="0"/>
                <a:cs typeface="Segoe UI" panose="020B0502040204020203" pitchFamily="34" charset="0"/>
              </a:rPr>
              <a:t>2.View Transaction History</a:t>
            </a:r>
          </a:p>
          <a:p>
            <a:r>
              <a:rPr lang="en-IN" sz="1600" dirty="0">
                <a:solidFill>
                  <a:schemeClr val="tx1"/>
                </a:solidFill>
                <a:latin typeface="Segoe UI" panose="020B0502040204020203" pitchFamily="34" charset="0"/>
                <a:cs typeface="Segoe UI" panose="020B0502040204020203" pitchFamily="34" charset="0"/>
              </a:rPr>
              <a:t>3.View Receipt </a:t>
            </a:r>
          </a:p>
          <a:p>
            <a:pPr algn="ctr"/>
            <a:endParaRPr lang="en-US" sz="1200" dirty="0"/>
          </a:p>
        </p:txBody>
      </p:sp>
      <p:sp>
        <p:nvSpPr>
          <p:cNvPr id="20" name="Rectangle: Rounded Corners 19">
            <a:extLst>
              <a:ext uri="{FF2B5EF4-FFF2-40B4-BE49-F238E27FC236}">
                <a16:creationId xmlns:a16="http://schemas.microsoft.com/office/drawing/2014/main" id="{131B7996-871D-4E94-AF2F-B55F8C46EC82}"/>
              </a:ext>
            </a:extLst>
          </p:cNvPr>
          <p:cNvSpPr/>
          <p:nvPr/>
        </p:nvSpPr>
        <p:spPr>
          <a:xfrm>
            <a:off x="6648954" y="3428999"/>
            <a:ext cx="1300032" cy="218407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600" dirty="0">
                <a:solidFill>
                  <a:schemeClr val="tx1"/>
                </a:solidFill>
                <a:latin typeface="Segoe UI" panose="020B0502040204020203" pitchFamily="34" charset="0"/>
                <a:cs typeface="Segoe UI" panose="020B0502040204020203" pitchFamily="34" charset="0"/>
              </a:rPr>
              <a:t>1.Enter Mess Fees Details</a:t>
            </a:r>
          </a:p>
          <a:p>
            <a:r>
              <a:rPr lang="en-IN" sz="1600" dirty="0">
                <a:solidFill>
                  <a:schemeClr val="tx1"/>
                </a:solidFill>
                <a:latin typeface="Segoe UI" panose="020B0502040204020203" pitchFamily="34" charset="0"/>
                <a:cs typeface="Segoe UI" panose="020B0502040204020203" pitchFamily="34" charset="0"/>
              </a:rPr>
              <a:t>2.View and</a:t>
            </a:r>
          </a:p>
          <a:p>
            <a:r>
              <a:rPr lang="en-IN" sz="1600" dirty="0">
                <a:solidFill>
                  <a:schemeClr val="tx1"/>
                </a:solidFill>
                <a:latin typeface="Segoe UI" panose="020B0502040204020203" pitchFamily="34" charset="0"/>
                <a:cs typeface="Segoe UI" panose="020B0502040204020203" pitchFamily="34" charset="0"/>
              </a:rPr>
              <a:t>Print Mess Fees Details</a:t>
            </a:r>
          </a:p>
          <a:p>
            <a:pPr algn="ctr"/>
            <a:endParaRPr lang="en-US" dirty="0"/>
          </a:p>
        </p:txBody>
      </p:sp>
      <p:cxnSp>
        <p:nvCxnSpPr>
          <p:cNvPr id="23" name="Straight Arrow Connector 22">
            <a:extLst>
              <a:ext uri="{FF2B5EF4-FFF2-40B4-BE49-F238E27FC236}">
                <a16:creationId xmlns:a16="http://schemas.microsoft.com/office/drawing/2014/main" id="{36900F03-2119-447E-AEC8-E50713946E0E}"/>
              </a:ext>
            </a:extLst>
          </p:cNvPr>
          <p:cNvCxnSpPr>
            <a:cxnSpLocks/>
          </p:cNvCxnSpPr>
          <p:nvPr/>
        </p:nvCxnSpPr>
        <p:spPr>
          <a:xfrm>
            <a:off x="4535996" y="2073585"/>
            <a:ext cx="1178442" cy="511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60CCB6B-8E0C-4E66-BA3F-DF27CD7EEF9D}"/>
              </a:ext>
            </a:extLst>
          </p:cNvPr>
          <p:cNvCxnSpPr>
            <a:cxnSpLocks/>
            <a:stCxn id="4" idx="2"/>
            <a:endCxn id="8" idx="0"/>
          </p:cNvCxnSpPr>
          <p:nvPr/>
        </p:nvCxnSpPr>
        <p:spPr>
          <a:xfrm>
            <a:off x="4535996" y="2066648"/>
            <a:ext cx="2762974" cy="4978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59C5F1AD-1B70-435F-9957-BE9513AFDE17}"/>
              </a:ext>
            </a:extLst>
          </p:cNvPr>
          <p:cNvCxnSpPr>
            <a:cxnSpLocks/>
            <a:stCxn id="4" idx="2"/>
            <a:endCxn id="5" idx="0"/>
          </p:cNvCxnSpPr>
          <p:nvPr/>
        </p:nvCxnSpPr>
        <p:spPr>
          <a:xfrm flipH="1">
            <a:off x="1914004" y="2066648"/>
            <a:ext cx="2621992" cy="498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C524302-5405-4E42-B797-6B4D5F0E812D}"/>
              </a:ext>
            </a:extLst>
          </p:cNvPr>
          <p:cNvCxnSpPr>
            <a:cxnSpLocks/>
            <a:stCxn id="5" idx="2"/>
            <a:endCxn id="16" idx="0"/>
          </p:cNvCxnSpPr>
          <p:nvPr/>
        </p:nvCxnSpPr>
        <p:spPr>
          <a:xfrm flipH="1">
            <a:off x="1914003" y="3140968"/>
            <a:ext cx="1" cy="288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0FBD267-7269-428F-AC80-B7B98A31E894}"/>
              </a:ext>
            </a:extLst>
          </p:cNvPr>
          <p:cNvCxnSpPr>
            <a:cxnSpLocks/>
          </p:cNvCxnSpPr>
          <p:nvPr/>
        </p:nvCxnSpPr>
        <p:spPr>
          <a:xfrm>
            <a:off x="3693484" y="3147467"/>
            <a:ext cx="0" cy="288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F13FCF6-D8CD-47C7-BA04-7E6DB8C55A5B}"/>
              </a:ext>
            </a:extLst>
          </p:cNvPr>
          <p:cNvCxnSpPr>
            <a:cxnSpLocks/>
          </p:cNvCxnSpPr>
          <p:nvPr/>
        </p:nvCxnSpPr>
        <p:spPr>
          <a:xfrm>
            <a:off x="5580112" y="3140530"/>
            <a:ext cx="0" cy="288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551E10E-4EB0-47FE-A848-FD9F83BA69A9}"/>
              </a:ext>
            </a:extLst>
          </p:cNvPr>
          <p:cNvCxnSpPr>
            <a:cxnSpLocks/>
          </p:cNvCxnSpPr>
          <p:nvPr/>
        </p:nvCxnSpPr>
        <p:spPr>
          <a:xfrm>
            <a:off x="7283229" y="3161338"/>
            <a:ext cx="0" cy="2880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580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903000"/>
          </a:xfrm>
        </p:spPr>
        <p:txBody>
          <a:bodyPr>
            <a:normAutofit/>
          </a:bodyPr>
          <a:lstStyle/>
          <a:p>
            <a:r>
              <a:rPr lang="en-IN" sz="3600" b="1" u="sng" dirty="0">
                <a:latin typeface="Segoe UI" panose="020B0502040204020203" pitchFamily="34" charset="0"/>
                <a:cs typeface="Segoe UI" panose="020B0502040204020203" pitchFamily="34" charset="0"/>
              </a:rPr>
              <a:t>MODULES</a:t>
            </a:r>
            <a:endParaRPr lang="en-IN" sz="3600" b="1" u="sng" dirty="0">
              <a:solidFill>
                <a:srgbClr val="00B050"/>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946404" y="1268760"/>
            <a:ext cx="7269480" cy="4680520"/>
          </a:xfrm>
        </p:spPr>
        <p:txBody>
          <a:bodyPr anchor="t">
            <a:normAutofit/>
          </a:bodyPr>
          <a:lstStyle/>
          <a:p>
            <a:pPr marL="236538" indent="-236538">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ADMISSION MANAGEMENT</a:t>
            </a:r>
          </a:p>
          <a:p>
            <a:pPr marL="236538" indent="-236538">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USER CREATION</a:t>
            </a:r>
          </a:p>
          <a:p>
            <a:pPr marL="236538" indent="-236538">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FEES DETAILS </a:t>
            </a:r>
          </a:p>
          <a:p>
            <a:pPr marL="236538" indent="-236538">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FEES DUE ALERT</a:t>
            </a:r>
          </a:p>
          <a:p>
            <a:pPr marL="236538" indent="-236538">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FEES PAYMENTS</a:t>
            </a:r>
          </a:p>
          <a:p>
            <a:pPr marL="236538" indent="-236538">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MESS FEES ENTRY</a:t>
            </a:r>
          </a:p>
          <a:p>
            <a:pPr marL="236538" indent="-236538">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CERTIFICATE GENERATION</a:t>
            </a:r>
          </a:p>
          <a:p>
            <a:pPr marL="236538" indent="-236538">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STAFF LEAVE MANAGEMENT</a:t>
            </a:r>
          </a:p>
        </p:txBody>
      </p:sp>
    </p:spTree>
    <p:extLst>
      <p:ext uri="{BB962C8B-B14F-4D97-AF65-F5344CB8AC3E}">
        <p14:creationId xmlns:p14="http://schemas.microsoft.com/office/powerpoint/2010/main" val="2974951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903000"/>
          </a:xfrm>
        </p:spPr>
        <p:txBody>
          <a:bodyPr>
            <a:normAutofit/>
          </a:bodyPr>
          <a:lstStyle/>
          <a:p>
            <a:r>
              <a:rPr lang="en-IN" sz="3600" b="1" u="sng" dirty="0">
                <a:latin typeface="Segoe UI" panose="020B0502040204020203" pitchFamily="34" charset="0"/>
                <a:cs typeface="Segoe UI" panose="020B0502040204020203" pitchFamily="34" charset="0"/>
              </a:rPr>
              <a:t>LITERATURE SURVEY</a:t>
            </a:r>
            <a:endParaRPr lang="en-IN" sz="3600" b="1" u="sng" dirty="0">
              <a:solidFill>
                <a:srgbClr val="00B050"/>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946404" y="1268760"/>
            <a:ext cx="7269480" cy="4680520"/>
          </a:xfrm>
        </p:spPr>
        <p:txBody>
          <a:bodyPr anchor="t">
            <a:normAutofit/>
          </a:bodyPr>
          <a:lstStyle/>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TITLE</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AUTHOR</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YEAR</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ADVANTAGE</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endParaRPr lang="en-US" sz="1800" b="0" i="0" u="none" strike="noStrike" kern="1200" dirty="0">
              <a:solidFill>
                <a:srgbClr val="000000"/>
              </a:solidFill>
              <a:effectLst/>
              <a:latin typeface="Calibri" panose="020F0502020204030204" pitchFamily="34" charset="0"/>
            </a:endParaRPr>
          </a:p>
          <a:p>
            <a:pPr marL="0" algn="l" rtl="0" eaLnBrk="1" fontAlgn="t" latinLnBrk="0" hangingPunct="1">
              <a:spcBef>
                <a:spcPts val="0"/>
              </a:spcBef>
              <a:spcAft>
                <a:spcPts val="0"/>
              </a:spcAft>
            </a:pPr>
            <a:endParaRPr lang="en-US" sz="1800" dirty="0">
              <a:solidFill>
                <a:srgbClr val="000000"/>
              </a:solidFill>
              <a:latin typeface="Calibri" panose="020F0502020204030204" pitchFamily="34" charset="0"/>
            </a:endParaRPr>
          </a:p>
          <a:p>
            <a:pPr marL="0" algn="l" rtl="0" eaLnBrk="1" fontAlgn="t" latinLnBrk="0" hangingPunct="1">
              <a:spcBef>
                <a:spcPts val="0"/>
              </a:spcBef>
              <a:spcAft>
                <a:spcPts val="0"/>
              </a:spcAft>
            </a:pPr>
            <a:endParaRPr lang="en-US" sz="1800" b="0" i="0" u="none" strike="noStrike" kern="1200" dirty="0">
              <a:solidFill>
                <a:srgbClr val="000000"/>
              </a:solidFill>
              <a:effectLst/>
              <a:latin typeface="Calibri" panose="020F0502020204030204" pitchFamily="34" charset="0"/>
            </a:endParaRPr>
          </a:p>
          <a:p>
            <a:pPr marL="0" algn="l" rtl="0" eaLnBrk="1" fontAlgn="t" latinLnBrk="0" hangingPunct="1">
              <a:spcBef>
                <a:spcPts val="0"/>
              </a:spcBef>
              <a:spcAft>
                <a:spcPts val="0"/>
              </a:spcAft>
            </a:pPr>
            <a:endParaRPr lang="en-US" sz="1800" dirty="0">
              <a:solidFill>
                <a:srgbClr val="000000"/>
              </a:solidFill>
              <a:latin typeface="Calibri" panose="020F0502020204030204" pitchFamily="34" charset="0"/>
            </a:endParaRPr>
          </a:p>
          <a:p>
            <a:pPr marL="0" algn="l" rtl="0" eaLnBrk="1" fontAlgn="t" latinLnBrk="0" hangingPunct="1">
              <a:spcBef>
                <a:spcPts val="0"/>
              </a:spcBef>
              <a:spcAft>
                <a:spcPts val="0"/>
              </a:spcAft>
            </a:pPr>
            <a:endParaRPr lang="en-US" sz="1800" b="0" i="0" u="none" strike="noStrike" kern="1200" dirty="0">
              <a:solidFill>
                <a:srgbClr val="000000"/>
              </a:solidFill>
              <a:effectLst/>
              <a:latin typeface="Calibri" panose="020F0502020204030204" pitchFamily="34" charset="0"/>
            </a:endParaRPr>
          </a:p>
          <a:p>
            <a:pPr marL="0" algn="l" rtl="0" eaLnBrk="1" fontAlgn="t" latinLnBrk="0" hangingPunct="1">
              <a:spcBef>
                <a:spcPts val="0"/>
              </a:spcBef>
              <a:spcAft>
                <a:spcPts val="0"/>
              </a:spcAft>
            </a:pPr>
            <a:endParaRPr lang="en-US" sz="1800" dirty="0">
              <a:solidFill>
                <a:srgbClr val="000000"/>
              </a:solidFill>
              <a:latin typeface="Calibri" panose="020F0502020204030204" pitchFamily="34" charset="0"/>
            </a:endParaRPr>
          </a:p>
          <a:p>
            <a:pPr marL="0" algn="l" rtl="0" eaLnBrk="1" fontAlgn="t" latinLnBrk="0" hangingPunct="1">
              <a:spcBef>
                <a:spcPts val="0"/>
              </a:spcBef>
              <a:spcAft>
                <a:spcPts val="0"/>
              </a:spcAft>
            </a:pPr>
            <a:endParaRPr lang="en-US" sz="1800" b="0" i="0" u="none" strike="noStrike" kern="1200" dirty="0">
              <a:solidFill>
                <a:srgbClr val="000000"/>
              </a:solidFill>
              <a:effectLst/>
              <a:latin typeface="Calibri" panose="020F0502020204030204" pitchFamily="34" charset="0"/>
            </a:endParaRP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endParaRPr lang="en-US" sz="1800" b="0" i="0" u="none" strike="noStrike" kern="1200" dirty="0">
              <a:solidFill>
                <a:srgbClr val="000000"/>
              </a:solidFill>
              <a:effectLst/>
              <a:latin typeface="Calibri" panose="020F0502020204030204" pitchFamily="34" charset="0"/>
            </a:endParaRPr>
          </a:p>
          <a:p>
            <a:pPr marL="0" algn="l" rtl="0" eaLnBrk="1" fontAlgn="t" latinLnBrk="0" hangingPunct="1">
              <a:spcBef>
                <a:spcPts val="0"/>
              </a:spcBef>
              <a:spcAft>
                <a:spcPts val="0"/>
              </a:spcAft>
            </a:pPr>
            <a:endParaRPr lang="en-US" sz="1800" dirty="0">
              <a:solidFill>
                <a:srgbClr val="000000"/>
              </a:solidFill>
              <a:latin typeface="Calibri" panose="020F0502020204030204" pitchFamily="34" charset="0"/>
            </a:endParaRPr>
          </a:p>
          <a:p>
            <a:pPr marL="0" algn="l" rtl="0" eaLnBrk="1" fontAlgn="t" latinLnBrk="0" hangingPunct="1">
              <a:spcBef>
                <a:spcPts val="0"/>
              </a:spcBef>
              <a:spcAft>
                <a:spcPts val="0"/>
              </a:spcAft>
            </a:pPr>
            <a:endParaRPr lang="en-US" sz="1800" b="0" i="0" u="none" strike="noStrike" kern="1200" dirty="0">
              <a:solidFill>
                <a:srgbClr val="000000"/>
              </a:solidFill>
              <a:effectLst/>
              <a:latin typeface="Calibri" panose="020F0502020204030204" pitchFamily="34" charset="0"/>
            </a:endParaRPr>
          </a:p>
          <a:p>
            <a:pPr marL="0" algn="l" rtl="0" eaLnBrk="1" fontAlgn="t" latinLnBrk="0" hangingPunct="1">
              <a:spcBef>
                <a:spcPts val="0"/>
              </a:spcBef>
              <a:spcAft>
                <a:spcPts val="0"/>
              </a:spcAft>
            </a:pPr>
            <a:endParaRPr lang="en-US" sz="1800" b="0" i="0" u="none" strike="noStrike" kern="1200" dirty="0">
              <a:solidFill>
                <a:srgbClr val="000000"/>
              </a:solidFill>
              <a:effectLst/>
              <a:latin typeface="Calibri" panose="020F0502020204030204" pitchFamily="34" charset="0"/>
            </a:endParaRPr>
          </a:p>
          <a:p>
            <a:pPr marL="0" algn="l" rtl="0" eaLnBrk="1" fontAlgn="t" latinLnBrk="0" hangingPunct="1">
              <a:spcBef>
                <a:spcPts val="0"/>
              </a:spcBef>
              <a:spcAft>
                <a:spcPts val="0"/>
              </a:spcAft>
            </a:pPr>
            <a:endParaRPr lang="en-US" sz="1800" dirty="0">
              <a:solidFill>
                <a:srgbClr val="000000"/>
              </a:solidFill>
              <a:latin typeface="Calibri" panose="020F0502020204030204" pitchFamily="34" charset="0"/>
            </a:endParaRPr>
          </a:p>
        </p:txBody>
      </p:sp>
      <p:graphicFrame>
        <p:nvGraphicFramePr>
          <p:cNvPr id="4" name="Table 4">
            <a:extLst>
              <a:ext uri="{FF2B5EF4-FFF2-40B4-BE49-F238E27FC236}">
                <a16:creationId xmlns:a16="http://schemas.microsoft.com/office/drawing/2014/main" id="{00527D30-5A56-4335-9093-36DFCD8ED63A}"/>
              </a:ext>
            </a:extLst>
          </p:cNvPr>
          <p:cNvGraphicFramePr>
            <a:graphicFrameLocks noGrp="1"/>
          </p:cNvGraphicFramePr>
          <p:nvPr>
            <p:extLst>
              <p:ext uri="{D42A27DB-BD31-4B8C-83A1-F6EECF244321}">
                <p14:modId xmlns:p14="http://schemas.microsoft.com/office/powerpoint/2010/main" val="1921868827"/>
              </p:ext>
            </p:extLst>
          </p:nvPr>
        </p:nvGraphicFramePr>
        <p:xfrm>
          <a:off x="1043608" y="1397000"/>
          <a:ext cx="7056784" cy="4200843"/>
        </p:xfrm>
        <a:graphic>
          <a:graphicData uri="http://schemas.openxmlformats.org/drawingml/2006/table">
            <a:tbl>
              <a:tblPr firstRow="1" bandRow="1">
                <a:tableStyleId>{5C22544A-7EE6-4342-B048-85BDC9FD1C3A}</a:tableStyleId>
              </a:tblPr>
              <a:tblGrid>
                <a:gridCol w="1764196">
                  <a:extLst>
                    <a:ext uri="{9D8B030D-6E8A-4147-A177-3AD203B41FA5}">
                      <a16:colId xmlns:a16="http://schemas.microsoft.com/office/drawing/2014/main" val="516392346"/>
                    </a:ext>
                  </a:extLst>
                </a:gridCol>
                <a:gridCol w="1764196">
                  <a:extLst>
                    <a:ext uri="{9D8B030D-6E8A-4147-A177-3AD203B41FA5}">
                      <a16:colId xmlns:a16="http://schemas.microsoft.com/office/drawing/2014/main" val="3469142816"/>
                    </a:ext>
                  </a:extLst>
                </a:gridCol>
                <a:gridCol w="1764196">
                  <a:extLst>
                    <a:ext uri="{9D8B030D-6E8A-4147-A177-3AD203B41FA5}">
                      <a16:colId xmlns:a16="http://schemas.microsoft.com/office/drawing/2014/main" val="162684517"/>
                    </a:ext>
                  </a:extLst>
                </a:gridCol>
                <a:gridCol w="1764196">
                  <a:extLst>
                    <a:ext uri="{9D8B030D-6E8A-4147-A177-3AD203B41FA5}">
                      <a16:colId xmlns:a16="http://schemas.microsoft.com/office/drawing/2014/main" val="647365568"/>
                    </a:ext>
                  </a:extLst>
                </a:gridCol>
              </a:tblGrid>
              <a:tr h="370840">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TITLE</a:t>
                      </a: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AUTHOR</a:t>
                      </a:r>
                    </a:p>
                  </a:txBody>
                  <a:tcPr/>
                </a:tc>
                <a:tc>
                  <a:txBody>
                    <a:bodyPr/>
                    <a:lstStyle/>
                    <a:p>
                      <a:pPr algn="ctr">
                        <a:lnSpc>
                          <a:spcPct val="150000"/>
                        </a:lnSpc>
                      </a:pPr>
                      <a:r>
                        <a:rPr lang="en-US" dirty="0">
                          <a:latin typeface="Segoe UI" panose="020B0502040204020203" pitchFamily="34" charset="0"/>
                          <a:cs typeface="Segoe UI" panose="020B0502040204020203" pitchFamily="34" charset="0"/>
                        </a:rPr>
                        <a:t>YEAR</a:t>
                      </a: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ADVANTAGE</a:t>
                      </a:r>
                    </a:p>
                  </a:txBody>
                  <a:tcPr/>
                </a:tc>
                <a:extLst>
                  <a:ext uri="{0D108BD9-81ED-4DB2-BD59-A6C34878D82A}">
                    <a16:rowId xmlns:a16="http://schemas.microsoft.com/office/drawing/2014/main" val="39914405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rgbClr val="000000"/>
                          </a:solidFill>
                          <a:effectLst/>
                          <a:latin typeface="Segoe UI" panose="020B0502040204020203" pitchFamily="34" charset="0"/>
                          <a:cs typeface="Segoe UI" panose="020B0502040204020203" pitchFamily="34" charset="0"/>
                        </a:rPr>
                        <a:t>Office Automation System</a:t>
                      </a:r>
                      <a:endParaRPr lang="en-US" sz="1800" b="0" i="0" u="none" strike="noStrike" dirty="0">
                        <a:effectLst/>
                        <a:latin typeface="Segoe UI" panose="020B0502040204020203" pitchFamily="34" charset="0"/>
                        <a:cs typeface="Segoe UI" panose="020B0502040204020203" pitchFamily="34" charset="0"/>
                      </a:endParaRPr>
                    </a:p>
                    <a:p>
                      <a:pPr algn="l"/>
                      <a:endParaRPr lang="en-US" dirty="0">
                        <a:latin typeface="Segoe UI" panose="020B0502040204020203" pitchFamily="34" charset="0"/>
                        <a:cs typeface="Segoe UI" panose="020B0502040204020203" pitchFamily="34" charset="0"/>
                      </a:endParaRPr>
                    </a:p>
                  </a:txBody>
                  <a:tcPr/>
                </a:tc>
                <a:tc>
                  <a:txBody>
                    <a:bodyPr/>
                    <a:lstStyle/>
                    <a:p>
                      <a:pPr algn="l"/>
                      <a:r>
                        <a:rPr lang="en-US" sz="1800" b="0" i="0" u="none" strike="noStrike" kern="1200" dirty="0" err="1">
                          <a:solidFill>
                            <a:srgbClr val="000000"/>
                          </a:solidFill>
                          <a:effectLst/>
                          <a:latin typeface="Segoe UI" panose="020B0502040204020203" pitchFamily="34" charset="0"/>
                          <a:cs typeface="Segoe UI" panose="020B0502040204020203" pitchFamily="34" charset="0"/>
                        </a:rPr>
                        <a:t>Miss.Vaibhavi</a:t>
                      </a:r>
                      <a:r>
                        <a:rPr lang="en-US" sz="1800" b="0" i="0" u="none" strike="noStrike" kern="1200" dirty="0">
                          <a:solidFill>
                            <a:srgbClr val="000000"/>
                          </a:solidFill>
                          <a:effectLst/>
                          <a:latin typeface="Segoe UI" panose="020B0502040204020203" pitchFamily="34" charset="0"/>
                          <a:cs typeface="Segoe UI" panose="020B0502040204020203" pitchFamily="34" charset="0"/>
                        </a:rPr>
                        <a:t> Pathak, </a:t>
                      </a:r>
                      <a:r>
                        <a:rPr lang="en-US" sz="1800" b="0" i="0" u="none" strike="noStrike" kern="1200" dirty="0" err="1">
                          <a:solidFill>
                            <a:srgbClr val="000000"/>
                          </a:solidFill>
                          <a:effectLst/>
                          <a:latin typeface="Segoe UI" panose="020B0502040204020203" pitchFamily="34" charset="0"/>
                          <a:cs typeface="Segoe UI" panose="020B0502040204020203" pitchFamily="34" charset="0"/>
                        </a:rPr>
                        <a:t>Mr.Sanket</a:t>
                      </a:r>
                      <a:r>
                        <a:rPr lang="en-US" sz="1800" b="0" i="0" u="none" strike="noStrike" kern="1200" dirty="0">
                          <a:solidFill>
                            <a:srgbClr val="000000"/>
                          </a:solidFill>
                          <a:effectLst/>
                          <a:latin typeface="Segoe UI" panose="020B0502040204020203" pitchFamily="34" charset="0"/>
                          <a:cs typeface="Segoe UI" panose="020B0502040204020203" pitchFamily="34" charset="0"/>
                        </a:rPr>
                        <a:t> Wankhede, </a:t>
                      </a:r>
                      <a:r>
                        <a:rPr lang="en-US" sz="1800" b="0" i="0" u="none" strike="noStrike" kern="1200" dirty="0" err="1">
                          <a:solidFill>
                            <a:srgbClr val="000000"/>
                          </a:solidFill>
                          <a:effectLst/>
                          <a:latin typeface="Segoe UI" panose="020B0502040204020203" pitchFamily="34" charset="0"/>
                          <a:cs typeface="Segoe UI" panose="020B0502040204020203" pitchFamily="34" charset="0"/>
                        </a:rPr>
                        <a:t>Prof.K.S</a:t>
                      </a:r>
                      <a:r>
                        <a:rPr lang="en-US" sz="1800" b="0" i="0" u="none" strike="noStrike" kern="1200" dirty="0">
                          <a:solidFill>
                            <a:srgbClr val="000000"/>
                          </a:solidFill>
                          <a:effectLst/>
                          <a:latin typeface="Segoe UI" panose="020B0502040204020203" pitchFamily="34" charset="0"/>
                          <a:cs typeface="Segoe UI" panose="020B0502040204020203" pitchFamily="34" charset="0"/>
                        </a:rPr>
                        <a:t> </a:t>
                      </a:r>
                      <a:r>
                        <a:rPr lang="en-US" sz="1800" b="0" i="0" u="none" strike="noStrike" kern="1200" dirty="0" err="1">
                          <a:solidFill>
                            <a:srgbClr val="000000"/>
                          </a:solidFill>
                          <a:effectLst/>
                          <a:latin typeface="Segoe UI" panose="020B0502040204020203" pitchFamily="34" charset="0"/>
                          <a:cs typeface="Segoe UI" panose="020B0502040204020203" pitchFamily="34" charset="0"/>
                        </a:rPr>
                        <a:t>Chandwani</a:t>
                      </a:r>
                      <a:endParaRPr lang="en-US" dirty="0">
                        <a:latin typeface="Segoe UI" panose="020B0502040204020203" pitchFamily="34" charset="0"/>
                        <a:cs typeface="Segoe UI"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rgbClr val="000000"/>
                          </a:solidFill>
                          <a:effectLst/>
                          <a:latin typeface="Segoe UI" panose="020B0502040204020203" pitchFamily="34" charset="0"/>
                          <a:cs typeface="Segoe UI" panose="020B0502040204020203" pitchFamily="34" charset="0"/>
                        </a:rPr>
                        <a:t>2018</a:t>
                      </a:r>
                      <a:endParaRPr lang="en-US" sz="1800" b="0" i="0" u="none" strike="noStrike" dirty="0">
                        <a:effectLst/>
                        <a:latin typeface="Segoe UI" panose="020B0502040204020203" pitchFamily="34" charset="0"/>
                        <a:cs typeface="Segoe UI" panose="020B0502040204020203" pitchFamily="34" charset="0"/>
                      </a:endParaRPr>
                    </a:p>
                    <a:p>
                      <a:pPr algn="l"/>
                      <a:endParaRPr lang="en-US" dirty="0">
                        <a:latin typeface="Segoe UI" panose="020B0502040204020203" pitchFamily="34" charset="0"/>
                        <a:cs typeface="Segoe UI"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rgbClr val="000000"/>
                          </a:solidFill>
                          <a:effectLst/>
                          <a:latin typeface="Segoe UI" panose="020B0502040204020203" pitchFamily="34" charset="0"/>
                          <a:cs typeface="Segoe UI" panose="020B0502040204020203" pitchFamily="34" charset="0"/>
                        </a:rPr>
                        <a:t>It ensures speedy recording. processing and presenting of information.</a:t>
                      </a:r>
                      <a:endParaRPr lang="en-US" sz="1800" b="0" i="0" u="none" strike="noStrike" dirty="0">
                        <a:effectLst/>
                        <a:latin typeface="Segoe UI" panose="020B0502040204020203" pitchFamily="34" charset="0"/>
                        <a:cs typeface="Segoe UI" panose="020B0502040204020203" pitchFamily="34" charset="0"/>
                      </a:endParaRPr>
                    </a:p>
                    <a:p>
                      <a:pPr algn="l"/>
                      <a:endParaRPr lang="en-US"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101801934"/>
                  </a:ext>
                </a:extLst>
              </a:tr>
              <a:tr h="370840">
                <a:tc>
                  <a:txBody>
                    <a:bodyPr/>
                    <a:lstStyle/>
                    <a:p>
                      <a:pPr algn="l"/>
                      <a:r>
                        <a:rPr lang="en-US" sz="1800" b="0" i="0" u="none" strike="noStrike" kern="1200" dirty="0">
                          <a:solidFill>
                            <a:srgbClr val="000000"/>
                          </a:solidFill>
                          <a:effectLst/>
                          <a:latin typeface="Segoe UI" panose="020B0502040204020203" pitchFamily="34" charset="0"/>
                          <a:cs typeface="Segoe UI" panose="020B0502040204020203" pitchFamily="34" charset="0"/>
                        </a:rPr>
                        <a:t>College Automation System</a:t>
                      </a:r>
                      <a:endParaRPr lang="en-US" dirty="0">
                        <a:latin typeface="Segoe UI" panose="020B0502040204020203" pitchFamily="34" charset="0"/>
                        <a:cs typeface="Segoe UI"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rgbClr val="000000"/>
                          </a:solidFill>
                          <a:effectLst/>
                          <a:latin typeface="Segoe UI" panose="020B0502040204020203" pitchFamily="34" charset="0"/>
                          <a:cs typeface="Segoe UI" panose="020B0502040204020203" pitchFamily="34" charset="0"/>
                        </a:rPr>
                        <a:t>Prof. </a:t>
                      </a:r>
                      <a:r>
                        <a:rPr lang="en-US" sz="1800" b="0" i="0" u="none" strike="noStrike" kern="1200" dirty="0" err="1">
                          <a:solidFill>
                            <a:srgbClr val="000000"/>
                          </a:solidFill>
                          <a:effectLst/>
                          <a:latin typeface="Segoe UI" panose="020B0502040204020203" pitchFamily="34" charset="0"/>
                          <a:cs typeface="Segoe UI" panose="020B0502040204020203" pitchFamily="34" charset="0"/>
                        </a:rPr>
                        <a:t>Dhanashri</a:t>
                      </a:r>
                      <a:r>
                        <a:rPr lang="en-US" sz="1800" b="0" i="0" u="none" strike="noStrike" kern="1200" dirty="0">
                          <a:solidFill>
                            <a:srgbClr val="000000"/>
                          </a:solidFill>
                          <a:effectLst/>
                          <a:latin typeface="Segoe UI" panose="020B0502040204020203" pitchFamily="34" charset="0"/>
                          <a:cs typeface="Segoe UI" panose="020B0502040204020203" pitchFamily="34" charset="0"/>
                        </a:rPr>
                        <a:t> </a:t>
                      </a:r>
                      <a:r>
                        <a:rPr lang="en-US" sz="1800" b="0" i="0" u="none" strike="noStrike" kern="1200" dirty="0" err="1">
                          <a:solidFill>
                            <a:srgbClr val="000000"/>
                          </a:solidFill>
                          <a:effectLst/>
                          <a:latin typeface="Segoe UI" panose="020B0502040204020203" pitchFamily="34" charset="0"/>
                          <a:cs typeface="Segoe UI" panose="020B0502040204020203" pitchFamily="34" charset="0"/>
                        </a:rPr>
                        <a:t>Kanade</a:t>
                      </a:r>
                      <a:endParaRPr lang="en-US" sz="1800" b="0" i="0" u="none" strike="noStrike" dirty="0">
                        <a:effectLst/>
                        <a:latin typeface="Segoe UI" panose="020B0502040204020203" pitchFamily="34" charset="0"/>
                        <a:cs typeface="Segoe UI" panose="020B0502040204020203" pitchFamily="34" charset="0"/>
                      </a:endParaRPr>
                    </a:p>
                    <a:p>
                      <a:pPr algn="l"/>
                      <a:endParaRPr lang="en-US" dirty="0">
                        <a:latin typeface="Segoe UI" panose="020B0502040204020203" pitchFamily="34" charset="0"/>
                        <a:cs typeface="Segoe UI" panose="020B0502040204020203" pitchFamily="34" charset="0"/>
                      </a:endParaRPr>
                    </a:p>
                  </a:txBody>
                  <a:tcPr/>
                </a:tc>
                <a:tc>
                  <a:txBody>
                    <a:bodyPr/>
                    <a:lstStyle/>
                    <a:p>
                      <a:pPr algn="l"/>
                      <a:r>
                        <a:rPr lang="en-US" dirty="0">
                          <a:latin typeface="Segoe UI" panose="020B0502040204020203" pitchFamily="34" charset="0"/>
                          <a:cs typeface="Segoe UI" panose="020B0502040204020203" pitchFamily="34" charset="0"/>
                        </a:rPr>
                        <a:t>2016</a:t>
                      </a:r>
                    </a:p>
                  </a:txBody>
                  <a:tcPr/>
                </a:tc>
                <a:tc>
                  <a:txBody>
                    <a:bodyPr/>
                    <a:lstStyle/>
                    <a:p>
                      <a:pPr algn="l"/>
                      <a:r>
                        <a:rPr lang="en-US" sz="1800" b="0" i="0" u="none" strike="noStrike" kern="1200" dirty="0">
                          <a:solidFill>
                            <a:srgbClr val="000000"/>
                          </a:solidFill>
                          <a:effectLst/>
                          <a:latin typeface="Segoe UI" panose="020B0502040204020203" pitchFamily="34" charset="0"/>
                          <a:cs typeface="Segoe UI" panose="020B0502040204020203" pitchFamily="34" charset="0"/>
                        </a:rPr>
                        <a:t>All the details of each student are kept in single System with additional security.</a:t>
                      </a:r>
                      <a:endParaRPr lang="en-US"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56128897"/>
                  </a:ext>
                </a:extLst>
              </a:tr>
            </a:tbl>
          </a:graphicData>
        </a:graphic>
      </p:graphicFrame>
    </p:spTree>
    <p:extLst>
      <p:ext uri="{BB962C8B-B14F-4D97-AF65-F5344CB8AC3E}">
        <p14:creationId xmlns:p14="http://schemas.microsoft.com/office/powerpoint/2010/main" val="2251267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903000"/>
          </a:xfrm>
        </p:spPr>
        <p:txBody>
          <a:bodyPr>
            <a:normAutofit/>
          </a:bodyPr>
          <a:lstStyle/>
          <a:p>
            <a:r>
              <a:rPr lang="en-IN" sz="3600" b="1" u="sng" dirty="0">
                <a:latin typeface="Segoe UI" panose="020B0502040204020203" pitchFamily="34" charset="0"/>
                <a:cs typeface="Segoe UI" panose="020B0502040204020203" pitchFamily="34" charset="0"/>
              </a:rPr>
              <a:t>ABSTRACT</a:t>
            </a:r>
            <a:endParaRPr lang="en-IN" sz="3600" b="1" u="sng" dirty="0">
              <a:solidFill>
                <a:srgbClr val="00B050"/>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946404" y="1268760"/>
            <a:ext cx="7269480" cy="4680520"/>
          </a:xfrm>
        </p:spPr>
        <p:txBody>
          <a:bodyPr anchor="t">
            <a:normAutofit fontScale="62500" lnSpcReduction="20000"/>
          </a:bodyPr>
          <a:lstStyle/>
          <a:p>
            <a:pPr marL="236538" indent="-236538" algn="just">
              <a:lnSpc>
                <a:spcPct val="120000"/>
              </a:lnSpc>
              <a:buClr>
                <a:schemeClr val="accent1"/>
              </a:buClr>
              <a:buFont typeface="Wingdings" panose="05000000000000000000" pitchFamily="2" charset="2"/>
              <a:buChar char="§"/>
            </a:pPr>
            <a:r>
              <a:rPr lang="en-US" sz="2900" dirty="0">
                <a:latin typeface="Segoe UI" panose="020B0502040204020203" pitchFamily="34" charset="0"/>
                <a:cs typeface="Segoe UI" panose="020B0502040204020203" pitchFamily="34" charset="0"/>
              </a:rPr>
              <a:t>The Office Automation Software is an application that is designed to automate the processes that take place in the college office.</a:t>
            </a:r>
          </a:p>
          <a:p>
            <a:pPr marL="236538" indent="-236538" algn="just">
              <a:lnSpc>
                <a:spcPct val="120000"/>
              </a:lnSpc>
              <a:buClr>
                <a:schemeClr val="accent1"/>
              </a:buClr>
              <a:buFont typeface="Wingdings" panose="05000000000000000000" pitchFamily="2" charset="2"/>
              <a:buChar char="§"/>
            </a:pPr>
            <a:r>
              <a:rPr lang="en-US" sz="2900" dirty="0">
                <a:latin typeface="Segoe UI" panose="020B0502040204020203" pitchFamily="34" charset="0"/>
                <a:cs typeface="Segoe UI" panose="020B0502040204020203" pitchFamily="34" charset="0"/>
              </a:rPr>
              <a:t>There are many matters regarding the college that need to be maintained through the online method with the help of some application. </a:t>
            </a:r>
          </a:p>
          <a:p>
            <a:pPr marL="236538" indent="-236538" algn="just">
              <a:lnSpc>
                <a:spcPct val="120000"/>
              </a:lnSpc>
              <a:buClr>
                <a:schemeClr val="accent1"/>
              </a:buClr>
              <a:buFont typeface="Wingdings" panose="05000000000000000000" pitchFamily="2" charset="2"/>
              <a:buChar char="§"/>
            </a:pPr>
            <a:r>
              <a:rPr lang="en-US" sz="2900" dirty="0">
                <a:latin typeface="Segoe UI" panose="020B0502040204020203" pitchFamily="34" charset="0"/>
                <a:cs typeface="Segoe UI" panose="020B0502040204020203" pitchFamily="34" charset="0"/>
              </a:rPr>
              <a:t>This also allows a user to log in and add details of fees accounts, payments. It also provides search of fees accounts, payments report and easy access to the databases. The database lies on a Server and the same can be accessed via HTML browser.</a:t>
            </a:r>
          </a:p>
          <a:p>
            <a:pPr marL="236538" indent="-236538">
              <a:lnSpc>
                <a:spcPct val="120000"/>
              </a:lnSpc>
              <a:buClr>
                <a:schemeClr val="accent1"/>
              </a:buClr>
              <a:buFont typeface="Wingdings" panose="05000000000000000000" pitchFamily="2" charset="2"/>
              <a:buChar char="§"/>
            </a:pPr>
            <a:r>
              <a:rPr lang="en-US" sz="2900" dirty="0">
                <a:latin typeface="Segoe UI" panose="020B0502040204020203" pitchFamily="34" charset="0"/>
                <a:cs typeface="Segoe UI" panose="020B0502040204020203" pitchFamily="34" charset="0"/>
              </a:rPr>
              <a:t>The concept of Office Automation System provides key advantage of data integrity, no data duplication, and easy data backup. This is an user-friendly interface.</a:t>
            </a:r>
            <a:br>
              <a:rPr lang="en-US"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251555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903000"/>
          </a:xfrm>
        </p:spPr>
        <p:txBody>
          <a:bodyPr>
            <a:normAutofit/>
          </a:bodyPr>
          <a:lstStyle/>
          <a:p>
            <a:r>
              <a:rPr lang="en-IN" sz="3600" b="1" u="sng" dirty="0">
                <a:latin typeface="Segoe UI" panose="020B0502040204020203" pitchFamily="34" charset="0"/>
                <a:cs typeface="Segoe UI" panose="020B0502040204020203" pitchFamily="34" charset="0"/>
              </a:rPr>
              <a:t>INTRODUCTION</a:t>
            </a:r>
            <a:endParaRPr lang="en-IN" sz="3600" b="1" u="sng" dirty="0">
              <a:solidFill>
                <a:srgbClr val="00B050"/>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946404" y="1268760"/>
            <a:ext cx="7269480" cy="5223480"/>
          </a:xfrm>
        </p:spPr>
        <p:txBody>
          <a:bodyPr anchor="t">
            <a:normAutofit fontScale="92500" lnSpcReduction="20000"/>
          </a:bodyPr>
          <a:lstStyle/>
          <a:p>
            <a:pPr marL="236538" indent="-236538" algn="just">
              <a:lnSpc>
                <a:spcPct val="120000"/>
              </a:lnSpc>
              <a:buClr>
                <a:schemeClr val="accent1"/>
              </a:buClr>
              <a:buFont typeface="Wingdings" panose="05000000000000000000" pitchFamily="2" charset="2"/>
              <a:buChar char="§"/>
            </a:pPr>
            <a:r>
              <a:rPr lang="en-US" sz="1900" dirty="0">
                <a:latin typeface="Segoe UI" panose="020B0502040204020203" pitchFamily="34" charset="0"/>
                <a:cs typeface="Segoe UI" panose="020B0502040204020203" pitchFamily="34" charset="0"/>
              </a:rPr>
              <a:t>Almost every office and college has adapted a digital system to control their basic information of staff and students to eliminate paper work. </a:t>
            </a:r>
          </a:p>
          <a:p>
            <a:pPr marL="236538" indent="-236538" algn="just">
              <a:lnSpc>
                <a:spcPct val="120000"/>
              </a:lnSpc>
              <a:buClr>
                <a:schemeClr val="accent1"/>
              </a:buClr>
              <a:buFont typeface="Wingdings" panose="05000000000000000000" pitchFamily="2" charset="2"/>
              <a:buChar char="§"/>
            </a:pPr>
            <a:r>
              <a:rPr lang="en-US" sz="1900" dirty="0">
                <a:latin typeface="Segoe UI" panose="020B0502040204020203" pitchFamily="34" charset="0"/>
                <a:cs typeface="Segoe UI" panose="020B0502040204020203" pitchFamily="34" charset="0"/>
              </a:rPr>
              <a:t>But use of traditional database software’s compiled are difficult to use, requires huge amount of space and are actually not user-friendly.</a:t>
            </a:r>
          </a:p>
          <a:p>
            <a:pPr marL="236538" indent="-236538" algn="just">
              <a:lnSpc>
                <a:spcPct val="120000"/>
              </a:lnSpc>
              <a:buClr>
                <a:schemeClr val="accent1"/>
              </a:buClr>
              <a:buFont typeface="Wingdings" panose="05000000000000000000" pitchFamily="2" charset="2"/>
              <a:buChar char="§"/>
            </a:pPr>
            <a:r>
              <a:rPr lang="en-US" sz="1900" dirty="0">
                <a:latin typeface="Segoe UI" panose="020B0502040204020203" pitchFamily="34" charset="0"/>
                <a:cs typeface="Segoe UI" panose="020B0502040204020203" pitchFamily="34" charset="0"/>
              </a:rPr>
              <a:t> There are many matters regarding the college that need to be maintained through the online method with the help of some application. </a:t>
            </a:r>
          </a:p>
          <a:p>
            <a:pPr marL="236538" indent="-236538" algn="just">
              <a:lnSpc>
                <a:spcPct val="120000"/>
              </a:lnSpc>
              <a:buClr>
                <a:schemeClr val="accent1"/>
              </a:buClr>
              <a:buFont typeface="Wingdings" panose="05000000000000000000" pitchFamily="2" charset="2"/>
              <a:buChar char="§"/>
            </a:pPr>
            <a:r>
              <a:rPr lang="en-US" sz="1900" dirty="0">
                <a:latin typeface="Segoe UI" panose="020B0502040204020203" pitchFamily="34" charset="0"/>
                <a:cs typeface="Segoe UI" panose="020B0502040204020203" pitchFamily="34" charset="0"/>
              </a:rPr>
              <a:t>Office Automation system is based on PHP code which can be accessed via a Web Browser from any PC, hence any authorized individual can access his/her data at any time and anywhere.</a:t>
            </a:r>
          </a:p>
          <a:p>
            <a:pPr marL="236538" indent="-236538" algn="just">
              <a:lnSpc>
                <a:spcPct val="120000"/>
              </a:lnSpc>
              <a:buClr>
                <a:schemeClr val="accent1"/>
              </a:buClr>
              <a:buFont typeface="Wingdings" panose="05000000000000000000" pitchFamily="2" charset="2"/>
              <a:buChar char="§"/>
            </a:pPr>
            <a:r>
              <a:rPr lang="en-US" sz="1900" dirty="0">
                <a:latin typeface="Segoe UI" panose="020B0502040204020203" pitchFamily="34" charset="0"/>
                <a:cs typeface="Segoe UI" panose="020B0502040204020203" pitchFamily="34" charset="0"/>
              </a:rPr>
              <a:t>All the data are stored in centralized database which are located and maintained in one location, unlike a distributed database. One main advantage is that all data is located in one place</a:t>
            </a:r>
            <a:r>
              <a:rPr lang="en-US" sz="1800" dirty="0">
                <a:latin typeface="Segoe UI" panose="020B0502040204020203" pitchFamily="34" charset="0"/>
                <a:cs typeface="Segoe UI" panose="020B0502040204020203" pitchFamily="34" charset="0"/>
              </a:rPr>
              <a:t>.</a:t>
            </a:r>
            <a:br>
              <a:rPr lang="en-US"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991532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903000"/>
          </a:xfrm>
        </p:spPr>
        <p:txBody>
          <a:bodyPr>
            <a:normAutofit/>
          </a:bodyPr>
          <a:lstStyle/>
          <a:p>
            <a:r>
              <a:rPr lang="en-IN" sz="3600" b="1" u="sng" dirty="0">
                <a:latin typeface="Segoe UI" panose="020B0502040204020203" pitchFamily="34" charset="0"/>
                <a:cs typeface="Segoe UI" panose="020B0502040204020203" pitchFamily="34" charset="0"/>
              </a:rPr>
              <a:t>OBJECTIVES</a:t>
            </a:r>
            <a:endParaRPr lang="en-IN" sz="3600" b="1" u="sng" dirty="0">
              <a:solidFill>
                <a:srgbClr val="00B050"/>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946404" y="1268760"/>
            <a:ext cx="7269480" cy="4680520"/>
          </a:xfrm>
        </p:spPr>
        <p:txBody>
          <a:bodyPr anchor="t">
            <a:normAutofit/>
          </a:bodyPr>
          <a:lstStyle/>
          <a:p>
            <a:pPr marL="236538" indent="-236538">
              <a:lnSpc>
                <a:spcPct val="100000"/>
              </a:lnSpc>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The main objective of Office Automation System is to enhance and upgrade the existing system by increasing its efficiency and effectiveness.</a:t>
            </a:r>
          </a:p>
          <a:p>
            <a:pPr marL="236538" indent="-236538">
              <a:lnSpc>
                <a:spcPct val="100000"/>
              </a:lnSpc>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 The software improves the working methods by replacing the existing manual system with the computer-based system.</a:t>
            </a:r>
          </a:p>
          <a:p>
            <a:pPr marL="236538" indent="-236538">
              <a:lnSpc>
                <a:spcPct val="100000"/>
              </a:lnSpc>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It will simplifies the task and reduce the paper work.</a:t>
            </a:r>
            <a:br>
              <a:rPr lang="en-US"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46367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903000"/>
          </a:xfrm>
        </p:spPr>
        <p:txBody>
          <a:bodyPr>
            <a:normAutofit/>
          </a:bodyPr>
          <a:lstStyle/>
          <a:p>
            <a:r>
              <a:rPr lang="en-IN" sz="3600" b="1" u="sng" dirty="0">
                <a:latin typeface="Segoe UI" panose="020B0502040204020203" pitchFamily="34" charset="0"/>
                <a:cs typeface="Segoe UI" panose="020B0502040204020203" pitchFamily="34" charset="0"/>
              </a:rPr>
              <a:t>REQUIREMENTS ANALYSIS</a:t>
            </a:r>
            <a:endParaRPr lang="en-IN" sz="3600" b="1" u="sng" dirty="0">
              <a:solidFill>
                <a:srgbClr val="00B050"/>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946404" y="1268760"/>
            <a:ext cx="7269480" cy="4680520"/>
          </a:xfrm>
        </p:spPr>
        <p:txBody>
          <a:bodyPr anchor="t">
            <a:normAutofit/>
          </a:bodyPr>
          <a:lstStyle/>
          <a:p>
            <a:pPr lvl="0">
              <a:lnSpc>
                <a:spcPct val="100000"/>
              </a:lnSpc>
              <a:buNone/>
            </a:pPr>
            <a:r>
              <a:rPr lang="en-US" sz="2000" b="1" dirty="0">
                <a:latin typeface="Segoe UI" panose="020B0502040204020203" pitchFamily="34" charset="0"/>
                <a:cs typeface="Segoe UI" panose="020B0502040204020203" pitchFamily="34" charset="0"/>
              </a:rPr>
              <a:t>Hardware Requirements</a:t>
            </a:r>
          </a:p>
          <a:p>
            <a:pPr lvl="0">
              <a:lnSpc>
                <a:spcPct val="100000"/>
              </a:lnSpc>
              <a:buNone/>
            </a:pPr>
            <a:endParaRPr lang="en-US" sz="1800" b="1" dirty="0">
              <a:latin typeface="Segoe UI" panose="020B0502040204020203" pitchFamily="34" charset="0"/>
              <a:cs typeface="Segoe UI" panose="020B0502040204020203" pitchFamily="34" charset="0"/>
            </a:endParaRPr>
          </a:p>
          <a:p>
            <a:pPr marL="914400" lvl="0" indent="-342900">
              <a:lnSpc>
                <a:spcPct val="100000"/>
              </a:lnSpc>
              <a:buFont typeface="+mj-lt"/>
              <a:buAutoNum type="arabicPeriod"/>
            </a:pPr>
            <a:r>
              <a:rPr lang="en-US" sz="1800" dirty="0">
                <a:latin typeface="Segoe UI" panose="020B0502040204020203" pitchFamily="34" charset="0"/>
                <a:cs typeface="Segoe UI" panose="020B0502040204020203" pitchFamily="34" charset="0"/>
              </a:rPr>
              <a:t>Processor        		: 2GHz Dual core or Above</a:t>
            </a:r>
          </a:p>
          <a:p>
            <a:pPr marL="914400" lvl="0" indent="-342900">
              <a:lnSpc>
                <a:spcPct val="100000"/>
              </a:lnSpc>
              <a:buFont typeface="+mj-lt"/>
              <a:buAutoNum type="arabicPeriod"/>
            </a:pPr>
            <a:r>
              <a:rPr lang="en-US" sz="1800" dirty="0">
                <a:latin typeface="Segoe UI" panose="020B0502040204020203" pitchFamily="34" charset="0"/>
                <a:cs typeface="Segoe UI" panose="020B0502040204020203" pitchFamily="34" charset="0"/>
              </a:rPr>
              <a:t>RAM  	            		: 2GB or More</a:t>
            </a:r>
          </a:p>
          <a:p>
            <a:pPr marL="914400" lvl="0" indent="-342900">
              <a:lnSpc>
                <a:spcPct val="100000"/>
              </a:lnSpc>
              <a:buFont typeface="+mj-lt"/>
              <a:buAutoNum type="arabicPeriod"/>
            </a:pPr>
            <a:r>
              <a:rPr lang="en-US" sz="1800" dirty="0">
                <a:latin typeface="Segoe UI" panose="020B0502040204020203" pitchFamily="34" charset="0"/>
                <a:cs typeface="Segoe UI" panose="020B0502040204020203" pitchFamily="34" charset="0"/>
              </a:rPr>
              <a:t>Hard disk        		: 128 GB or More</a:t>
            </a:r>
          </a:p>
          <a:p>
            <a:pPr marL="914400" lvl="0" indent="-342900">
              <a:lnSpc>
                <a:spcPct val="100000"/>
              </a:lnSpc>
              <a:buFont typeface="+mj-lt"/>
              <a:buAutoNum type="arabicPeriod"/>
            </a:pPr>
            <a:r>
              <a:rPr lang="en-US" sz="1800" dirty="0">
                <a:latin typeface="Segoe UI" panose="020B0502040204020203" pitchFamily="34" charset="0"/>
                <a:cs typeface="Segoe UI" panose="020B0502040204020203" pitchFamily="34" charset="0"/>
              </a:rPr>
              <a:t>Keyboard        		: Standard keyboard</a:t>
            </a:r>
          </a:p>
          <a:p>
            <a:pPr marL="914400" lvl="0" indent="-342900">
              <a:lnSpc>
                <a:spcPct val="100000"/>
              </a:lnSpc>
              <a:buFont typeface="+mj-lt"/>
              <a:buAutoNum type="arabicPeriod"/>
            </a:pPr>
            <a:r>
              <a:rPr lang="en-US" sz="1800" dirty="0">
                <a:latin typeface="Segoe UI" panose="020B0502040204020203" pitchFamily="34" charset="0"/>
                <a:cs typeface="Segoe UI" panose="020B0502040204020203" pitchFamily="34" charset="0"/>
              </a:rPr>
              <a:t>Mouse 			: Logitech Mouse</a:t>
            </a:r>
          </a:p>
          <a:p>
            <a:pPr marL="914400" lvl="0" indent="-342900">
              <a:lnSpc>
                <a:spcPct val="100000"/>
              </a:lnSpc>
              <a:buFont typeface="+mj-lt"/>
              <a:buAutoNum type="arabicPeriod"/>
            </a:pPr>
            <a:r>
              <a:rPr lang="en-US" sz="1800" dirty="0">
                <a:latin typeface="Segoe UI" panose="020B0502040204020203" pitchFamily="34" charset="0"/>
                <a:cs typeface="Segoe UI" panose="020B0502040204020203" pitchFamily="34" charset="0"/>
              </a:rPr>
              <a:t>Monitor	        		: 15 inch Color Monitor</a:t>
            </a:r>
          </a:p>
          <a:p>
            <a:pPr marL="182880" lvl="1" indent="0">
              <a:lnSpc>
                <a:spcPct val="100000"/>
              </a:lnSpc>
              <a:buClr>
                <a:schemeClr val="accent1"/>
              </a:buClr>
              <a:buNone/>
            </a:pPr>
            <a:br>
              <a:rPr lang="en-US"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55232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903000"/>
          </a:xfrm>
        </p:spPr>
        <p:txBody>
          <a:bodyPr>
            <a:normAutofit/>
          </a:bodyPr>
          <a:lstStyle/>
          <a:p>
            <a:r>
              <a:rPr lang="en-IN" sz="3600" b="1" u="sng" dirty="0">
                <a:latin typeface="Segoe UI" panose="020B0502040204020203" pitchFamily="34" charset="0"/>
                <a:cs typeface="Segoe UI" panose="020B0502040204020203" pitchFamily="34" charset="0"/>
              </a:rPr>
              <a:t>REQUIREMENTS ANALYSIS</a:t>
            </a:r>
            <a:endParaRPr lang="en-IN" sz="3600" b="1" u="sng" dirty="0">
              <a:solidFill>
                <a:srgbClr val="00B050"/>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946404" y="1268760"/>
            <a:ext cx="7269480" cy="4680520"/>
          </a:xfrm>
        </p:spPr>
        <p:txBody>
          <a:bodyPr anchor="t">
            <a:normAutofit/>
          </a:bodyPr>
          <a:lstStyle/>
          <a:p>
            <a:pPr>
              <a:lnSpc>
                <a:spcPct val="100000"/>
              </a:lnSpc>
              <a:buNone/>
            </a:pPr>
            <a:r>
              <a:rPr lang="en-US" sz="2000" b="1" dirty="0">
                <a:latin typeface="Segoe UI" panose="020B0502040204020203" pitchFamily="34" charset="0"/>
                <a:cs typeface="Segoe UI" panose="020B0502040204020203" pitchFamily="34" charset="0"/>
              </a:rPr>
              <a:t>Software Requirements</a:t>
            </a:r>
          </a:p>
          <a:p>
            <a:pPr lvl="0">
              <a:lnSpc>
                <a:spcPct val="100000"/>
              </a:lnSpc>
            </a:pPr>
            <a:endParaRPr lang="en-IN" sz="1800" dirty="0">
              <a:latin typeface="Segoe UI" panose="020B0502040204020203" pitchFamily="34" charset="0"/>
              <a:cs typeface="Segoe UI" panose="020B0502040204020203" pitchFamily="34" charset="0"/>
            </a:endParaRPr>
          </a:p>
          <a:p>
            <a:pPr marL="914400" lvl="0" indent="-339725">
              <a:lnSpc>
                <a:spcPct val="100000"/>
              </a:lnSpc>
              <a:buFont typeface="+mj-lt"/>
              <a:buAutoNum type="arabicPeriod"/>
            </a:pPr>
            <a:r>
              <a:rPr lang="en-IN" sz="1800" dirty="0">
                <a:latin typeface="Segoe UI" panose="020B0502040204020203" pitchFamily="34" charset="0"/>
                <a:cs typeface="Segoe UI" panose="020B0502040204020203" pitchFamily="34" charset="0"/>
              </a:rPr>
              <a:t>Front End		: HTML, CSS, Java Script</a:t>
            </a:r>
          </a:p>
          <a:p>
            <a:pPr marL="914400" lvl="0" indent="-339725">
              <a:lnSpc>
                <a:spcPct val="100000"/>
              </a:lnSpc>
              <a:buFont typeface="+mj-lt"/>
              <a:buAutoNum type="arabicPeriod"/>
            </a:pPr>
            <a:r>
              <a:rPr lang="en-IN" sz="1800" dirty="0">
                <a:latin typeface="Segoe UI" panose="020B0502040204020203" pitchFamily="34" charset="0"/>
                <a:cs typeface="Segoe UI" panose="020B0502040204020203" pitchFamily="34" charset="0"/>
              </a:rPr>
              <a:t>Back End			: PHP, </a:t>
            </a:r>
            <a:r>
              <a:rPr lang="en-US" sz="1800" dirty="0">
                <a:latin typeface="Segoe UI" panose="020B0502040204020203" pitchFamily="34" charset="0"/>
                <a:cs typeface="Segoe UI" panose="020B0502040204020203" pitchFamily="34" charset="0"/>
              </a:rPr>
              <a:t>MySQL</a:t>
            </a:r>
          </a:p>
          <a:p>
            <a:pPr marL="914400" lvl="0" indent="-339725">
              <a:lnSpc>
                <a:spcPct val="100000"/>
              </a:lnSpc>
              <a:buFont typeface="+mj-lt"/>
              <a:buAutoNum type="arabicPeriod"/>
            </a:pPr>
            <a:r>
              <a:rPr lang="en-IN" sz="1800" dirty="0">
                <a:latin typeface="Segoe UI" panose="020B0502040204020203" pitchFamily="34" charset="0"/>
                <a:cs typeface="Segoe UI" panose="020B0502040204020203" pitchFamily="34" charset="0"/>
              </a:rPr>
              <a:t>Operating System		: </a:t>
            </a:r>
            <a:r>
              <a:rPr lang="en-US" sz="1800" dirty="0">
                <a:latin typeface="Segoe UI" panose="020B0502040204020203" pitchFamily="34" charset="0"/>
                <a:cs typeface="Segoe UI" panose="020B0502040204020203" pitchFamily="34" charset="0"/>
              </a:rPr>
              <a:t>Windows/Linux/Mac OS</a:t>
            </a:r>
          </a:p>
          <a:p>
            <a:pPr marL="914400" indent="-339725">
              <a:lnSpc>
                <a:spcPct val="100000"/>
              </a:lnSpc>
              <a:buFont typeface="+mj-lt"/>
              <a:buAutoNum type="arabicPeriod"/>
            </a:pPr>
            <a:r>
              <a:rPr lang="en-IN" sz="1800" dirty="0">
                <a:latin typeface="Segoe UI" panose="020B0502040204020203" pitchFamily="34" charset="0"/>
                <a:cs typeface="Segoe UI" panose="020B0502040204020203" pitchFamily="34" charset="0"/>
              </a:rPr>
              <a:t>System Type		: </a:t>
            </a:r>
            <a:r>
              <a:rPr lang="en-US" sz="1800" dirty="0">
                <a:latin typeface="Segoe UI" panose="020B0502040204020203" pitchFamily="34" charset="0"/>
                <a:cs typeface="Segoe UI" panose="020B0502040204020203" pitchFamily="34" charset="0"/>
              </a:rPr>
              <a:t>32 or 64-bit OS</a:t>
            </a:r>
          </a:p>
          <a:p>
            <a:pPr marL="914400" lvl="0" indent="-339725">
              <a:lnSpc>
                <a:spcPct val="100000"/>
              </a:lnSpc>
              <a:buFont typeface="+mj-lt"/>
              <a:buAutoNum type="arabicPeriod"/>
            </a:pPr>
            <a:r>
              <a:rPr lang="en-IN" sz="1800" dirty="0">
                <a:latin typeface="Segoe UI" panose="020B0502040204020203" pitchFamily="34" charset="0"/>
                <a:cs typeface="Segoe UI" panose="020B0502040204020203" pitchFamily="34" charset="0"/>
              </a:rPr>
              <a:t>Server			: </a:t>
            </a:r>
            <a:r>
              <a:rPr lang="en-US" sz="1800" dirty="0">
                <a:latin typeface="Segoe UI" panose="020B0502040204020203" pitchFamily="34" charset="0"/>
                <a:cs typeface="Segoe UI" panose="020B0502040204020203" pitchFamily="34" charset="0"/>
              </a:rPr>
              <a:t>Apache</a:t>
            </a:r>
          </a:p>
          <a:p>
            <a:pPr marL="914400" lvl="0" indent="-339725">
              <a:lnSpc>
                <a:spcPct val="100000"/>
              </a:lnSpc>
              <a:buFont typeface="+mj-lt"/>
              <a:buAutoNum type="arabicPeriod"/>
            </a:pPr>
            <a:r>
              <a:rPr lang="en-US" sz="1800" dirty="0">
                <a:latin typeface="Segoe UI" panose="020B0502040204020203" pitchFamily="34" charset="0"/>
                <a:cs typeface="Segoe UI" panose="020B0502040204020203" pitchFamily="34" charset="0"/>
              </a:rPr>
              <a:t>Client			: Browser or OASC(Office 				  Automation Software Client)</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3003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903000"/>
          </a:xfrm>
        </p:spPr>
        <p:txBody>
          <a:bodyPr>
            <a:normAutofit/>
          </a:bodyPr>
          <a:lstStyle/>
          <a:p>
            <a:r>
              <a:rPr lang="en-IN" sz="3600" b="1" u="sng" dirty="0">
                <a:latin typeface="Segoe UI" panose="020B0502040204020203" pitchFamily="34" charset="0"/>
                <a:cs typeface="Segoe UI" panose="020B0502040204020203" pitchFamily="34" charset="0"/>
              </a:rPr>
              <a:t>EXISTING SYSTEM</a:t>
            </a:r>
            <a:endParaRPr lang="en-IN" sz="3600" b="1" u="sng" dirty="0">
              <a:solidFill>
                <a:srgbClr val="00B050"/>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946404" y="1268760"/>
            <a:ext cx="7269480" cy="4680520"/>
          </a:xfrm>
        </p:spPr>
        <p:txBody>
          <a:bodyPr anchor="t">
            <a:normAutofit/>
          </a:bodyPr>
          <a:lstStyle/>
          <a:p>
            <a:pPr marL="236538" indent="-236538">
              <a:lnSpc>
                <a:spcPct val="100000"/>
              </a:lnSpc>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In the existing system all the works are done manually. Students have to fill up Admission Form on paper and all the records are maintained on paper file. </a:t>
            </a:r>
          </a:p>
          <a:p>
            <a:pPr marL="236538" indent="-236538">
              <a:lnSpc>
                <a:spcPct val="100000"/>
              </a:lnSpc>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In this system it is very difficult to find any information.  </a:t>
            </a:r>
          </a:p>
          <a:p>
            <a:pPr marL="236538" indent="-236538">
              <a:lnSpc>
                <a:spcPct val="100000"/>
              </a:lnSpc>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And it is very difficult to maintain the fees and accounting reports of college in proper way.</a:t>
            </a:r>
          </a:p>
          <a:p>
            <a:pPr marL="0" indent="0">
              <a:lnSpc>
                <a:spcPct val="100000"/>
              </a:lnSpc>
              <a:buClr>
                <a:schemeClr val="accent1"/>
              </a:buClr>
              <a:buNone/>
            </a:pPr>
            <a:r>
              <a:rPr lang="en-US" sz="2000" b="1" dirty="0">
                <a:latin typeface="Segoe UI" panose="020B0502040204020203" pitchFamily="34" charset="0"/>
                <a:cs typeface="Segoe UI" panose="020B0502040204020203" pitchFamily="34" charset="0"/>
              </a:rPr>
              <a:t>Disadvantages</a:t>
            </a:r>
          </a:p>
          <a:p>
            <a:pPr marL="236538" indent="-236538">
              <a:lnSpc>
                <a:spcPct val="100000"/>
              </a:lnSpc>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The current system is time consuming.</a:t>
            </a:r>
          </a:p>
          <a:p>
            <a:pPr marL="236538" indent="-236538">
              <a:lnSpc>
                <a:spcPct val="100000"/>
              </a:lnSpc>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In current system, some manual work is to be done which makes it complex.</a:t>
            </a:r>
          </a:p>
          <a:p>
            <a:pPr marL="236538" indent="-236538">
              <a:lnSpc>
                <a:spcPct val="100000"/>
              </a:lnSpc>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In current system user must have some knowledge about creating and managing the particular file which is to be upload to the system for data extraction.</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2397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903000"/>
          </a:xfrm>
        </p:spPr>
        <p:txBody>
          <a:bodyPr>
            <a:normAutofit/>
          </a:bodyPr>
          <a:lstStyle/>
          <a:p>
            <a:r>
              <a:rPr lang="en-IN" sz="3600" b="1" u="sng" dirty="0">
                <a:latin typeface="Segoe UI" panose="020B0502040204020203" pitchFamily="34" charset="0"/>
                <a:cs typeface="Segoe UI" panose="020B0502040204020203" pitchFamily="34" charset="0"/>
              </a:rPr>
              <a:t>PROPOSED SYSTEM</a:t>
            </a:r>
            <a:endParaRPr lang="en-IN" sz="3600" b="1" u="sng" dirty="0">
              <a:solidFill>
                <a:srgbClr val="00B050"/>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946404" y="1268760"/>
            <a:ext cx="7269480" cy="4680520"/>
          </a:xfrm>
        </p:spPr>
        <p:txBody>
          <a:bodyPr anchor="t">
            <a:noAutofit/>
          </a:bodyPr>
          <a:lstStyle/>
          <a:p>
            <a:pPr marL="236538" indent="-236538">
              <a:lnSpc>
                <a:spcPct val="100000"/>
              </a:lnSpc>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The office automation is an ERP based software system that is designed to automate the processes that take place in the college office.</a:t>
            </a:r>
          </a:p>
          <a:p>
            <a:pPr marL="236538" indent="-236538">
              <a:lnSpc>
                <a:spcPct val="100000"/>
              </a:lnSpc>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The benefits of office automation system for the employee is they can create any kind of certificate easily using this system. They can easily retrieve all information related to student and employee. </a:t>
            </a:r>
          </a:p>
          <a:p>
            <a:pPr marL="236538" indent="-236538">
              <a:lnSpc>
                <a:spcPct val="100000"/>
              </a:lnSpc>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Admin has all the collective records of students of all the branches. Admin can check all the records of employees of all departments anytime. </a:t>
            </a:r>
          </a:p>
          <a:p>
            <a:pPr marL="236538" indent="-236538">
              <a:lnSpc>
                <a:spcPct val="100000"/>
              </a:lnSpc>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This system gives easy approach to find the detail information for any student/employee. Using this college management system it is very easy to handle all functionality of college. This system is beneficial for both students and employees as they can get all previous or current information when they need. </a:t>
            </a:r>
          </a:p>
        </p:txBody>
      </p:sp>
    </p:spTree>
    <p:extLst>
      <p:ext uri="{BB962C8B-B14F-4D97-AF65-F5344CB8AC3E}">
        <p14:creationId xmlns:p14="http://schemas.microsoft.com/office/powerpoint/2010/main" val="2195532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903000"/>
          </a:xfrm>
        </p:spPr>
        <p:txBody>
          <a:bodyPr>
            <a:normAutofit/>
          </a:bodyPr>
          <a:lstStyle/>
          <a:p>
            <a:r>
              <a:rPr lang="en-IN" sz="3600" b="1" u="sng" dirty="0">
                <a:latin typeface="Segoe UI" panose="020B0502040204020203" pitchFamily="34" charset="0"/>
                <a:cs typeface="Segoe UI" panose="020B0502040204020203" pitchFamily="34" charset="0"/>
              </a:rPr>
              <a:t>PROPOSED SYSTEM</a:t>
            </a:r>
            <a:endParaRPr lang="en-IN" sz="3600" b="1" u="sng" dirty="0">
              <a:solidFill>
                <a:srgbClr val="00B050"/>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946404" y="1268760"/>
            <a:ext cx="7269480" cy="4680520"/>
          </a:xfrm>
        </p:spPr>
        <p:txBody>
          <a:bodyPr anchor="t">
            <a:normAutofit/>
          </a:bodyPr>
          <a:lstStyle/>
          <a:p>
            <a:pPr marL="236538" indent="-236538">
              <a:lnSpc>
                <a:spcPct val="100000"/>
              </a:lnSpc>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Admin has all the collective records of students of all the branches. Admin can check all the records of employees of all departments anytime. </a:t>
            </a:r>
          </a:p>
          <a:p>
            <a:pPr marL="236538" indent="-236538">
              <a:lnSpc>
                <a:spcPct val="100000"/>
              </a:lnSpc>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This system is also helpful to maintain the students record like admission record, fees record.</a:t>
            </a:r>
          </a:p>
          <a:p>
            <a:pPr marL="58738" indent="0">
              <a:lnSpc>
                <a:spcPct val="100000"/>
              </a:lnSpc>
              <a:buClr>
                <a:schemeClr val="accent1"/>
              </a:buClr>
              <a:buNone/>
            </a:pPr>
            <a:r>
              <a:rPr lang="en-US" sz="1800" b="1" dirty="0">
                <a:latin typeface="Segoe UI" panose="020B0502040204020203" pitchFamily="34" charset="0"/>
                <a:cs typeface="Segoe UI" panose="020B0502040204020203" pitchFamily="34" charset="0"/>
              </a:rPr>
              <a:t>Advantages</a:t>
            </a:r>
            <a:endParaRPr lang="en-US" sz="1800" dirty="0">
              <a:latin typeface="Segoe UI" panose="020B0502040204020203" pitchFamily="34" charset="0"/>
              <a:cs typeface="Segoe UI" panose="020B0502040204020203" pitchFamily="34" charset="0"/>
            </a:endParaRPr>
          </a:p>
          <a:p>
            <a:pPr marL="236538" indent="-236538">
              <a:lnSpc>
                <a:spcPct val="100000"/>
              </a:lnSpc>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As the proposed system is a Web Application so you can access it from anywhere in the world only you must remember your id and password.</a:t>
            </a:r>
          </a:p>
          <a:p>
            <a:pPr marL="236538" indent="-236538">
              <a:lnSpc>
                <a:spcPct val="100000"/>
              </a:lnSpc>
              <a:buClr>
                <a:schemeClr val="accent1"/>
              </a:buClr>
              <a:buFont typeface="Wingdings" panose="05000000000000000000" pitchFamily="2" charset="2"/>
              <a:buChar char="§"/>
            </a:pPr>
            <a:r>
              <a:rPr lang="en-US" sz="1800" dirty="0">
                <a:latin typeface="Segoe UI" panose="020B0502040204020203" pitchFamily="34" charset="0"/>
                <a:cs typeface="Segoe UI" panose="020B0502040204020203" pitchFamily="34" charset="0"/>
              </a:rPr>
              <a:t>No high configuration system required only required is the supporting browser.</a:t>
            </a:r>
          </a:p>
          <a:p>
            <a:pPr marL="58738" indent="0">
              <a:lnSpc>
                <a:spcPct val="110000"/>
              </a:lnSpc>
              <a:buClr>
                <a:schemeClr val="accent1"/>
              </a:buClr>
              <a:buNone/>
            </a:pP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5195198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411</TotalTime>
  <Words>949</Words>
  <Application>Microsoft Office PowerPoint</Application>
  <PresentationFormat>On-screen Show (4:3)</PresentationFormat>
  <Paragraphs>118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Century Gothic</vt:lpstr>
      <vt:lpstr>Segoe UI</vt:lpstr>
      <vt:lpstr>Times New Roman</vt:lpstr>
      <vt:lpstr>Wingdings</vt:lpstr>
      <vt:lpstr>Metropolitan</vt:lpstr>
      <vt:lpstr>  OFFICE AUTOMATION SOFTWARE</vt:lpstr>
      <vt:lpstr>ABSTRACT</vt:lpstr>
      <vt:lpstr>INTRODUCTION</vt:lpstr>
      <vt:lpstr>OBJECTIVES</vt:lpstr>
      <vt:lpstr>REQUIREMENTS ANALYSIS</vt:lpstr>
      <vt:lpstr>REQUIREMENTS ANALYSIS</vt:lpstr>
      <vt:lpstr>EXISTING SYSTEM</vt:lpstr>
      <vt:lpstr>PROPOSED SYSTEM</vt:lpstr>
      <vt:lpstr>PROPOSED SYSTEM</vt:lpstr>
      <vt:lpstr>DIAGRAM</vt:lpstr>
      <vt:lpstr>MODULES</vt:lpstr>
      <vt:lpstr>LITERATURE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AUTOMATION SOFTWARE</dc:title>
  <dc:creator>Vignesh Selvam</dc:creator>
  <cp:lastModifiedBy>Ananth B</cp:lastModifiedBy>
  <cp:revision>46</cp:revision>
  <dcterms:created xsi:type="dcterms:W3CDTF">2021-02-19T17:05:05Z</dcterms:created>
  <dcterms:modified xsi:type="dcterms:W3CDTF">2021-03-08T05:43:38Z</dcterms:modified>
</cp:coreProperties>
</file>