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9" r:id="rId5"/>
    <p:sldId id="259" r:id="rId6"/>
    <p:sldId id="260" r:id="rId7"/>
    <p:sldId id="261" r:id="rId8"/>
    <p:sldId id="262" r:id="rId9"/>
    <p:sldId id="263" r:id="rId10"/>
    <p:sldId id="264" r:id="rId11"/>
    <p:sldId id="265" r:id="rId12"/>
    <p:sldId id="266" r:id="rId13"/>
    <p:sldId id="267" r:id="rId14"/>
    <p:sldId id="269" r:id="rId15"/>
    <p:sldId id="270" r:id="rId16"/>
    <p:sldId id="273" r:id="rId17"/>
    <p:sldId id="271" r:id="rId18"/>
    <p:sldId id="272"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986503E9-BA51-4237-94F5-DD9E2E5A0A80}">
          <p14:sldIdLst>
            <p14:sldId id="256"/>
            <p14:sldId id="257"/>
            <p14:sldId id="258"/>
            <p14:sldId id="259"/>
          </p14:sldIdLst>
        </p14:section>
        <p14:section name="J" id="{AEA87610-61EB-41DC-866A-A7BDED3C8057}">
          <p14:sldIdLst>
            <p14:sldId id="260"/>
            <p14:sldId id="261"/>
            <p14:sldId id="262"/>
            <p14:sldId id="263"/>
            <p14:sldId id="264"/>
            <p14:sldId id="265"/>
            <p14:sldId id="266"/>
            <p14:sldId id="267"/>
            <p14:sldId id="269"/>
            <p14:sldId id="270"/>
            <p14:sldId id="273"/>
            <p14:sldId id="271"/>
            <p14:sldId id="272"/>
            <p14:sldId id="274"/>
            <p14:sldId id="275"/>
            <p14:sldId id="276"/>
            <p14:sldId id="277"/>
            <p14:sldId id="278"/>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aroop Dadi" initials="SD" lastIdx="2" clrIdx="0">
    <p:extLst>
      <p:ext uri="{19B8F6BF-5375-455C-9EA6-DF929625EA0E}">
        <p15:presenceInfo xmlns:p15="http://schemas.microsoft.com/office/powerpoint/2012/main" xmlns="" userId="b3de0ae6188452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66" d="100"/>
          <a:sy n="66" d="100"/>
        </p:scale>
        <p:origin x="-900" y="-25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A277C4-6520-44B8-A770-BBFE8CA55FAF}" type="datetimeFigureOut">
              <a:rPr lang="en-IN" smtClean="0"/>
              <a:pPr/>
              <a:t>30-09-2022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ECAB310-3973-4960-ACC2-4356164B5059}" type="slidenum">
              <a:rPr lang="en-IN" smtClean="0"/>
              <a:pPr/>
              <a:t>‹#›</a:t>
            </a:fld>
            <a:endParaRPr lang="en-IN"/>
          </a:p>
        </p:txBody>
      </p:sp>
    </p:spTree>
    <p:extLst>
      <p:ext uri="{BB962C8B-B14F-4D97-AF65-F5344CB8AC3E}">
        <p14:creationId xmlns:p14="http://schemas.microsoft.com/office/powerpoint/2010/main" xmlns="" val="1435567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277C4-6520-44B8-A770-BBFE8CA55FAF}" type="datetimeFigureOut">
              <a:rPr lang="en-IN" smtClean="0"/>
              <a:pPr/>
              <a:t>30-09-2022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CAB310-3973-4960-ACC2-4356164B5059}" type="slidenum">
              <a:rPr lang="en-IN" smtClean="0"/>
              <a:pPr/>
              <a:t>‹#›</a:t>
            </a:fld>
            <a:endParaRPr lang="en-IN"/>
          </a:p>
        </p:txBody>
      </p:sp>
    </p:spTree>
    <p:extLst>
      <p:ext uri="{BB962C8B-B14F-4D97-AF65-F5344CB8AC3E}">
        <p14:creationId xmlns:p14="http://schemas.microsoft.com/office/powerpoint/2010/main" xmlns="" val="177345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277C4-6520-44B8-A770-BBFE8CA55FAF}" type="datetimeFigureOut">
              <a:rPr lang="en-IN" smtClean="0"/>
              <a:pPr/>
              <a:t>30-09-2022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CAB310-3973-4960-ACC2-4356164B5059}"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236000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6A277C4-6520-44B8-A770-BBFE8CA55FAF}" type="datetimeFigureOut">
              <a:rPr lang="en-IN" smtClean="0"/>
              <a:pPr/>
              <a:t>30-09-2022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CAB310-3973-4960-ACC2-4356164B5059}" type="slidenum">
              <a:rPr lang="en-IN" smtClean="0"/>
              <a:pPr/>
              <a:t>‹#›</a:t>
            </a:fld>
            <a:endParaRPr lang="en-IN"/>
          </a:p>
        </p:txBody>
      </p:sp>
    </p:spTree>
    <p:extLst>
      <p:ext uri="{BB962C8B-B14F-4D97-AF65-F5344CB8AC3E}">
        <p14:creationId xmlns:p14="http://schemas.microsoft.com/office/powerpoint/2010/main" xmlns="" val="1710171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6A277C4-6520-44B8-A770-BBFE8CA55FAF}" type="datetimeFigureOut">
              <a:rPr lang="en-IN" smtClean="0"/>
              <a:pPr/>
              <a:t>30-09-2022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CAB310-3973-4960-ACC2-4356164B5059}"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076857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6A277C4-6520-44B8-A770-BBFE8CA55FAF}" type="datetimeFigureOut">
              <a:rPr lang="en-IN" smtClean="0"/>
              <a:pPr/>
              <a:t>30-09-2022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CAB310-3973-4960-ACC2-4356164B5059}" type="slidenum">
              <a:rPr lang="en-IN" smtClean="0"/>
              <a:pPr/>
              <a:t>‹#›</a:t>
            </a:fld>
            <a:endParaRPr lang="en-IN"/>
          </a:p>
        </p:txBody>
      </p:sp>
    </p:spTree>
    <p:extLst>
      <p:ext uri="{BB962C8B-B14F-4D97-AF65-F5344CB8AC3E}">
        <p14:creationId xmlns:p14="http://schemas.microsoft.com/office/powerpoint/2010/main" xmlns="" val="313854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A277C4-6520-44B8-A770-BBFE8CA55FAF}" type="datetimeFigureOut">
              <a:rPr lang="en-IN" smtClean="0"/>
              <a:pPr/>
              <a:t>30-09-2022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CAB310-3973-4960-ACC2-4356164B5059}" type="slidenum">
              <a:rPr lang="en-IN" smtClean="0"/>
              <a:pPr/>
              <a:t>‹#›</a:t>
            </a:fld>
            <a:endParaRPr lang="en-IN"/>
          </a:p>
        </p:txBody>
      </p:sp>
    </p:spTree>
    <p:extLst>
      <p:ext uri="{BB962C8B-B14F-4D97-AF65-F5344CB8AC3E}">
        <p14:creationId xmlns:p14="http://schemas.microsoft.com/office/powerpoint/2010/main" xmlns="" val="979710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A277C4-6520-44B8-A770-BBFE8CA55FAF}" type="datetimeFigureOut">
              <a:rPr lang="en-IN" smtClean="0"/>
              <a:pPr/>
              <a:t>30-09-2022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CAB310-3973-4960-ACC2-4356164B5059}" type="slidenum">
              <a:rPr lang="en-IN" smtClean="0"/>
              <a:pPr/>
              <a:t>‹#›</a:t>
            </a:fld>
            <a:endParaRPr lang="en-IN"/>
          </a:p>
        </p:txBody>
      </p:sp>
    </p:spTree>
    <p:extLst>
      <p:ext uri="{BB962C8B-B14F-4D97-AF65-F5344CB8AC3E}">
        <p14:creationId xmlns:p14="http://schemas.microsoft.com/office/powerpoint/2010/main" xmlns="" val="150384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A277C4-6520-44B8-A770-BBFE8CA55FAF}" type="datetimeFigureOut">
              <a:rPr lang="en-IN" smtClean="0"/>
              <a:pPr/>
              <a:t>30-09-2022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CAB310-3973-4960-ACC2-4356164B5059}" type="slidenum">
              <a:rPr lang="en-IN" smtClean="0"/>
              <a:pPr/>
              <a:t>‹#›</a:t>
            </a:fld>
            <a:endParaRPr lang="en-IN"/>
          </a:p>
        </p:txBody>
      </p:sp>
    </p:spTree>
    <p:extLst>
      <p:ext uri="{BB962C8B-B14F-4D97-AF65-F5344CB8AC3E}">
        <p14:creationId xmlns:p14="http://schemas.microsoft.com/office/powerpoint/2010/main" xmlns="" val="22618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277C4-6520-44B8-A770-BBFE8CA55FAF}" type="datetimeFigureOut">
              <a:rPr lang="en-IN" smtClean="0"/>
              <a:pPr/>
              <a:t>30-09-2022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CAB310-3973-4960-ACC2-4356164B5059}" type="slidenum">
              <a:rPr lang="en-IN" smtClean="0"/>
              <a:pPr/>
              <a:t>‹#›</a:t>
            </a:fld>
            <a:endParaRPr lang="en-IN"/>
          </a:p>
        </p:txBody>
      </p:sp>
    </p:spTree>
    <p:extLst>
      <p:ext uri="{BB962C8B-B14F-4D97-AF65-F5344CB8AC3E}">
        <p14:creationId xmlns:p14="http://schemas.microsoft.com/office/powerpoint/2010/main" xmlns="" val="249330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A277C4-6520-44B8-A770-BBFE8CA55FAF}" type="datetimeFigureOut">
              <a:rPr lang="en-IN" smtClean="0"/>
              <a:pPr/>
              <a:t>30-09-2022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ECAB310-3973-4960-ACC2-4356164B5059}" type="slidenum">
              <a:rPr lang="en-IN" smtClean="0"/>
              <a:pPr/>
              <a:t>‹#›</a:t>
            </a:fld>
            <a:endParaRPr lang="en-IN"/>
          </a:p>
        </p:txBody>
      </p:sp>
    </p:spTree>
    <p:extLst>
      <p:ext uri="{BB962C8B-B14F-4D97-AF65-F5344CB8AC3E}">
        <p14:creationId xmlns:p14="http://schemas.microsoft.com/office/powerpoint/2010/main" xmlns="" val="115540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A277C4-6520-44B8-A770-BBFE8CA55FAF}" type="datetimeFigureOut">
              <a:rPr lang="en-IN" smtClean="0"/>
              <a:pPr/>
              <a:t>30-09-2022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ECAB310-3973-4960-ACC2-4356164B5059}" type="slidenum">
              <a:rPr lang="en-IN" smtClean="0"/>
              <a:pPr/>
              <a:t>‹#›</a:t>
            </a:fld>
            <a:endParaRPr lang="en-IN"/>
          </a:p>
        </p:txBody>
      </p:sp>
    </p:spTree>
    <p:extLst>
      <p:ext uri="{BB962C8B-B14F-4D97-AF65-F5344CB8AC3E}">
        <p14:creationId xmlns:p14="http://schemas.microsoft.com/office/powerpoint/2010/main" xmlns="" val="1027632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A277C4-6520-44B8-A770-BBFE8CA55FAF}" type="datetimeFigureOut">
              <a:rPr lang="en-IN" smtClean="0"/>
              <a:pPr/>
              <a:t>30-09-2022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ECAB310-3973-4960-ACC2-4356164B5059}" type="slidenum">
              <a:rPr lang="en-IN" smtClean="0"/>
              <a:pPr/>
              <a:t>‹#›</a:t>
            </a:fld>
            <a:endParaRPr lang="en-IN"/>
          </a:p>
        </p:txBody>
      </p:sp>
    </p:spTree>
    <p:extLst>
      <p:ext uri="{BB962C8B-B14F-4D97-AF65-F5344CB8AC3E}">
        <p14:creationId xmlns:p14="http://schemas.microsoft.com/office/powerpoint/2010/main" xmlns="" val="3404049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A277C4-6520-44B8-A770-BBFE8CA55FAF}" type="datetimeFigureOut">
              <a:rPr lang="en-IN" smtClean="0"/>
              <a:pPr/>
              <a:t>30-09-2022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ECAB310-3973-4960-ACC2-4356164B5059}" type="slidenum">
              <a:rPr lang="en-IN" smtClean="0"/>
              <a:pPr/>
              <a:t>‹#›</a:t>
            </a:fld>
            <a:endParaRPr lang="en-IN"/>
          </a:p>
        </p:txBody>
      </p:sp>
    </p:spTree>
    <p:extLst>
      <p:ext uri="{BB962C8B-B14F-4D97-AF65-F5344CB8AC3E}">
        <p14:creationId xmlns:p14="http://schemas.microsoft.com/office/powerpoint/2010/main" xmlns="" val="3182963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A277C4-6520-44B8-A770-BBFE8CA55FAF}" type="datetimeFigureOut">
              <a:rPr lang="en-IN" smtClean="0"/>
              <a:pPr/>
              <a:t>30-09-2022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ECAB310-3973-4960-ACC2-4356164B5059}" type="slidenum">
              <a:rPr lang="en-IN" smtClean="0"/>
              <a:pPr/>
              <a:t>‹#›</a:t>
            </a:fld>
            <a:endParaRPr lang="en-IN"/>
          </a:p>
        </p:txBody>
      </p:sp>
    </p:spTree>
    <p:extLst>
      <p:ext uri="{BB962C8B-B14F-4D97-AF65-F5344CB8AC3E}">
        <p14:creationId xmlns:p14="http://schemas.microsoft.com/office/powerpoint/2010/main" xmlns="" val="3713767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A277C4-6520-44B8-A770-BBFE8CA55FAF}" type="datetimeFigureOut">
              <a:rPr lang="en-IN" smtClean="0"/>
              <a:pPr/>
              <a:t>30-09-2022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CAB310-3973-4960-ACC2-4356164B5059}" type="slidenum">
              <a:rPr lang="en-IN" smtClean="0"/>
              <a:pPr/>
              <a:t>‹#›</a:t>
            </a:fld>
            <a:endParaRPr lang="en-IN"/>
          </a:p>
        </p:txBody>
      </p:sp>
    </p:spTree>
    <p:extLst>
      <p:ext uri="{BB962C8B-B14F-4D97-AF65-F5344CB8AC3E}">
        <p14:creationId xmlns:p14="http://schemas.microsoft.com/office/powerpoint/2010/main" xmlns="" val="1886688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6A277C4-6520-44B8-A770-BBFE8CA55FAF}" type="datetimeFigureOut">
              <a:rPr lang="en-IN" smtClean="0"/>
              <a:pPr/>
              <a:t>30-09-2022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ECAB310-3973-4960-ACC2-4356164B5059}" type="slidenum">
              <a:rPr lang="en-IN" smtClean="0"/>
              <a:pPr/>
              <a:t>‹#›</a:t>
            </a:fld>
            <a:endParaRPr lang="en-IN"/>
          </a:p>
        </p:txBody>
      </p:sp>
    </p:spTree>
    <p:extLst>
      <p:ext uri="{BB962C8B-B14F-4D97-AF65-F5344CB8AC3E}">
        <p14:creationId xmlns:p14="http://schemas.microsoft.com/office/powerpoint/2010/main" xmlns="" val="305976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sciencedirect.com/topics/medicine-and-dentistry/sinus-rhythm"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telegraph.co.uk/technology/2017/10/15/apple-watch-notification-helps-save-mans-life-would-have-fata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cprimestudios.com/blog/what-are-most-important-features-veterinary-practice-management-syste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primestudios.com/blog/benefits-internet-things-hospitals-and-healthcare" TargetMode="External"/><Relationship Id="rId2" Type="http://schemas.openxmlformats.org/officeDocument/2006/relationships/hyperlink" Target="https://cprimestudios.com/blog/what-smart-hospital-and-how-build-your-own-solu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primestudios.com/blog/wearable-technology-healthcare-why-your-clinic-needs-it" TargetMode="External"/><Relationship Id="rId2" Type="http://schemas.openxmlformats.org/officeDocument/2006/relationships/hyperlink" Target="https://cprimestudios.com/blog/hospital-cybersecurity-checklist"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primestudios.com/success-stories/healthcar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B39486-2C8D-0659-DEE4-C52203BC9EE1}"/>
              </a:ext>
            </a:extLst>
          </p:cNvPr>
          <p:cNvSpPr>
            <a:spLocks noGrp="1"/>
          </p:cNvSpPr>
          <p:nvPr>
            <p:ph type="ctrTitle"/>
          </p:nvPr>
        </p:nvSpPr>
        <p:spPr>
          <a:xfrm>
            <a:off x="866775" y="173839"/>
            <a:ext cx="9004917" cy="1283486"/>
          </a:xfrm>
        </p:spPr>
        <p:txBody>
          <a:bodyPr>
            <a:normAutofit fontScale="90000"/>
          </a:bodyPr>
          <a:lstStyle/>
          <a:p>
            <a:r>
              <a:rPr lang="en-US" dirty="0">
                <a:solidFill>
                  <a:srgbClr val="FF0000"/>
                </a:solidFill>
              </a:rPr>
              <a:t>HEALTH MONITORING SYSYTEM</a:t>
            </a:r>
            <a:endParaRPr lang="en-IN" dirty="0">
              <a:solidFill>
                <a:srgbClr val="FF0000"/>
              </a:solidFill>
            </a:endParaRPr>
          </a:p>
        </p:txBody>
      </p:sp>
      <p:sp>
        <p:nvSpPr>
          <p:cNvPr id="4" name="Rectangle 3">
            <a:extLst>
              <a:ext uri="{FF2B5EF4-FFF2-40B4-BE49-F238E27FC236}">
                <a16:creationId xmlns:a16="http://schemas.microsoft.com/office/drawing/2014/main" xmlns="" id="{4DF90EFE-323D-21DE-0A1E-4CE14CBC73CC}"/>
              </a:ext>
            </a:extLst>
          </p:cNvPr>
          <p:cNvSpPr/>
          <p:nvPr/>
        </p:nvSpPr>
        <p:spPr>
          <a:xfrm>
            <a:off x="7724775" y="5324475"/>
            <a:ext cx="4467225" cy="15335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T.ANANTHA SATYA HEMANTH</a:t>
            </a:r>
          </a:p>
          <a:p>
            <a:pPr algn="ctr"/>
            <a:r>
              <a:rPr lang="en-US" dirty="0">
                <a:solidFill>
                  <a:srgbClr val="FF0000"/>
                </a:solidFill>
              </a:rPr>
              <a:t>192110537</a:t>
            </a:r>
          </a:p>
          <a:p>
            <a:pPr algn="ctr"/>
            <a:r>
              <a:rPr lang="en-US" dirty="0">
                <a:solidFill>
                  <a:srgbClr val="FF0000"/>
                </a:solidFill>
              </a:rPr>
              <a:t>CSE-2</a:t>
            </a:r>
            <a:r>
              <a:rPr lang="en-US" baseline="30000" dirty="0">
                <a:solidFill>
                  <a:srgbClr val="FF0000"/>
                </a:solidFill>
              </a:rPr>
              <a:t>ND</a:t>
            </a:r>
            <a:r>
              <a:rPr lang="en-US" dirty="0">
                <a:solidFill>
                  <a:srgbClr val="FF0000"/>
                </a:solidFill>
              </a:rPr>
              <a:t> YEAR </a:t>
            </a:r>
            <a:endParaRPr lang="en-IN" dirty="0">
              <a:solidFill>
                <a:srgbClr val="FF0000"/>
              </a:solidFill>
            </a:endParaRPr>
          </a:p>
        </p:txBody>
      </p:sp>
    </p:spTree>
    <p:extLst>
      <p:ext uri="{BB962C8B-B14F-4D97-AF65-F5344CB8AC3E}">
        <p14:creationId xmlns:p14="http://schemas.microsoft.com/office/powerpoint/2010/main" xmlns="" val="607997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D6634B-B5DC-6122-43D2-5F954BAF1C39}"/>
              </a:ext>
            </a:extLst>
          </p:cNvPr>
          <p:cNvSpPr>
            <a:spLocks noGrp="1"/>
          </p:cNvSpPr>
          <p:nvPr>
            <p:ph type="title"/>
          </p:nvPr>
        </p:nvSpPr>
        <p:spPr/>
        <p:txBody>
          <a:bodyPr/>
          <a:lstStyle/>
          <a:p>
            <a:r>
              <a:rPr lang="en-US" dirty="0"/>
              <a:t>Working of smart band</a:t>
            </a:r>
            <a:endParaRPr lang="en-IN" dirty="0"/>
          </a:p>
        </p:txBody>
      </p:sp>
      <p:sp>
        <p:nvSpPr>
          <p:cNvPr id="3" name="Content Placeholder 2">
            <a:extLst>
              <a:ext uri="{FF2B5EF4-FFF2-40B4-BE49-F238E27FC236}">
                <a16:creationId xmlns:a16="http://schemas.microsoft.com/office/drawing/2014/main" xmlns="" id="{DA853DE4-3066-2A49-BEE7-013029BC8AFF}"/>
              </a:ext>
            </a:extLst>
          </p:cNvPr>
          <p:cNvSpPr>
            <a:spLocks noGrp="1"/>
          </p:cNvSpPr>
          <p:nvPr>
            <p:ph idx="1"/>
          </p:nvPr>
        </p:nvSpPr>
        <p:spPr>
          <a:xfrm>
            <a:off x="2589212" y="2133600"/>
            <a:ext cx="8915400" cy="4572000"/>
          </a:xfrm>
        </p:spPr>
        <p:txBody>
          <a:bodyPr>
            <a:normAutofit/>
          </a:bodyPr>
          <a:lstStyle/>
          <a:p>
            <a:r>
              <a:rPr lang="en-US" b="0" i="0" dirty="0">
                <a:solidFill>
                  <a:srgbClr val="333333"/>
                </a:solidFill>
                <a:effectLst/>
                <a:latin typeface="Roboto" panose="020B0604020202020204" pitchFamily="2" charset="0"/>
              </a:rPr>
              <a:t>In order to monitor health usually, the wearable type smart band module to measure the physiological signals from human body was designed, fabricated and characterized. Smart band module largely consisted of two parts, one was flexible sensors module and the other one was signal processing and communication module. And then two modules were interconnected with Cu wires. Finally, flexible temperature sensor of the fabricated smart band module was tested at the surfaces of ice pack, desk, and hot plate with temperature in the range of 4.5 ∼ 74.1̊C including skin temperature around 30 ∼ 33 ̊C. And GSR data were measured at the skin with high sensitivity and normal atmosphere to compare. Measured data from sensors were signally processed and transmitted using via Bluetooth 4.0 wireless network, so we could display successfully those data using software on the lab-top computer. In the near future, conductive yarns will be used for the interconnections instead of general Cu wires and we are going to measure the emotion change from physiological signals from human body during usual life.</a:t>
            </a:r>
            <a:endParaRPr lang="en-IN" dirty="0"/>
          </a:p>
        </p:txBody>
      </p:sp>
    </p:spTree>
    <p:extLst>
      <p:ext uri="{BB962C8B-B14F-4D97-AF65-F5344CB8AC3E}">
        <p14:creationId xmlns:p14="http://schemas.microsoft.com/office/powerpoint/2010/main" xmlns="" val="2482991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82E03-8CFD-41ED-9307-DC6EC9685340}"/>
              </a:ext>
            </a:extLst>
          </p:cNvPr>
          <p:cNvSpPr>
            <a:spLocks noGrp="1"/>
          </p:cNvSpPr>
          <p:nvPr>
            <p:ph type="title"/>
          </p:nvPr>
        </p:nvSpPr>
        <p:spPr>
          <a:xfrm>
            <a:off x="2592925" y="624110"/>
            <a:ext cx="8911687" cy="633190"/>
          </a:xfrm>
        </p:spPr>
        <p:txBody>
          <a:bodyPr>
            <a:normAutofit fontScale="90000"/>
          </a:bodyPr>
          <a:lstStyle/>
          <a:p>
            <a:r>
              <a:rPr lang="en-US" dirty="0"/>
              <a:t>Working of ECG</a:t>
            </a:r>
            <a:endParaRPr lang="en-IN" dirty="0"/>
          </a:p>
        </p:txBody>
      </p:sp>
      <p:sp>
        <p:nvSpPr>
          <p:cNvPr id="3" name="Content Placeholder 2">
            <a:extLst>
              <a:ext uri="{FF2B5EF4-FFF2-40B4-BE49-F238E27FC236}">
                <a16:creationId xmlns:a16="http://schemas.microsoft.com/office/drawing/2014/main" xmlns="" id="{FFB6428F-02B5-97E2-6C7E-CA0095DD2AB4}"/>
              </a:ext>
            </a:extLst>
          </p:cNvPr>
          <p:cNvSpPr>
            <a:spLocks noGrp="1"/>
          </p:cNvSpPr>
          <p:nvPr>
            <p:ph idx="1"/>
          </p:nvPr>
        </p:nvSpPr>
        <p:spPr>
          <a:xfrm>
            <a:off x="3467100" y="1781175"/>
            <a:ext cx="8601074" cy="4130047"/>
          </a:xfrm>
        </p:spPr>
        <p:txBody>
          <a:bodyPr>
            <a:normAutofit lnSpcReduction="10000"/>
          </a:bodyPr>
          <a:lstStyle/>
          <a:p>
            <a:r>
              <a:rPr lang="en-US" b="0" i="0" dirty="0">
                <a:solidFill>
                  <a:srgbClr val="2E2E2E"/>
                </a:solidFill>
                <a:effectLst/>
                <a:latin typeface="NexusSerif"/>
              </a:rPr>
              <a:t>A single lead electrocardiogram (</a:t>
            </a:r>
            <a:r>
              <a:rPr lang="en-US" b="0" i="0" dirty="0" err="1">
                <a:solidFill>
                  <a:srgbClr val="2E2E2E"/>
                </a:solidFill>
                <a:effectLst/>
                <a:latin typeface="NexusSerif"/>
              </a:rPr>
              <a:t>iECG</a:t>
            </a:r>
            <a:r>
              <a:rPr lang="en-US" b="0" i="0" dirty="0">
                <a:solidFill>
                  <a:srgbClr val="2E2E2E"/>
                </a:solidFill>
                <a:effectLst/>
                <a:latin typeface="NexusSerif"/>
              </a:rPr>
              <a:t>) can be recorded through a circuit between the detector on the watch back and the digital crown. Rhythm analysis is reported after 30 s of recording and is best done at rest. </a:t>
            </a:r>
          </a:p>
          <a:p>
            <a:r>
              <a:rPr lang="en-US" b="0" i="0" dirty="0">
                <a:solidFill>
                  <a:srgbClr val="2E2E2E"/>
                </a:solidFill>
                <a:effectLst/>
                <a:latin typeface="NexusSerif"/>
              </a:rPr>
              <a:t>The app classifies an </a:t>
            </a:r>
            <a:r>
              <a:rPr lang="en-US" b="0" i="0" dirty="0" err="1">
                <a:solidFill>
                  <a:srgbClr val="2E2E2E"/>
                </a:solidFill>
                <a:effectLst/>
                <a:latin typeface="NexusSerif"/>
              </a:rPr>
              <a:t>iECG</a:t>
            </a:r>
            <a:r>
              <a:rPr lang="en-US" b="0" i="0" dirty="0">
                <a:solidFill>
                  <a:srgbClr val="2E2E2E"/>
                </a:solidFill>
                <a:effectLst/>
                <a:latin typeface="NexusSerif"/>
              </a:rPr>
              <a:t> as </a:t>
            </a:r>
            <a:r>
              <a:rPr lang="en-US" b="0" i="0" dirty="0">
                <a:solidFill>
                  <a:srgbClr val="2E2E2E"/>
                </a:solidFill>
                <a:effectLst/>
                <a:latin typeface="NexusSerif"/>
                <a:hlinkClick r:id="rId2" tooltip="Learn more about sinus rhythm from ScienceDirect's AI-generated Topic Pages"/>
              </a:rPr>
              <a:t>sinus rhythm</a:t>
            </a:r>
            <a:r>
              <a:rPr lang="en-US" b="0" i="0" dirty="0">
                <a:solidFill>
                  <a:srgbClr val="2E2E2E"/>
                </a:solidFill>
                <a:effectLst/>
                <a:latin typeface="NexusSerif"/>
              </a:rPr>
              <a:t> (SR), AF or inconclusive. Recordings from the watch are saved in PDF format in the Health app . According to publicly-released letters from the FDA, the electrocardiogram (ECG) application has received a de novo FDA clearance with Class II designation for over-the-counter use to determine the presence or absence of AF . </a:t>
            </a:r>
          </a:p>
          <a:p>
            <a:r>
              <a:rPr lang="en-US" b="0" i="0" dirty="0">
                <a:solidFill>
                  <a:srgbClr val="2E2E2E"/>
                </a:solidFill>
                <a:effectLst/>
                <a:latin typeface="NexusSerif"/>
              </a:rPr>
              <a:t>The ECG app is recommended for information only, and consultation with a healthcare professional is recommended prior to taking action. While the feature may be useful for an individual who is feeling symptoms to check his or her rhythm, the information displayed in the app is careful to note to the user that this feature is not intended to rule out a heart attack </a:t>
            </a:r>
            <a:endParaRPr lang="en-IN" dirty="0"/>
          </a:p>
        </p:txBody>
      </p:sp>
      <p:pic>
        <p:nvPicPr>
          <p:cNvPr id="5" name="Picture 4">
            <a:extLst>
              <a:ext uri="{FF2B5EF4-FFF2-40B4-BE49-F238E27FC236}">
                <a16:creationId xmlns:a16="http://schemas.microsoft.com/office/drawing/2014/main" xmlns="" id="{A5B1C1DB-03DB-D8EF-08AB-4732315ACC3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46912" y="142875"/>
            <a:ext cx="2857500" cy="1600200"/>
          </a:xfrm>
          <a:prstGeom prst="rect">
            <a:avLst/>
          </a:prstGeom>
        </p:spPr>
      </p:pic>
      <p:pic>
        <p:nvPicPr>
          <p:cNvPr id="7" name="Picture 6">
            <a:extLst>
              <a:ext uri="{FF2B5EF4-FFF2-40B4-BE49-F238E27FC236}">
                <a16:creationId xmlns:a16="http://schemas.microsoft.com/office/drawing/2014/main" xmlns="" id="{D71D992B-5235-1EC0-F3FE-8AAF58EC8757}"/>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23825" y="3695700"/>
            <a:ext cx="3343275" cy="2967037"/>
          </a:xfrm>
          <a:prstGeom prst="rect">
            <a:avLst/>
          </a:prstGeom>
        </p:spPr>
      </p:pic>
    </p:spTree>
    <p:extLst>
      <p:ext uri="{BB962C8B-B14F-4D97-AF65-F5344CB8AC3E}">
        <p14:creationId xmlns:p14="http://schemas.microsoft.com/office/powerpoint/2010/main" xmlns="" val="990276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F83FB-DA2D-3914-3913-0D14C1CCAE27}"/>
              </a:ext>
            </a:extLst>
          </p:cNvPr>
          <p:cNvSpPr>
            <a:spLocks noGrp="1"/>
          </p:cNvSpPr>
          <p:nvPr>
            <p:ph type="title"/>
          </p:nvPr>
        </p:nvSpPr>
        <p:spPr>
          <a:xfrm>
            <a:off x="1759208" y="0"/>
            <a:ext cx="5439451" cy="797859"/>
          </a:xfrm>
        </p:spPr>
        <p:txBody>
          <a:bodyPr>
            <a:normAutofit fontScale="90000"/>
          </a:bodyPr>
          <a:lstStyle/>
          <a:p>
            <a:r>
              <a:rPr lang="en-US" sz="2400" dirty="0"/>
              <a:t>TRACKING OF HEART RATE AND BLOOD PRESURE  IN SMART BAND/WATCH</a:t>
            </a:r>
            <a:endParaRPr lang="en-IN" sz="2400" dirty="0"/>
          </a:p>
        </p:txBody>
      </p:sp>
      <p:sp>
        <p:nvSpPr>
          <p:cNvPr id="3" name="Content Placeholder 2">
            <a:extLst>
              <a:ext uri="{FF2B5EF4-FFF2-40B4-BE49-F238E27FC236}">
                <a16:creationId xmlns:a16="http://schemas.microsoft.com/office/drawing/2014/main" xmlns="" id="{E115B958-548B-6ED5-C9CD-4A27406A15C0}"/>
              </a:ext>
            </a:extLst>
          </p:cNvPr>
          <p:cNvSpPr>
            <a:spLocks noGrp="1"/>
          </p:cNvSpPr>
          <p:nvPr>
            <p:ph idx="1"/>
          </p:nvPr>
        </p:nvSpPr>
        <p:spPr>
          <a:xfrm>
            <a:off x="1759208" y="881961"/>
            <a:ext cx="8915400" cy="1577788"/>
          </a:xfrm>
        </p:spPr>
        <p:txBody>
          <a:bodyPr/>
          <a:lstStyle/>
          <a:p>
            <a:r>
              <a:rPr lang="en-US" b="0" i="0" dirty="0">
                <a:solidFill>
                  <a:srgbClr val="000000"/>
                </a:solidFill>
                <a:effectLst/>
                <a:latin typeface="Roboto" panose="02000000000000000000" pitchFamily="2" charset="0"/>
              </a:rPr>
              <a:t>Smartwatch manufacturers use optical rate heart sensors for their smartwatches to monitor the pulse rate and blood pressure more accurately. So yes, smartwatches are able to take accurate blood pressure readings. Smartwatch for blood pressure monitoring is becoming popular in the Indian market for their accuracy and economic prices.</a:t>
            </a:r>
          </a:p>
          <a:p>
            <a:endParaRPr lang="en-IN" dirty="0"/>
          </a:p>
        </p:txBody>
      </p:sp>
      <p:pic>
        <p:nvPicPr>
          <p:cNvPr id="5" name="Picture 4">
            <a:extLst>
              <a:ext uri="{FF2B5EF4-FFF2-40B4-BE49-F238E27FC236}">
                <a16:creationId xmlns:a16="http://schemas.microsoft.com/office/drawing/2014/main" xmlns="" id="{FF414730-F423-312E-BF1D-A13E830A3DD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228165" y="2459750"/>
            <a:ext cx="9888070" cy="4389286"/>
          </a:xfrm>
          <a:prstGeom prst="rect">
            <a:avLst/>
          </a:prstGeom>
        </p:spPr>
      </p:pic>
    </p:spTree>
    <p:extLst>
      <p:ext uri="{BB962C8B-B14F-4D97-AF65-F5344CB8AC3E}">
        <p14:creationId xmlns:p14="http://schemas.microsoft.com/office/powerpoint/2010/main" xmlns="" val="2976216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3FA4E8-D0FD-CA31-69E1-15E2057E0225}"/>
              </a:ext>
            </a:extLst>
          </p:cNvPr>
          <p:cNvSpPr>
            <a:spLocks noGrp="1"/>
          </p:cNvSpPr>
          <p:nvPr>
            <p:ph type="title"/>
          </p:nvPr>
        </p:nvSpPr>
        <p:spPr>
          <a:xfrm>
            <a:off x="2592925" y="624110"/>
            <a:ext cx="8911687" cy="702666"/>
          </a:xfrm>
        </p:spPr>
        <p:txBody>
          <a:bodyPr>
            <a:normAutofit/>
          </a:bodyPr>
          <a:lstStyle/>
          <a:p>
            <a:r>
              <a:rPr lang="en-US" sz="2800" dirty="0"/>
              <a:t>DO THESE SMART WATCHES SAVE LIVES</a:t>
            </a:r>
            <a:endParaRPr lang="en-IN" sz="2800" dirty="0"/>
          </a:p>
        </p:txBody>
      </p:sp>
      <p:sp>
        <p:nvSpPr>
          <p:cNvPr id="3" name="Content Placeholder 2">
            <a:extLst>
              <a:ext uri="{FF2B5EF4-FFF2-40B4-BE49-F238E27FC236}">
                <a16:creationId xmlns:a16="http://schemas.microsoft.com/office/drawing/2014/main" xmlns="" id="{56C33CE1-7A4C-C063-4A70-27A9D6DC751F}"/>
              </a:ext>
            </a:extLst>
          </p:cNvPr>
          <p:cNvSpPr>
            <a:spLocks noGrp="1"/>
          </p:cNvSpPr>
          <p:nvPr>
            <p:ph idx="1"/>
          </p:nvPr>
        </p:nvSpPr>
        <p:spPr>
          <a:xfrm>
            <a:off x="2592925" y="1577789"/>
            <a:ext cx="8915400" cy="582706"/>
          </a:xfrm>
        </p:spPr>
        <p:txBody>
          <a:bodyPr>
            <a:normAutofit/>
          </a:bodyPr>
          <a:lstStyle/>
          <a:p>
            <a:r>
              <a:rPr lang="en-US" sz="2400" dirty="0"/>
              <a:t>THE ANSWER IS YES</a:t>
            </a:r>
            <a:endParaRPr lang="en-IN" sz="2400" dirty="0"/>
          </a:p>
        </p:txBody>
      </p:sp>
      <p:sp>
        <p:nvSpPr>
          <p:cNvPr id="4" name="TextBox 3">
            <a:extLst>
              <a:ext uri="{FF2B5EF4-FFF2-40B4-BE49-F238E27FC236}">
                <a16:creationId xmlns:a16="http://schemas.microsoft.com/office/drawing/2014/main" xmlns="" id="{F4CC792F-7316-B4D4-44F4-A87DECD28F19}"/>
              </a:ext>
            </a:extLst>
          </p:cNvPr>
          <p:cNvSpPr txBox="1"/>
          <p:nvPr/>
        </p:nvSpPr>
        <p:spPr>
          <a:xfrm>
            <a:off x="6535270" y="2778242"/>
            <a:ext cx="5432612" cy="2031325"/>
          </a:xfrm>
          <a:prstGeom prst="rect">
            <a:avLst/>
          </a:prstGeom>
          <a:noFill/>
        </p:spPr>
        <p:txBody>
          <a:bodyPr wrap="square" rtlCol="0">
            <a:spAutoFit/>
          </a:bodyPr>
          <a:lstStyle/>
          <a:p>
            <a:r>
              <a:rPr lang="en-US" b="0" i="0" dirty="0">
                <a:solidFill>
                  <a:srgbClr val="333333"/>
                </a:solidFill>
                <a:effectLst/>
                <a:latin typeface="Open Sans" panose="020B0606030504020204" pitchFamily="34" charset="0"/>
              </a:rPr>
              <a:t>For example, in October last year Podcast Producer and Reporter </a:t>
            </a:r>
            <a:r>
              <a:rPr lang="en-US" b="0" i="0" u="none" strike="noStrike" dirty="0">
                <a:solidFill>
                  <a:srgbClr val="2F6E91"/>
                </a:solidFill>
                <a:effectLst/>
                <a:latin typeface="Open Sans" panose="020B0606030504020204" pitchFamily="34" charset="0"/>
                <a:hlinkClick r:id="rId2"/>
              </a:rPr>
              <a:t>James Green from New York wore an Apple Watch</a:t>
            </a:r>
            <a:r>
              <a:rPr lang="en-US" b="0" i="0" dirty="0">
                <a:solidFill>
                  <a:srgbClr val="333333"/>
                </a:solidFill>
                <a:effectLst/>
                <a:latin typeface="Open Sans" panose="020B0606030504020204" pitchFamily="34" charset="0"/>
              </a:rPr>
              <a:t>(opens in new tab), which prompted him to seek urgent medical attention after it noticed a spike in his resting heart rate. Later he found out it was due to a blood clot in his lungs.</a:t>
            </a:r>
            <a:endParaRPr lang="en-IN" dirty="0"/>
          </a:p>
        </p:txBody>
      </p:sp>
      <p:pic>
        <p:nvPicPr>
          <p:cNvPr id="6" name="Picture 5">
            <a:extLst>
              <a:ext uri="{FF2B5EF4-FFF2-40B4-BE49-F238E27FC236}">
                <a16:creationId xmlns:a16="http://schemas.microsoft.com/office/drawing/2014/main" xmlns="" id="{1FABAA30-8774-1291-F9C7-7792F861390C}"/>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10569" y="2702859"/>
            <a:ext cx="3072537" cy="3989294"/>
          </a:xfrm>
          <a:prstGeom prst="rect">
            <a:avLst/>
          </a:prstGeom>
        </p:spPr>
      </p:pic>
    </p:spTree>
    <p:extLst>
      <p:ext uri="{BB962C8B-B14F-4D97-AF65-F5344CB8AC3E}">
        <p14:creationId xmlns:p14="http://schemas.microsoft.com/office/powerpoint/2010/main" xmlns="" val="2417350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920D60-DD27-957F-2793-F1A1138F0D3C}"/>
              </a:ext>
            </a:extLst>
          </p:cNvPr>
          <p:cNvSpPr>
            <a:spLocks noGrp="1"/>
          </p:cNvSpPr>
          <p:nvPr>
            <p:ph type="title"/>
          </p:nvPr>
        </p:nvSpPr>
        <p:spPr/>
        <p:txBody>
          <a:bodyPr/>
          <a:lstStyle/>
          <a:p>
            <a:r>
              <a:rPr lang="en-US" dirty="0"/>
              <a:t>MEDICAL DEVICES WHICH CAN BE INSTALLED IN OUR BODY</a:t>
            </a:r>
            <a:endParaRPr lang="en-IN" dirty="0"/>
          </a:p>
        </p:txBody>
      </p:sp>
      <p:pic>
        <p:nvPicPr>
          <p:cNvPr id="6" name="Content Placeholder 5">
            <a:extLst>
              <a:ext uri="{FF2B5EF4-FFF2-40B4-BE49-F238E27FC236}">
                <a16:creationId xmlns:a16="http://schemas.microsoft.com/office/drawing/2014/main" xmlns="" id="{8C37A4E6-4BAF-5850-92AA-81879D4025A0}"/>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943600" y="1972235"/>
            <a:ext cx="5331688" cy="3778250"/>
          </a:xfrm>
        </p:spPr>
      </p:pic>
      <p:sp>
        <p:nvSpPr>
          <p:cNvPr id="4" name="AutoShape 2">
            <a:extLst>
              <a:ext uri="{FF2B5EF4-FFF2-40B4-BE49-F238E27FC236}">
                <a16:creationId xmlns:a16="http://schemas.microsoft.com/office/drawing/2014/main" xmlns="" id="{45AA5C7B-7691-F68B-8F5E-0A5E82555CD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a:extLst>
              <a:ext uri="{FF2B5EF4-FFF2-40B4-BE49-F238E27FC236}">
                <a16:creationId xmlns:a16="http://schemas.microsoft.com/office/drawing/2014/main" xmlns="" id="{9EAE9ABB-54CD-7C31-BB7A-90B04CF66438}"/>
              </a:ext>
            </a:extLst>
          </p:cNvPr>
          <p:cNvSpPr txBox="1"/>
          <p:nvPr/>
        </p:nvSpPr>
        <p:spPr>
          <a:xfrm>
            <a:off x="1568823" y="3719160"/>
            <a:ext cx="7216588"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50"/>
                </a:solidFill>
              </a:rPr>
              <a:t>DEEP BRAIN NEUROSTIMULATORS</a:t>
            </a:r>
          </a:p>
          <a:p>
            <a:pPr marL="285750" indent="-285750">
              <a:buFont typeface="Arial" panose="020B0604020202020204" pitchFamily="34" charset="0"/>
              <a:buChar char="•"/>
            </a:pPr>
            <a:r>
              <a:rPr lang="en-US" dirty="0">
                <a:solidFill>
                  <a:srgbClr val="00B050"/>
                </a:solidFill>
              </a:rPr>
              <a:t>COCHLEAR IMPLANTS</a:t>
            </a:r>
          </a:p>
          <a:p>
            <a:pPr marL="285750" indent="-285750">
              <a:buFont typeface="Arial" panose="020B0604020202020204" pitchFamily="34" charset="0"/>
              <a:buChar char="•"/>
            </a:pPr>
            <a:r>
              <a:rPr lang="en-US" dirty="0">
                <a:solidFill>
                  <a:srgbClr val="00B050"/>
                </a:solidFill>
              </a:rPr>
              <a:t>GASTRIC STIMULATOR</a:t>
            </a:r>
          </a:p>
          <a:p>
            <a:pPr marL="285750" indent="-285750">
              <a:buFont typeface="Arial" panose="020B0604020202020204" pitchFamily="34" charset="0"/>
              <a:buChar char="•"/>
            </a:pPr>
            <a:r>
              <a:rPr lang="en-US" dirty="0">
                <a:solidFill>
                  <a:srgbClr val="00B050"/>
                </a:solidFill>
              </a:rPr>
              <a:t>CRADIAC DEFIBRILLATORS /PACEMAKERS</a:t>
            </a:r>
          </a:p>
          <a:p>
            <a:pPr marL="285750" indent="-285750">
              <a:buFont typeface="Arial" panose="020B0604020202020204" pitchFamily="34" charset="0"/>
              <a:buChar char="•"/>
            </a:pPr>
            <a:r>
              <a:rPr lang="en-US" dirty="0">
                <a:solidFill>
                  <a:srgbClr val="00B050"/>
                </a:solidFill>
              </a:rPr>
              <a:t>FOOT DROP IMPLANTS</a:t>
            </a:r>
          </a:p>
          <a:p>
            <a:pPr marL="285750" indent="-285750">
              <a:buFont typeface="Arial" panose="020B0604020202020204" pitchFamily="34" charset="0"/>
              <a:buChar char="•"/>
            </a:pPr>
            <a:r>
              <a:rPr lang="en-US" dirty="0">
                <a:solidFill>
                  <a:srgbClr val="00B050"/>
                </a:solidFill>
              </a:rPr>
              <a:t>INSULIN PUMPS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xmlns="" val="2732261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9C4CCB-28B1-B6B3-89FB-D885AC596343}"/>
              </a:ext>
            </a:extLst>
          </p:cNvPr>
          <p:cNvSpPr>
            <a:spLocks noGrp="1"/>
          </p:cNvSpPr>
          <p:nvPr>
            <p:ph type="title"/>
          </p:nvPr>
        </p:nvSpPr>
        <p:spPr>
          <a:xfrm>
            <a:off x="2589212" y="131051"/>
            <a:ext cx="8911687" cy="523373"/>
          </a:xfrm>
        </p:spPr>
        <p:txBody>
          <a:bodyPr>
            <a:normAutofit fontScale="90000"/>
          </a:bodyPr>
          <a:lstStyle/>
          <a:p>
            <a:r>
              <a:rPr lang="en-US" dirty="0"/>
              <a:t>SURVEY BASED ON HEALTH MANGEMENT</a:t>
            </a:r>
            <a:endParaRPr lang="en-IN" dirty="0"/>
          </a:p>
        </p:txBody>
      </p:sp>
      <p:pic>
        <p:nvPicPr>
          <p:cNvPr id="3074" name="Picture 2" descr="Forms response chart. Question title: HOW MANY TIMES DO YOU COUNSALT THE DOCTOR. Number of responses: 32 responses.">
            <a:extLst>
              <a:ext uri="{FF2B5EF4-FFF2-40B4-BE49-F238E27FC236}">
                <a16:creationId xmlns:a16="http://schemas.microsoft.com/office/drawing/2014/main" xmlns="" id="{AA27C772-04D5-A5D9-B4FE-EE2599EBBF6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36441" y="1055126"/>
            <a:ext cx="5255559" cy="2747648"/>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Forms response chart. Question title: FAMILY TYPE. Number of responses: 32 responses.">
            <a:extLst>
              <a:ext uri="{FF2B5EF4-FFF2-40B4-BE49-F238E27FC236}">
                <a16:creationId xmlns:a16="http://schemas.microsoft.com/office/drawing/2014/main" xmlns="" id="{AF1C9B58-37EE-E4FD-8FB0-46D9C4A93C70}"/>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9124" y="1160963"/>
            <a:ext cx="6096000" cy="2747647"/>
          </a:xfrm>
          <a:prstGeom prst="rect">
            <a:avLst/>
          </a:prstGeom>
          <a:noFill/>
          <a:extLst>
            <a:ext uri="{909E8E84-426E-40DD-AFC4-6F175D3DCCD1}">
              <a14:hiddenFill xmlns:a14="http://schemas.microsoft.com/office/drawing/2010/main" xmlns="">
                <a:solidFill>
                  <a:srgbClr val="FFFFFF"/>
                </a:solidFill>
              </a14:hiddenFill>
            </a:ext>
          </a:extLst>
        </p:spPr>
      </p:pic>
      <p:pic>
        <p:nvPicPr>
          <p:cNvPr id="3078" name="Picture 6" descr="Forms response chart. Question title: ANY ONE SUFFERED FROM COVID-19. Number of responses: 32 responses.">
            <a:extLst>
              <a:ext uri="{FF2B5EF4-FFF2-40B4-BE49-F238E27FC236}">
                <a16:creationId xmlns:a16="http://schemas.microsoft.com/office/drawing/2014/main" xmlns="" id="{5A1B5110-B7D5-FFD0-E47A-AC1F530F3BDC}"/>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9124" y="4203477"/>
            <a:ext cx="5353517" cy="2523472"/>
          </a:xfrm>
          <a:prstGeom prst="rect">
            <a:avLst/>
          </a:prstGeom>
          <a:noFill/>
          <a:extLst>
            <a:ext uri="{909E8E84-426E-40DD-AFC4-6F175D3DCCD1}">
              <a14:hiddenFill xmlns:a14="http://schemas.microsoft.com/office/drawing/2010/main" xmlns="">
                <a:solidFill>
                  <a:srgbClr val="FFFFFF"/>
                </a:solidFill>
              </a14:hiddenFill>
            </a:ext>
          </a:extLst>
        </p:spPr>
      </p:pic>
      <p:pic>
        <p:nvPicPr>
          <p:cNvPr id="3080" name="Picture 8" descr="Forms response chart. Question title: DID U TAKE THE VACCINE FOR COVID-19. Number of responses: 32 responses.">
            <a:extLst>
              <a:ext uri="{FF2B5EF4-FFF2-40B4-BE49-F238E27FC236}">
                <a16:creationId xmlns:a16="http://schemas.microsoft.com/office/drawing/2014/main" xmlns="" id="{D9506474-AA34-3312-075A-F69527C8ABAC}"/>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096000" y="4203477"/>
            <a:ext cx="6096000" cy="25234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38028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561FA8-57C2-FAE9-3FFD-B5191AA3C88A}"/>
              </a:ext>
            </a:extLst>
          </p:cNvPr>
          <p:cNvSpPr>
            <a:spLocks noGrp="1"/>
          </p:cNvSpPr>
          <p:nvPr>
            <p:ph type="title"/>
          </p:nvPr>
        </p:nvSpPr>
        <p:spPr>
          <a:xfrm>
            <a:off x="1884714" y="226182"/>
            <a:ext cx="8911687" cy="720596"/>
          </a:xfrm>
        </p:spPr>
        <p:txBody>
          <a:bodyPr/>
          <a:lstStyle/>
          <a:p>
            <a:r>
              <a:rPr lang="en-US" dirty="0"/>
              <a:t>TYPES OF HEALTH MONITORING</a:t>
            </a:r>
            <a:endParaRPr lang="en-IN" dirty="0"/>
          </a:p>
        </p:txBody>
      </p:sp>
      <p:sp>
        <p:nvSpPr>
          <p:cNvPr id="3" name="Content Placeholder 2">
            <a:extLst>
              <a:ext uri="{FF2B5EF4-FFF2-40B4-BE49-F238E27FC236}">
                <a16:creationId xmlns:a16="http://schemas.microsoft.com/office/drawing/2014/main" xmlns="" id="{D8DEB657-2D92-3794-2461-DCBBFBAACD05}"/>
              </a:ext>
            </a:extLst>
          </p:cNvPr>
          <p:cNvSpPr>
            <a:spLocks noGrp="1"/>
          </p:cNvSpPr>
          <p:nvPr>
            <p:ph idx="1"/>
          </p:nvPr>
        </p:nvSpPr>
        <p:spPr>
          <a:xfrm>
            <a:off x="3747248" y="1039905"/>
            <a:ext cx="8600046" cy="3777622"/>
          </a:xfrm>
        </p:spPr>
        <p:txBody>
          <a:bodyPr>
            <a:normAutofit fontScale="92500" lnSpcReduction="10000"/>
          </a:bodyPr>
          <a:lstStyle/>
          <a:p>
            <a:pPr algn="l"/>
            <a:r>
              <a:rPr lang="en-US" b="0" i="0" dirty="0">
                <a:solidFill>
                  <a:schemeClr val="accent2">
                    <a:lumMod val="75000"/>
                  </a:schemeClr>
                </a:solidFill>
                <a:effectLst/>
                <a:latin typeface="Arial" panose="020B0604020202020204" pitchFamily="34" charset="0"/>
              </a:rPr>
              <a:t>As for health monitoring, there are two main ways that technology can make doctors more efficient.</a:t>
            </a:r>
          </a:p>
          <a:p>
            <a:pPr algn="l"/>
            <a:r>
              <a:rPr lang="en-US" b="0" i="0" dirty="0">
                <a:solidFill>
                  <a:schemeClr val="accent2">
                    <a:lumMod val="75000"/>
                  </a:schemeClr>
                </a:solidFill>
                <a:effectLst/>
                <a:latin typeface="Arial" panose="020B0604020202020204" pitchFamily="34" charset="0"/>
              </a:rPr>
              <a:t>With HMS, there is no need to process a large amount of data manually. The AI-powered system sends an alarm if the patient’s indicators begin to worsen or if there is a predicted threat that things are becoming dangerous. With the help of HMS systems, doctors can save time and effort.</a:t>
            </a:r>
          </a:p>
          <a:p>
            <a:pPr algn="l"/>
            <a:r>
              <a:rPr lang="en-US" b="0" i="0" dirty="0">
                <a:solidFill>
                  <a:schemeClr val="accent2">
                    <a:lumMod val="75000"/>
                  </a:schemeClr>
                </a:solidFill>
                <a:effectLst/>
                <a:latin typeface="Arial" panose="020B0604020202020204" pitchFamily="34" charset="0"/>
              </a:rPr>
              <a:t>The health monitoring software may also free up more beds in hospitals that can be occupied by patients who need urgent help. After analyzing health indicators with the help of AI, the system may suggest that a certain patient can be discharged and recover at home while receiving medical advice remotely. This allows doctors to focus on people whose lives are in danger.</a:t>
            </a:r>
          </a:p>
          <a:p>
            <a:pPr algn="l"/>
            <a:r>
              <a:rPr lang="en-US" b="0" i="0" dirty="0">
                <a:solidFill>
                  <a:schemeClr val="accent2">
                    <a:lumMod val="75000"/>
                  </a:schemeClr>
                </a:solidFill>
                <a:effectLst/>
                <a:latin typeface="Arial" panose="020B0604020202020204" pitchFamily="34" charset="0"/>
              </a:rPr>
              <a:t>Also, the HMS can help patients recover after surgery or heart attacks while staying at home and in touch with a doctor. Even if the </a:t>
            </a:r>
            <a:r>
              <a:rPr lang="en-US" b="0" i="0" u="none" strike="noStrike" dirty="0">
                <a:solidFill>
                  <a:schemeClr val="accent2">
                    <a:lumMod val="75000"/>
                  </a:schemeClr>
                </a:solidFill>
                <a:effectLst/>
                <a:latin typeface="Arial" panose="020B0604020202020204" pitchFamily="34" charset="0"/>
                <a:hlinkClick r:id="rId2">
                  <a:extLst>
                    <a:ext uri="{A12FA001-AC4F-418D-AE19-62706E023703}">
                      <ahyp:hlinkClr xmlns:ahyp="http://schemas.microsoft.com/office/drawing/2018/hyperlinkcolor" xmlns="" val="tx"/>
                    </a:ext>
                  </a:extLst>
                </a:hlinkClick>
              </a:rPr>
              <a:t>patient is your pet</a:t>
            </a:r>
            <a:r>
              <a:rPr lang="en-US" b="0" i="0" dirty="0">
                <a:solidFill>
                  <a:schemeClr val="accent2">
                    <a:lumMod val="75000"/>
                  </a:schemeClr>
                </a:solidFill>
                <a:effectLst/>
                <a:latin typeface="Arial" panose="020B0604020202020204" pitchFamily="34" charset="0"/>
              </a:rPr>
              <a:t>.</a:t>
            </a:r>
          </a:p>
        </p:txBody>
      </p:sp>
      <p:pic>
        <p:nvPicPr>
          <p:cNvPr id="4098" name="Picture 2">
            <a:extLst>
              <a:ext uri="{FF2B5EF4-FFF2-40B4-BE49-F238E27FC236}">
                <a16:creationId xmlns:a16="http://schemas.microsoft.com/office/drawing/2014/main" xmlns="" id="{67060490-4277-E2C6-E1FD-EE893D940D6A}"/>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2401" y="4276164"/>
            <a:ext cx="3881718" cy="2581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4970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D5F60B-9353-5477-823E-02FAE9F9BF96}"/>
              </a:ext>
            </a:extLst>
          </p:cNvPr>
          <p:cNvSpPr>
            <a:spLocks noGrp="1"/>
          </p:cNvSpPr>
          <p:nvPr>
            <p:ph type="title"/>
          </p:nvPr>
        </p:nvSpPr>
        <p:spPr/>
        <p:txBody>
          <a:bodyPr/>
          <a:lstStyle/>
          <a:p>
            <a:r>
              <a:rPr lang="en-US" b="1" i="0" cap="all" dirty="0">
                <a:solidFill>
                  <a:schemeClr val="accent1">
                    <a:lumMod val="60000"/>
                    <a:lumOff val="40000"/>
                  </a:schemeClr>
                </a:solidFill>
                <a:effectLst/>
                <a:latin typeface="Arial" panose="020B0604020202020204" pitchFamily="34" charset="0"/>
              </a:rPr>
              <a:t>5 REASONS TO BUILD AN HMS</a:t>
            </a:r>
            <a:r>
              <a:rPr lang="en-US" b="1" i="0" cap="all" dirty="0">
                <a:solidFill>
                  <a:srgbClr val="00B050"/>
                </a:solidFill>
                <a:effectLst/>
                <a:latin typeface="Arial" panose="020B0604020202020204" pitchFamily="34" charset="0"/>
              </a:rPr>
              <a:t/>
            </a:r>
            <a:br>
              <a:rPr lang="en-US" b="1" i="0" cap="all" dirty="0">
                <a:solidFill>
                  <a:srgbClr val="00B050"/>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xmlns="" id="{68645102-DA07-4AC5-CFCF-E13F3D07D858}"/>
              </a:ext>
            </a:extLst>
          </p:cNvPr>
          <p:cNvSpPr>
            <a:spLocks noGrp="1"/>
          </p:cNvSpPr>
          <p:nvPr>
            <p:ph idx="1"/>
          </p:nvPr>
        </p:nvSpPr>
        <p:spPr/>
        <p:txBody>
          <a:bodyPr>
            <a:normAutofit fontScale="92500" lnSpcReduction="10000"/>
          </a:bodyPr>
          <a:lstStyle/>
          <a:p>
            <a:pPr algn="l"/>
            <a:r>
              <a:rPr lang="en-US" b="0" i="0" dirty="0">
                <a:solidFill>
                  <a:srgbClr val="00B050"/>
                </a:solidFill>
                <a:effectLst/>
                <a:latin typeface="Arial" panose="020B0604020202020204" pitchFamily="34" charset="0"/>
              </a:rPr>
              <a:t>Here are the main advantages of a health monitoring system and the great reasons to develop it for your hospital to transform it into a </a:t>
            </a:r>
            <a:r>
              <a:rPr lang="en-US" b="0" i="0" u="none" strike="noStrike" dirty="0">
                <a:solidFill>
                  <a:srgbClr val="00B050"/>
                </a:solidFill>
                <a:effectLst/>
                <a:latin typeface="Arial" panose="020B0604020202020204" pitchFamily="34" charset="0"/>
                <a:hlinkClick r:id="rId2">
                  <a:extLst>
                    <a:ext uri="{A12FA001-AC4F-418D-AE19-62706E023703}">
                      <ahyp:hlinkClr xmlns:ahyp="http://schemas.microsoft.com/office/drawing/2018/hyperlinkcolor" xmlns="" val="tx"/>
                    </a:ext>
                  </a:extLst>
                </a:hlinkClick>
              </a:rPr>
              <a:t>Smart Hospital</a:t>
            </a:r>
            <a:r>
              <a:rPr lang="en-US" b="0" i="0" dirty="0">
                <a:solidFill>
                  <a:srgbClr val="00B050"/>
                </a:solidFill>
                <a:effectLst/>
                <a:latin typeface="Arial" panose="020B0604020202020204" pitchFamily="34" charset="0"/>
              </a:rPr>
              <a:t>.</a:t>
            </a:r>
          </a:p>
          <a:p>
            <a:pPr algn="l">
              <a:buFont typeface="+mj-lt"/>
              <a:buAutoNum type="arabicPeriod"/>
            </a:pPr>
            <a:r>
              <a:rPr lang="en-US" b="0" i="0" dirty="0">
                <a:solidFill>
                  <a:srgbClr val="00B050"/>
                </a:solidFill>
                <a:effectLst/>
                <a:latin typeface="Arial" panose="020B0604020202020204" pitchFamily="34" charset="0"/>
              </a:rPr>
              <a:t>Real-time </a:t>
            </a:r>
            <a:r>
              <a:rPr lang="en-US" b="0" i="0" u="none" strike="noStrike" dirty="0">
                <a:solidFill>
                  <a:srgbClr val="00B050"/>
                </a:solidFill>
                <a:effectLst/>
                <a:latin typeface="Arial" panose="020B0604020202020204" pitchFamily="34" charset="0"/>
                <a:hlinkClick r:id="rId3">
                  <a:extLst>
                    <a:ext uri="{A12FA001-AC4F-418D-AE19-62706E023703}">
                      <ahyp:hlinkClr xmlns:ahyp="http://schemas.microsoft.com/office/drawing/2018/hyperlinkcolor" xmlns="" val="tx"/>
                    </a:ext>
                  </a:extLst>
                </a:hlinkClick>
              </a:rPr>
              <a:t>health monitoring systems using IoT</a:t>
            </a:r>
            <a:r>
              <a:rPr lang="en-US" b="0" i="0" dirty="0">
                <a:solidFill>
                  <a:srgbClr val="00B050"/>
                </a:solidFill>
                <a:effectLst/>
                <a:latin typeface="Arial" panose="020B0604020202020204" pitchFamily="34" charset="0"/>
              </a:rPr>
              <a:t> can help doctors prioritize patients, and provide urgent care to those who are in the most danger thereby saving lives. </a:t>
            </a:r>
          </a:p>
          <a:p>
            <a:pPr algn="l">
              <a:buFont typeface="+mj-lt"/>
              <a:buAutoNum type="arabicPeriod"/>
            </a:pPr>
            <a:r>
              <a:rPr lang="en-US" b="0" i="0" dirty="0">
                <a:solidFill>
                  <a:srgbClr val="00B050"/>
                </a:solidFill>
                <a:effectLst/>
                <a:latin typeface="Arial" panose="020B0604020202020204" pitchFamily="34" charset="0"/>
              </a:rPr>
              <a:t>More competent patient management can help utilize the resources of the hospital more wisely and save money.</a:t>
            </a:r>
          </a:p>
          <a:p>
            <a:pPr algn="l">
              <a:buFont typeface="+mj-lt"/>
              <a:buAutoNum type="arabicPeriod"/>
            </a:pPr>
            <a:r>
              <a:rPr lang="en-US" b="0" i="0" dirty="0">
                <a:solidFill>
                  <a:srgbClr val="00B050"/>
                </a:solidFill>
                <a:effectLst/>
                <a:latin typeface="Arial" panose="020B0604020202020204" pitchFamily="34" charset="0"/>
              </a:rPr>
              <a:t>It is easy to use the system for patients and medical professionals.</a:t>
            </a:r>
          </a:p>
          <a:p>
            <a:pPr algn="l">
              <a:buFont typeface="+mj-lt"/>
              <a:buAutoNum type="arabicPeriod"/>
            </a:pPr>
            <a:r>
              <a:rPr lang="en-US" b="0" i="0" dirty="0">
                <a:solidFill>
                  <a:srgbClr val="00B050"/>
                </a:solidFill>
                <a:effectLst/>
                <a:latin typeface="Arial" panose="020B0604020202020204" pitchFamily="34" charset="0"/>
              </a:rPr>
              <a:t>The remote health monitoring system is especially useful to monitor patients with chronic diseases. Most chronic diseases are incurable, so it is necessary to monitor the state of the patient while at home, and quickly respond if health indicators worsen.</a:t>
            </a:r>
          </a:p>
          <a:p>
            <a:pPr algn="l">
              <a:buFont typeface="+mj-lt"/>
              <a:buAutoNum type="arabicPeriod"/>
            </a:pPr>
            <a:r>
              <a:rPr lang="en-US" b="0" i="0" dirty="0">
                <a:solidFill>
                  <a:srgbClr val="00B050"/>
                </a:solidFill>
                <a:effectLst/>
                <a:latin typeface="Arial" panose="020B0604020202020204" pitchFamily="34" charset="0"/>
              </a:rPr>
              <a:t>The HMS is convenient and portable so it is very convenient for doctors to manage patients from one app, and it is also very easy for patients to monitor their own health by wearing a lightweight device like a bracelet.</a:t>
            </a:r>
          </a:p>
          <a:p>
            <a:pPr marL="0" indent="0">
              <a:buNone/>
            </a:pPr>
            <a:endParaRPr lang="en-IN" dirty="0"/>
          </a:p>
        </p:txBody>
      </p:sp>
    </p:spTree>
    <p:extLst>
      <p:ext uri="{BB962C8B-B14F-4D97-AF65-F5344CB8AC3E}">
        <p14:creationId xmlns:p14="http://schemas.microsoft.com/office/powerpoint/2010/main" xmlns="" val="2243499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59F510-77AC-A76B-4E2F-0F6E14AFD5D3}"/>
              </a:ext>
            </a:extLst>
          </p:cNvPr>
          <p:cNvSpPr>
            <a:spLocks noGrp="1"/>
          </p:cNvSpPr>
          <p:nvPr>
            <p:ph type="title"/>
          </p:nvPr>
        </p:nvSpPr>
        <p:spPr>
          <a:xfrm>
            <a:off x="2046078" y="118606"/>
            <a:ext cx="8911687" cy="828172"/>
          </a:xfrm>
        </p:spPr>
        <p:txBody>
          <a:bodyPr>
            <a:normAutofit/>
          </a:bodyPr>
          <a:lstStyle/>
          <a:p>
            <a:r>
              <a:rPr lang="en-US" b="0" i="0" dirty="0">
                <a:solidFill>
                  <a:srgbClr val="7030A0"/>
                </a:solidFill>
                <a:effectLst/>
                <a:latin typeface="Arial" panose="020B0604020202020204" pitchFamily="34" charset="0"/>
              </a:rPr>
              <a:t>Data Security is the Main Issue .</a:t>
            </a:r>
            <a:endParaRPr lang="en-IN" dirty="0">
              <a:solidFill>
                <a:srgbClr val="7030A0"/>
              </a:solidFill>
            </a:endParaRPr>
          </a:p>
        </p:txBody>
      </p:sp>
      <p:sp>
        <p:nvSpPr>
          <p:cNvPr id="3" name="Content Placeholder 2">
            <a:extLst>
              <a:ext uri="{FF2B5EF4-FFF2-40B4-BE49-F238E27FC236}">
                <a16:creationId xmlns:a16="http://schemas.microsoft.com/office/drawing/2014/main" xmlns="" id="{20FCF37F-C612-0C8A-C84D-64C837E18C40}"/>
              </a:ext>
            </a:extLst>
          </p:cNvPr>
          <p:cNvSpPr>
            <a:spLocks noGrp="1"/>
          </p:cNvSpPr>
          <p:nvPr>
            <p:ph idx="1"/>
          </p:nvPr>
        </p:nvSpPr>
        <p:spPr>
          <a:xfrm>
            <a:off x="2634036" y="946778"/>
            <a:ext cx="8915400" cy="3777622"/>
          </a:xfrm>
        </p:spPr>
        <p:txBody>
          <a:bodyPr/>
          <a:lstStyle/>
          <a:p>
            <a:pPr algn="l"/>
            <a:r>
              <a:rPr lang="en-US" b="0" i="0" dirty="0">
                <a:solidFill>
                  <a:schemeClr val="tx1">
                    <a:lumMod val="95000"/>
                    <a:lumOff val="5000"/>
                  </a:schemeClr>
                </a:solidFill>
                <a:effectLst/>
                <a:latin typeface="Arial" panose="020B0604020202020204" pitchFamily="34" charset="0"/>
              </a:rPr>
              <a:t>Medical data is one of the most expensive types of information available on the black market. It costs even more to obtain than personal financial information. Hackers and fraudsters can sell medical data to obtain drugs or for blackmail purposes. That is why the issue of </a:t>
            </a:r>
            <a:r>
              <a:rPr lang="en-US" b="0" i="0" u="none" strike="noStrike" dirty="0">
                <a:solidFill>
                  <a:schemeClr val="tx1">
                    <a:lumMod val="95000"/>
                    <a:lumOff val="5000"/>
                  </a:schemeClr>
                </a:solidFill>
                <a:effectLst/>
                <a:latin typeface="Arial" panose="020B0604020202020204" pitchFamily="34" charset="0"/>
                <a:hlinkClick r:id="rId2">
                  <a:extLst>
                    <a:ext uri="{A12FA001-AC4F-418D-AE19-62706E023703}">
                      <ahyp:hlinkClr xmlns:ahyp="http://schemas.microsoft.com/office/drawing/2018/hyperlinkcolor" xmlns="" val="tx"/>
                    </a:ext>
                  </a:extLst>
                </a:hlinkClick>
              </a:rPr>
              <a:t>data cybersecurity</a:t>
            </a:r>
            <a:r>
              <a:rPr lang="en-US" b="0" i="0" dirty="0">
                <a:solidFill>
                  <a:schemeClr val="tx1">
                    <a:lumMod val="95000"/>
                    <a:lumOff val="5000"/>
                  </a:schemeClr>
                </a:solidFill>
                <a:effectLst/>
                <a:latin typeface="Arial" panose="020B0604020202020204" pitchFamily="34" charset="0"/>
              </a:rPr>
              <a:t> is paramount when it comes to health monitoring system development.</a:t>
            </a:r>
          </a:p>
          <a:p>
            <a:pPr algn="l"/>
            <a:r>
              <a:rPr lang="en-US" b="0" i="0" dirty="0">
                <a:solidFill>
                  <a:schemeClr val="tx1">
                    <a:lumMod val="95000"/>
                    <a:lumOff val="5000"/>
                  </a:schemeClr>
                </a:solidFill>
                <a:effectLst/>
                <a:latin typeface="Arial" panose="020B0604020202020204" pitchFamily="34" charset="0"/>
              </a:rPr>
              <a:t>Currently, the safest way to protect medical data is to employ blockchain technology. Blockchain, the Internet of Things (IoT), and Artificial intelligence form the strongest combination possible, with blockchain responsible for data safety, IoT for fast data transfer from </a:t>
            </a:r>
            <a:r>
              <a:rPr lang="en-US" b="0" i="0" u="none" strike="noStrike" dirty="0">
                <a:solidFill>
                  <a:schemeClr val="tx1">
                    <a:lumMod val="95000"/>
                    <a:lumOff val="5000"/>
                  </a:schemeClr>
                </a:solidFill>
                <a:effectLst/>
                <a:latin typeface="Arial" panose="020B0604020202020204" pitchFamily="34" charset="0"/>
                <a:hlinkClick r:id="rId3">
                  <a:extLst>
                    <a:ext uri="{A12FA001-AC4F-418D-AE19-62706E023703}">
                      <ahyp:hlinkClr xmlns:ahyp="http://schemas.microsoft.com/office/drawing/2018/hyperlinkcolor" xmlns="" val="tx"/>
                    </a:ext>
                  </a:extLst>
                </a:hlinkClick>
              </a:rPr>
              <a:t>wearable devices</a:t>
            </a:r>
            <a:r>
              <a:rPr lang="en-US" b="0" i="0" dirty="0">
                <a:solidFill>
                  <a:schemeClr val="tx1">
                    <a:lumMod val="95000"/>
                    <a:lumOff val="5000"/>
                  </a:schemeClr>
                </a:solidFill>
                <a:effectLst/>
                <a:latin typeface="Arial" panose="020B0604020202020204" pitchFamily="34" charset="0"/>
              </a:rPr>
              <a:t>, and AI for accurate data analysis and predictive analytics.</a:t>
            </a:r>
          </a:p>
        </p:txBody>
      </p:sp>
      <p:sp>
        <p:nvSpPr>
          <p:cNvPr id="4" name="AutoShape 2">
            <a:extLst>
              <a:ext uri="{FF2B5EF4-FFF2-40B4-BE49-F238E27FC236}">
                <a16:creationId xmlns:a16="http://schemas.microsoft.com/office/drawing/2014/main" xmlns="" id="{1F37176E-437C-5D54-549C-2CEACA953D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xmlns="" id="{687CD8B8-575E-AFA5-1FA7-2CE14B7CA992}"/>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76518" y="4315442"/>
            <a:ext cx="9377082" cy="2474260"/>
          </a:xfrm>
          <a:prstGeom prst="rect">
            <a:avLst/>
          </a:prstGeom>
        </p:spPr>
      </p:pic>
    </p:spTree>
    <p:extLst>
      <p:ext uri="{BB962C8B-B14F-4D97-AF65-F5344CB8AC3E}">
        <p14:creationId xmlns:p14="http://schemas.microsoft.com/office/powerpoint/2010/main" xmlns="" val="723523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885C8D-6755-ED80-9B64-D879C8BD52CA}"/>
              </a:ext>
            </a:extLst>
          </p:cNvPr>
          <p:cNvSpPr>
            <a:spLocks noGrp="1"/>
          </p:cNvSpPr>
          <p:nvPr>
            <p:ph type="title"/>
          </p:nvPr>
        </p:nvSpPr>
        <p:spPr>
          <a:xfrm>
            <a:off x="2592925" y="624110"/>
            <a:ext cx="8911687" cy="31718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893A100A-6D39-3E4D-D346-9C0541B705E0}"/>
              </a:ext>
            </a:extLst>
          </p:cNvPr>
          <p:cNvSpPr>
            <a:spLocks noGrp="1"/>
          </p:cNvSpPr>
          <p:nvPr>
            <p:ph idx="1"/>
          </p:nvPr>
        </p:nvSpPr>
        <p:spPr>
          <a:xfrm>
            <a:off x="204600" y="2411506"/>
            <a:ext cx="8915400" cy="3209365"/>
          </a:xfrm>
        </p:spPr>
        <p:txBody>
          <a:bodyPr>
            <a:normAutofit lnSpcReduction="10000"/>
          </a:bodyPr>
          <a:lstStyle/>
          <a:p>
            <a:pPr algn="l"/>
            <a:r>
              <a:rPr lang="en-US" b="0" i="0" dirty="0">
                <a:solidFill>
                  <a:srgbClr val="2E2E2E"/>
                </a:solidFill>
                <a:effectLst/>
                <a:latin typeface="NexusSans"/>
              </a:rPr>
              <a:t>The health monitoring system is employed as the method to measure the observation data. The experimental modal analysis is one of the effective health monitoring systems for the case where the modal parameters such as natural frequencies are adopted as the observations.</a:t>
            </a:r>
          </a:p>
          <a:p>
            <a:pPr algn="l"/>
            <a:r>
              <a:rPr lang="en-US" b="0" i="0" dirty="0">
                <a:solidFill>
                  <a:srgbClr val="2E2E2E"/>
                </a:solidFill>
                <a:effectLst/>
                <a:latin typeface="NexusSans"/>
              </a:rPr>
              <a:t>In this study, the experimental modal analysis was used to measure the natural frequencies as the observations. The experimental modal analysis system consists of the measurements of transfer functions obtained by vibration tests and the identification of modal parameters. Flow on a series of the experimental modal analysis is shown in Fig. 3. Sweep harmonic excitation method was used as the vibration tests in the health monitoring system. A ring gage is used to measure the excitation forces as input data. And accelerations on each unit are measured as the response </a:t>
            </a:r>
            <a:r>
              <a:rPr lang="en-US" b="0" i="0" dirty="0" err="1">
                <a:solidFill>
                  <a:srgbClr val="2E2E2E"/>
                </a:solidFill>
                <a:effectLst/>
                <a:latin typeface="NexusSans"/>
              </a:rPr>
              <a:t>datA</a:t>
            </a:r>
            <a:endParaRPr lang="en-US" b="0" i="0" dirty="0">
              <a:solidFill>
                <a:srgbClr val="2E2E2E"/>
              </a:solidFill>
              <a:effectLst/>
              <a:latin typeface="NexusSans"/>
            </a:endParaRPr>
          </a:p>
          <a:p>
            <a:endParaRPr lang="en-IN" dirty="0"/>
          </a:p>
        </p:txBody>
      </p:sp>
      <p:pic>
        <p:nvPicPr>
          <p:cNvPr id="6146" name="Picture 2">
            <a:extLst>
              <a:ext uri="{FF2B5EF4-FFF2-40B4-BE49-F238E27FC236}">
                <a16:creationId xmlns:a16="http://schemas.microsoft.com/office/drawing/2014/main" xmlns="" id="{04D2C6D7-CFAD-3BAA-8625-1DA320B07F4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492344" y="1523572"/>
            <a:ext cx="2481942" cy="485033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57074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923D83-B463-0214-790B-AF20A6442F04}"/>
              </a:ext>
            </a:extLst>
          </p:cNvPr>
          <p:cNvSpPr>
            <a:spLocks noGrp="1"/>
          </p:cNvSpPr>
          <p:nvPr>
            <p:ph type="title"/>
          </p:nvPr>
        </p:nvSpPr>
        <p:spPr>
          <a:xfrm>
            <a:off x="1685925" y="238126"/>
            <a:ext cx="4410075" cy="914400"/>
          </a:xfrm>
        </p:spPr>
        <p:txBody>
          <a:bodyPr/>
          <a:lstStyle/>
          <a:p>
            <a:r>
              <a:rPr lang="en-US" dirty="0">
                <a:solidFill>
                  <a:srgbClr val="00B0F0"/>
                </a:solidFill>
              </a:rPr>
              <a:t>CONTENTS</a:t>
            </a:r>
            <a:endParaRPr lang="en-IN" dirty="0">
              <a:solidFill>
                <a:srgbClr val="00B0F0"/>
              </a:solidFill>
            </a:endParaRPr>
          </a:p>
        </p:txBody>
      </p:sp>
      <p:sp>
        <p:nvSpPr>
          <p:cNvPr id="3" name="Content Placeholder 2">
            <a:extLst>
              <a:ext uri="{FF2B5EF4-FFF2-40B4-BE49-F238E27FC236}">
                <a16:creationId xmlns:a16="http://schemas.microsoft.com/office/drawing/2014/main" xmlns="" id="{CF7F5CC3-F086-25D6-5000-553D39FAFC89}"/>
              </a:ext>
            </a:extLst>
          </p:cNvPr>
          <p:cNvSpPr>
            <a:spLocks noGrp="1"/>
          </p:cNvSpPr>
          <p:nvPr>
            <p:ph idx="1"/>
          </p:nvPr>
        </p:nvSpPr>
        <p:spPr>
          <a:xfrm>
            <a:off x="1781175" y="1152526"/>
            <a:ext cx="9723437" cy="5467348"/>
          </a:xfrm>
        </p:spPr>
        <p:txBody>
          <a:bodyPr/>
          <a:lstStyle/>
          <a:p>
            <a:r>
              <a:rPr lang="en-US" dirty="0"/>
              <a:t>ABSTRACT</a:t>
            </a:r>
          </a:p>
          <a:p>
            <a:r>
              <a:rPr lang="en-US" dirty="0"/>
              <a:t>HEALTH MONITORING</a:t>
            </a:r>
          </a:p>
          <a:p>
            <a:r>
              <a:rPr lang="en-US" dirty="0"/>
              <a:t>TYPES OF HEALTH MONITORING SYSTEM</a:t>
            </a:r>
          </a:p>
          <a:p>
            <a:r>
              <a:rPr lang="en-US" dirty="0"/>
              <a:t>OTHER HEALTH MONITORING SYSYTEMS</a:t>
            </a:r>
          </a:p>
          <a:p>
            <a:r>
              <a:rPr lang="en-US" dirty="0"/>
              <a:t>HEALTH MONITORING DEVICES</a:t>
            </a:r>
          </a:p>
          <a:p>
            <a:r>
              <a:rPr lang="en-US" dirty="0"/>
              <a:t>WORKING OF SMART BAND/WATCH</a:t>
            </a:r>
          </a:p>
          <a:p>
            <a:r>
              <a:rPr lang="en-US" dirty="0"/>
              <a:t>WORKING OF ECG IN SMART BAND</a:t>
            </a:r>
          </a:p>
          <a:p>
            <a:r>
              <a:rPr lang="en-US" dirty="0"/>
              <a:t>SURVEY</a:t>
            </a:r>
          </a:p>
          <a:p>
            <a:r>
              <a:rPr lang="en-US" dirty="0"/>
              <a:t>CONCLUSION</a:t>
            </a:r>
          </a:p>
          <a:p>
            <a:endParaRPr lang="en-US" dirty="0"/>
          </a:p>
        </p:txBody>
      </p:sp>
    </p:spTree>
    <p:extLst>
      <p:ext uri="{BB962C8B-B14F-4D97-AF65-F5344CB8AC3E}">
        <p14:creationId xmlns:p14="http://schemas.microsoft.com/office/powerpoint/2010/main" xmlns="" val="2577867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ig. 17">
            <a:extLst>
              <a:ext uri="{FF2B5EF4-FFF2-40B4-BE49-F238E27FC236}">
                <a16:creationId xmlns:a16="http://schemas.microsoft.com/office/drawing/2014/main" xmlns="" id="{0F1652AE-D4BD-894B-FAE2-4B55A8174FE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08435" y="1109382"/>
            <a:ext cx="7666505" cy="46392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88311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6F6B5-921F-CEAF-5225-2ABA395143EE}"/>
              </a:ext>
            </a:extLst>
          </p:cNvPr>
          <p:cNvSpPr>
            <a:spLocks noGrp="1"/>
          </p:cNvSpPr>
          <p:nvPr>
            <p:ph type="title"/>
          </p:nvPr>
        </p:nvSpPr>
        <p:spPr>
          <a:xfrm>
            <a:off x="2592925" y="624110"/>
            <a:ext cx="8911687" cy="541302"/>
          </a:xfrm>
        </p:spPr>
        <p:txBody>
          <a:bodyPr>
            <a:normAutofit fontScale="90000"/>
          </a:bodyPr>
          <a:lstStyle/>
          <a:p>
            <a:r>
              <a:rPr lang="en-US" dirty="0"/>
              <a:t>WAY MORE HELP FULL FOR OLD PEOPLE</a:t>
            </a:r>
            <a:endParaRPr lang="en-IN" dirty="0"/>
          </a:p>
        </p:txBody>
      </p:sp>
      <p:sp>
        <p:nvSpPr>
          <p:cNvPr id="4" name="AutoShape 2">
            <a:extLst>
              <a:ext uri="{FF2B5EF4-FFF2-40B4-BE49-F238E27FC236}">
                <a16:creationId xmlns:a16="http://schemas.microsoft.com/office/drawing/2014/main" xmlns="" id="{D4F241F8-D6EE-366E-EF4C-9759FF8EEB1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Content Placeholder 7">
            <a:extLst>
              <a:ext uri="{FF2B5EF4-FFF2-40B4-BE49-F238E27FC236}">
                <a16:creationId xmlns:a16="http://schemas.microsoft.com/office/drawing/2014/main" xmlns="" id="{D2EED752-26E7-9B0D-921D-ED60A65A4F49}"/>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4045499" y="2133600"/>
            <a:ext cx="6002827" cy="37782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46737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5A816F-92D9-0B7E-150B-26FC3517D70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3DA988A7-96B6-D393-9953-14F171C7F3B7}"/>
              </a:ext>
            </a:extLst>
          </p:cNvPr>
          <p:cNvSpPr>
            <a:spLocks noGrp="1"/>
          </p:cNvSpPr>
          <p:nvPr>
            <p:ph idx="1"/>
          </p:nvPr>
        </p:nvSpPr>
        <p:spPr/>
        <p:txBody>
          <a:bodyPr/>
          <a:lstStyle/>
          <a:p>
            <a:r>
              <a:rPr lang="en-US" b="0" i="0" dirty="0">
                <a:solidFill>
                  <a:schemeClr val="accent2">
                    <a:lumMod val="75000"/>
                  </a:schemeClr>
                </a:solidFill>
                <a:effectLst/>
                <a:latin typeface="Arial" panose="020B0604020202020204" pitchFamily="34" charset="0"/>
              </a:rPr>
              <a:t>Such innovation does not come cheap. However, it is possible to find an affordable way to budget for your health monitoring system project development. The best thing to do is contact a vendor </a:t>
            </a:r>
            <a:r>
              <a:rPr lang="en-US" b="0" i="0" u="none" strike="noStrike" dirty="0">
                <a:solidFill>
                  <a:schemeClr val="accent2">
                    <a:lumMod val="75000"/>
                  </a:schemeClr>
                </a:solidFill>
                <a:effectLst/>
                <a:latin typeface="Arial" panose="020B0604020202020204" pitchFamily="34" charset="0"/>
                <a:hlinkClick r:id="rId2">
                  <a:extLst>
                    <a:ext uri="{A12FA001-AC4F-418D-AE19-62706E023703}">
                      <ahyp:hlinkClr xmlns:ahyp="http://schemas.microsoft.com/office/drawing/2018/hyperlinkcolor" xmlns="" val="tx"/>
                    </a:ext>
                  </a:extLst>
                </a:hlinkClick>
              </a:rPr>
              <a:t>who already has experience with medical projects</a:t>
            </a:r>
            <a:r>
              <a:rPr lang="en-US" b="0" i="0" dirty="0">
                <a:solidFill>
                  <a:schemeClr val="accent2">
                    <a:lumMod val="75000"/>
                  </a:schemeClr>
                </a:solidFill>
                <a:effectLst/>
                <a:latin typeface="Arial" panose="020B0604020202020204" pitchFamily="34" charset="0"/>
              </a:rPr>
              <a:t> and can find ways to develop only the features that are must-haves for your medical practice or business. </a:t>
            </a:r>
            <a:endParaRPr lang="en-US" b="0" i="0" dirty="0" smtClean="0">
              <a:solidFill>
                <a:schemeClr val="accent2">
                  <a:lumMod val="75000"/>
                </a:schemeClr>
              </a:solidFill>
              <a:effectLst/>
              <a:latin typeface="Arial" panose="020B0604020202020204" pitchFamily="34" charset="0"/>
            </a:endParaRPr>
          </a:p>
          <a:p>
            <a:r>
              <a:rPr lang="en-IN" dirty="0" smtClean="0">
                <a:solidFill>
                  <a:srgbClr val="00B0F0"/>
                </a:solidFill>
              </a:rPr>
              <a:t>Linking it to the subject:</a:t>
            </a:r>
          </a:p>
          <a:p>
            <a:pPr>
              <a:buNone/>
            </a:pPr>
            <a:r>
              <a:rPr lang="en-IN" dirty="0" smtClean="0">
                <a:solidFill>
                  <a:srgbClr val="00B0F0"/>
                </a:solidFill>
              </a:rPr>
              <a:t> </a:t>
            </a:r>
            <a:r>
              <a:rPr lang="en-IN" dirty="0" smtClean="0">
                <a:solidFill>
                  <a:srgbClr val="00B0F0"/>
                </a:solidFill>
              </a:rPr>
              <a:t>         </a:t>
            </a:r>
            <a:r>
              <a:rPr lang="en-IN" dirty="0" smtClean="0">
                <a:solidFill>
                  <a:schemeClr val="tx1"/>
                </a:solidFill>
              </a:rPr>
              <a:t>Here based on my topic I would link the subject to POM as this is the</a:t>
            </a:r>
            <a:endParaRPr lang="en-IN" dirty="0" smtClean="0">
              <a:solidFill>
                <a:srgbClr val="00B0F0"/>
              </a:solidFill>
            </a:endParaRPr>
          </a:p>
          <a:p>
            <a:endParaRPr lang="en-IN" dirty="0">
              <a:solidFill>
                <a:srgbClr val="00B0F0"/>
              </a:solidFill>
            </a:endParaRPr>
          </a:p>
        </p:txBody>
      </p:sp>
    </p:spTree>
    <p:extLst>
      <p:ext uri="{BB962C8B-B14F-4D97-AF65-F5344CB8AC3E}">
        <p14:creationId xmlns:p14="http://schemas.microsoft.com/office/powerpoint/2010/main" xmlns="" val="559107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6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39310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84234A-6386-81E6-A7FC-E8F632F6D8E4}"/>
              </a:ext>
            </a:extLst>
          </p:cNvPr>
          <p:cNvSpPr>
            <a:spLocks noGrp="1"/>
          </p:cNvSpPr>
          <p:nvPr>
            <p:ph type="title"/>
          </p:nvPr>
        </p:nvSpPr>
        <p:spPr>
          <a:xfrm>
            <a:off x="1790701" y="180975"/>
            <a:ext cx="4305299" cy="1190625"/>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xmlns="" id="{5B47D8CE-27A8-D772-C4D5-F36DBFE8A310}"/>
              </a:ext>
            </a:extLst>
          </p:cNvPr>
          <p:cNvSpPr>
            <a:spLocks noGrp="1"/>
          </p:cNvSpPr>
          <p:nvPr>
            <p:ph idx="1"/>
          </p:nvPr>
        </p:nvSpPr>
        <p:spPr>
          <a:xfrm>
            <a:off x="1285875" y="1247775"/>
            <a:ext cx="10218737" cy="5429249"/>
          </a:xfrm>
        </p:spPr>
        <p:txBody>
          <a:bodyPr>
            <a:normAutofit lnSpcReduction="10000"/>
          </a:bodyPr>
          <a:lstStyle/>
          <a:p>
            <a:r>
              <a:rPr lang="en-US" sz="1800" dirty="0">
                <a:effectLst/>
                <a:latin typeface="Times New Roman" panose="02020603050405020304" pitchFamily="18" charset="0"/>
                <a:ea typeface="Calibri" panose="020F0502020204030204" pitchFamily="34" charset="0"/>
                <a:cs typeface="SimSun" panose="02010600030101010101" pitchFamily="2" charset="-122"/>
              </a:rPr>
              <a:t>The increased use of mobile technologies and smart devices in the health zone has brought on extraordinary effect on the world’s critical care. </a:t>
            </a:r>
          </a:p>
          <a:p>
            <a:r>
              <a:rPr lang="en-US" sz="1800" dirty="0">
                <a:effectLst/>
                <a:latin typeface="Times New Roman" panose="02020603050405020304" pitchFamily="18" charset="0"/>
                <a:ea typeface="Calibri" panose="020F0502020204030204" pitchFamily="34" charset="0"/>
                <a:cs typeface="SimSun" panose="02010600030101010101" pitchFamily="2" charset="-122"/>
              </a:rPr>
              <a:t>Health specialists and doctors are using these technologies to create critical change in medicinal services during clinical settings. Likewise, many users are being served from the upsides of the M-Health (Mobile Health) applications and E-Health (social insurance upheld by ICT) to enhance, help and assist their well-being.</a:t>
            </a:r>
          </a:p>
          <a:p>
            <a:r>
              <a:rPr lang="en-US" sz="1800" dirty="0">
                <a:effectLst/>
                <a:latin typeface="Times New Roman" panose="02020603050405020304" pitchFamily="18" charset="0"/>
                <a:ea typeface="Calibri" panose="020F0502020204030204" pitchFamily="34" charset="0"/>
                <a:cs typeface="SimSun" panose="02010600030101010101" pitchFamily="2" charset="-122"/>
              </a:rPr>
              <a:t> The Internet of things is progressively permitting to coordinate gadgets fit for associating with the Internet and give data on the condition of health of patients and give data continuously to specialists who help. The main aim of this ‘Patient Monitoring System’ is to build up a system fit for observing vital body signs, for example, body temperature, heart rate, pulse oximetry. </a:t>
            </a:r>
          </a:p>
          <a:p>
            <a:r>
              <a:rPr lang="en-US" sz="1800" dirty="0">
                <a:effectLst/>
                <a:latin typeface="Times New Roman" panose="02020603050405020304" pitchFamily="18" charset="0"/>
                <a:ea typeface="Calibri" panose="020F0502020204030204" pitchFamily="34" charset="0"/>
                <a:cs typeface="SimSun" panose="02010600030101010101" pitchFamily="2" charset="-122"/>
              </a:rPr>
              <a:t>The System is additionally equipped for fall detection and sleep pattern analysis. To accomplish this, the system involves many sensors to screen fundamental signs that can be interfaced to the doctor’s mobile or the web. </a:t>
            </a:r>
          </a:p>
          <a:p>
            <a:r>
              <a:rPr lang="en-US" sz="1800" dirty="0">
                <a:effectLst/>
                <a:latin typeface="Times New Roman" panose="02020603050405020304" pitchFamily="18" charset="0"/>
                <a:ea typeface="Calibri" panose="020F0502020204030204" pitchFamily="34" charset="0"/>
                <a:cs typeface="SimSun" panose="02010600030101010101" pitchFamily="2" charset="-122"/>
              </a:rPr>
              <a:t>The gadget will exchange the readings from the sensor to cloud remotely and the information gathered will be accessible for analysis progressively. It has the capacity of reading and transmitting emergency signs to the cloud and then to doctor’s web portal or to Doctor’s Smartphone. </a:t>
            </a:r>
          </a:p>
          <a:p>
            <a:r>
              <a:rPr lang="en-US" sz="1800" dirty="0">
                <a:effectLst/>
                <a:latin typeface="Times New Roman" panose="02020603050405020304" pitchFamily="18" charset="0"/>
                <a:ea typeface="Calibri" panose="020F0502020204030204" pitchFamily="34" charset="0"/>
                <a:cs typeface="SimSun" panose="02010600030101010101" pitchFamily="2" charset="-122"/>
              </a:rPr>
              <a:t>These readings can be utilized to recognize the health state of the patient and as an alert system against the emergency health condition. Keywords: IOT, Raspberry pi, AWT cloud, Patient Monitoring</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endParaRPr lang="en-IN" dirty="0"/>
          </a:p>
        </p:txBody>
      </p:sp>
    </p:spTree>
    <p:extLst>
      <p:ext uri="{BB962C8B-B14F-4D97-AF65-F5344CB8AC3E}">
        <p14:creationId xmlns:p14="http://schemas.microsoft.com/office/powerpoint/2010/main" xmlns="" val="83891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98" y="217710"/>
            <a:ext cx="4954504" cy="624119"/>
          </a:xfrm>
        </p:spPr>
        <p:txBody>
          <a:bodyPr>
            <a:normAutofit fontScale="90000"/>
          </a:bodyPr>
          <a:lstStyle/>
          <a:p>
            <a:r>
              <a:rPr lang="en-US" dirty="0" smtClean="0">
                <a:latin typeface="Times New Roman" pitchFamily="18" charset="0"/>
                <a:cs typeface="Times New Roman" pitchFamily="18" charset="0"/>
              </a:rPr>
              <a:t>LITTERATURE</a:t>
            </a:r>
            <a:r>
              <a:rPr lang="en-US" dirty="0" smtClean="0"/>
              <a:t> SURVEY</a:t>
            </a:r>
            <a:endParaRPr lang="en-US" dirty="0"/>
          </a:p>
        </p:txBody>
      </p:sp>
      <p:sp>
        <p:nvSpPr>
          <p:cNvPr id="3" name="Content Placeholder 2"/>
          <p:cNvSpPr>
            <a:spLocks noGrp="1"/>
          </p:cNvSpPr>
          <p:nvPr>
            <p:ph idx="1"/>
          </p:nvPr>
        </p:nvSpPr>
        <p:spPr>
          <a:xfrm>
            <a:off x="2589212" y="1248229"/>
            <a:ext cx="8915400" cy="4905828"/>
          </a:xfrm>
        </p:spPr>
        <p:txBody>
          <a:bodyPr>
            <a:normAutofit fontScale="85000" lnSpcReduction="20000"/>
          </a:bodyPr>
          <a:lstStyle/>
          <a:p>
            <a:r>
              <a:rPr lang="en-US" b="1" dirty="0" smtClean="0">
                <a:latin typeface="Times New Roman" pitchFamily="18" charset="0"/>
                <a:cs typeface="Times New Roman" pitchFamily="18" charset="0"/>
              </a:rPr>
              <a:t> </a:t>
            </a:r>
            <a:r>
              <a:rPr lang="en-US" b="1" dirty="0" smtClean="0">
                <a:solidFill>
                  <a:srgbClr val="002060"/>
                </a:solidFill>
                <a:latin typeface="Times New Roman" pitchFamily="18" charset="0"/>
                <a:cs typeface="Times New Roman" pitchFamily="18" charset="0"/>
              </a:rPr>
              <a:t>S. J. Jung and W. Y. Chung (2019)studied </a:t>
            </a:r>
            <a:r>
              <a:rPr lang="en-US" b="1" dirty="0" smtClean="0">
                <a:latin typeface="Times New Roman" pitchFamily="18" charset="0"/>
                <a:cs typeface="Times New Roman" pitchFamily="18" charset="0"/>
              </a:rPr>
              <a:t>the Flexible and scalable patient’s health monitoring system in 6LoWPAN . The main advantage of this enabling factor is the combination of some technologies and communications solution. The results of Internet of Things are synergetic activities gathered in various fields of knowledge like telecommunications, informatics and electronics. </a:t>
            </a:r>
          </a:p>
          <a:p>
            <a:r>
              <a:rPr lang="en-US" b="1" dirty="0" smtClean="0">
                <a:solidFill>
                  <a:srgbClr val="002060"/>
                </a:solidFill>
                <a:latin typeface="Times New Roman" pitchFamily="18" charset="0"/>
                <a:cs typeface="Times New Roman" pitchFamily="18" charset="0"/>
              </a:rPr>
              <a:t>K. S. Shin and M. J. Mao </a:t>
            </a:r>
            <a:r>
              <a:rPr lang="en-US" b="1" dirty="0" err="1" smtClean="0">
                <a:solidFill>
                  <a:srgbClr val="002060"/>
                </a:solidFill>
                <a:latin typeface="Times New Roman" pitchFamily="18" charset="0"/>
                <a:cs typeface="Times New Roman" pitchFamily="18" charset="0"/>
              </a:rPr>
              <a:t>Kaiverstudied</a:t>
            </a:r>
            <a:r>
              <a:rPr lang="en-US" b="1" dirty="0" smtClean="0">
                <a:solidFill>
                  <a:srgbClr val="002060"/>
                </a:solidFill>
                <a:latin typeface="Times New Roman" pitchFamily="18" charset="0"/>
                <a:cs typeface="Times New Roman" pitchFamily="18" charset="0"/>
              </a:rPr>
              <a:t>(2020) </a:t>
            </a:r>
            <a:r>
              <a:rPr lang="en-US" b="1" dirty="0" smtClean="0">
                <a:latin typeface="Times New Roman" pitchFamily="18" charset="0"/>
                <a:cs typeface="Times New Roman" pitchFamily="18" charset="0"/>
              </a:rPr>
              <a:t>a cell phone based health monitoring system with self analysis which incorporates </a:t>
            </a:r>
            <a:r>
              <a:rPr lang="en-US" b="1" dirty="0" err="1" smtClean="0">
                <a:latin typeface="Times New Roman" pitchFamily="18" charset="0"/>
                <a:cs typeface="Times New Roman" pitchFamily="18" charset="0"/>
              </a:rPr>
              <a:t>IoT</a:t>
            </a:r>
            <a:r>
              <a:rPr lang="en-US" b="1" dirty="0" smtClean="0">
                <a:latin typeface="Times New Roman" pitchFamily="18" charset="0"/>
                <a:cs typeface="Times New Roman" pitchFamily="18" charset="0"/>
              </a:rPr>
              <a:t> [13] a new paradigm that uses smart objects which are not only capable of collecting the information from the environment and interacting the physical world, but also to be interconnected with each other through internet to exchange data as well as information</a:t>
            </a:r>
            <a:r>
              <a:rPr lang="en-US" b="1"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Gennaro</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tartarisco</a:t>
            </a:r>
            <a:r>
              <a:rPr lang="en-US" b="1" dirty="0" smtClean="0">
                <a:solidFill>
                  <a:srgbClr val="002060"/>
                </a:solidFill>
                <a:latin typeface="Times New Roman" pitchFamily="18" charset="0"/>
                <a:cs typeface="Times New Roman" pitchFamily="18" charset="0"/>
              </a:rPr>
              <a:t> and </a:t>
            </a:r>
            <a:r>
              <a:rPr lang="en-US" b="1" dirty="0" err="1" smtClean="0">
                <a:solidFill>
                  <a:srgbClr val="002060"/>
                </a:solidFill>
                <a:latin typeface="Times New Roman" pitchFamily="18" charset="0"/>
                <a:cs typeface="Times New Roman" pitchFamily="18" charset="0"/>
              </a:rPr>
              <a:t>TabiloPaniclo</a:t>
            </a:r>
            <a:r>
              <a:rPr lang="en-US" b="1" dirty="0" smtClean="0">
                <a:solidFill>
                  <a:srgbClr val="002060"/>
                </a:solidFill>
                <a:latin typeface="Times New Roman" pitchFamily="18" charset="0"/>
                <a:cs typeface="Times New Roman" pitchFamily="18" charset="0"/>
              </a:rPr>
              <a:t> </a:t>
            </a:r>
            <a:r>
              <a:rPr lang="en-US" b="1" dirty="0" smtClean="0">
                <a:latin typeface="Times New Roman" pitchFamily="18" charset="0"/>
                <a:cs typeface="Times New Roman" pitchFamily="18" charset="0"/>
              </a:rPr>
              <a:t>had studied a Maintaining sensing coverage and connectivity in large sensor networks mainly includes the information about how to build or develop a new computational technology based on clinical decision support systems, information processing, wireless communication and also data mining kept in new premises in the field of personal health care.  </a:t>
            </a:r>
          </a:p>
          <a:p>
            <a:r>
              <a:rPr lang="en-US" b="1" dirty="0" smtClean="0">
                <a:solidFill>
                  <a:srgbClr val="002060"/>
                </a:solidFill>
                <a:latin typeface="Times New Roman" pitchFamily="18" charset="0"/>
                <a:cs typeface="Times New Roman" pitchFamily="18" charset="0"/>
              </a:rPr>
              <a:t>Cristina Elena </a:t>
            </a:r>
            <a:r>
              <a:rPr lang="en-US" b="1" dirty="0" err="1" smtClean="0">
                <a:solidFill>
                  <a:srgbClr val="002060"/>
                </a:solidFill>
                <a:latin typeface="Times New Roman" pitchFamily="18" charset="0"/>
                <a:cs typeface="Times New Roman" pitchFamily="18" charset="0"/>
              </a:rPr>
              <a:t>Turcua</a:t>
            </a:r>
            <a:r>
              <a:rPr lang="en-US" b="1" dirty="0" smtClean="0">
                <a:solidFill>
                  <a:srgbClr val="002060"/>
                </a:solidFill>
                <a:latin typeface="Times New Roman" pitchFamily="18" charset="0"/>
                <a:cs typeface="Times New Roman" pitchFamily="18" charset="0"/>
              </a:rPr>
              <a:t> (2019)studied </a:t>
            </a:r>
            <a:r>
              <a:rPr lang="en-US" b="1" dirty="0" smtClean="0">
                <a:latin typeface="Times New Roman" pitchFamily="18" charset="0"/>
                <a:cs typeface="Times New Roman" pitchFamily="18" charset="0"/>
              </a:rPr>
              <a:t>Health care applications a solution based on the Internet of Things survey aims to present a detailed information about how radio frequency identification, multi-agent and Internet of Things technologies can be used to develop and improve people’s access to quality and health care services and to optimize the health care process.  </a:t>
            </a:r>
          </a:p>
          <a:p>
            <a:r>
              <a:rPr lang="en-US" sz="1900" b="1" u="sng" dirty="0" err="1" smtClean="0">
                <a:solidFill>
                  <a:srgbClr val="002060"/>
                </a:solidFill>
                <a:latin typeface="Times New Roman" pitchFamily="18" charset="0"/>
                <a:cs typeface="Times New Roman" pitchFamily="18" charset="0"/>
              </a:rPr>
              <a:t>Gubbi</a:t>
            </a:r>
            <a:r>
              <a:rPr lang="en-US" sz="1900" b="1" u="sng" dirty="0" smtClean="0">
                <a:solidFill>
                  <a:srgbClr val="002060"/>
                </a:solidFill>
                <a:latin typeface="Times New Roman" pitchFamily="18" charset="0"/>
                <a:cs typeface="Times New Roman" pitchFamily="18" charset="0"/>
              </a:rPr>
              <a:t>, </a:t>
            </a:r>
            <a:r>
              <a:rPr lang="en-US" sz="1900" b="1" u="sng" dirty="0" err="1" smtClean="0">
                <a:solidFill>
                  <a:srgbClr val="002060"/>
                </a:solidFill>
                <a:latin typeface="Times New Roman" pitchFamily="18" charset="0"/>
                <a:cs typeface="Times New Roman" pitchFamily="18" charset="0"/>
              </a:rPr>
              <a:t>Jayavardhana</a:t>
            </a:r>
            <a:r>
              <a:rPr lang="en-US" sz="1900" b="1" u="sng" dirty="0" smtClean="0">
                <a:solidFill>
                  <a:srgbClr val="002060"/>
                </a:solidFill>
                <a:latin typeface="Times New Roman" pitchFamily="18" charset="0"/>
                <a:cs typeface="Times New Roman" pitchFamily="18" charset="0"/>
              </a:rPr>
              <a:t>, </a:t>
            </a:r>
            <a:r>
              <a:rPr lang="en-US" sz="1900" b="1" u="sng" dirty="0" err="1" smtClean="0">
                <a:solidFill>
                  <a:srgbClr val="002060"/>
                </a:solidFill>
                <a:latin typeface="Times New Roman" pitchFamily="18" charset="0"/>
                <a:cs typeface="Times New Roman" pitchFamily="18" charset="0"/>
              </a:rPr>
              <a:t>Buyya</a:t>
            </a:r>
            <a:r>
              <a:rPr lang="en-US" sz="1900" b="1" u="sng" dirty="0" smtClean="0">
                <a:solidFill>
                  <a:srgbClr val="002060"/>
                </a:solidFill>
                <a:latin typeface="Times New Roman" pitchFamily="18" charset="0"/>
                <a:cs typeface="Times New Roman" pitchFamily="18" charset="0"/>
              </a:rPr>
              <a:t>, </a:t>
            </a:r>
            <a:r>
              <a:rPr lang="en-US" sz="1900" b="1" u="sng" dirty="0" err="1" smtClean="0">
                <a:solidFill>
                  <a:srgbClr val="002060"/>
                </a:solidFill>
                <a:latin typeface="Times New Roman" pitchFamily="18" charset="0"/>
                <a:cs typeface="Times New Roman" pitchFamily="18" charset="0"/>
              </a:rPr>
              <a:t>Rajkumar</a:t>
            </a:r>
            <a:r>
              <a:rPr lang="en-US" sz="1900" b="1" u="sng" dirty="0" smtClean="0">
                <a:solidFill>
                  <a:srgbClr val="002060"/>
                </a:solidFill>
                <a:latin typeface="Times New Roman" pitchFamily="18" charset="0"/>
                <a:cs typeface="Times New Roman" pitchFamily="18" charset="0"/>
              </a:rPr>
              <a:t>, </a:t>
            </a:r>
            <a:r>
              <a:rPr lang="en-US" sz="1900" b="1" u="sng" dirty="0" err="1" smtClean="0">
                <a:solidFill>
                  <a:srgbClr val="002060"/>
                </a:solidFill>
                <a:latin typeface="Times New Roman" pitchFamily="18" charset="0"/>
                <a:cs typeface="Times New Roman" pitchFamily="18" charset="0"/>
              </a:rPr>
              <a:t>Marusic</a:t>
            </a:r>
            <a:r>
              <a:rPr lang="en-US" sz="1900" b="1" u="sng" dirty="0" smtClean="0">
                <a:solidFill>
                  <a:srgbClr val="002060"/>
                </a:solidFill>
                <a:latin typeface="Times New Roman" pitchFamily="18" charset="0"/>
                <a:cs typeface="Times New Roman" pitchFamily="18" charset="0"/>
              </a:rPr>
              <a:t>, </a:t>
            </a:r>
            <a:r>
              <a:rPr lang="en-US" sz="1900" b="1" u="sng" dirty="0" err="1" smtClean="0">
                <a:solidFill>
                  <a:srgbClr val="002060"/>
                </a:solidFill>
                <a:latin typeface="Times New Roman" pitchFamily="18" charset="0"/>
                <a:cs typeface="Times New Roman" pitchFamily="18" charset="0"/>
              </a:rPr>
              <a:t>Slaven</a:t>
            </a:r>
            <a:r>
              <a:rPr lang="en-US" sz="1900" b="1" u="sng" dirty="0" smtClean="0">
                <a:solidFill>
                  <a:srgbClr val="002060"/>
                </a:solidFill>
                <a:latin typeface="Times New Roman" pitchFamily="18" charset="0"/>
                <a:cs typeface="Times New Roman" pitchFamily="18" charset="0"/>
              </a:rPr>
              <a:t>, </a:t>
            </a:r>
            <a:r>
              <a:rPr lang="en-US" sz="1900" b="1" u="sng" dirty="0" err="1" smtClean="0">
                <a:solidFill>
                  <a:srgbClr val="002060"/>
                </a:solidFill>
                <a:latin typeface="Times New Roman" pitchFamily="18" charset="0"/>
                <a:cs typeface="Times New Roman" pitchFamily="18" charset="0"/>
              </a:rPr>
              <a:t>Palaniswami</a:t>
            </a:r>
            <a:r>
              <a:rPr lang="en-US" sz="1900" b="1" u="sng" dirty="0" smtClean="0">
                <a:solidFill>
                  <a:srgbClr val="002060"/>
                </a:solidFill>
                <a:latin typeface="Times New Roman" pitchFamily="18" charset="0"/>
                <a:cs typeface="Times New Roman" pitchFamily="18" charset="0"/>
              </a:rPr>
              <a:t>, </a:t>
            </a:r>
            <a:r>
              <a:rPr lang="en-US" sz="1900" b="1" u="sng" dirty="0" err="1" smtClean="0">
                <a:solidFill>
                  <a:srgbClr val="002060"/>
                </a:solidFill>
                <a:latin typeface="Times New Roman" pitchFamily="18" charset="0"/>
                <a:cs typeface="Times New Roman" pitchFamily="18" charset="0"/>
              </a:rPr>
              <a:t>Marimuth</a:t>
            </a:r>
            <a:r>
              <a:rPr lang="en-US" sz="1900" b="1" u="sng" dirty="0" smtClean="0">
                <a:solidFill>
                  <a:srgbClr val="002060"/>
                </a:solidFill>
                <a:latin typeface="Times New Roman" pitchFamily="18" charset="0"/>
                <a:cs typeface="Times New Roman" pitchFamily="18" charset="0"/>
              </a:rPr>
              <a:t> </a:t>
            </a:r>
            <a:r>
              <a:rPr lang="en-US" b="1" dirty="0" smtClean="0">
                <a:latin typeface="Times New Roman" pitchFamily="18" charset="0"/>
                <a:cs typeface="Times New Roman" pitchFamily="18" charset="0"/>
              </a:rPr>
              <a:t>studied the Internet of Things (</a:t>
            </a:r>
            <a:r>
              <a:rPr lang="en-US" b="1" dirty="0" err="1" smtClean="0">
                <a:latin typeface="Times New Roman" pitchFamily="18" charset="0"/>
                <a:cs typeface="Times New Roman" pitchFamily="18" charset="0"/>
              </a:rPr>
              <a:t>IoT</a:t>
            </a:r>
            <a:r>
              <a:rPr lang="en-US" b="1" dirty="0" smtClean="0">
                <a:latin typeface="Times New Roman" pitchFamily="18" charset="0"/>
                <a:cs typeface="Times New Roman" pitchFamily="18" charset="0"/>
              </a:rPr>
              <a:t>)(2021): A vision, architectural elements, and future direction which International Journal of Pure and Applied Mathematics Special Issue 60 proposes on demand positioning and tracking system. It is based on Global Positioning enabled devices and suitable for large environments. Smart phones between two terminals are used for making initial communication. The initial communication is performed by synchronization phase</a:t>
            </a:r>
            <a:endParaRPr lang="en-US"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65000">
              <a:srgbClr val="EAF0D9"/>
            </a:gs>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6639E6-B785-4E41-753A-58DFBE4EEAE5}"/>
              </a:ext>
            </a:extLst>
          </p:cNvPr>
          <p:cNvSpPr>
            <a:spLocks noGrp="1"/>
          </p:cNvSpPr>
          <p:nvPr>
            <p:ph type="title"/>
          </p:nvPr>
        </p:nvSpPr>
        <p:spPr>
          <a:xfrm>
            <a:off x="1647826" y="85725"/>
            <a:ext cx="4448174" cy="904875"/>
          </a:xfrm>
        </p:spPr>
        <p:txBody>
          <a:bodyPr>
            <a:normAutofit fontScale="90000"/>
          </a:bodyPr>
          <a:lstStyle/>
          <a:p>
            <a:r>
              <a:rPr lang="en-US" dirty="0"/>
              <a:t>HEALTH MONITORING </a:t>
            </a:r>
            <a:endParaRPr lang="en-IN" dirty="0"/>
          </a:p>
        </p:txBody>
      </p:sp>
      <p:sp>
        <p:nvSpPr>
          <p:cNvPr id="3" name="Content Placeholder 2">
            <a:extLst>
              <a:ext uri="{FF2B5EF4-FFF2-40B4-BE49-F238E27FC236}">
                <a16:creationId xmlns:a16="http://schemas.microsoft.com/office/drawing/2014/main" xmlns="" id="{C650B08E-2F6E-EEE9-D352-08F91A9B9504}"/>
              </a:ext>
            </a:extLst>
          </p:cNvPr>
          <p:cNvSpPr>
            <a:spLocks noGrp="1"/>
          </p:cNvSpPr>
          <p:nvPr>
            <p:ph idx="1"/>
          </p:nvPr>
        </p:nvSpPr>
        <p:spPr>
          <a:xfrm>
            <a:off x="1276350" y="1524000"/>
            <a:ext cx="5476875" cy="1562100"/>
          </a:xfrm>
        </p:spPr>
        <p:txBody>
          <a:bodyPr>
            <a:normAutofit/>
          </a:bodyPr>
          <a:lstStyle/>
          <a:p>
            <a:r>
              <a:rPr lang="en-US" b="0" i="0" dirty="0">
                <a:solidFill>
                  <a:srgbClr val="202124"/>
                </a:solidFill>
                <a:effectLst/>
                <a:latin typeface="arial" panose="020B0604020202020204" pitchFamily="34" charset="0"/>
              </a:rPr>
              <a:t>System health monitoring is </a:t>
            </a:r>
            <a:r>
              <a:rPr lang="en-US" b="1" i="0" dirty="0">
                <a:solidFill>
                  <a:srgbClr val="202124"/>
                </a:solidFill>
                <a:effectLst/>
                <a:latin typeface="arial" panose="020B0604020202020204" pitchFamily="34" charset="0"/>
              </a:rPr>
              <a:t>a set of activities undertaken to maintain a system in operable condition</a:t>
            </a:r>
            <a:r>
              <a:rPr lang="en-US" b="0" i="0" dirty="0">
                <a:solidFill>
                  <a:srgbClr val="202124"/>
                </a:solidFill>
                <a:effectLst/>
                <a:latin typeface="arial" panose="020B0604020202020204" pitchFamily="34" charset="0"/>
              </a:rPr>
              <a:t> and may be limited to an observation of current system states, with maintenance and repair being prompted by these observations.</a:t>
            </a:r>
            <a:endParaRPr lang="en-IN" dirty="0"/>
          </a:p>
        </p:txBody>
      </p:sp>
      <p:sp>
        <p:nvSpPr>
          <p:cNvPr id="5" name="TextBox 4">
            <a:extLst>
              <a:ext uri="{FF2B5EF4-FFF2-40B4-BE49-F238E27FC236}">
                <a16:creationId xmlns:a16="http://schemas.microsoft.com/office/drawing/2014/main" xmlns="" id="{61CC052B-7DD1-602A-7231-FADD4EB217BC}"/>
              </a:ext>
            </a:extLst>
          </p:cNvPr>
          <p:cNvSpPr txBox="1"/>
          <p:nvPr/>
        </p:nvSpPr>
        <p:spPr>
          <a:xfrm>
            <a:off x="3871913" y="3902839"/>
            <a:ext cx="8239124" cy="2862322"/>
          </a:xfrm>
          <a:prstGeom prst="rect">
            <a:avLst/>
          </a:prstGeom>
          <a:noFill/>
        </p:spPr>
        <p:txBody>
          <a:bodyPr wrap="square" rtlCol="0">
            <a:spAutoFit/>
          </a:bodyPr>
          <a:lstStyle/>
          <a:p>
            <a:r>
              <a:rPr lang="en-US" sz="1800" b="1" dirty="0">
                <a:solidFill>
                  <a:srgbClr val="FF0000"/>
                </a:solidFill>
                <a:effectLst/>
                <a:latin typeface="Times New Roman" panose="02020603050405020304" pitchFamily="18" charset="0"/>
                <a:ea typeface="Calibri" panose="020F0502020204030204" pitchFamily="34" charset="0"/>
              </a:rPr>
              <a:t>Monitoring System Description </a:t>
            </a:r>
          </a:p>
          <a:p>
            <a:pPr algn="just"/>
            <a:r>
              <a:rPr lang="en-US" sz="1800" b="1" dirty="0">
                <a:solidFill>
                  <a:srgbClr val="FF0000"/>
                </a:solidFill>
                <a:effectLst/>
                <a:latin typeface="Times New Roman" panose="02020603050405020304" pitchFamily="18" charset="0"/>
                <a:ea typeface="Calibri" panose="020F0502020204030204" pitchFamily="34" charset="0"/>
                <a:cs typeface="SimSun" panose="02010600030101010101" pitchFamily="2" charset="-122"/>
              </a:rPr>
              <a: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r>
              <a:rPr lang="en-US" sz="1800" dirty="0">
                <a:effectLst/>
                <a:latin typeface="Times New Roman" panose="02020603050405020304" pitchFamily="18" charset="0"/>
                <a:ea typeface="Calibri" panose="020F0502020204030204" pitchFamily="34" charset="0"/>
              </a:rPr>
              <a:t>This paper proposes a model of Patient Health Monitoring System, with different components like fall detection and sleep pattern analysis. The sensors utilized as a part of this project are Accelerometer and Gyroscope (MPU6050), Heart beat sensor, Body temperature sensor, and blood oxygen level (MAX30100), and Proximity sensor (KY032). These sensors work autonomously of each other. The measured reading from the sensor is broke down for the patient and is made accessible to the specialist or to any concerned individual in the type of the web or smart phones. This web interface and additionally versatile application serves as the user </a:t>
            </a:r>
            <a:endParaRPr lang="en-US" dirty="0"/>
          </a:p>
        </p:txBody>
      </p:sp>
      <p:pic>
        <p:nvPicPr>
          <p:cNvPr id="8" name="Picture 7">
            <a:extLst>
              <a:ext uri="{FF2B5EF4-FFF2-40B4-BE49-F238E27FC236}">
                <a16:creationId xmlns:a16="http://schemas.microsoft.com/office/drawing/2014/main" xmlns="" id="{6583CB93-D963-6F07-A47C-21EE3ADE3F3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534276" y="647700"/>
            <a:ext cx="4238624" cy="2514600"/>
          </a:xfrm>
          <a:prstGeom prst="rect">
            <a:avLst/>
          </a:prstGeom>
        </p:spPr>
      </p:pic>
      <p:pic>
        <p:nvPicPr>
          <p:cNvPr id="10" name="Picture 9">
            <a:extLst>
              <a:ext uri="{FF2B5EF4-FFF2-40B4-BE49-F238E27FC236}">
                <a16:creationId xmlns:a16="http://schemas.microsoft.com/office/drawing/2014/main" xmlns="" id="{D172B5BE-C8F0-3C94-3853-3234211A2E0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47675" y="3902839"/>
            <a:ext cx="3067050" cy="2388424"/>
          </a:xfrm>
          <a:prstGeom prst="rect">
            <a:avLst/>
          </a:prstGeom>
        </p:spPr>
      </p:pic>
    </p:spTree>
    <p:extLst>
      <p:ext uri="{BB962C8B-B14F-4D97-AF65-F5344CB8AC3E}">
        <p14:creationId xmlns:p14="http://schemas.microsoft.com/office/powerpoint/2010/main" xmlns="" val="4071572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9E4C9E1-A19D-158E-12B5-C67D7D235324}"/>
              </a:ext>
            </a:extLst>
          </p:cNvPr>
          <p:cNvSpPr txBox="1"/>
          <p:nvPr/>
        </p:nvSpPr>
        <p:spPr>
          <a:xfrm>
            <a:off x="1409700" y="1647825"/>
            <a:ext cx="8286750" cy="2862322"/>
          </a:xfrm>
          <a:prstGeom prst="rect">
            <a:avLst/>
          </a:prstGeom>
          <a:noFill/>
        </p:spPr>
        <p:txBody>
          <a:bodyPr wrap="square" rtlCol="0">
            <a:spAutoFit/>
          </a:bodyPr>
          <a:lstStyle/>
          <a:p>
            <a:r>
              <a:rPr lang="en-US" b="0" i="0" dirty="0">
                <a:solidFill>
                  <a:srgbClr val="424242"/>
                </a:solidFill>
                <a:effectLst/>
                <a:latin typeface="Verdana" panose="020B0604030504040204" pitchFamily="34" charset="0"/>
              </a:rPr>
              <a:t>Health monitoring is performed under many different scenarios including in hospitals by nurses and doctors monitoring patients or if a person is injured or exposed to hazardous chemicals they may be monitored. It may also be implemented by an employer to monitor a work environment for occupational or environmental health hazards. With this in mind there will be many different methods that are used for health monitoring and qualifications necessary to be allowed to take part in certain kinds of health monitoring. Health monitoring should always be carried out by a medical practitioner qualified for the task.</a:t>
            </a:r>
          </a:p>
        </p:txBody>
      </p:sp>
      <p:sp>
        <p:nvSpPr>
          <p:cNvPr id="5" name="TextBox 4">
            <a:extLst>
              <a:ext uri="{FF2B5EF4-FFF2-40B4-BE49-F238E27FC236}">
                <a16:creationId xmlns:a16="http://schemas.microsoft.com/office/drawing/2014/main" xmlns="" id="{B80F2F65-028B-23F2-072E-29BC66A5645E}"/>
              </a:ext>
            </a:extLst>
          </p:cNvPr>
          <p:cNvSpPr txBox="1"/>
          <p:nvPr/>
        </p:nvSpPr>
        <p:spPr>
          <a:xfrm>
            <a:off x="1676400" y="819150"/>
            <a:ext cx="4419600" cy="984885"/>
          </a:xfrm>
          <a:prstGeom prst="rect">
            <a:avLst/>
          </a:prstGeom>
          <a:noFill/>
        </p:spPr>
        <p:txBody>
          <a:bodyPr wrap="square" rtlCol="0">
            <a:spAutoFit/>
          </a:bodyPr>
          <a:lstStyle/>
          <a:p>
            <a:r>
              <a:rPr lang="en-US" sz="2000" b="1" i="0" dirty="0">
                <a:solidFill>
                  <a:srgbClr val="00B0F0"/>
                </a:solidFill>
                <a:effectLst/>
                <a:latin typeface="Montserrat" panose="020B0604020202020204" pitchFamily="2" charset="0"/>
              </a:rPr>
              <a:t>What Does Health Monitoring Mean?</a:t>
            </a:r>
          </a:p>
          <a:p>
            <a:endParaRPr lang="en-IN" dirty="0"/>
          </a:p>
        </p:txBody>
      </p:sp>
      <p:pic>
        <p:nvPicPr>
          <p:cNvPr id="7" name="Picture 6">
            <a:extLst>
              <a:ext uri="{FF2B5EF4-FFF2-40B4-BE49-F238E27FC236}">
                <a16:creationId xmlns:a16="http://schemas.microsoft.com/office/drawing/2014/main" xmlns="" id="{43F23312-C258-4CD5-5686-CF2D0E2A873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10425" y="4510147"/>
            <a:ext cx="4581525" cy="2062103"/>
          </a:xfrm>
          <a:prstGeom prst="rect">
            <a:avLst/>
          </a:prstGeom>
        </p:spPr>
      </p:pic>
    </p:spTree>
    <p:extLst>
      <p:ext uri="{BB962C8B-B14F-4D97-AF65-F5344CB8AC3E}">
        <p14:creationId xmlns:p14="http://schemas.microsoft.com/office/powerpoint/2010/main" xmlns="" val="4121962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274C1-66C3-68CA-4E85-185C3C62EACC}"/>
              </a:ext>
            </a:extLst>
          </p:cNvPr>
          <p:cNvSpPr>
            <a:spLocks noGrp="1"/>
          </p:cNvSpPr>
          <p:nvPr>
            <p:ph type="title"/>
          </p:nvPr>
        </p:nvSpPr>
        <p:spPr>
          <a:xfrm>
            <a:off x="1592801" y="557435"/>
            <a:ext cx="7608350" cy="566515"/>
          </a:xfrm>
        </p:spPr>
        <p:txBody>
          <a:bodyPr>
            <a:normAutofit fontScale="90000"/>
          </a:bodyPr>
          <a:lstStyle/>
          <a:p>
            <a:r>
              <a:rPr lang="en-US" dirty="0">
                <a:solidFill>
                  <a:srgbClr val="00B0F0"/>
                </a:solidFill>
              </a:rPr>
              <a:t>TYPES OF HEALTH MONITORING</a:t>
            </a:r>
            <a:endParaRPr lang="en-IN" dirty="0">
              <a:solidFill>
                <a:srgbClr val="00B0F0"/>
              </a:solidFill>
            </a:endParaRPr>
          </a:p>
        </p:txBody>
      </p:sp>
      <p:sp>
        <p:nvSpPr>
          <p:cNvPr id="3" name="Content Placeholder 2">
            <a:extLst>
              <a:ext uri="{FF2B5EF4-FFF2-40B4-BE49-F238E27FC236}">
                <a16:creationId xmlns:a16="http://schemas.microsoft.com/office/drawing/2014/main" xmlns="" id="{262B9725-1C71-7353-26E0-F0FF3731E736}"/>
              </a:ext>
            </a:extLst>
          </p:cNvPr>
          <p:cNvSpPr>
            <a:spLocks noGrp="1"/>
          </p:cNvSpPr>
          <p:nvPr>
            <p:ph idx="1"/>
          </p:nvPr>
        </p:nvSpPr>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Patient Monitors.</a:t>
            </a:r>
          </a:p>
          <a:p>
            <a:pPr algn="l">
              <a:buFont typeface="Arial" panose="020B0604020202020204" pitchFamily="34" charset="0"/>
              <a:buChar char="•"/>
            </a:pPr>
            <a:r>
              <a:rPr lang="en-US" b="0" i="0" dirty="0">
                <a:solidFill>
                  <a:srgbClr val="202124"/>
                </a:solidFill>
                <a:effectLst/>
                <a:latin typeface="arial" panose="020B0604020202020204" pitchFamily="34" charset="0"/>
              </a:rPr>
              <a:t>Capnography.</a:t>
            </a:r>
          </a:p>
          <a:p>
            <a:pPr algn="l">
              <a:buFont typeface="Arial" panose="020B0604020202020204" pitchFamily="34" charset="0"/>
              <a:buChar char="•"/>
            </a:pPr>
            <a:r>
              <a:rPr lang="en-US" b="0" i="0" dirty="0">
                <a:solidFill>
                  <a:srgbClr val="202124"/>
                </a:solidFill>
                <a:effectLst/>
                <a:latin typeface="arial" panose="020B0604020202020204" pitchFamily="34" charset="0"/>
              </a:rPr>
              <a:t>Vital Signs Monitors.</a:t>
            </a:r>
          </a:p>
          <a:p>
            <a:pPr algn="l">
              <a:buFont typeface="Arial" panose="020B0604020202020204" pitchFamily="34" charset="0"/>
              <a:buChar char="•"/>
            </a:pPr>
            <a:r>
              <a:rPr lang="en-US" b="0" i="0" dirty="0">
                <a:solidFill>
                  <a:srgbClr val="202124"/>
                </a:solidFill>
                <a:effectLst/>
                <a:latin typeface="arial" panose="020B0604020202020204" pitchFamily="34" charset="0"/>
              </a:rPr>
              <a:t>EKG Machines.</a:t>
            </a:r>
          </a:p>
          <a:p>
            <a:pPr algn="l">
              <a:buFont typeface="Arial" panose="020B0604020202020204" pitchFamily="34" charset="0"/>
              <a:buChar char="•"/>
            </a:pPr>
            <a:r>
              <a:rPr lang="en-US" b="0" i="0" dirty="0">
                <a:solidFill>
                  <a:srgbClr val="202124"/>
                </a:solidFill>
                <a:effectLst/>
                <a:latin typeface="arial" panose="020B0604020202020204" pitchFamily="34" charset="0"/>
              </a:rPr>
              <a:t>EtCO2 Monitors.</a:t>
            </a:r>
          </a:p>
          <a:p>
            <a:pPr algn="l">
              <a:buFont typeface="Arial" panose="020B0604020202020204" pitchFamily="34" charset="0"/>
              <a:buChar char="•"/>
            </a:pPr>
            <a:r>
              <a:rPr lang="en-US" b="0" i="0" dirty="0">
                <a:solidFill>
                  <a:srgbClr val="202124"/>
                </a:solidFill>
                <a:effectLst/>
                <a:latin typeface="arial" panose="020B0604020202020204" pitchFamily="34" charset="0"/>
              </a:rPr>
              <a:t>Pulse Oximeters.</a:t>
            </a:r>
          </a:p>
          <a:p>
            <a:endParaRPr lang="en-IN" dirty="0"/>
          </a:p>
        </p:txBody>
      </p:sp>
    </p:spTree>
    <p:extLst>
      <p:ext uri="{BB962C8B-B14F-4D97-AF65-F5344CB8AC3E}">
        <p14:creationId xmlns:p14="http://schemas.microsoft.com/office/powerpoint/2010/main" xmlns="" val="314288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9E56C9-A468-1599-B4DD-97422C74722E}"/>
              </a:ext>
            </a:extLst>
          </p:cNvPr>
          <p:cNvSpPr>
            <a:spLocks noGrp="1"/>
          </p:cNvSpPr>
          <p:nvPr>
            <p:ph type="title"/>
          </p:nvPr>
        </p:nvSpPr>
        <p:spPr>
          <a:xfrm>
            <a:off x="2592925" y="624110"/>
            <a:ext cx="8911687" cy="633190"/>
          </a:xfrm>
        </p:spPr>
        <p:txBody>
          <a:bodyPr>
            <a:normAutofit fontScale="90000"/>
          </a:bodyPr>
          <a:lstStyle/>
          <a:p>
            <a:r>
              <a:rPr lang="en-US" dirty="0"/>
              <a:t>OTHER HEALTH MONITORING SYSYTEMS </a:t>
            </a:r>
            <a:endParaRPr lang="en-IN" dirty="0"/>
          </a:p>
        </p:txBody>
      </p:sp>
      <p:sp>
        <p:nvSpPr>
          <p:cNvPr id="3" name="Content Placeholder 2">
            <a:extLst>
              <a:ext uri="{FF2B5EF4-FFF2-40B4-BE49-F238E27FC236}">
                <a16:creationId xmlns:a16="http://schemas.microsoft.com/office/drawing/2014/main" xmlns="" id="{C6C9EDF2-2D79-78B1-080E-1EA9C201D52C}"/>
              </a:ext>
            </a:extLst>
          </p:cNvPr>
          <p:cNvSpPr>
            <a:spLocks noGrp="1"/>
          </p:cNvSpPr>
          <p:nvPr>
            <p:ph idx="1"/>
          </p:nvPr>
        </p:nvSpPr>
        <p:spPr>
          <a:xfrm>
            <a:off x="1341438" y="1628775"/>
            <a:ext cx="3640138" cy="933450"/>
          </a:xfrm>
        </p:spPr>
        <p:txBody>
          <a:bodyPr/>
          <a:lstStyle/>
          <a:p>
            <a:r>
              <a:rPr lang="en-US" dirty="0"/>
              <a:t>WIRE LESS BAND / WATCH</a:t>
            </a:r>
          </a:p>
          <a:p>
            <a:r>
              <a:rPr lang="en-US" dirty="0"/>
              <a:t>LEG BAND</a:t>
            </a:r>
          </a:p>
          <a:p>
            <a:endParaRPr lang="en-IN" dirty="0"/>
          </a:p>
        </p:txBody>
      </p:sp>
      <p:sp>
        <p:nvSpPr>
          <p:cNvPr id="4" name="TextBox 3">
            <a:extLst>
              <a:ext uri="{FF2B5EF4-FFF2-40B4-BE49-F238E27FC236}">
                <a16:creationId xmlns:a16="http://schemas.microsoft.com/office/drawing/2014/main" xmlns="" id="{AFF8CD03-A314-8E33-3FE1-17C4A646088B}"/>
              </a:ext>
            </a:extLst>
          </p:cNvPr>
          <p:cNvSpPr txBox="1"/>
          <p:nvPr/>
        </p:nvSpPr>
        <p:spPr>
          <a:xfrm>
            <a:off x="5638800" y="2976562"/>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xmlns="" id="{A6117BF7-2385-F857-B9DC-F6A01BEA48C3}"/>
              </a:ext>
            </a:extLst>
          </p:cNvPr>
          <p:cNvSpPr txBox="1"/>
          <p:nvPr/>
        </p:nvSpPr>
        <p:spPr>
          <a:xfrm flipH="1">
            <a:off x="5324474" y="3133725"/>
            <a:ext cx="5629275" cy="2031325"/>
          </a:xfrm>
          <a:prstGeom prst="rect">
            <a:avLst/>
          </a:prstGeom>
          <a:noFill/>
        </p:spPr>
        <p:txBody>
          <a:bodyPr wrap="square" rtlCol="0">
            <a:spAutoFit/>
          </a:bodyPr>
          <a:lstStyle/>
          <a:p>
            <a:r>
              <a:rPr lang="en-US" b="0" i="0" dirty="0">
                <a:solidFill>
                  <a:srgbClr val="3A3A3A"/>
                </a:solidFill>
                <a:effectLst/>
                <a:latin typeface="Work Sans" panose="020B0604020202020204" pitchFamily="2" charset="0"/>
              </a:rPr>
              <a:t>Smartwatches are the key to knowing everything about your health, your fitness, and your daily activity results. These are basically wearable computers in the form of a watch. The touchscreen interface allows you to track every run and move that you make throughout the day. You can even take this wearable for hiking and other purposes.</a:t>
            </a:r>
            <a:endParaRPr lang="en-IN" dirty="0"/>
          </a:p>
        </p:txBody>
      </p:sp>
      <p:pic>
        <p:nvPicPr>
          <p:cNvPr id="7" name="Picture 6">
            <a:extLst>
              <a:ext uri="{FF2B5EF4-FFF2-40B4-BE49-F238E27FC236}">
                <a16:creationId xmlns:a16="http://schemas.microsoft.com/office/drawing/2014/main" xmlns="" id="{CB7CBED9-332B-0B97-39DA-138F25A7737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23925" y="3277849"/>
            <a:ext cx="3752850" cy="2827676"/>
          </a:xfrm>
          <a:prstGeom prst="rect">
            <a:avLst/>
          </a:prstGeom>
        </p:spPr>
      </p:pic>
    </p:spTree>
    <p:extLst>
      <p:ext uri="{BB962C8B-B14F-4D97-AF65-F5344CB8AC3E}">
        <p14:creationId xmlns:p14="http://schemas.microsoft.com/office/powerpoint/2010/main" xmlns="" val="168210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C7063C-95F4-5069-CF77-796831FE220F}"/>
              </a:ext>
            </a:extLst>
          </p:cNvPr>
          <p:cNvSpPr>
            <a:spLocks noGrp="1"/>
          </p:cNvSpPr>
          <p:nvPr>
            <p:ph type="title"/>
          </p:nvPr>
        </p:nvSpPr>
        <p:spPr/>
        <p:txBody>
          <a:bodyPr/>
          <a:lstStyle/>
          <a:p>
            <a:r>
              <a:rPr lang="en-US" dirty="0"/>
              <a:t>LEG/ARM  BAND</a:t>
            </a:r>
            <a:endParaRPr lang="en-IN" dirty="0"/>
          </a:p>
        </p:txBody>
      </p:sp>
      <p:pic>
        <p:nvPicPr>
          <p:cNvPr id="5" name="Content Placeholder 4">
            <a:extLst>
              <a:ext uri="{FF2B5EF4-FFF2-40B4-BE49-F238E27FC236}">
                <a16:creationId xmlns:a16="http://schemas.microsoft.com/office/drawing/2014/main" xmlns="" id="{7461C171-6FD7-C5F8-4247-AEDAD42ABB83}"/>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619626" y="1238249"/>
            <a:ext cx="6477000" cy="5153025"/>
          </a:xfrm>
        </p:spPr>
      </p:pic>
      <p:sp>
        <p:nvSpPr>
          <p:cNvPr id="6" name="TextBox 5">
            <a:extLst>
              <a:ext uri="{FF2B5EF4-FFF2-40B4-BE49-F238E27FC236}">
                <a16:creationId xmlns:a16="http://schemas.microsoft.com/office/drawing/2014/main" xmlns="" id="{C06B711A-5751-C06F-D87B-2239A7DD9CDB}"/>
              </a:ext>
            </a:extLst>
          </p:cNvPr>
          <p:cNvSpPr txBox="1"/>
          <p:nvPr/>
        </p:nvSpPr>
        <p:spPr>
          <a:xfrm>
            <a:off x="687388" y="1443335"/>
            <a:ext cx="3565400" cy="923330"/>
          </a:xfrm>
          <a:prstGeom prst="rect">
            <a:avLst/>
          </a:prstGeom>
          <a:noFill/>
        </p:spPr>
        <p:txBody>
          <a:bodyPr wrap="none" rtlCol="0">
            <a:spAutoFit/>
          </a:bodyPr>
          <a:lstStyle/>
          <a:p>
            <a:r>
              <a:rPr lang="en-US" dirty="0"/>
              <a:t>This leg/arm band is used</a:t>
            </a:r>
          </a:p>
          <a:p>
            <a:r>
              <a:rPr lang="en-US" dirty="0"/>
              <a:t>For organization of the activity</a:t>
            </a:r>
          </a:p>
          <a:p>
            <a:r>
              <a:rPr lang="en-US" dirty="0"/>
              <a:t>That is done in the daily basis.</a:t>
            </a:r>
          </a:p>
        </p:txBody>
      </p:sp>
    </p:spTree>
    <p:extLst>
      <p:ext uri="{BB962C8B-B14F-4D97-AF65-F5344CB8AC3E}">
        <p14:creationId xmlns:p14="http://schemas.microsoft.com/office/powerpoint/2010/main" xmlns="" val="13809345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259</TotalTime>
  <Words>1335</Words>
  <Application>Microsoft Office PowerPoint</Application>
  <PresentationFormat>Custom</PresentationFormat>
  <Paragraphs>90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Wisp</vt:lpstr>
      <vt:lpstr>HEALTH MONITORING SYSYTEM</vt:lpstr>
      <vt:lpstr>CONTENTS</vt:lpstr>
      <vt:lpstr>ABSTRACT</vt:lpstr>
      <vt:lpstr>LITTERATURE SURVEY</vt:lpstr>
      <vt:lpstr>HEALTH MONITORING </vt:lpstr>
      <vt:lpstr>Slide 6</vt:lpstr>
      <vt:lpstr>TYPES OF HEALTH MONITORING</vt:lpstr>
      <vt:lpstr>OTHER HEALTH MONITORING SYSYTEMS </vt:lpstr>
      <vt:lpstr>LEG/ARM  BAND</vt:lpstr>
      <vt:lpstr>Working of smart band</vt:lpstr>
      <vt:lpstr>Working of ECG</vt:lpstr>
      <vt:lpstr>TRACKING OF HEART RATE AND BLOOD PRESURE  IN SMART BAND/WATCH</vt:lpstr>
      <vt:lpstr>DO THESE SMART WATCHES SAVE LIVES</vt:lpstr>
      <vt:lpstr>MEDICAL DEVICES WHICH CAN BE INSTALLED IN OUR BODY</vt:lpstr>
      <vt:lpstr>SURVEY BASED ON HEALTH MANGEMENT</vt:lpstr>
      <vt:lpstr>TYPES OF HEALTH MONITORING</vt:lpstr>
      <vt:lpstr>5 REASONS TO BUILD AN HMS </vt:lpstr>
      <vt:lpstr>Data Security is the Main Issue .</vt:lpstr>
      <vt:lpstr>Slide 19</vt:lpstr>
      <vt:lpstr>Slide 20</vt:lpstr>
      <vt:lpstr>WAY MORE HELP FULL FOR OLD PEOPLE</vt:lpstr>
      <vt:lpstr>CONCLUSION</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MONITORING SYSYTEM</dc:title>
  <dc:creator>Swaroop Dadi</dc:creator>
  <cp:lastModifiedBy>ACER</cp:lastModifiedBy>
  <cp:revision>13</cp:revision>
  <dcterms:created xsi:type="dcterms:W3CDTF">2022-09-29T04:44:56Z</dcterms:created>
  <dcterms:modified xsi:type="dcterms:W3CDTF">2022-09-30T05:20:52Z</dcterms:modified>
</cp:coreProperties>
</file>