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59ec4d1ce_1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59ec4d1ce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59ec4d1ce_1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59ec4d1ce_1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f645e152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f645e152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model we attempted is the K-nearest neighbor. It is one of the simplest classification algorithm that can be used to solve both classification and regression problem. It can give highly competitive results even with such simplicity and we expect it to perform better than our logistic regression model. </a:t>
            </a:r>
            <a:endParaRPr/>
          </a:p>
          <a:p>
            <a:pPr marL="0" lvl="0" indent="0" algn="l" rtl="0">
              <a:spcBef>
                <a:spcPts val="0"/>
              </a:spcBef>
              <a:spcAft>
                <a:spcPts val="0"/>
              </a:spcAft>
              <a:buNone/>
            </a:pPr>
            <a:endParaRPr/>
          </a:p>
          <a:p>
            <a:pPr marL="0" lvl="0" indent="0" algn="l" rtl="0">
              <a:spcBef>
                <a:spcPts val="0"/>
              </a:spcBef>
              <a:spcAft>
                <a:spcPts val="0"/>
              </a:spcAft>
              <a:buNone/>
            </a:pPr>
            <a:r>
              <a:rPr lang="en"/>
              <a:t>One of the most important task in kNN is choosing the correct number of neighbors. </a:t>
            </a:r>
            <a:r>
              <a:rPr lang="en">
                <a:solidFill>
                  <a:schemeClr val="dk1"/>
                </a:solidFill>
              </a:rPr>
              <a:t>A plot of kNN k values vs accuracy is provided where we attempt several Ks value. We can see that kNN performs the best when the number of neighbors is set to 1 in which we achieve 88% test set accuracy..</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KNN has a major drawback of becoming significantly slows as the size of that data in use grows. Another potential drawback is that it is particularly susceptible to the curse of dimensionality. With 13 feature values such as in our dataset, kNN will take a large portion of the hypervolume into consideration to find k nearest neighbor and hence affect the trustability of the model.</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f63c8623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f63c8623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model we attempted is the K-nearest neighbor. It is one of the simplest classification algorithm that can be used to solve both classification and regression problem. It can give highly competitive results even with such simplicity and we expect it to perform better than our logistic regression model. </a:t>
            </a:r>
            <a:endParaRPr/>
          </a:p>
          <a:p>
            <a:pPr marL="0" lvl="0" indent="0" algn="l" rtl="0">
              <a:spcBef>
                <a:spcPts val="0"/>
              </a:spcBef>
              <a:spcAft>
                <a:spcPts val="0"/>
              </a:spcAft>
              <a:buNone/>
            </a:pPr>
            <a:endParaRPr/>
          </a:p>
          <a:p>
            <a:pPr marL="0" lvl="0" indent="0" algn="l" rtl="0">
              <a:spcBef>
                <a:spcPts val="0"/>
              </a:spcBef>
              <a:spcAft>
                <a:spcPts val="0"/>
              </a:spcAft>
              <a:buNone/>
            </a:pPr>
            <a:r>
              <a:rPr lang="en"/>
              <a:t>One of the most important task in kNN is choosing the correct number of neighbors. </a:t>
            </a:r>
            <a:r>
              <a:rPr lang="en">
                <a:solidFill>
                  <a:schemeClr val="dk1"/>
                </a:solidFill>
              </a:rPr>
              <a:t>A plot of kNN k values vs accuracy is provided where we attempt several Ks value. </a:t>
            </a:r>
            <a:r>
              <a:rPr lang="en">
                <a:solidFill>
                  <a:srgbClr val="1B212C"/>
                </a:solidFill>
              </a:rPr>
              <a:t>While only achieving 81.6% accuracy when no hyperparameter is specify, </a:t>
            </a:r>
            <a:r>
              <a:rPr lang="en">
                <a:solidFill>
                  <a:schemeClr val="dk1"/>
                </a:solidFill>
              </a:rPr>
              <a:t>kNN performs the best when the number of neighbors is set to 1 in which we achieve 88% test set accuracy.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KNN has a major drawback of becoming significantly slows as the size of the data in use grows. Another potential drawback is that it is particularly susceptible to the curse of dimensionality. With 13 feature values such as in our dataset, kNN will take a large portion of the hypervolume into consideration to find k nearest neighbor and hence affect the trustability of the model.</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f63c86236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f63c8623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build a decision tree to evaluate its predictive performance against other models. We initially tried setting max_depth as 15 because we have 19,000 datapoint and the log of that is 14.2, so 15 would be a good estimator if we want to cover each leaf node at least once . With a max depth of 15, our decision tree perform slightly worse than KNN with a test accuracy of 86%. We then decided to plot accuracy against different max_depth to see how our decision tree model performs with different max_depth. An intriguing observation in this plot is that accuracy tends to stabilize as max_depth grow larger than 20, it wouldn’t make much accuracy difference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f63c8623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f63c8623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f63c86236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f63c8623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Lato"/>
                <a:ea typeface="Lato"/>
                <a:cs typeface="Lato"/>
                <a:sym typeface="Lato"/>
              </a:rPr>
              <a:t>For Bagging, we used a base estimator of a Decision Tree  with max depth = 15, we tried a couple different total number of estimators and settled on 500. Because between each of our computers it was the highest that didn’t exceed two minutes of training time. This was sort of a rough experiment done with the %timeit function.</a:t>
            </a:r>
            <a:endParaRPr>
              <a:latin typeface="Lato"/>
              <a:ea typeface="Lato"/>
              <a:cs typeface="Lato"/>
              <a:sym typeface="Lato"/>
            </a:endParaRPr>
          </a:p>
          <a:p>
            <a:pPr marL="0" lvl="0" indent="0" algn="l" rtl="0">
              <a:lnSpc>
                <a:spcPct val="115000"/>
              </a:lnSpc>
              <a:spcBef>
                <a:spcPts val="1600"/>
              </a:spcBef>
              <a:spcAft>
                <a:spcPts val="0"/>
              </a:spcAft>
              <a:buNone/>
            </a:pPr>
            <a:r>
              <a:rPr lang="en">
                <a:latin typeface="Lato"/>
                <a:ea typeface="Lato"/>
                <a:cs typeface="Lato"/>
                <a:sym typeface="Lato"/>
              </a:rPr>
              <a:t>We used 500 estimators and obtained test accuracy of  ~92.5%</a:t>
            </a:r>
            <a:endParaRPr>
              <a:latin typeface="Lato"/>
              <a:ea typeface="Lato"/>
              <a:cs typeface="Lato"/>
              <a:sym typeface="Lato"/>
            </a:endParaRPr>
          </a:p>
          <a:p>
            <a:pPr marL="0" lvl="0" indent="0" algn="l" rtl="0">
              <a:lnSpc>
                <a:spcPct val="115000"/>
              </a:lnSpc>
              <a:spcBef>
                <a:spcPts val="1600"/>
              </a:spcBef>
              <a:spcAft>
                <a:spcPts val="0"/>
              </a:spcAft>
              <a:buNone/>
            </a:pPr>
            <a:endParaRPr>
              <a:latin typeface="Lato"/>
              <a:ea typeface="Lato"/>
              <a:cs typeface="Lato"/>
              <a:sym typeface="Lato"/>
            </a:endParaRPr>
          </a:p>
          <a:p>
            <a:pPr marL="0" lvl="0" indent="0" algn="l" rtl="0">
              <a:spcBef>
                <a:spcPts val="16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f63c86236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f63c8623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af63c86236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af63c86236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search is the process of performing hyper parameter tuning in order to determine the optimal values for a given model. We applied grid search in KNN and Decision Tree, </a:t>
            </a:r>
            <a:r>
              <a:rPr lang="en">
                <a:solidFill>
                  <a:schemeClr val="dk1"/>
                </a:solidFill>
              </a:rPr>
              <a:t>using the recommended cross-validation splitting of 10 and other parameter from lecture. Noticeable improvement were made with Grid search. Our kNN model went from 81.6 to 87% accuracy with 1 nearest neighbors while our decision tree model went from 86 to 87% accuracy with entropy as information gain and a max_depth of 25.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f63c8623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f63c8623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f63c862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f63c862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the nature of online music and streams it’s easy to collect data. So we have a dataset with 19,000 songs and spotify-made features about the songs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af645e152f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af645e152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af63c86236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af63c8623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f63c86236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f63c8623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goals for this project are,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f63c86236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f63c8623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59ec4d1ce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59ec4d1ce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59ec4d1ce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59ec4d1c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f645e152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f645e152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f63c8623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f63c8623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af63ce12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af63ce12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edalrami/19000-spotify-songs?select=song_data.csv"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7823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Predicting Song Popularity on Spotify</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Anantha Rao, Xingrong </a:t>
            </a:r>
            <a:r>
              <a:rPr lang="en-US" dirty="0"/>
              <a:t>Chen</a:t>
            </a:r>
            <a:r>
              <a:rPr lang="en" dirty="0"/>
              <a:t>, and Desmond Fung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a:t>
            </a:r>
            <a:endParaRPr/>
          </a:p>
        </p:txBody>
      </p:sp>
      <p:sp>
        <p:nvSpPr>
          <p:cNvPr id="215" name="Google Shape;215;p24"/>
          <p:cNvSpPr txBox="1">
            <a:spLocks noGrp="1"/>
          </p:cNvSpPr>
          <p:nvPr>
            <p:ph type="body" idx="1"/>
          </p:nvPr>
        </p:nvSpPr>
        <p:spPr>
          <a:xfrm>
            <a:off x="1297500" y="1557800"/>
            <a:ext cx="7038900" cy="2911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logistic model predict all the songs are unpopular</a:t>
            </a:r>
            <a:endParaRPr sz="1500"/>
          </a:p>
          <a:p>
            <a:pPr marL="457200" lvl="0" indent="-323850" algn="l" rtl="0">
              <a:spcBef>
                <a:spcPts val="0"/>
              </a:spcBef>
              <a:spcAft>
                <a:spcPts val="0"/>
              </a:spcAft>
              <a:buSzPts val="1500"/>
              <a:buChar char="●"/>
            </a:pPr>
            <a:r>
              <a:rPr lang="en" sz="1500"/>
              <a:t>All the songs has less 0.5 probability to be popular</a:t>
            </a:r>
            <a:endParaRPr sz="1500"/>
          </a:p>
          <a:p>
            <a:pPr marL="457200" lvl="0" indent="0" algn="l" rtl="0">
              <a:spcBef>
                <a:spcPts val="1600"/>
              </a:spcBef>
              <a:spcAft>
                <a:spcPts val="0"/>
              </a:spcAft>
              <a:buNone/>
            </a:pPr>
            <a:endParaRPr sz="1500"/>
          </a:p>
          <a:p>
            <a:pPr marL="457200" lvl="0" indent="0" algn="l" rtl="0">
              <a:spcBef>
                <a:spcPts val="1600"/>
              </a:spcBef>
              <a:spcAft>
                <a:spcPts val="0"/>
              </a:spcAft>
              <a:buNone/>
            </a:pPr>
            <a:endParaRPr sz="1500"/>
          </a:p>
          <a:p>
            <a:pPr marL="457200" lvl="0" indent="0" algn="l" rtl="0">
              <a:spcBef>
                <a:spcPts val="1600"/>
              </a:spcBef>
              <a:spcAft>
                <a:spcPts val="0"/>
              </a:spcAft>
              <a:buNone/>
            </a:pPr>
            <a:endParaRPr sz="1500"/>
          </a:p>
          <a:p>
            <a:pPr marL="457200" lvl="0" indent="-323850" algn="l" rtl="0">
              <a:spcBef>
                <a:spcPts val="1600"/>
              </a:spcBef>
              <a:spcAft>
                <a:spcPts val="0"/>
              </a:spcAft>
              <a:buSzPts val="1500"/>
              <a:buChar char="●"/>
            </a:pPr>
            <a:r>
              <a:rPr lang="en" sz="1500"/>
              <a:t>Since the prediction given by logistic model is not quite useful, so we look at other result given by this model.</a:t>
            </a:r>
            <a:endParaRPr sz="1500"/>
          </a:p>
        </p:txBody>
      </p:sp>
      <p:pic>
        <p:nvPicPr>
          <p:cNvPr id="216" name="Google Shape;216;p24"/>
          <p:cNvPicPr preferRelativeResize="0"/>
          <p:nvPr/>
        </p:nvPicPr>
        <p:blipFill rotWithShape="1">
          <a:blip r:embed="rId3">
            <a:alphaModFix/>
          </a:blip>
          <a:srcRect/>
          <a:stretch/>
        </p:blipFill>
        <p:spPr>
          <a:xfrm>
            <a:off x="3886200" y="2327600"/>
            <a:ext cx="1371600" cy="137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5"/>
          <p:cNvPicPr preferRelativeResize="0"/>
          <p:nvPr/>
        </p:nvPicPr>
        <p:blipFill>
          <a:blip r:embed="rId3">
            <a:alphaModFix/>
          </a:blip>
          <a:stretch>
            <a:fillRect/>
          </a:stretch>
        </p:blipFill>
        <p:spPr>
          <a:xfrm>
            <a:off x="2350025" y="152400"/>
            <a:ext cx="4443945"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1216100" y="267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a:t>
            </a:r>
            <a:endParaRPr/>
          </a:p>
        </p:txBody>
      </p:sp>
      <p:sp>
        <p:nvSpPr>
          <p:cNvPr id="227" name="Google Shape;227;p26"/>
          <p:cNvSpPr txBox="1"/>
          <p:nvPr/>
        </p:nvSpPr>
        <p:spPr>
          <a:xfrm>
            <a:off x="846625" y="1607325"/>
            <a:ext cx="7973100" cy="19041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Our group also attempted to utilize K -nearest neighbors (KNN) to predict song popularity</a:t>
            </a:r>
            <a:endParaRPr sz="1700">
              <a:solidFill>
                <a:srgbClr val="FFFFFF"/>
              </a:solidFill>
              <a:latin typeface="Lato"/>
              <a:ea typeface="Lato"/>
              <a:cs typeface="Lato"/>
              <a:sym typeface="Lato"/>
            </a:endParaRPr>
          </a:p>
          <a:p>
            <a:pPr marL="0" lvl="0" indent="0" algn="l" rtl="0">
              <a:spcBef>
                <a:spcPts val="0"/>
              </a:spcBef>
              <a:spcAft>
                <a:spcPts val="0"/>
              </a:spcAft>
              <a:buNone/>
            </a:pPr>
            <a:endParaRPr sz="1700">
              <a:solidFill>
                <a:srgbClr val="FFFFFF"/>
              </a:solidFill>
              <a:latin typeface="Lato"/>
              <a:ea typeface="Lato"/>
              <a:cs typeface="Lato"/>
              <a:sym typeface="Lato"/>
            </a:endParaRPr>
          </a:p>
          <a:p>
            <a:pPr marL="457200" lvl="0" indent="-336550" algn="l" rtl="0">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Advantages </a:t>
            </a:r>
            <a:endParaRPr sz="1700">
              <a:solidFill>
                <a:srgbClr val="FFFFFF"/>
              </a:solidFill>
              <a:latin typeface="Lato"/>
              <a:ea typeface="Lato"/>
              <a:cs typeface="Lato"/>
              <a:sym typeface="Lato"/>
            </a:endParaRPr>
          </a:p>
          <a:p>
            <a:pPr marL="914400" lvl="1" indent="-336550" algn="l" rtl="0">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The algorithm is simple and easy to implement.</a:t>
            </a:r>
            <a:endParaRPr sz="1700">
              <a:solidFill>
                <a:srgbClr val="FFFFFF"/>
              </a:solidFill>
              <a:latin typeface="Lato"/>
              <a:ea typeface="Lato"/>
              <a:cs typeface="Lato"/>
              <a:sym typeface="Lato"/>
            </a:endParaRPr>
          </a:p>
          <a:p>
            <a:pPr marL="914400" lvl="1" indent="-336550" algn="l" rtl="0">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There’s no need to build a model, tune several parameters, or make additional assumptions.</a:t>
            </a:r>
            <a:endParaRPr sz="1700">
              <a:solidFill>
                <a:srgbClr val="FFFFFF"/>
              </a:solidFill>
              <a:latin typeface="Lato"/>
              <a:ea typeface="Lato"/>
              <a:cs typeface="Lato"/>
              <a:sym typeface="Lato"/>
            </a:endParaRPr>
          </a:p>
          <a:p>
            <a:pPr marL="914400" lvl="1" indent="-336550" algn="l" rtl="0">
              <a:spcBef>
                <a:spcPts val="0"/>
              </a:spcBef>
              <a:spcAft>
                <a:spcPts val="0"/>
              </a:spcAft>
              <a:buClr>
                <a:srgbClr val="FFFFFF"/>
              </a:buClr>
              <a:buSzPts val="1700"/>
              <a:buFont typeface="Lato"/>
              <a:buChar char="-"/>
            </a:pPr>
            <a:r>
              <a:rPr lang="en" sz="1700">
                <a:solidFill>
                  <a:srgbClr val="FFFFFF"/>
                </a:solidFill>
                <a:latin typeface="Lato"/>
                <a:ea typeface="Lato"/>
                <a:cs typeface="Lato"/>
                <a:sym typeface="Lato"/>
              </a:rPr>
              <a:t>The algorithm is versatile and can used for both classification, regression</a:t>
            </a:r>
            <a:endParaRPr sz="17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1216100" y="267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a:t>
            </a:r>
            <a:endParaRPr/>
          </a:p>
        </p:txBody>
      </p:sp>
      <p:sp>
        <p:nvSpPr>
          <p:cNvPr id="233" name="Google Shape;233;p27"/>
          <p:cNvSpPr txBox="1"/>
          <p:nvPr/>
        </p:nvSpPr>
        <p:spPr>
          <a:xfrm>
            <a:off x="5433950" y="3264300"/>
            <a:ext cx="3627600" cy="30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Figure with KNN performance on test set</a:t>
            </a:r>
            <a:endParaRPr>
              <a:solidFill>
                <a:srgbClr val="FFFFFF"/>
              </a:solidFill>
              <a:latin typeface="Lato"/>
              <a:ea typeface="Lato"/>
              <a:cs typeface="Lato"/>
              <a:sym typeface="Lato"/>
            </a:endParaRPr>
          </a:p>
        </p:txBody>
      </p:sp>
      <p:sp>
        <p:nvSpPr>
          <p:cNvPr id="234" name="Google Shape;234;p27"/>
          <p:cNvSpPr txBox="1">
            <a:spLocks noGrp="1"/>
          </p:cNvSpPr>
          <p:nvPr>
            <p:ph type="body" idx="1"/>
          </p:nvPr>
        </p:nvSpPr>
        <p:spPr>
          <a:xfrm>
            <a:off x="335575" y="3534575"/>
            <a:ext cx="7038900" cy="7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Potential drawback: Curse of Dimensionality</a:t>
            </a:r>
            <a:endParaRPr sz="1700"/>
          </a:p>
          <a:p>
            <a:pPr marL="457200" lvl="0" indent="-336550" algn="l" rtl="0">
              <a:spcBef>
                <a:spcPts val="1600"/>
              </a:spcBef>
              <a:spcAft>
                <a:spcPts val="0"/>
              </a:spcAft>
              <a:buSzPts val="1700"/>
              <a:buChar char="-"/>
            </a:pPr>
            <a:r>
              <a:rPr lang="en" sz="1700"/>
              <a:t>becoming significantly slower as the size of the data grows</a:t>
            </a:r>
            <a:endParaRPr sz="1700"/>
          </a:p>
          <a:p>
            <a:pPr marL="457200" lvl="0" indent="-336550" algn="l" rtl="0">
              <a:spcBef>
                <a:spcPts val="0"/>
              </a:spcBef>
              <a:spcAft>
                <a:spcPts val="0"/>
              </a:spcAft>
              <a:buSzPts val="1700"/>
              <a:buChar char="-"/>
            </a:pPr>
            <a:r>
              <a:rPr lang="en" sz="1700"/>
              <a:t>take a large portion of the hypervolume into consideration to find k nearest neighbor</a:t>
            </a:r>
            <a:endParaRPr sz="1700"/>
          </a:p>
          <a:p>
            <a:pPr marL="0" lvl="0" indent="0" algn="l" rtl="0">
              <a:spcBef>
                <a:spcPts val="1600"/>
              </a:spcBef>
              <a:spcAft>
                <a:spcPts val="1600"/>
              </a:spcAft>
              <a:buNone/>
            </a:pPr>
            <a:r>
              <a:rPr lang="en" sz="2000"/>
              <a:t> </a:t>
            </a:r>
            <a:endParaRPr sz="2000"/>
          </a:p>
        </p:txBody>
      </p:sp>
      <p:pic>
        <p:nvPicPr>
          <p:cNvPr id="235" name="Google Shape;235;p27"/>
          <p:cNvPicPr preferRelativeResize="0"/>
          <p:nvPr/>
        </p:nvPicPr>
        <p:blipFill>
          <a:blip r:embed="rId3">
            <a:alphaModFix/>
          </a:blip>
          <a:stretch>
            <a:fillRect/>
          </a:stretch>
        </p:blipFill>
        <p:spPr>
          <a:xfrm>
            <a:off x="5269125" y="820450"/>
            <a:ext cx="3627575" cy="2443850"/>
          </a:xfrm>
          <a:prstGeom prst="rect">
            <a:avLst/>
          </a:prstGeom>
          <a:noFill/>
          <a:ln>
            <a:noFill/>
          </a:ln>
        </p:spPr>
      </p:pic>
      <p:pic>
        <p:nvPicPr>
          <p:cNvPr id="236" name="Google Shape;236;p27"/>
          <p:cNvPicPr preferRelativeResize="0"/>
          <p:nvPr/>
        </p:nvPicPr>
        <p:blipFill>
          <a:blip r:embed="rId4">
            <a:alphaModFix/>
          </a:blip>
          <a:stretch>
            <a:fillRect/>
          </a:stretch>
        </p:blipFill>
        <p:spPr>
          <a:xfrm>
            <a:off x="473875" y="1467600"/>
            <a:ext cx="4455300" cy="1479226"/>
          </a:xfrm>
          <a:prstGeom prst="rect">
            <a:avLst/>
          </a:prstGeom>
          <a:noFill/>
          <a:ln>
            <a:noFill/>
          </a:ln>
        </p:spPr>
      </p:pic>
      <p:sp>
        <p:nvSpPr>
          <p:cNvPr id="237" name="Google Shape;237;p27"/>
          <p:cNvSpPr/>
          <p:nvPr/>
        </p:nvSpPr>
        <p:spPr>
          <a:xfrm>
            <a:off x="2365650" y="2666625"/>
            <a:ext cx="1434300" cy="2802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Trees </a:t>
            </a:r>
            <a:endParaRPr/>
          </a:p>
        </p:txBody>
      </p:sp>
      <p:sp>
        <p:nvSpPr>
          <p:cNvPr id="243" name="Google Shape;243;p28"/>
          <p:cNvSpPr txBox="1"/>
          <p:nvPr/>
        </p:nvSpPr>
        <p:spPr>
          <a:xfrm>
            <a:off x="6275350" y="4312675"/>
            <a:ext cx="2802900" cy="31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Decision Tree Performance with different max_depth</a:t>
            </a:r>
            <a:endParaRPr>
              <a:solidFill>
                <a:srgbClr val="FFFFFF"/>
              </a:solidFill>
              <a:latin typeface="Lato"/>
              <a:ea typeface="Lato"/>
              <a:cs typeface="Lato"/>
              <a:sym typeface="Lato"/>
            </a:endParaRPr>
          </a:p>
        </p:txBody>
      </p:sp>
      <p:pic>
        <p:nvPicPr>
          <p:cNvPr id="244" name="Google Shape;244;p28"/>
          <p:cNvPicPr preferRelativeResize="0"/>
          <p:nvPr/>
        </p:nvPicPr>
        <p:blipFill>
          <a:blip r:embed="rId3">
            <a:alphaModFix/>
          </a:blip>
          <a:stretch>
            <a:fillRect/>
          </a:stretch>
        </p:blipFill>
        <p:spPr>
          <a:xfrm>
            <a:off x="6152563" y="2383400"/>
            <a:ext cx="2859725" cy="1970500"/>
          </a:xfrm>
          <a:prstGeom prst="rect">
            <a:avLst/>
          </a:prstGeom>
          <a:noFill/>
          <a:ln>
            <a:noFill/>
          </a:ln>
        </p:spPr>
      </p:pic>
      <p:sp>
        <p:nvSpPr>
          <p:cNvPr id="245" name="Google Shape;245;p28"/>
          <p:cNvSpPr txBox="1"/>
          <p:nvPr/>
        </p:nvSpPr>
        <p:spPr>
          <a:xfrm>
            <a:off x="976700" y="921275"/>
            <a:ext cx="7973100" cy="1904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The Decision Tree model was build to predict song popularity based on the given features</a:t>
            </a:r>
            <a:endParaRPr sz="1500">
              <a:solidFill>
                <a:srgbClr val="FFFFFF"/>
              </a:solidFill>
              <a:latin typeface="Lato"/>
              <a:ea typeface="Lato"/>
              <a:cs typeface="Lato"/>
              <a:sym typeface="Lato"/>
            </a:endParaRPr>
          </a:p>
          <a:p>
            <a:pPr marL="457200" lvl="0" indent="-323850" algn="l"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Set max_depth = 15</a:t>
            </a:r>
            <a:endParaRPr sz="1500">
              <a:solidFill>
                <a:srgbClr val="FFFFFF"/>
              </a:solidFill>
              <a:latin typeface="Lato"/>
              <a:ea typeface="Lato"/>
              <a:cs typeface="Lato"/>
              <a:sym typeface="Lato"/>
            </a:endParaRPr>
          </a:p>
          <a:p>
            <a:pPr marL="457200" lvl="0" indent="-323850" algn="l"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Model performed better than KNN, logistic regression perform the worst</a:t>
            </a:r>
            <a:endParaRPr sz="1500">
              <a:solidFill>
                <a:srgbClr val="FFFFFF"/>
              </a:solidFill>
              <a:latin typeface="Lato"/>
              <a:ea typeface="Lato"/>
              <a:cs typeface="Lato"/>
              <a:sym typeface="Lato"/>
            </a:endParaRPr>
          </a:p>
          <a:p>
            <a:pPr marL="457200" lvl="0" indent="-323850" algn="l" rtl="0">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Accuracy tends to stabilize as max_depth grow larger than 20</a:t>
            </a:r>
            <a:endParaRPr sz="1500">
              <a:solidFill>
                <a:srgbClr val="FFFFFF"/>
              </a:solidFill>
              <a:latin typeface="Lato"/>
              <a:ea typeface="Lato"/>
              <a:cs typeface="Lato"/>
              <a:sym typeface="Lato"/>
            </a:endParaRPr>
          </a:p>
        </p:txBody>
      </p:sp>
      <p:pic>
        <p:nvPicPr>
          <p:cNvPr id="246" name="Google Shape;246;p28"/>
          <p:cNvPicPr preferRelativeResize="0"/>
          <p:nvPr/>
        </p:nvPicPr>
        <p:blipFill>
          <a:blip r:embed="rId4">
            <a:alphaModFix/>
          </a:blip>
          <a:stretch>
            <a:fillRect/>
          </a:stretch>
        </p:blipFill>
        <p:spPr>
          <a:xfrm>
            <a:off x="861297" y="2652272"/>
            <a:ext cx="4155099" cy="1849150"/>
          </a:xfrm>
          <a:prstGeom prst="rect">
            <a:avLst/>
          </a:prstGeom>
          <a:noFill/>
          <a:ln>
            <a:noFill/>
          </a:ln>
        </p:spPr>
      </p:pic>
      <p:sp>
        <p:nvSpPr>
          <p:cNvPr id="247" name="Google Shape;247;p28"/>
          <p:cNvSpPr/>
          <p:nvPr/>
        </p:nvSpPr>
        <p:spPr>
          <a:xfrm>
            <a:off x="2616375" y="4260425"/>
            <a:ext cx="1233000" cy="1830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Ensemble Methods </a:t>
            </a:r>
            <a:endParaRPr dirty="0"/>
          </a:p>
        </p:txBody>
      </p:sp>
      <p:sp>
        <p:nvSpPr>
          <p:cNvPr id="253" name="Google Shape;253;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Methods explored:</a:t>
            </a:r>
            <a:endParaRPr sz="2000"/>
          </a:p>
          <a:p>
            <a:pPr marL="457200" lvl="0" indent="-355600" algn="l" rtl="0">
              <a:spcBef>
                <a:spcPts val="1600"/>
              </a:spcBef>
              <a:spcAft>
                <a:spcPts val="0"/>
              </a:spcAft>
              <a:buSzPts val="2000"/>
              <a:buChar char="●"/>
            </a:pPr>
            <a:r>
              <a:rPr lang="en" sz="2000"/>
              <a:t>Bagging</a:t>
            </a:r>
            <a:endParaRPr sz="2000"/>
          </a:p>
          <a:p>
            <a:pPr marL="457200" lvl="0" indent="-355600" algn="l" rtl="0">
              <a:spcBef>
                <a:spcPts val="0"/>
              </a:spcBef>
              <a:spcAft>
                <a:spcPts val="0"/>
              </a:spcAft>
              <a:buSzPts val="2000"/>
              <a:buChar char="●"/>
            </a:pPr>
            <a:r>
              <a:rPr lang="en" sz="2000"/>
              <a:t>Random Forests</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Bagging</a:t>
            </a:r>
            <a:endParaRPr dirty="0"/>
          </a:p>
        </p:txBody>
      </p:sp>
      <p:sp>
        <p:nvSpPr>
          <p:cNvPr id="259" name="Google Shape;259;p30"/>
          <p:cNvSpPr txBox="1">
            <a:spLocks noGrp="1"/>
          </p:cNvSpPr>
          <p:nvPr>
            <p:ph type="body" idx="1"/>
          </p:nvPr>
        </p:nvSpPr>
        <p:spPr>
          <a:xfrm>
            <a:off x="288831" y="1307850"/>
            <a:ext cx="4845300" cy="3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dirty="0"/>
              <a:t>We carried out bagging with 500 Decision trees with the same depth as our base DT estimator before(depth = 15).</a:t>
            </a:r>
          </a:p>
          <a:p>
            <a:pPr marL="0" lvl="0" indent="0" algn="l" rtl="0">
              <a:spcBef>
                <a:spcPts val="0"/>
              </a:spcBef>
              <a:spcAft>
                <a:spcPts val="1600"/>
              </a:spcAft>
              <a:buNone/>
            </a:pPr>
            <a:endParaRPr lang="en" sz="2000" dirty="0"/>
          </a:p>
          <a:p>
            <a:pPr marL="0" lvl="0" indent="0" algn="l" rtl="0">
              <a:spcBef>
                <a:spcPts val="0"/>
              </a:spcBef>
              <a:spcAft>
                <a:spcPts val="1600"/>
              </a:spcAft>
              <a:buNone/>
            </a:pPr>
            <a:r>
              <a:rPr lang="en-US" sz="2000" dirty="0"/>
              <a:t>Decided on hyperparameter   manually using the ‘%</a:t>
            </a:r>
            <a:r>
              <a:rPr lang="en-US" sz="2000" dirty="0" err="1"/>
              <a:t>timeit</a:t>
            </a:r>
            <a:r>
              <a:rPr lang="en-US" sz="2000" dirty="0"/>
              <a:t>’ function</a:t>
            </a:r>
            <a:endParaRPr lang="en" sz="2000" dirty="0"/>
          </a:p>
          <a:p>
            <a:pPr marL="0" lvl="0" indent="0" algn="l" rtl="0">
              <a:spcBef>
                <a:spcPts val="0"/>
              </a:spcBef>
              <a:spcAft>
                <a:spcPts val="1600"/>
              </a:spcAft>
              <a:buNone/>
            </a:pPr>
            <a:endParaRPr sz="2000" dirty="0"/>
          </a:p>
        </p:txBody>
      </p:sp>
      <p:pic>
        <p:nvPicPr>
          <p:cNvPr id="261" name="Google Shape;261;p30"/>
          <p:cNvPicPr preferRelativeResize="0"/>
          <p:nvPr/>
        </p:nvPicPr>
        <p:blipFill>
          <a:blip r:embed="rId3">
            <a:alphaModFix/>
          </a:blip>
          <a:stretch>
            <a:fillRect/>
          </a:stretch>
        </p:blipFill>
        <p:spPr>
          <a:xfrm>
            <a:off x="5134131" y="690484"/>
            <a:ext cx="3903419" cy="32894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a:t>
            </a:r>
            <a:endParaRPr dirty="0"/>
          </a:p>
        </p:txBody>
      </p:sp>
      <p:sp>
        <p:nvSpPr>
          <p:cNvPr id="267" name="Google Shape;267;p31"/>
          <p:cNvSpPr txBox="1">
            <a:spLocks noGrp="1"/>
          </p:cNvSpPr>
          <p:nvPr>
            <p:ph type="body" idx="1"/>
          </p:nvPr>
        </p:nvSpPr>
        <p:spPr>
          <a:xfrm>
            <a:off x="1297500" y="1567550"/>
            <a:ext cx="39654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100 trees in the forest</a:t>
            </a:r>
            <a:endParaRPr/>
          </a:p>
          <a:p>
            <a:pPr marL="457200" lvl="0" indent="-311150" algn="l" rtl="0">
              <a:spcBef>
                <a:spcPts val="0"/>
              </a:spcBef>
              <a:spcAft>
                <a:spcPts val="0"/>
              </a:spcAft>
              <a:buSzPts val="1300"/>
              <a:buChar char="●"/>
            </a:pPr>
            <a:r>
              <a:rPr lang="en"/>
              <a:t>Using Gini impurity for information gain</a:t>
            </a:r>
            <a:endParaRPr/>
          </a:p>
          <a:p>
            <a:pPr marL="457200" lvl="0" indent="-311150" algn="l" rtl="0">
              <a:spcBef>
                <a:spcPts val="0"/>
              </a:spcBef>
              <a:spcAft>
                <a:spcPts val="0"/>
              </a:spcAft>
              <a:buSzPts val="1300"/>
              <a:buChar char="●"/>
            </a:pPr>
            <a:r>
              <a:rPr lang="en"/>
              <a:t>No max depth of trees</a:t>
            </a:r>
            <a:endParaRPr/>
          </a:p>
          <a:p>
            <a:pPr marL="457200" lvl="0" indent="-311150" algn="l" rtl="0">
              <a:spcBef>
                <a:spcPts val="0"/>
              </a:spcBef>
              <a:spcAft>
                <a:spcPts val="0"/>
              </a:spcAft>
              <a:buSzPts val="1300"/>
              <a:buChar char="●"/>
            </a:pPr>
            <a:r>
              <a:rPr lang="en"/>
              <a:t>Default number of features to consider the split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11150" algn="l" rtl="0">
              <a:spcBef>
                <a:spcPts val="1600"/>
              </a:spcBef>
              <a:spcAft>
                <a:spcPts val="0"/>
              </a:spcAft>
              <a:buSzPts val="1300"/>
              <a:buChar char="●"/>
            </a:pPr>
            <a:r>
              <a:rPr lang="en"/>
              <a:t>93.98% accuracy on test set.</a:t>
            </a:r>
            <a:endParaRPr/>
          </a:p>
        </p:txBody>
      </p:sp>
      <p:pic>
        <p:nvPicPr>
          <p:cNvPr id="269" name="Google Shape;269;p31"/>
          <p:cNvPicPr preferRelativeResize="0"/>
          <p:nvPr/>
        </p:nvPicPr>
        <p:blipFill rotWithShape="1">
          <a:blip r:embed="rId3">
            <a:alphaModFix/>
          </a:blip>
          <a:srcRect/>
          <a:stretch/>
        </p:blipFill>
        <p:spPr>
          <a:xfrm>
            <a:off x="5262900" y="1748854"/>
            <a:ext cx="3286138" cy="2911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a:spLocks noGrp="1"/>
          </p:cNvSpPr>
          <p:nvPr>
            <p:ph type="body" idx="1"/>
          </p:nvPr>
        </p:nvSpPr>
        <p:spPr>
          <a:xfrm>
            <a:off x="1157375" y="1056500"/>
            <a:ext cx="81405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Grid Search is used to see if there was a way to improve the accuracy of our base models</a:t>
            </a:r>
            <a:endParaRPr sz="2000"/>
          </a:p>
        </p:txBody>
      </p:sp>
      <p:sp>
        <p:nvSpPr>
          <p:cNvPr id="275" name="Google Shape;275;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Grid Search </a:t>
            </a:r>
            <a:endParaRPr/>
          </a:p>
        </p:txBody>
      </p:sp>
      <p:sp>
        <p:nvSpPr>
          <p:cNvPr id="276" name="Google Shape;276;p32"/>
          <p:cNvSpPr txBox="1"/>
          <p:nvPr/>
        </p:nvSpPr>
        <p:spPr>
          <a:xfrm>
            <a:off x="9379150" y="674950"/>
            <a:ext cx="2802900" cy="42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Figure with KNN performance on test set****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Decision Tree Performance*****</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Bagging Performance</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Random Forest Performance</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pic>
        <p:nvPicPr>
          <p:cNvPr id="277" name="Google Shape;277;p32"/>
          <p:cNvPicPr preferRelativeResize="0"/>
          <p:nvPr/>
        </p:nvPicPr>
        <p:blipFill>
          <a:blip r:embed="rId3">
            <a:alphaModFix/>
          </a:blip>
          <a:stretch>
            <a:fillRect/>
          </a:stretch>
        </p:blipFill>
        <p:spPr>
          <a:xfrm>
            <a:off x="382475" y="2273710"/>
            <a:ext cx="4189525" cy="1984540"/>
          </a:xfrm>
          <a:prstGeom prst="rect">
            <a:avLst/>
          </a:prstGeom>
          <a:noFill/>
          <a:ln>
            <a:noFill/>
          </a:ln>
        </p:spPr>
      </p:pic>
      <p:pic>
        <p:nvPicPr>
          <p:cNvPr id="278" name="Google Shape;278;p32"/>
          <p:cNvPicPr preferRelativeResize="0"/>
          <p:nvPr/>
        </p:nvPicPr>
        <p:blipFill>
          <a:blip r:embed="rId4">
            <a:alphaModFix/>
          </a:blip>
          <a:stretch>
            <a:fillRect/>
          </a:stretch>
        </p:blipFill>
        <p:spPr>
          <a:xfrm>
            <a:off x="4893475" y="1863100"/>
            <a:ext cx="4074675" cy="2395150"/>
          </a:xfrm>
          <a:prstGeom prst="rect">
            <a:avLst/>
          </a:prstGeom>
          <a:noFill/>
          <a:ln>
            <a:noFill/>
          </a:ln>
        </p:spPr>
      </p:pic>
      <p:sp>
        <p:nvSpPr>
          <p:cNvPr id="279" name="Google Shape;279;p32"/>
          <p:cNvSpPr txBox="1"/>
          <p:nvPr/>
        </p:nvSpPr>
        <p:spPr>
          <a:xfrm>
            <a:off x="5416513" y="4258250"/>
            <a:ext cx="40407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Decision Tree with Grid Search</a:t>
            </a:r>
            <a:endParaRPr>
              <a:solidFill>
                <a:srgbClr val="FFFFFF"/>
              </a:solidFill>
              <a:latin typeface="Lato"/>
              <a:ea typeface="Lato"/>
              <a:cs typeface="Lato"/>
              <a:sym typeface="Lato"/>
            </a:endParaRPr>
          </a:p>
        </p:txBody>
      </p:sp>
      <p:sp>
        <p:nvSpPr>
          <p:cNvPr id="280" name="Google Shape;280;p32"/>
          <p:cNvSpPr txBox="1"/>
          <p:nvPr/>
        </p:nvSpPr>
        <p:spPr>
          <a:xfrm>
            <a:off x="1157375" y="4258250"/>
            <a:ext cx="4040700" cy="4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KNN with Grid Search</a:t>
            </a:r>
            <a:endParaRPr>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Comparisons (Van)</a:t>
            </a:r>
            <a:endParaRPr dirty="0"/>
          </a:p>
        </p:txBody>
      </p:sp>
      <p:pic>
        <p:nvPicPr>
          <p:cNvPr id="286" name="Google Shape;286;p33"/>
          <p:cNvPicPr preferRelativeResize="0"/>
          <p:nvPr/>
        </p:nvPicPr>
        <p:blipFill>
          <a:blip r:embed="rId3">
            <a:alphaModFix/>
          </a:blip>
          <a:stretch>
            <a:fillRect/>
          </a:stretch>
        </p:blipFill>
        <p:spPr>
          <a:xfrm>
            <a:off x="1836729" y="1062475"/>
            <a:ext cx="5470541" cy="368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41" name="Google Shape;141;p14"/>
          <p:cNvSpPr txBox="1">
            <a:spLocks noGrp="1"/>
          </p:cNvSpPr>
          <p:nvPr>
            <p:ph type="body" idx="1"/>
          </p:nvPr>
        </p:nvSpPr>
        <p:spPr>
          <a:xfrm>
            <a:off x="1297500" y="1179925"/>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With the increasing prevalence of streaming platforms for music, learning about the music industry becomes more and more about listener behavior on these platforms. </a:t>
            </a:r>
            <a:endParaRPr sz="2000"/>
          </a:p>
          <a:p>
            <a:pPr marL="457200" lvl="0" indent="0" algn="l" rtl="0">
              <a:spcBef>
                <a:spcPts val="1600"/>
              </a:spcBef>
              <a:spcAft>
                <a:spcPts val="0"/>
              </a:spcAft>
              <a:buNone/>
            </a:pPr>
            <a:r>
              <a:rPr lang="en" sz="2000"/>
              <a:t> </a:t>
            </a:r>
            <a:endParaRPr sz="2000"/>
          </a:p>
          <a:p>
            <a:pPr marL="457200" lvl="0" indent="-355600" algn="l" rtl="0">
              <a:spcBef>
                <a:spcPts val="1600"/>
              </a:spcBef>
              <a:spcAft>
                <a:spcPts val="0"/>
              </a:spcAft>
              <a:buSzPts val="2000"/>
              <a:buChar char="●"/>
            </a:pPr>
            <a:r>
              <a:rPr lang="en" sz="2000"/>
              <a:t>Our project involves a data set from spotify with 19,000 songs and 13 features related to the song quality(tempo, key, danceability, runtime,etc..) as well as a rating of how popular the song is on spotify(related to the number of streams).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importance(Van)</a:t>
            </a:r>
            <a:endParaRPr/>
          </a:p>
        </p:txBody>
      </p:sp>
      <p:sp>
        <p:nvSpPr>
          <p:cNvPr id="292" name="Google Shape;292;p34"/>
          <p:cNvSpPr txBox="1">
            <a:spLocks noGrp="1"/>
          </p:cNvSpPr>
          <p:nvPr>
            <p:ph type="body" idx="1"/>
          </p:nvPr>
        </p:nvSpPr>
        <p:spPr>
          <a:xfrm>
            <a:off x="4273125" y="14806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293" name="Google Shape;293;p34"/>
          <p:cNvSpPr txBox="1">
            <a:spLocks noGrp="1"/>
          </p:cNvSpPr>
          <p:nvPr>
            <p:ph type="body" idx="1"/>
          </p:nvPr>
        </p:nvSpPr>
        <p:spPr>
          <a:xfrm>
            <a:off x="194900" y="1307850"/>
            <a:ext cx="3818100" cy="30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In asking about which acoustic qualities are most important  in determining song popularity, we implicitly require a level of interpretability</a:t>
            </a:r>
            <a:endParaRPr sz="1900"/>
          </a:p>
          <a:p>
            <a:pPr marL="0" lvl="0" indent="0" algn="l" rtl="0">
              <a:spcBef>
                <a:spcPts val="1600"/>
              </a:spcBef>
              <a:spcAft>
                <a:spcPts val="0"/>
              </a:spcAft>
              <a:buNone/>
            </a:pPr>
            <a:r>
              <a:rPr lang="en" sz="1900"/>
              <a:t>We analyze feature importance with  XGboost python package and the plot_importance function to gain an understanding of the popular song qualities</a:t>
            </a:r>
            <a:endParaRPr sz="1900"/>
          </a:p>
          <a:p>
            <a:pPr marL="0" lvl="0" indent="0" algn="l" rtl="0">
              <a:spcBef>
                <a:spcPts val="1600"/>
              </a:spcBef>
              <a:spcAft>
                <a:spcPts val="1600"/>
              </a:spcAft>
              <a:buNone/>
            </a:pPr>
            <a:endParaRPr sz="1200"/>
          </a:p>
        </p:txBody>
      </p:sp>
      <p:pic>
        <p:nvPicPr>
          <p:cNvPr id="294" name="Google Shape;294;p34"/>
          <p:cNvPicPr preferRelativeResize="0"/>
          <p:nvPr/>
        </p:nvPicPr>
        <p:blipFill>
          <a:blip r:embed="rId3">
            <a:alphaModFix/>
          </a:blip>
          <a:stretch>
            <a:fillRect/>
          </a:stretch>
        </p:blipFill>
        <p:spPr>
          <a:xfrm>
            <a:off x="4206025" y="1355724"/>
            <a:ext cx="4822574" cy="29882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00" name="Google Shape;300;p35"/>
          <p:cNvSpPr txBox="1">
            <a:spLocks noGrp="1"/>
          </p:cNvSpPr>
          <p:nvPr>
            <p:ph type="body" idx="1"/>
          </p:nvPr>
        </p:nvSpPr>
        <p:spPr>
          <a:xfrm>
            <a:off x="1297500" y="1307850"/>
            <a:ext cx="7038900" cy="31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The model that performed best was :</a:t>
            </a:r>
          </a:p>
          <a:p>
            <a:pPr marL="0" lvl="0" indent="0" algn="l" rtl="0">
              <a:spcBef>
                <a:spcPts val="0"/>
              </a:spcBef>
              <a:spcAft>
                <a:spcPts val="0"/>
              </a:spcAft>
              <a:buNone/>
            </a:pPr>
            <a:r>
              <a:rPr lang="en" sz="2000" dirty="0"/>
              <a:t>Random F</a:t>
            </a:r>
            <a:r>
              <a:rPr lang="en-US" sz="2000" dirty="0" err="1"/>
              <a:t>orest</a:t>
            </a:r>
            <a:r>
              <a:rPr lang="en-US" sz="2000" dirty="0"/>
              <a:t> Classifier</a:t>
            </a:r>
          </a:p>
          <a:p>
            <a:pPr marL="0" lvl="0" indent="0" algn="l" rtl="0">
              <a:spcBef>
                <a:spcPts val="0"/>
              </a:spcBef>
              <a:spcAft>
                <a:spcPts val="0"/>
              </a:spcAft>
              <a:buNone/>
            </a:pPr>
            <a:r>
              <a:rPr lang="en" sz="2000" dirty="0"/>
              <a:t> </a:t>
            </a:r>
            <a:endParaRPr sz="2000" dirty="0"/>
          </a:p>
          <a:p>
            <a:pPr marL="0" lvl="0" indent="0" algn="l" rtl="0">
              <a:spcBef>
                <a:spcPts val="1600"/>
              </a:spcBef>
              <a:spcAft>
                <a:spcPts val="0"/>
              </a:spcAft>
              <a:buNone/>
            </a:pPr>
            <a:r>
              <a:rPr lang="en-US" sz="2000" dirty="0"/>
              <a:t>Examining other analysis of this data (such as on Kaggle)supported this classifier as well showing power of this model</a:t>
            </a:r>
          </a:p>
          <a:p>
            <a:pPr marL="0" lvl="0" indent="0" algn="l" rtl="0">
              <a:spcBef>
                <a:spcPts val="1600"/>
              </a:spcBef>
              <a:spcAft>
                <a:spcPts val="0"/>
              </a:spcAft>
              <a:buNone/>
            </a:pPr>
            <a:r>
              <a:rPr lang="en-US" sz="2000" b="1" u="sng" dirty="0"/>
              <a:t>Other Considerations:</a:t>
            </a:r>
            <a:endParaRPr sz="2000" b="1" u="sng" dirty="0"/>
          </a:p>
          <a:p>
            <a:pPr marL="0" lvl="0" indent="0" algn="l" rtl="0">
              <a:spcBef>
                <a:spcPts val="1600"/>
              </a:spcBef>
              <a:spcAft>
                <a:spcPts val="0"/>
              </a:spcAft>
              <a:buNone/>
            </a:pPr>
            <a:r>
              <a:rPr lang="en-US" sz="2000" dirty="0"/>
              <a:t>How prevalent is a song on social media (</a:t>
            </a:r>
            <a:r>
              <a:rPr lang="en-US" sz="2000" dirty="0" err="1"/>
              <a:t>Tik</a:t>
            </a:r>
            <a:r>
              <a:rPr lang="en-US" sz="2000" dirty="0"/>
              <a:t> Tok, etc.)?</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Motivation/Goals</a:t>
            </a:r>
            <a:endParaRPr dirty="0"/>
          </a:p>
        </p:txBody>
      </p:sp>
      <p:sp>
        <p:nvSpPr>
          <p:cNvPr id="147" name="Google Shape;147;p15"/>
          <p:cNvSpPr txBox="1">
            <a:spLocks noGrp="1"/>
          </p:cNvSpPr>
          <p:nvPr>
            <p:ph type="body" idx="1"/>
          </p:nvPr>
        </p:nvSpPr>
        <p:spPr>
          <a:xfrm>
            <a:off x="1297500" y="1209725"/>
            <a:ext cx="7038900" cy="3605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 These questions may offer insight for record labels and artists in deciding to publish songs. It may also reveal patterns in human music consumption that are interesting for other reasons. </a:t>
            </a:r>
            <a:endParaRPr sz="2000"/>
          </a:p>
          <a:p>
            <a:pPr marL="457200" lvl="0" indent="0" algn="l" rtl="0">
              <a:spcBef>
                <a:spcPts val="1600"/>
              </a:spcBef>
              <a:spcAft>
                <a:spcPts val="0"/>
              </a:spcAft>
              <a:buNone/>
            </a:pPr>
            <a:endParaRPr sz="2000"/>
          </a:p>
          <a:p>
            <a:pPr marL="457200" lvl="0" indent="-355600" algn="l" rtl="0">
              <a:spcBef>
                <a:spcPts val="1600"/>
              </a:spcBef>
              <a:spcAft>
                <a:spcPts val="0"/>
              </a:spcAft>
              <a:buSzPts val="2000"/>
              <a:buChar char="●"/>
            </a:pPr>
            <a:r>
              <a:rPr lang="en" sz="2000"/>
              <a:t>(How well) Can we predict whether a song will be popular? What are the acoustic qualities of a song that make it popular?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20775" y="4230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Dataset</a:t>
            </a:r>
            <a:endParaRPr/>
          </a:p>
        </p:txBody>
      </p:sp>
      <p:sp>
        <p:nvSpPr>
          <p:cNvPr id="153" name="Google Shape;153;p16"/>
          <p:cNvSpPr txBox="1">
            <a:spLocks noGrp="1"/>
          </p:cNvSpPr>
          <p:nvPr>
            <p:ph type="body" idx="1"/>
          </p:nvPr>
        </p:nvSpPr>
        <p:spPr>
          <a:xfrm>
            <a:off x="3145800" y="204150"/>
            <a:ext cx="5998200" cy="2367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collected the data from website </a:t>
            </a:r>
            <a:r>
              <a:rPr lang="en" sz="1600" u="sng">
                <a:solidFill>
                  <a:schemeClr val="hlink"/>
                </a:solidFill>
                <a:hlinkClick r:id="rId3"/>
              </a:rPr>
              <a:t>https://www.kaggle.com/edalrami/19000-spotify-songs?select=song_data.csv</a:t>
            </a:r>
            <a:endParaRPr sz="1600"/>
          </a:p>
          <a:p>
            <a:pPr marL="457200" lvl="0" indent="-330200" algn="l" rtl="0">
              <a:spcBef>
                <a:spcPts val="0"/>
              </a:spcBef>
              <a:spcAft>
                <a:spcPts val="0"/>
              </a:spcAft>
              <a:buSzPts val="1600"/>
              <a:buChar char="●"/>
            </a:pPr>
            <a:r>
              <a:rPr lang="en" sz="1600"/>
              <a:t>14 feature with 18835 observations</a:t>
            </a:r>
            <a:endParaRPr sz="1600"/>
          </a:p>
          <a:p>
            <a:pPr marL="457200" lvl="0" indent="-330200" algn="l" rtl="0">
              <a:spcBef>
                <a:spcPts val="0"/>
              </a:spcBef>
              <a:spcAft>
                <a:spcPts val="0"/>
              </a:spcAft>
              <a:buSzPts val="1600"/>
              <a:buChar char="●"/>
            </a:pPr>
            <a:r>
              <a:rPr lang="en" sz="1600"/>
              <a:t>1 feature measure the popularity of songs, other features describe the characterization of songs like song duration, acousticness, loudness, tempo, etc.</a:t>
            </a:r>
            <a:endParaRPr sz="1600"/>
          </a:p>
          <a:p>
            <a:pPr marL="457200" lvl="0" indent="-330200" algn="l" rtl="0">
              <a:spcBef>
                <a:spcPts val="0"/>
              </a:spcBef>
              <a:spcAft>
                <a:spcPts val="0"/>
              </a:spcAft>
              <a:buSzPts val="1600"/>
              <a:buChar char="●"/>
            </a:pPr>
            <a:r>
              <a:rPr lang="en" sz="1600"/>
              <a:t>3 categorical variables (like keys, time signature and audio mode) and 11 numeric variables</a:t>
            </a:r>
            <a:endParaRPr sz="1600"/>
          </a:p>
        </p:txBody>
      </p:sp>
      <p:pic>
        <p:nvPicPr>
          <p:cNvPr id="154" name="Google Shape;154;p16"/>
          <p:cNvPicPr preferRelativeResize="0"/>
          <p:nvPr/>
        </p:nvPicPr>
        <p:blipFill>
          <a:blip r:embed="rId4">
            <a:alphaModFix/>
          </a:blip>
          <a:stretch>
            <a:fillRect/>
          </a:stretch>
        </p:blipFill>
        <p:spPr>
          <a:xfrm>
            <a:off x="820775" y="2821200"/>
            <a:ext cx="7502451" cy="2212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distribution</a:t>
            </a:r>
            <a:endParaRPr/>
          </a:p>
        </p:txBody>
      </p:sp>
      <p:pic>
        <p:nvPicPr>
          <p:cNvPr id="166" name="Google Shape;166;p18"/>
          <p:cNvPicPr preferRelativeResize="0"/>
          <p:nvPr/>
        </p:nvPicPr>
        <p:blipFill>
          <a:blip r:embed="rId3">
            <a:alphaModFix/>
          </a:blip>
          <a:stretch>
            <a:fillRect/>
          </a:stretch>
        </p:blipFill>
        <p:spPr>
          <a:xfrm>
            <a:off x="4698388" y="1307850"/>
            <a:ext cx="2057400" cy="1371600"/>
          </a:xfrm>
          <a:prstGeom prst="rect">
            <a:avLst/>
          </a:prstGeom>
          <a:noFill/>
          <a:ln>
            <a:noFill/>
          </a:ln>
        </p:spPr>
      </p:pic>
      <p:pic>
        <p:nvPicPr>
          <p:cNvPr id="167" name="Google Shape;167;p18"/>
          <p:cNvPicPr preferRelativeResize="0"/>
          <p:nvPr/>
        </p:nvPicPr>
        <p:blipFill>
          <a:blip r:embed="rId4">
            <a:alphaModFix/>
          </a:blip>
          <a:stretch>
            <a:fillRect/>
          </a:stretch>
        </p:blipFill>
        <p:spPr>
          <a:xfrm>
            <a:off x="2884513" y="1307850"/>
            <a:ext cx="2057400" cy="1371600"/>
          </a:xfrm>
          <a:prstGeom prst="rect">
            <a:avLst/>
          </a:prstGeom>
          <a:noFill/>
          <a:ln>
            <a:noFill/>
          </a:ln>
        </p:spPr>
      </p:pic>
      <p:pic>
        <p:nvPicPr>
          <p:cNvPr id="168" name="Google Shape;168;p18"/>
          <p:cNvPicPr preferRelativeResize="0"/>
          <p:nvPr/>
        </p:nvPicPr>
        <p:blipFill>
          <a:blip r:embed="rId5">
            <a:alphaModFix/>
          </a:blip>
          <a:stretch>
            <a:fillRect/>
          </a:stretch>
        </p:blipFill>
        <p:spPr>
          <a:xfrm>
            <a:off x="1080413" y="1307850"/>
            <a:ext cx="2057400" cy="1371600"/>
          </a:xfrm>
          <a:prstGeom prst="rect">
            <a:avLst/>
          </a:prstGeom>
          <a:noFill/>
          <a:ln>
            <a:noFill/>
          </a:ln>
        </p:spPr>
      </p:pic>
      <p:pic>
        <p:nvPicPr>
          <p:cNvPr id="169" name="Google Shape;169;p18"/>
          <p:cNvPicPr preferRelativeResize="0"/>
          <p:nvPr/>
        </p:nvPicPr>
        <p:blipFill>
          <a:blip r:embed="rId6">
            <a:alphaModFix/>
          </a:blip>
          <a:stretch>
            <a:fillRect/>
          </a:stretch>
        </p:blipFill>
        <p:spPr>
          <a:xfrm>
            <a:off x="6496088" y="1307850"/>
            <a:ext cx="2057400" cy="1371600"/>
          </a:xfrm>
          <a:prstGeom prst="rect">
            <a:avLst/>
          </a:prstGeom>
          <a:noFill/>
          <a:ln>
            <a:noFill/>
          </a:ln>
        </p:spPr>
      </p:pic>
      <p:pic>
        <p:nvPicPr>
          <p:cNvPr id="170" name="Google Shape;170;p18"/>
          <p:cNvPicPr preferRelativeResize="0"/>
          <p:nvPr/>
        </p:nvPicPr>
        <p:blipFill>
          <a:blip r:embed="rId7">
            <a:alphaModFix/>
          </a:blip>
          <a:stretch>
            <a:fillRect/>
          </a:stretch>
        </p:blipFill>
        <p:spPr>
          <a:xfrm>
            <a:off x="1080425" y="2679450"/>
            <a:ext cx="2057400" cy="1371600"/>
          </a:xfrm>
          <a:prstGeom prst="rect">
            <a:avLst/>
          </a:prstGeom>
          <a:noFill/>
          <a:ln>
            <a:noFill/>
          </a:ln>
        </p:spPr>
      </p:pic>
      <p:pic>
        <p:nvPicPr>
          <p:cNvPr id="171" name="Google Shape;171;p18"/>
          <p:cNvPicPr preferRelativeResize="0"/>
          <p:nvPr/>
        </p:nvPicPr>
        <p:blipFill>
          <a:blip r:embed="rId8">
            <a:alphaModFix/>
          </a:blip>
          <a:stretch>
            <a:fillRect/>
          </a:stretch>
        </p:blipFill>
        <p:spPr>
          <a:xfrm>
            <a:off x="4685250" y="2679450"/>
            <a:ext cx="2057400" cy="1371591"/>
          </a:xfrm>
          <a:prstGeom prst="rect">
            <a:avLst/>
          </a:prstGeom>
          <a:noFill/>
          <a:ln>
            <a:noFill/>
          </a:ln>
        </p:spPr>
      </p:pic>
      <p:pic>
        <p:nvPicPr>
          <p:cNvPr id="172" name="Google Shape;172;p18"/>
          <p:cNvPicPr preferRelativeResize="0"/>
          <p:nvPr/>
        </p:nvPicPr>
        <p:blipFill>
          <a:blip r:embed="rId9">
            <a:alphaModFix/>
          </a:blip>
          <a:stretch>
            <a:fillRect/>
          </a:stretch>
        </p:blipFill>
        <p:spPr>
          <a:xfrm>
            <a:off x="2884525" y="2679450"/>
            <a:ext cx="2057400" cy="1371600"/>
          </a:xfrm>
          <a:prstGeom prst="rect">
            <a:avLst/>
          </a:prstGeom>
          <a:noFill/>
          <a:ln>
            <a:noFill/>
          </a:ln>
        </p:spPr>
      </p:pic>
      <p:pic>
        <p:nvPicPr>
          <p:cNvPr id="173" name="Google Shape;173;p18"/>
          <p:cNvPicPr preferRelativeResize="0"/>
          <p:nvPr/>
        </p:nvPicPr>
        <p:blipFill>
          <a:blip r:embed="rId10">
            <a:alphaModFix/>
          </a:blip>
          <a:stretch>
            <a:fillRect/>
          </a:stretch>
        </p:blipFill>
        <p:spPr>
          <a:xfrm>
            <a:off x="6496100" y="2679450"/>
            <a:ext cx="2057400" cy="137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189" name="Google Shape;189;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How to define popularity?</a:t>
            </a:r>
            <a:endParaRPr sz="1600"/>
          </a:p>
          <a:p>
            <a:pPr marL="457200" lvl="0" indent="0" algn="l" rtl="0">
              <a:spcBef>
                <a:spcPts val="1600"/>
              </a:spcBef>
              <a:spcAft>
                <a:spcPts val="0"/>
              </a:spcAft>
              <a:buNone/>
            </a:pPr>
            <a:r>
              <a:rPr lang="en" sz="1600"/>
              <a:t>If a song’s popularity measurement is greater than 80% songs in our dataset, then we treat it as a ‘popular’ song. Otherwise, the song is ‘unpopular’ </a:t>
            </a:r>
            <a:endParaRPr sz="1600"/>
          </a:p>
          <a:p>
            <a:pPr marL="457200" lvl="0" indent="-330200" algn="l" rtl="0">
              <a:spcBef>
                <a:spcPts val="1600"/>
              </a:spcBef>
              <a:spcAft>
                <a:spcPts val="0"/>
              </a:spcAft>
              <a:buSzPts val="1600"/>
              <a:buChar char="●"/>
            </a:pPr>
            <a:r>
              <a:rPr lang="en" sz="1600"/>
              <a:t>What are we trying to predict?</a:t>
            </a:r>
            <a:endParaRPr sz="1600"/>
          </a:p>
          <a:p>
            <a:pPr marL="457200" lvl="0" indent="0" algn="l" rtl="0">
              <a:spcBef>
                <a:spcPts val="1600"/>
              </a:spcBef>
              <a:spcAft>
                <a:spcPts val="0"/>
              </a:spcAft>
              <a:buNone/>
            </a:pPr>
            <a:r>
              <a:rPr lang="en" sz="1600"/>
              <a:t>We try to use features except ‘song_popularity’ in the dataset to identify whether a song is popular or not by machine learning algorithm.</a:t>
            </a:r>
            <a:endParaRPr sz="1600"/>
          </a:p>
          <a:p>
            <a:pPr marL="457200" lvl="0" indent="0" algn="l" rtl="0">
              <a:spcBef>
                <a:spcPts val="1600"/>
              </a:spcBef>
              <a:spcAft>
                <a:spcPts val="16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195" name="Google Shape;195;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Splitting the 85% of original data set as train set while the rest are test set.</a:t>
            </a:r>
            <a:endParaRPr sz="1600"/>
          </a:p>
          <a:p>
            <a:pPr marL="0" lvl="0" indent="0" algn="l" rtl="0">
              <a:spcBef>
                <a:spcPts val="1600"/>
              </a:spcBef>
              <a:spcAft>
                <a:spcPts val="0"/>
              </a:spcAft>
              <a:buNone/>
            </a:pPr>
            <a:endParaRPr sz="1600"/>
          </a:p>
          <a:p>
            <a:pPr marL="457200" lvl="0" indent="-330200" algn="l" rtl="0">
              <a:spcBef>
                <a:spcPts val="1600"/>
              </a:spcBef>
              <a:spcAft>
                <a:spcPts val="0"/>
              </a:spcAft>
              <a:buSzPts val="1600"/>
              <a:buChar char="●"/>
            </a:pPr>
            <a:r>
              <a:rPr lang="en" sz="1600"/>
              <a:t>Keep the distribution of popular song in two subsets are the same as the original dataset by using stratify method</a:t>
            </a:r>
            <a:endParaRPr sz="1600"/>
          </a:p>
        </p:txBody>
      </p:sp>
      <p:pic>
        <p:nvPicPr>
          <p:cNvPr id="196" name="Google Shape;196;p21"/>
          <p:cNvPicPr preferRelativeResize="0"/>
          <p:nvPr/>
        </p:nvPicPr>
        <p:blipFill>
          <a:blip r:embed="rId3">
            <a:alphaModFix/>
          </a:blip>
          <a:stretch>
            <a:fillRect/>
          </a:stretch>
        </p:blipFill>
        <p:spPr>
          <a:xfrm>
            <a:off x="885775" y="3914000"/>
            <a:ext cx="7631550" cy="4950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Models </a:t>
            </a:r>
            <a:endParaRPr sz="2700"/>
          </a:p>
        </p:txBody>
      </p:sp>
      <p:sp>
        <p:nvSpPr>
          <p:cNvPr id="202" name="Google Shape;202;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400050" algn="l" rtl="0">
              <a:spcBef>
                <a:spcPts val="0"/>
              </a:spcBef>
              <a:spcAft>
                <a:spcPts val="0"/>
              </a:spcAft>
              <a:buSzPts val="2700"/>
              <a:buChar char="●"/>
            </a:pPr>
            <a:r>
              <a:rPr lang="en" sz="2700"/>
              <a:t>Logistic Regression</a:t>
            </a:r>
            <a:endParaRPr sz="2700"/>
          </a:p>
          <a:p>
            <a:pPr marL="457200" lvl="0" indent="-400050" algn="l" rtl="0">
              <a:spcBef>
                <a:spcPts val="0"/>
              </a:spcBef>
              <a:spcAft>
                <a:spcPts val="0"/>
              </a:spcAft>
              <a:buSzPts val="2700"/>
              <a:buChar char="●"/>
            </a:pPr>
            <a:r>
              <a:rPr lang="en" sz="2700"/>
              <a:t>kNN</a:t>
            </a:r>
            <a:endParaRPr sz="2700"/>
          </a:p>
          <a:p>
            <a:pPr marL="457200" lvl="0" indent="-400050" algn="l" rtl="0">
              <a:spcBef>
                <a:spcPts val="0"/>
              </a:spcBef>
              <a:spcAft>
                <a:spcPts val="0"/>
              </a:spcAft>
              <a:buSzPts val="2700"/>
              <a:buChar char="●"/>
            </a:pPr>
            <a:r>
              <a:rPr lang="en" sz="2700"/>
              <a:t>Decision Tree</a:t>
            </a:r>
            <a:endParaRPr sz="2700"/>
          </a:p>
          <a:p>
            <a:pPr marL="457200" lvl="0" indent="-400050" algn="l" rtl="0">
              <a:spcBef>
                <a:spcPts val="0"/>
              </a:spcBef>
              <a:spcAft>
                <a:spcPts val="0"/>
              </a:spcAft>
              <a:buSzPts val="2700"/>
              <a:buChar char="●"/>
            </a:pPr>
            <a:r>
              <a:rPr lang="en" sz="2700"/>
              <a:t>Random Forest</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Logistic regression</a:t>
            </a:r>
            <a:endParaRPr dirty="0"/>
          </a:p>
        </p:txBody>
      </p:sp>
      <p:sp>
        <p:nvSpPr>
          <p:cNvPr id="208" name="Google Shape;208;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en" sz="1500"/>
              <a:t>Since after our preprocessing, we only have the song with ‘popular’ label and the song with ‘unpopular’ label. So we treat it as a binary data, and try to use logistic regression model to estimate the probability of a song will be popular, using the default threshold in sklearn, if the estimated probability greater than 0.5, then the model will predict the song is popular</a:t>
            </a:r>
            <a:endParaRPr sz="1500"/>
          </a:p>
        </p:txBody>
      </p:sp>
      <p:pic>
        <p:nvPicPr>
          <p:cNvPr id="209" name="Google Shape;209;p23"/>
          <p:cNvPicPr preferRelativeResize="0"/>
          <p:nvPr/>
        </p:nvPicPr>
        <p:blipFill>
          <a:blip r:embed="rId3">
            <a:alphaModFix/>
          </a:blip>
          <a:stretch>
            <a:fillRect/>
          </a:stretch>
        </p:blipFill>
        <p:spPr>
          <a:xfrm>
            <a:off x="2107075" y="2984813"/>
            <a:ext cx="5419725" cy="11334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1562</Words>
  <Application>Microsoft Office PowerPoint</Application>
  <PresentationFormat>On-screen Show (16:9)</PresentationFormat>
  <Paragraphs>120</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Montserrat</vt:lpstr>
      <vt:lpstr>Arial</vt:lpstr>
      <vt:lpstr>Lato</vt:lpstr>
      <vt:lpstr>Focus</vt:lpstr>
      <vt:lpstr>Predicting Song Popularity on Spotify</vt:lpstr>
      <vt:lpstr>Introduction</vt:lpstr>
      <vt:lpstr>Motivation/Goals</vt:lpstr>
      <vt:lpstr>Our Dataset</vt:lpstr>
      <vt:lpstr>Feature distribution</vt:lpstr>
      <vt:lpstr>Preprocessing</vt:lpstr>
      <vt:lpstr>Preprocessing</vt:lpstr>
      <vt:lpstr>Models </vt:lpstr>
      <vt:lpstr>Logistic regression</vt:lpstr>
      <vt:lpstr>Result</vt:lpstr>
      <vt:lpstr>PowerPoint Presentation</vt:lpstr>
      <vt:lpstr>KNN </vt:lpstr>
      <vt:lpstr>KNN </vt:lpstr>
      <vt:lpstr>Decision Trees </vt:lpstr>
      <vt:lpstr>Ensemble Methods </vt:lpstr>
      <vt:lpstr>Bagging</vt:lpstr>
      <vt:lpstr>Random Forest</vt:lpstr>
      <vt:lpstr>Grid Search </vt:lpstr>
      <vt:lpstr>Model Comparisons (Van)</vt:lpstr>
      <vt:lpstr>Feature importance(Van)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Song Popularity on Spotify</dc:title>
  <dc:creator>Anantha</dc:creator>
  <cp:lastModifiedBy>ANANTHA RAO</cp:lastModifiedBy>
  <cp:revision>9</cp:revision>
  <dcterms:modified xsi:type="dcterms:W3CDTF">2020-12-06T23:48:56Z</dcterms:modified>
</cp:coreProperties>
</file>