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7" r:id="rId4"/>
  </p:sldMasterIdLst>
  <p:notesMasterIdLst>
    <p:notesMasterId r:id="rId14"/>
  </p:notesMasterIdLst>
  <p:sldIdLst>
    <p:sldId id="462" r:id="rId5"/>
    <p:sldId id="484" r:id="rId6"/>
    <p:sldId id="485" r:id="rId7"/>
    <p:sldId id="486" r:id="rId8"/>
    <p:sldId id="487" r:id="rId9"/>
    <p:sldId id="488" r:id="rId10"/>
    <p:sldId id="489" r:id="rId11"/>
    <p:sldId id="490" r:id="rId12"/>
    <p:sldId id="457" r:id="rId13"/>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duct intro" id="{578B373C-ABEF-6643-A192-8C4C55564F32}">
          <p14:sldIdLst>
            <p14:sldId id="462"/>
          </p14:sldIdLst>
        </p14:section>
        <p14:section name="Introduction" id="{F66F788D-47DF-D04E-8C61-B37DDC31B106}">
          <p14:sldIdLst>
            <p14:sldId id="484"/>
            <p14:sldId id="485"/>
            <p14:sldId id="486"/>
          </p14:sldIdLst>
        </p14:section>
        <p14:section name="WildFly Swarm" id="{8E71EA9F-DCBD-1D4D-BC2A-399B69B05787}">
          <p14:sldIdLst>
            <p14:sldId id="487"/>
            <p14:sldId id="488"/>
            <p14:sldId id="489"/>
            <p14:sldId id="490"/>
          </p14:sldIdLst>
        </p14:section>
        <p14:section name="Fargate and ECS" id="{2BC32292-68A4-1C49-AED1-63BE09C76151}">
          <p14:sldIdLst/>
        </p14:section>
        <p14:section name="Kubernetes" id="{6A47BF3F-B624-A641-A6A1-D75D8DBB740E}">
          <p14:sldIdLst/>
        </p14:section>
        <p14:section name="Lambda" id="{19B6AF78-C999-E946-9352-94D0F06531D5}">
          <p14:sldIdLst>
            <p14:sldId id="457"/>
          </p14:sldIdLst>
        </p14:section>
      </p14:sectionLst>
    </p:ext>
    <p:ext uri="{EFAFB233-063F-42B5-8137-9DF3F51BA10A}">
      <p15:sldGuideLst xmlns:p15="http://schemas.microsoft.com/office/powerpoint/2012/main">
        <p15:guide id="2" pos="2856" userDrawn="1">
          <p15:clr>
            <a:srgbClr val="A4A3A4"/>
          </p15:clr>
        </p15:guide>
        <p15:guide id="4" pos="5496" userDrawn="1">
          <p15:clr>
            <a:srgbClr val="A4A3A4"/>
          </p15:clr>
        </p15:guide>
        <p15:guide id="5" pos="240" userDrawn="1">
          <p15:clr>
            <a:srgbClr val="A4A3A4"/>
          </p15:clr>
        </p15:guide>
        <p15:guide id="6"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 Cooley" initials="JC" lastIdx="5" clrIdx="0">
    <p:extLst/>
  </p:cmAuthor>
  <p:cmAuthor id="2" name="Deepak Dayama" initials="DD" lastIdx="2" clrIdx="1">
    <p:extLst/>
  </p:cmAuthor>
  <p:cmAuthor id="3" name="Deepak Dayama" initials="DD [2]" lastIdx="1" clrIdx="2">
    <p:extLst/>
  </p:cmAuthor>
  <p:cmAuthor id="4" name="Deepak Dayama" initials="DD [3]" lastIdx="1" clrIdx="3">
    <p:extLst/>
  </p:cmAuthor>
  <p:cmAuthor id="5" name="Anthony Suarez" initials="AJS" lastIdx="3" clrIdx="4">
    <p:extLst/>
  </p:cmAuthor>
  <p:cmAuthor id="6" name="Anthony Suarez" initials="AJS [2]" lastIdx="1" clrIdx="5">
    <p:extLst/>
  </p:cmAuthor>
  <p:cmAuthor id="7" name="Anthony Suarez" initials="AJS [3]" lastIdx="1" clrIdx="6">
    <p:extLst/>
  </p:cmAuthor>
  <p:cmAuthor id="8" name="Anthony Suarez" initials="AJS [4]" lastIdx="1" clrIdx="7">
    <p:extLst/>
  </p:cmAuthor>
  <p:cmAuthor id="9" name="Anthony Suarez" initials="AJS [5]" lastIdx="1" clrIdx="8">
    <p:extLst/>
  </p:cmAuthor>
  <p:cmAuthor id="10" name="Anthony Suarez" initials="AJS [6]" lastIdx="1" clrIdx="9">
    <p:extLst/>
  </p:cmAuthor>
  <p:cmAuthor id="11" name="Anthony Suarez" initials="AJS [7]" lastIdx="1" clrIdx="10">
    <p:extLst/>
  </p:cmAuthor>
  <p:cmAuthor id="12" name="Anthony Suarez" initials="AJS [8]" lastIdx="1" clrIdx="11">
    <p:extLst/>
  </p:cmAuthor>
  <p:cmAuthor id="13" name="Anthony Suarez" initials="AJS [9]" lastIdx="1" clrIdx="12">
    <p:extLst/>
  </p:cmAuthor>
  <p:cmAuthor id="14" name="Anthony Suarez" initials="AJS [10]" lastIdx="1" clrIdx="13">
    <p:extLst/>
  </p:cmAuthor>
  <p:cmAuthor id="15" name="Anthony Suarez" initials="AS" lastIdx="1" clrIdx="14">
    <p:extLst/>
  </p:cmAuthor>
  <p:cmAuthor id="16" name="Kaylee McAvoy" initials="KM" lastIdx="3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466"/>
    <a:srgbClr val="191919"/>
    <a:srgbClr val="262626"/>
    <a:srgbClr val="000000"/>
    <a:srgbClr val="353535"/>
    <a:srgbClr val="392656"/>
    <a:srgbClr val="4C3D26"/>
    <a:srgbClr val="232323"/>
    <a:srgbClr val="FFCE3C"/>
    <a:srgbClr val="FFD5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autoAdjust="0"/>
    <p:restoredTop sz="74065" autoAdjust="0"/>
  </p:normalViewPr>
  <p:slideViewPr>
    <p:cSldViewPr snapToGrid="0" snapToObjects="1">
      <p:cViewPr varScale="1">
        <p:scale>
          <a:sx n="140" d="100"/>
          <a:sy n="140" d="100"/>
        </p:scale>
        <p:origin x="1152" y="184"/>
      </p:cViewPr>
      <p:guideLst>
        <p:guide pos="2856"/>
        <p:guide pos="5496"/>
        <p:guide pos="240"/>
        <p:guide orient="horz" pos="1620"/>
      </p:guideLst>
    </p:cSldViewPr>
  </p:slideViewPr>
  <p:outlineViewPr>
    <p:cViewPr>
      <p:scale>
        <a:sx n="33" d="100"/>
        <a:sy n="33" d="100"/>
      </p:scale>
      <p:origin x="0" y="-516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2352"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D7911CA-14EA-4514-A7F8-BF93058B14F7}" type="datetimeFigureOut">
              <a:rPr lang="en-US" smtClean="0"/>
              <a:t>3/10/18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AFC19F9-0583-4F75-8340-179CC39A694D}" type="slidenum">
              <a:rPr lang="en-US" smtClean="0"/>
              <a:t>‹#›</a:t>
            </a:fld>
            <a:endParaRPr lang="en-US" dirty="0"/>
          </a:p>
        </p:txBody>
      </p:sp>
    </p:spTree>
    <p:extLst>
      <p:ext uri="{BB962C8B-B14F-4D97-AF65-F5344CB8AC3E}">
        <p14:creationId xmlns:p14="http://schemas.microsoft.com/office/powerpoint/2010/main" val="294231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p>
          <a:p>
            <a:r>
              <a:rPr lang="en-US" dirty="0"/>
              <a:t>As your application’s infrastructure grows and scales, well-managed container scheduling is critical to ensuring high-availability and resource optimization. In this session, we will deep dive into the challenges and opportunities around container scheduling, as well as the different tools available within Amazon ECS and AWS to carry out efficient container scheduling. We will discuss patterns for container scheduling available with Amazon ECS and the Blox scheduling framework</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10204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spcAft>
                <a:spcPts val="0"/>
              </a:spcAft>
              <a:buNone/>
            </a:pPr>
            <a:r>
              <a:rPr lang="en-US" dirty="0" err="1"/>
              <a:t>MicroProfile</a:t>
            </a:r>
            <a:r>
              <a:rPr lang="en-US" dirty="0"/>
              <a:t> was founded in mid-2016 as a means to accelerate adoption of microservices within the Enterprise Java community. Community is at its core, with specifications being collaboratively defined and led by individuals and organizations. No single organization </a:t>
            </a:r>
          </a:p>
          <a:p>
            <a:pPr marL="0" lvl="0" indent="0">
              <a:spcBef>
                <a:spcPts val="0"/>
              </a:spcBef>
              <a:spcAft>
                <a:spcPts val="0"/>
              </a:spcAft>
              <a:buNone/>
            </a:pPr>
            <a:endParaRPr lang="en-US" dirty="0"/>
          </a:p>
          <a:p>
            <a:pPr marL="0" lvl="0" indent="0" rtl="0">
              <a:spcBef>
                <a:spcPts val="0"/>
              </a:spcBef>
              <a:spcAft>
                <a:spcPts val="0"/>
              </a:spcAft>
              <a:buNone/>
            </a:pPr>
            <a:r>
              <a:rPr lang="en-US" dirty="0" err="1"/>
              <a:t>MicroProfile</a:t>
            </a:r>
            <a:r>
              <a:rPr lang="en-US" dirty="0"/>
              <a:t> specifications can be used outside of traditional Java EE application servers, and Hammock an example. However, </a:t>
            </a:r>
            <a:r>
              <a:rPr lang="en-US" dirty="0" err="1"/>
              <a:t>MicroProfile</a:t>
            </a:r>
            <a:r>
              <a:rPr lang="en-US" dirty="0"/>
              <a:t> implementations are often used to extend the capabilities of Java EE application servers. This shows a nice alignment with Java EE while also enabling innovation outside of Java EE.</a:t>
            </a:r>
          </a:p>
          <a:p>
            <a:pPr marL="0" lvl="0" indent="0" rtl="0">
              <a:spcBef>
                <a:spcPts val="0"/>
              </a:spcBef>
              <a:spcAft>
                <a:spcPts val="0"/>
              </a:spcAft>
              <a:buNone/>
            </a:pPr>
            <a:endParaRPr lang="en-US" dirty="0"/>
          </a:p>
          <a:p>
            <a:pPr marL="0" lvl="0" indent="0">
              <a:spcBef>
                <a:spcPts val="0"/>
              </a:spcBef>
              <a:spcAft>
                <a:spcPts val="0"/>
              </a:spcAft>
              <a:buNone/>
            </a:pPr>
            <a:r>
              <a:rPr lang="en-US" dirty="0" err="1"/>
              <a:t>MicroProfile</a:t>
            </a:r>
            <a:r>
              <a:rPr lang="en-US" dirty="0"/>
              <a:t> specifications address Microservices/Cloud Native architectural patterns. CDI, JSON-P, and JAX-RS form the foundation of the programming model, so </a:t>
            </a:r>
            <a:r>
              <a:rPr lang="en-US" dirty="0" err="1"/>
              <a:t>MicroProfile</a:t>
            </a:r>
            <a:r>
              <a:rPr lang="en-US" dirty="0"/>
              <a:t> is ideal for those with a Java EE background. Red Hat is very active in the </a:t>
            </a:r>
            <a:r>
              <a:rPr lang="en-US" dirty="0" err="1"/>
              <a:t>MicroProfile</a:t>
            </a:r>
            <a:r>
              <a:rPr lang="en-US" dirty="0"/>
              <a:t> community.</a:t>
            </a:r>
            <a:br>
              <a:rPr lang="en-US" dirty="0"/>
            </a:br>
            <a:br>
              <a:rPr lang="en-US" dirty="0"/>
            </a:br>
            <a:r>
              <a:rPr lang="en-US" dirty="0" err="1"/>
              <a:t>MicroProfile</a:t>
            </a:r>
            <a:r>
              <a:rPr lang="en-US" dirty="0"/>
              <a:t> borrows a minimal set of Java EE-related specifications (CDI, JSON-P, JAX-RS, common annotations) to define a base programming model and then utilizes that foundation to define specifications around cloud native development patterns. </a:t>
            </a:r>
            <a:r>
              <a:rPr lang="en-US" dirty="0" err="1"/>
              <a:t>MicroProfile</a:t>
            </a:r>
            <a:r>
              <a:rPr lang="en-US" dirty="0"/>
              <a:t> uses a very lightweight process to introduce (incubate) new projects and move them along into the core </a:t>
            </a:r>
            <a:r>
              <a:rPr lang="en-US" dirty="0" err="1"/>
              <a:t>MicroProfile</a:t>
            </a:r>
            <a:r>
              <a:rPr lang="en-US" dirty="0"/>
              <a:t> platform. Once in the platform, the lightweight process can be utilize to quickly evolve a specification. For example, a number of </a:t>
            </a:r>
            <a:r>
              <a:rPr lang="en-US" dirty="0" err="1"/>
              <a:t>MicroProfile</a:t>
            </a:r>
            <a:r>
              <a:rPr lang="en-US" dirty="0"/>
              <a:t> </a:t>
            </a:r>
            <a:r>
              <a:rPr lang="en-US" dirty="0" err="1"/>
              <a:t>specificaitons</a:t>
            </a:r>
            <a:r>
              <a:rPr lang="en-US" dirty="0"/>
              <a:t> have already gone through multiple updates within the last year.</a:t>
            </a:r>
          </a:p>
          <a:p>
            <a:pPr marL="0" lvl="0" indent="0">
              <a:spcBef>
                <a:spcPts val="0"/>
              </a:spcBef>
              <a:spcAft>
                <a:spcPts val="0"/>
              </a:spcAft>
              <a:buNone/>
            </a:pPr>
            <a:endParaRPr lang="en-US" dirty="0"/>
          </a:p>
          <a:p>
            <a:pPr marL="0" lvl="0" indent="0" rtl="0">
              <a:spcBef>
                <a:spcPts val="0"/>
              </a:spcBef>
              <a:spcAft>
                <a:spcPts val="0"/>
              </a:spcAft>
              <a:buNone/>
            </a:pPr>
            <a:r>
              <a:rPr lang="en-US" dirty="0"/>
              <a:t>There is a constant pipeline of new capabilities being introduced. Right now working groups are being formed around supporting service meshes (like </a:t>
            </a:r>
            <a:r>
              <a:rPr lang="en-US" dirty="0" err="1"/>
              <a:t>Istio</a:t>
            </a:r>
            <a:r>
              <a:rPr lang="en-US" dirty="0"/>
              <a:t> and </a:t>
            </a:r>
            <a:r>
              <a:rPr lang="en-US" dirty="0" err="1"/>
              <a:t>LInkerd</a:t>
            </a:r>
            <a:r>
              <a:rPr lang="en-US" dirty="0"/>
              <a:t>) and distributed messaging. </a:t>
            </a:r>
            <a:r>
              <a:rPr lang="en-US" dirty="0" err="1"/>
              <a:t>MicroProfile</a:t>
            </a:r>
            <a:r>
              <a:rPr lang="en-US" dirty="0"/>
              <a:t> 2.0 is targeting a core platform update from the prior Java EE 7-related APIs to their Java EE 8 equivalents, with a plan to add JSON Binding as well.</a:t>
            </a:r>
          </a:p>
          <a:p>
            <a:pPr marL="0" lvl="0" indent="0" rtl="0">
              <a:spcBef>
                <a:spcPts val="0"/>
              </a:spcBef>
              <a:spcAft>
                <a:spcPts val="0"/>
              </a:spcAft>
              <a:buNone/>
            </a:pPr>
            <a:endParaRPr lang="en-US" dirty="0"/>
          </a:p>
          <a:p>
            <a:endParaRPr lang="en-US" dirty="0"/>
          </a:p>
        </p:txBody>
      </p:sp>
      <p:sp>
        <p:nvSpPr>
          <p:cNvPr id="4" name="Slide Number Placeholder 3"/>
          <p:cNvSpPr>
            <a:spLocks noGrp="1"/>
          </p:cNvSpPr>
          <p:nvPr>
            <p:ph type="sldNum" sz="quarter" idx="10"/>
          </p:nvPr>
        </p:nvSpPr>
        <p:spPr/>
        <p:txBody>
          <a:bodyPr/>
          <a:lstStyle/>
          <a:p>
            <a:fld id="{BAFC19F9-0583-4F75-8340-179CC39A694D}" type="slidenum">
              <a:rPr lang="en-US" smtClean="0"/>
              <a:t>5</a:t>
            </a:fld>
            <a:endParaRPr lang="en-US" dirty="0"/>
          </a:p>
        </p:txBody>
      </p:sp>
    </p:spTree>
    <p:extLst>
      <p:ext uri="{BB962C8B-B14F-4D97-AF65-F5344CB8AC3E}">
        <p14:creationId xmlns:p14="http://schemas.microsoft.com/office/powerpoint/2010/main" val="76539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spcAft>
                <a:spcPts val="0"/>
              </a:spcAft>
              <a:buNone/>
            </a:pPr>
            <a:r>
              <a:rPr lang="en-US" dirty="0" err="1"/>
              <a:t>WildFly</a:t>
            </a:r>
            <a:r>
              <a:rPr lang="en-US" dirty="0"/>
              <a:t> Swarm wants to enable organizations to leverage their Java EE knowledge when moving to cloud native development. It does so by re-thinking of the execution environment - containerized applications in an orchestrated (Kubernetes) environment.  Many of the management features typically offered by application servers are now provided by containerized environments. </a:t>
            </a:r>
            <a:r>
              <a:rPr lang="en-US" dirty="0" err="1"/>
              <a:t>WildFly</a:t>
            </a:r>
            <a:r>
              <a:rPr lang="en-US" dirty="0"/>
              <a:t> Swarm replaces traditional </a:t>
            </a:r>
            <a:r>
              <a:rPr lang="en-US" dirty="0" err="1"/>
              <a:t>appserver</a:t>
            </a:r>
            <a:r>
              <a:rPr lang="en-US" dirty="0"/>
              <a:t> features and instead exposes features and capabilities that enable the container environment to more easily manage and monitor applications.</a:t>
            </a:r>
          </a:p>
          <a:p>
            <a:pPr marL="0" lvl="0" indent="0">
              <a:spcBef>
                <a:spcPts val="0"/>
              </a:spcBef>
              <a:spcAft>
                <a:spcPts val="0"/>
              </a:spcAft>
              <a:buNone/>
            </a:pPr>
            <a:endParaRPr lang="en-US" dirty="0"/>
          </a:p>
          <a:p>
            <a:pPr marL="0" lvl="0" indent="0">
              <a:spcBef>
                <a:spcPts val="0"/>
              </a:spcBef>
              <a:spcAft>
                <a:spcPts val="0"/>
              </a:spcAft>
              <a:buNone/>
            </a:pPr>
            <a:r>
              <a:rPr lang="en-US" dirty="0"/>
              <a:t>As an open source project that supports Java EE and </a:t>
            </a:r>
            <a:r>
              <a:rPr lang="en-US" dirty="0" err="1"/>
              <a:t>MicroProfile</a:t>
            </a:r>
            <a:r>
              <a:rPr lang="en-US" dirty="0"/>
              <a:t> specifications, </a:t>
            </a:r>
            <a:r>
              <a:rPr lang="en-US" dirty="0" err="1"/>
              <a:t>WildFly</a:t>
            </a:r>
            <a:r>
              <a:rPr lang="en-US" dirty="0"/>
              <a:t> Swarm </a:t>
            </a:r>
            <a:r>
              <a:rPr lang="en-US" dirty="0" err="1"/>
              <a:t>maintain's</a:t>
            </a:r>
            <a:r>
              <a:rPr lang="en-US" dirty="0"/>
              <a:t> Red Hat's core values in open source and industry standards, enabling customers to improve customer choice while simultaneously reducing risk.</a:t>
            </a:r>
          </a:p>
          <a:p>
            <a:pPr marL="0" lvl="0" indent="0">
              <a:spcBef>
                <a:spcPts val="0"/>
              </a:spcBef>
              <a:spcAft>
                <a:spcPts val="0"/>
              </a:spcAft>
              <a:buNone/>
            </a:pPr>
            <a:endParaRPr lang="en-US" dirty="0"/>
          </a:p>
          <a:p>
            <a:pPr marL="0" lvl="0" indent="0" rtl="0">
              <a:spcBef>
                <a:spcPts val="0"/>
              </a:spcBef>
              <a:spcAft>
                <a:spcPts val="0"/>
              </a:spcAft>
              <a:buNone/>
            </a:pPr>
            <a:r>
              <a:rPr lang="en-US" dirty="0" err="1"/>
              <a:t>WildFly</a:t>
            </a:r>
            <a:r>
              <a:rPr lang="en-US" dirty="0"/>
              <a:t> Swarm supports both Uber jars and traditional war file deployments. The uber-jar approach includes both application and just enough of the </a:t>
            </a:r>
            <a:r>
              <a:rPr lang="en-US" dirty="0" err="1"/>
              <a:t>appserver</a:t>
            </a:r>
            <a:r>
              <a:rPr lang="en-US" dirty="0"/>
              <a:t> to run the application. This is ideal for organizations that prefer a self-contained distributed "executable". Traditional war file deployment are for those that prefer to optimize for containerized environments.</a:t>
            </a:r>
          </a:p>
          <a:p>
            <a:endParaRPr lang="en-US" dirty="0"/>
          </a:p>
        </p:txBody>
      </p:sp>
      <p:sp>
        <p:nvSpPr>
          <p:cNvPr id="4" name="Slide Number Placeholder 3"/>
          <p:cNvSpPr>
            <a:spLocks noGrp="1"/>
          </p:cNvSpPr>
          <p:nvPr>
            <p:ph type="sldNum" sz="quarter" idx="10"/>
          </p:nvPr>
        </p:nvSpPr>
        <p:spPr/>
        <p:txBody>
          <a:bodyPr/>
          <a:lstStyle/>
          <a:p>
            <a:fld id="{BAFC19F9-0583-4F75-8340-179CC39A694D}" type="slidenum">
              <a:rPr lang="en-US" smtClean="0"/>
              <a:t>6</a:t>
            </a:fld>
            <a:endParaRPr lang="en-US" dirty="0"/>
          </a:p>
        </p:txBody>
      </p:sp>
    </p:spTree>
    <p:extLst>
      <p:ext uri="{BB962C8B-B14F-4D97-AF65-F5344CB8AC3E}">
        <p14:creationId xmlns:p14="http://schemas.microsoft.com/office/powerpoint/2010/main" val="70731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Swarm applications can be delivered as uber-jars. However, developers can create their own custom application server by only including the parts of the </a:t>
            </a:r>
            <a:r>
              <a:rPr lang="en-US" dirty="0" err="1"/>
              <a:t>appserver</a:t>
            </a:r>
            <a:r>
              <a:rPr lang="en-US" dirty="0"/>
              <a:t> that are required following corporate standards, and packaging that into an </a:t>
            </a:r>
            <a:r>
              <a:rPr lang="en-US" dirty="0" err="1"/>
              <a:t>uber</a:t>
            </a:r>
            <a:r>
              <a:rPr lang="en-US" dirty="0"/>
              <a:t> jar. This is done easily by defining the desired maven dependencies and then defining the "</a:t>
            </a:r>
            <a:r>
              <a:rPr lang="en-US" dirty="0" err="1"/>
              <a:t>swarm.hollow</a:t>
            </a:r>
            <a:r>
              <a:rPr lang="en-US" dirty="0"/>
              <a:t>=true" maven plugin property. That </a:t>
            </a:r>
            <a:r>
              <a:rPr lang="en-US" dirty="0" err="1"/>
              <a:t>uber</a:t>
            </a:r>
            <a:r>
              <a:rPr lang="en-US" dirty="0"/>
              <a:t> jar can then be added to a container layer and shipped to each </a:t>
            </a:r>
            <a:r>
              <a:rPr lang="en-US" dirty="0" err="1"/>
              <a:t>docker</a:t>
            </a:r>
            <a:r>
              <a:rPr lang="en-US" dirty="0"/>
              <a:t> host only once, enabling reuse. The application is then layered on top of the custom </a:t>
            </a:r>
            <a:r>
              <a:rPr lang="en-US" dirty="0" err="1"/>
              <a:t>appserver</a:t>
            </a:r>
            <a:r>
              <a:rPr lang="en-US" dirty="0"/>
              <a:t> hollow jar, making deployments smaller and much quicker build, ship, and deploy.</a:t>
            </a:r>
          </a:p>
          <a:p>
            <a:endParaRPr lang="en-US" dirty="0"/>
          </a:p>
        </p:txBody>
      </p:sp>
      <p:sp>
        <p:nvSpPr>
          <p:cNvPr id="4" name="Slide Number Placeholder 3"/>
          <p:cNvSpPr>
            <a:spLocks noGrp="1"/>
          </p:cNvSpPr>
          <p:nvPr>
            <p:ph type="sldNum" sz="quarter" idx="10"/>
          </p:nvPr>
        </p:nvSpPr>
        <p:spPr/>
        <p:txBody>
          <a:bodyPr/>
          <a:lstStyle/>
          <a:p>
            <a:fld id="{BAFC19F9-0583-4F75-8340-179CC39A694D}" type="slidenum">
              <a:rPr lang="en-US" smtClean="0"/>
              <a:t>7</a:t>
            </a:fld>
            <a:endParaRPr lang="en-US" dirty="0"/>
          </a:p>
        </p:txBody>
      </p:sp>
    </p:spTree>
    <p:extLst>
      <p:ext uri="{BB962C8B-B14F-4D97-AF65-F5344CB8AC3E}">
        <p14:creationId xmlns:p14="http://schemas.microsoft.com/office/powerpoint/2010/main" val="366580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33" name="Shape 533"/>
          <p:cNvSpPr>
            <a:spLocks noGrp="1"/>
          </p:cNvSpPr>
          <p:nvPr>
            <p:ph type="body" sz="quarter" idx="1"/>
          </p:nvPr>
        </p:nvSpPr>
        <p:spPr>
          <a:prstGeom prst="rect">
            <a:avLst/>
          </a:prstGeom>
        </p:spPr>
        <p:txBody>
          <a:bodyPr/>
          <a:lstStyle/>
          <a:p>
            <a:r>
              <a:rPr lang="en-US" sz="1200" dirty="0"/>
              <a:t>Thank</a:t>
            </a:r>
            <a:r>
              <a:rPr lang="en-US" sz="1200" baseline="0" dirty="0"/>
              <a:t> you very much for listening to our session. We are very excited to get Fargate to you and we ALWAYS love to hear feedback from our customers.</a:t>
            </a:r>
            <a:endParaRPr lang="en-US" sz="1200" dirty="0"/>
          </a:p>
          <a:p>
            <a:br>
              <a:rPr lang="en-US" sz="1200" dirty="0"/>
            </a:br>
            <a:endParaRPr lang="en-US" sz="1200" spc="300" dirty="0">
              <a:latin typeface="Amazon Ember Light" charset="0"/>
              <a:ea typeface="Amazon Ember Light" charset="0"/>
              <a:cs typeface="Amazon Ember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70174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Orang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25733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3 Content Orange">
    <p:spTree>
      <p:nvGrpSpPr>
        <p:cNvPr id="1" name=""/>
        <p:cNvGrpSpPr/>
        <p:nvPr/>
      </p:nvGrpSpPr>
      <p:grpSpPr>
        <a:xfrm>
          <a:off x="0" y="0"/>
          <a:ext cx="0" cy="0"/>
          <a:chOff x="0" y="0"/>
          <a:chExt cx="0" cy="0"/>
        </a:xfrm>
      </p:grpSpPr>
      <p:sp>
        <p:nvSpPr>
          <p:cNvPr id="14"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3195827"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p:cNvSpPr>
            <a:spLocks noGrp="1"/>
          </p:cNvSpPr>
          <p:nvPr>
            <p:ph sz="quarter" idx="12"/>
          </p:nvPr>
        </p:nvSpPr>
        <p:spPr>
          <a:xfrm>
            <a:off x="6035039"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0424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4 Content Graphics Orange">
    <p:spTree>
      <p:nvGrpSpPr>
        <p:cNvPr id="1" name=""/>
        <p:cNvGrpSpPr/>
        <p:nvPr/>
      </p:nvGrpSpPr>
      <p:grpSpPr>
        <a:xfrm>
          <a:off x="0" y="0"/>
          <a:ext cx="0" cy="0"/>
          <a:chOff x="0" y="0"/>
          <a:chExt cx="0" cy="0"/>
        </a:xfrm>
      </p:grpSpPr>
      <p:sp>
        <p:nvSpPr>
          <p:cNvPr id="2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367903" y="3611348"/>
            <a:ext cx="1946319"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2512605"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4658660"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9" name="Content Placeholder 6"/>
          <p:cNvSpPr>
            <a:spLocks noGrp="1"/>
          </p:cNvSpPr>
          <p:nvPr>
            <p:ph sz="quarter" idx="13" hasCustomPrompt="1"/>
          </p:nvPr>
        </p:nvSpPr>
        <p:spPr>
          <a:xfrm>
            <a:off x="6804716"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6" name="Picture Placeholder 5"/>
          <p:cNvSpPr>
            <a:spLocks noGrp="1"/>
          </p:cNvSpPr>
          <p:nvPr>
            <p:ph type="pic" sz="quarter" idx="14"/>
          </p:nvPr>
        </p:nvSpPr>
        <p:spPr>
          <a:xfrm>
            <a:off x="463149" y="1648208"/>
            <a:ext cx="1746504" cy="1746504"/>
          </a:xfrm>
        </p:spPr>
        <p:txBody>
          <a:bodyPr/>
          <a:lstStyle>
            <a:lvl1pPr>
              <a:defRPr sz="1800"/>
            </a:lvl1pPr>
          </a:lstStyle>
          <a:p>
            <a:endParaRPr lang="en-US" dirty="0"/>
          </a:p>
        </p:txBody>
      </p:sp>
      <p:sp>
        <p:nvSpPr>
          <p:cNvPr id="13" name="Picture Placeholder 5"/>
          <p:cNvSpPr>
            <a:spLocks noGrp="1" noChangeAspect="1"/>
          </p:cNvSpPr>
          <p:nvPr>
            <p:ph type="pic" sz="quarter" idx="15"/>
          </p:nvPr>
        </p:nvSpPr>
        <p:spPr>
          <a:xfrm>
            <a:off x="2614635" y="1648208"/>
            <a:ext cx="1746504" cy="1746504"/>
          </a:xfrm>
        </p:spPr>
        <p:txBody>
          <a:bodyPr/>
          <a:lstStyle>
            <a:lvl1pPr>
              <a:defRPr sz="1800"/>
            </a:lvl1pPr>
          </a:lstStyle>
          <a:p>
            <a:endParaRPr lang="en-US" dirty="0"/>
          </a:p>
        </p:txBody>
      </p:sp>
      <p:sp>
        <p:nvSpPr>
          <p:cNvPr id="14" name="Picture Placeholder 5"/>
          <p:cNvSpPr>
            <a:spLocks noGrp="1" noChangeAspect="1"/>
          </p:cNvSpPr>
          <p:nvPr>
            <p:ph type="pic" sz="quarter" idx="16"/>
          </p:nvPr>
        </p:nvSpPr>
        <p:spPr>
          <a:xfrm>
            <a:off x="4766121" y="1648208"/>
            <a:ext cx="1746504" cy="1746504"/>
          </a:xfrm>
        </p:spPr>
        <p:txBody>
          <a:bodyPr/>
          <a:lstStyle>
            <a:lvl1pPr>
              <a:defRPr sz="1800"/>
            </a:lvl1pPr>
          </a:lstStyle>
          <a:p>
            <a:endParaRPr lang="en-US" dirty="0"/>
          </a:p>
        </p:txBody>
      </p:sp>
      <p:sp>
        <p:nvSpPr>
          <p:cNvPr id="15" name="Picture Placeholder 5"/>
          <p:cNvSpPr>
            <a:spLocks noGrp="1" noChangeAspect="1"/>
          </p:cNvSpPr>
          <p:nvPr>
            <p:ph type="pic" sz="quarter" idx="17"/>
          </p:nvPr>
        </p:nvSpPr>
        <p:spPr>
          <a:xfrm>
            <a:off x="6917606" y="1648208"/>
            <a:ext cx="1746504" cy="1746504"/>
          </a:xfrm>
        </p:spPr>
        <p:txBody>
          <a:bodyPr/>
          <a:lstStyle>
            <a:lvl1pPr>
              <a:defRPr sz="1800"/>
            </a:lvl1pPr>
          </a:lstStyle>
          <a:p>
            <a:endParaRPr lang="en-US" dirty="0"/>
          </a:p>
        </p:txBody>
      </p:sp>
      <p:sp>
        <p:nvSpPr>
          <p:cNvPr id="17"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7953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6 Content Graphics Orange">
    <p:spTree>
      <p:nvGrpSpPr>
        <p:cNvPr id="1" name=""/>
        <p:cNvGrpSpPr/>
        <p:nvPr/>
      </p:nvGrpSpPr>
      <p:grpSpPr>
        <a:xfrm>
          <a:off x="0" y="0"/>
          <a:ext cx="0" cy="0"/>
          <a:chOff x="0" y="0"/>
          <a:chExt cx="0" cy="0"/>
        </a:xfrm>
      </p:grpSpPr>
      <p:sp>
        <p:nvSpPr>
          <p:cNvPr id="2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6" name="Picture Placeholder 5"/>
          <p:cNvSpPr>
            <a:spLocks noGrp="1"/>
          </p:cNvSpPr>
          <p:nvPr>
            <p:ph type="pic" sz="quarter" idx="14"/>
          </p:nvPr>
        </p:nvSpPr>
        <p:spPr>
          <a:xfrm>
            <a:off x="478133" y="2928327"/>
            <a:ext cx="2417999" cy="1065358"/>
          </a:xfrm>
        </p:spPr>
        <p:txBody>
          <a:bodyPr/>
          <a:lstStyle>
            <a:lvl1pPr>
              <a:defRPr sz="1200"/>
            </a:lvl1pPr>
          </a:lstStyle>
          <a:p>
            <a:endParaRPr lang="en-US" dirty="0"/>
          </a:p>
        </p:txBody>
      </p:sp>
      <p:sp>
        <p:nvSpPr>
          <p:cNvPr id="13" name="Picture Placeholder 5"/>
          <p:cNvSpPr>
            <a:spLocks noGrp="1"/>
          </p:cNvSpPr>
          <p:nvPr>
            <p:ph type="pic" sz="quarter" idx="15"/>
          </p:nvPr>
        </p:nvSpPr>
        <p:spPr>
          <a:xfrm>
            <a:off x="3365658" y="2928327"/>
            <a:ext cx="2417342" cy="1065358"/>
          </a:xfrm>
        </p:spPr>
        <p:txBody>
          <a:bodyPr/>
          <a:lstStyle>
            <a:lvl1pPr>
              <a:defRPr sz="1200"/>
            </a:lvl1pPr>
          </a:lstStyle>
          <a:p>
            <a:endParaRPr lang="en-US" dirty="0"/>
          </a:p>
        </p:txBody>
      </p:sp>
      <p:sp>
        <p:nvSpPr>
          <p:cNvPr id="14" name="Picture Placeholder 5"/>
          <p:cNvSpPr>
            <a:spLocks noGrp="1"/>
          </p:cNvSpPr>
          <p:nvPr>
            <p:ph type="pic" sz="quarter" idx="16"/>
          </p:nvPr>
        </p:nvSpPr>
        <p:spPr>
          <a:xfrm>
            <a:off x="6252526" y="2928327"/>
            <a:ext cx="2417342" cy="1065358"/>
          </a:xfrm>
        </p:spPr>
        <p:txBody>
          <a:bodyPr/>
          <a:lstStyle>
            <a:lvl1pPr>
              <a:defRPr sz="1200"/>
            </a:lvl1pPr>
          </a:lstStyle>
          <a:p>
            <a:endParaRPr lang="en-US" dirty="0"/>
          </a:p>
        </p:txBody>
      </p:sp>
      <p:sp>
        <p:nvSpPr>
          <p:cNvPr id="22" name="Picture Placeholder 5"/>
          <p:cNvSpPr>
            <a:spLocks noGrp="1"/>
          </p:cNvSpPr>
          <p:nvPr>
            <p:ph type="pic" sz="quarter" idx="21"/>
          </p:nvPr>
        </p:nvSpPr>
        <p:spPr>
          <a:xfrm>
            <a:off x="478133" y="1319129"/>
            <a:ext cx="2417999" cy="1063855"/>
          </a:xfrm>
        </p:spPr>
        <p:txBody>
          <a:bodyPr/>
          <a:lstStyle>
            <a:lvl1pPr>
              <a:defRPr sz="1200"/>
            </a:lvl1pPr>
          </a:lstStyle>
          <a:p>
            <a:endParaRPr lang="en-US" dirty="0"/>
          </a:p>
        </p:txBody>
      </p:sp>
      <p:sp>
        <p:nvSpPr>
          <p:cNvPr id="23" name="Picture Placeholder 5"/>
          <p:cNvSpPr>
            <a:spLocks noGrp="1"/>
          </p:cNvSpPr>
          <p:nvPr>
            <p:ph type="pic" sz="quarter" idx="22"/>
          </p:nvPr>
        </p:nvSpPr>
        <p:spPr>
          <a:xfrm>
            <a:off x="3365658" y="1319129"/>
            <a:ext cx="2417342" cy="1063855"/>
          </a:xfrm>
        </p:spPr>
        <p:txBody>
          <a:bodyPr/>
          <a:lstStyle>
            <a:lvl1pPr>
              <a:defRPr sz="1200"/>
            </a:lvl1pPr>
          </a:lstStyle>
          <a:p>
            <a:endParaRPr lang="en-US" dirty="0"/>
          </a:p>
        </p:txBody>
      </p:sp>
      <p:sp>
        <p:nvSpPr>
          <p:cNvPr id="24" name="Picture Placeholder 5"/>
          <p:cNvSpPr>
            <a:spLocks noGrp="1"/>
          </p:cNvSpPr>
          <p:nvPr>
            <p:ph type="pic" sz="quarter" idx="23"/>
          </p:nvPr>
        </p:nvSpPr>
        <p:spPr>
          <a:xfrm>
            <a:off x="6252526" y="1319129"/>
            <a:ext cx="2417342" cy="1063855"/>
          </a:xfrm>
        </p:spPr>
        <p:txBody>
          <a:bodyPr/>
          <a:lstStyle>
            <a:lvl1pPr>
              <a:defRPr sz="1200"/>
            </a:lvl1pPr>
          </a:lstStyle>
          <a:p>
            <a:endParaRPr lang="en-US" dirty="0"/>
          </a:p>
        </p:txBody>
      </p:sp>
      <p:sp>
        <p:nvSpPr>
          <p:cNvPr id="7" name="Content Placeholder 6"/>
          <p:cNvSpPr>
            <a:spLocks noGrp="1"/>
          </p:cNvSpPr>
          <p:nvPr>
            <p:ph sz="quarter" idx="10" hasCustomPrompt="1"/>
          </p:nvPr>
        </p:nvSpPr>
        <p:spPr>
          <a:xfrm>
            <a:off x="374922"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3253181"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6131439"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9" name="Content Placeholder 6"/>
          <p:cNvSpPr>
            <a:spLocks noGrp="1"/>
          </p:cNvSpPr>
          <p:nvPr>
            <p:ph sz="quarter" idx="18" hasCustomPrompt="1"/>
          </p:nvPr>
        </p:nvSpPr>
        <p:spPr>
          <a:xfrm>
            <a:off x="374922"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0" name="Content Placeholder 6"/>
          <p:cNvSpPr>
            <a:spLocks noGrp="1"/>
          </p:cNvSpPr>
          <p:nvPr>
            <p:ph sz="quarter" idx="19" hasCustomPrompt="1"/>
          </p:nvPr>
        </p:nvSpPr>
        <p:spPr>
          <a:xfrm>
            <a:off x="3253181"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1" name="Content Placeholder 6"/>
          <p:cNvSpPr>
            <a:spLocks noGrp="1"/>
          </p:cNvSpPr>
          <p:nvPr>
            <p:ph sz="quarter" idx="20" hasCustomPrompt="1"/>
          </p:nvPr>
        </p:nvSpPr>
        <p:spPr>
          <a:xfrm>
            <a:off x="6131439"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9"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260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356615" y="978196"/>
            <a:ext cx="8449055" cy="3232560"/>
          </a:xfrm>
        </p:spPr>
        <p:txBody>
          <a:bodyPr/>
          <a:lstStyle>
            <a:lvl1pPr>
              <a:defRPr sz="900" b="0" i="0" spc="0" baseline="0">
                <a:solidFill>
                  <a:schemeClr val="accent2"/>
                </a:solidFill>
                <a:latin typeface="Lucida Console" charset="0"/>
                <a:ea typeface="Lucida Console" charset="0"/>
                <a:cs typeface="Lucida Console" charset="0"/>
              </a:defRPr>
            </a:lvl1pPr>
            <a:lvl2pPr>
              <a:defRPr sz="1200" b="0" i="0" spc="0" baseline="0">
                <a:latin typeface="Lucida Console" charset="0"/>
                <a:ea typeface="Lucida Console" charset="0"/>
                <a:cs typeface="Lucida Console" charset="0"/>
              </a:defRPr>
            </a:lvl2pPr>
            <a:lvl3pPr>
              <a:defRPr sz="1200" b="0" i="0" spc="0" baseline="0">
                <a:latin typeface="Lucida Console" charset="0"/>
                <a:ea typeface="Lucida Console" charset="0"/>
                <a:cs typeface="Lucida Console" charset="0"/>
              </a:defRPr>
            </a:lvl3pPr>
            <a:lvl4pPr>
              <a:defRPr sz="1200" b="0" i="0" spc="0" baseline="0">
                <a:latin typeface="Lucida Console" charset="0"/>
                <a:ea typeface="Lucida Console" charset="0"/>
                <a:cs typeface="Lucida Console" charset="0"/>
              </a:defRPr>
            </a:lvl4pPr>
            <a:lvl5pPr>
              <a:defRPr sz="1200" b="0" i="0" spc="0" baseline="0">
                <a:latin typeface="Lucida Console" charset="0"/>
                <a:ea typeface="Lucida Console" charset="0"/>
                <a:cs typeface="Lucida Console" charset="0"/>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1"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8306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Placeholders Orange">
    <p:spTree>
      <p:nvGrpSpPr>
        <p:cNvPr id="1" name=""/>
        <p:cNvGrpSpPr/>
        <p:nvPr/>
      </p:nvGrpSpPr>
      <p:grpSpPr>
        <a:xfrm>
          <a:off x="0" y="0"/>
          <a:ext cx="0" cy="0"/>
          <a:chOff x="0" y="0"/>
          <a:chExt cx="0" cy="0"/>
        </a:xfrm>
      </p:grpSpPr>
      <p:sp>
        <p:nvSpPr>
          <p:cNvPr id="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818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Orang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1"/>
          </a:xfrm>
          <a:prstGeom prst="rect">
            <a:avLst/>
          </a:prstGeom>
        </p:spPr>
      </p:pic>
      <p:sp>
        <p:nvSpPr>
          <p:cNvPr id="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Tree>
    <p:extLst>
      <p:ext uri="{BB962C8B-B14F-4D97-AF65-F5344CB8AC3E}">
        <p14:creationId xmlns:p14="http://schemas.microsoft.com/office/powerpoint/2010/main" val="362277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Tree>
    <p:extLst>
      <p:ext uri="{BB962C8B-B14F-4D97-AF65-F5344CB8AC3E}">
        <p14:creationId xmlns:p14="http://schemas.microsoft.com/office/powerpoint/2010/main" val="32397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tex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ECAB53-BD5D-4920-9382-EF550B32943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5"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Tree>
    <p:extLst>
      <p:ext uri="{BB962C8B-B14F-4D97-AF65-F5344CB8AC3E}">
        <p14:creationId xmlns:p14="http://schemas.microsoft.com/office/powerpoint/2010/main" val="52040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Oran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167348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1 Oran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80521C-6DD5-4D3F-91E5-72E3C7D5C31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Rectangle 2">
            <a:extLst>
              <a:ext uri="{FF2B5EF4-FFF2-40B4-BE49-F238E27FC236}">
                <a16:creationId xmlns:a16="http://schemas.microsoft.com/office/drawing/2014/main" id="{390B6EA0-C635-46E6-8282-265B143A2F20}"/>
              </a:ext>
            </a:extLst>
          </p:cNvPr>
          <p:cNvSpPr/>
          <p:nvPr userDrawn="1"/>
        </p:nvSpPr>
        <p:spPr>
          <a:xfrm>
            <a:off x="10764" y="0"/>
            <a:ext cx="9144000" cy="5143500"/>
          </a:xfrm>
          <a:prstGeom prst="rect">
            <a:avLst/>
          </a:prstGeom>
          <a:solidFill>
            <a:srgbClr val="191919">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384432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Invent Title Slide Orang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sp>
        <p:nvSpPr>
          <p:cNvPr id="1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9390" y="1633258"/>
            <a:ext cx="3188181" cy="657205"/>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987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Oran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sp>
        <p:nvSpPr>
          <p:cNvPr id="11"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988861"/>
            <a:ext cx="7306748" cy="429220"/>
          </a:xfrm>
        </p:spPr>
        <p:txBody>
          <a:bodyPr lIns="0" tIns="0" rIns="0" bIns="0"/>
          <a:lstStyle>
            <a:lvl1pPr>
              <a:defRPr sz="28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7" name="Text Placeholder 4"/>
          <p:cNvSpPr>
            <a:spLocks noGrp="1"/>
          </p:cNvSpPr>
          <p:nvPr>
            <p:ph type="body" sz="quarter" idx="12" hasCustomPrompt="1"/>
          </p:nvPr>
        </p:nvSpPr>
        <p:spPr>
          <a:xfrm>
            <a:off x="929391" y="2555240"/>
            <a:ext cx="7306747" cy="1188720"/>
          </a:xfrm>
        </p:spPr>
        <p:txBody>
          <a:bodyPr lIns="0" tIns="0" rIns="0" bIns="0"/>
          <a:lstStyle>
            <a:lvl1pPr>
              <a:lnSpc>
                <a:spcPct val="150000"/>
              </a:lnSpc>
              <a:defRPr sz="900" b="0" i="0" spc="5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8" name="Text Placeholder 4"/>
          <p:cNvSpPr>
            <a:spLocks noGrp="1"/>
          </p:cNvSpPr>
          <p:nvPr>
            <p:ph type="body" sz="quarter" idx="13" hasCustomPrompt="1"/>
          </p:nvPr>
        </p:nvSpPr>
        <p:spPr>
          <a:xfrm>
            <a:off x="929390" y="143987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2023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8"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3988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0636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Orange">
    <p:spTree>
      <p:nvGrpSpPr>
        <p:cNvPr id="1" name=""/>
        <p:cNvGrpSpPr/>
        <p:nvPr/>
      </p:nvGrpSpPr>
      <p:grpSpPr>
        <a:xfrm>
          <a:off x="0" y="0"/>
          <a:ext cx="0" cy="0"/>
          <a:chOff x="0" y="0"/>
          <a:chExt cx="0" cy="0"/>
        </a:xfrm>
      </p:grpSpPr>
      <p:sp>
        <p:nvSpPr>
          <p:cNvPr id="13"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407"/>
            <a:ext cx="4171299" cy="3227832"/>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4592177" y="978407"/>
            <a:ext cx="4213493" cy="3232085"/>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4087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Orange">
    <p:spTree>
      <p:nvGrpSpPr>
        <p:cNvPr id="1" name=""/>
        <p:cNvGrpSpPr/>
        <p:nvPr/>
      </p:nvGrpSpPr>
      <p:grpSpPr>
        <a:xfrm>
          <a:off x="0" y="0"/>
          <a:ext cx="0" cy="0"/>
          <a:chOff x="0" y="0"/>
          <a:chExt cx="0" cy="0"/>
        </a:xfrm>
      </p:grpSpPr>
      <p:sp>
        <p:nvSpPr>
          <p:cNvPr id="15"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3" y="1351892"/>
            <a:ext cx="4171300" cy="285860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4592178" y="1351892"/>
            <a:ext cx="4213492" cy="285860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2" hasCustomPrompt="1"/>
          </p:nvPr>
        </p:nvSpPr>
        <p:spPr>
          <a:xfrm>
            <a:off x="4592177" y="978195"/>
            <a:ext cx="4213493" cy="373697"/>
          </a:xfrm>
        </p:spPr>
        <p:txBody>
          <a:bodyPr/>
          <a:lstStyle>
            <a:lvl1pPr>
              <a:defRPr sz="1800" b="0" i="0" spc="300">
                <a:latin typeface="Amazon Ember" charset="0"/>
                <a:ea typeface="Amazon Ember" charset="0"/>
                <a:cs typeface="Amazon Ember" charset="0"/>
              </a:defRPr>
            </a:lvl1pPr>
          </a:lstStyle>
          <a:p>
            <a:pPr lvl="0"/>
            <a:r>
              <a:rPr lang="en-US" dirty="0"/>
              <a:t>CLICK TO EDIT MASTER TEXT STYLES</a:t>
            </a:r>
          </a:p>
        </p:txBody>
      </p:sp>
      <p:sp>
        <p:nvSpPr>
          <p:cNvPr id="11" name="Content Placeholder 5"/>
          <p:cNvSpPr>
            <a:spLocks noGrp="1"/>
          </p:cNvSpPr>
          <p:nvPr>
            <p:ph sz="quarter" idx="13" hasCustomPrompt="1"/>
          </p:nvPr>
        </p:nvSpPr>
        <p:spPr>
          <a:xfrm>
            <a:off x="356614" y="978195"/>
            <a:ext cx="4171299" cy="373697"/>
          </a:xfrm>
        </p:spPr>
        <p:txBody>
          <a:bodyPr/>
          <a:lstStyle>
            <a:lvl1pPr>
              <a:defRPr sz="1800" b="0" i="0" spc="300">
                <a:latin typeface="Amazon Ember" charset="0"/>
                <a:ea typeface="Amazon Ember" charset="0"/>
                <a:cs typeface="Amazon Ember" charset="0"/>
              </a:defRPr>
            </a:lvl1pPr>
          </a:lstStyle>
          <a:p>
            <a:pPr lvl="0"/>
            <a:r>
              <a:rPr lang="en-US" dirty="0"/>
              <a:t>CLICK TO EDIT MASTER TEXT STYLES</a:t>
            </a:r>
          </a:p>
        </p:txBody>
      </p:sp>
      <p:sp>
        <p:nvSpPr>
          <p:cNvPr id="13"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6140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0592" y="152082"/>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6301694"/>
      </p:ext>
    </p:extLst>
  </p:cSld>
  <p:clrMap bg1="dk1" tx1="lt1" bg2="dk2" tx2="lt2" accent1="accent1" accent2="accent2" accent3="accent3" accent4="accent4" accent5="accent5" accent6="accent6" hlink="hlink" folHlink="folHlink"/>
  <p:sldLayoutIdLst>
    <p:sldLayoutId id="2147483658" r:id="rId1"/>
    <p:sldLayoutId id="2147483674" r:id="rId2"/>
    <p:sldLayoutId id="2147483675"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1" i="0" kern="1200">
          <a:solidFill>
            <a:schemeClr val="tx1">
              <a:lumMod val="95000"/>
            </a:schemeClr>
          </a:solidFill>
          <a:latin typeface="Amazon Ember" charset="0"/>
          <a:ea typeface="Amazon Ember" charset="0"/>
          <a:cs typeface="Amazon Ember" charset="0"/>
        </a:defRPr>
      </a:lvl1pPr>
    </p:titleStyle>
    <p:body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800" dirty="0"/>
              <a:t>Deploying Microservices using AWS Compute</a:t>
            </a:r>
          </a:p>
        </p:txBody>
      </p:sp>
    </p:spTree>
    <p:extLst>
      <p:ext uri="{BB962C8B-B14F-4D97-AF65-F5344CB8AC3E}">
        <p14:creationId xmlns:p14="http://schemas.microsoft.com/office/powerpoint/2010/main" val="192062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A0491A-C680-A14D-9AD3-E9ECC2AD33C2}"/>
              </a:ext>
            </a:extLst>
          </p:cNvPr>
          <p:cNvSpPr>
            <a:spLocks noGrp="1"/>
          </p:cNvSpPr>
          <p:nvPr>
            <p:ph type="title"/>
          </p:nvPr>
        </p:nvSpPr>
        <p:spPr/>
        <p:txBody>
          <a:bodyPr/>
          <a:lstStyle/>
          <a:p>
            <a:r>
              <a:rPr lang="en-US" dirty="0"/>
              <a:t>Slide showing different AWS Compute options</a:t>
            </a:r>
          </a:p>
        </p:txBody>
      </p:sp>
    </p:spTree>
    <p:extLst>
      <p:ext uri="{BB962C8B-B14F-4D97-AF65-F5344CB8AC3E}">
        <p14:creationId xmlns:p14="http://schemas.microsoft.com/office/powerpoint/2010/main" val="139930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6A5FC-89F2-4149-8956-AB1812868C42}"/>
              </a:ext>
            </a:extLst>
          </p:cNvPr>
          <p:cNvSpPr/>
          <p:nvPr/>
        </p:nvSpPr>
        <p:spPr>
          <a:xfrm>
            <a:off x="3557115" y="2100105"/>
            <a:ext cx="1920240" cy="54864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lumMod val="50000"/>
                  </a:schemeClr>
                </a:solidFill>
              </a:rPr>
              <a:t>Webapp</a:t>
            </a:r>
            <a:endParaRPr lang="en-US" dirty="0">
              <a:solidFill>
                <a:schemeClr val="bg1">
                  <a:lumMod val="50000"/>
                </a:schemeClr>
              </a:solidFill>
            </a:endParaRPr>
          </a:p>
        </p:txBody>
      </p:sp>
      <p:sp>
        <p:nvSpPr>
          <p:cNvPr id="4" name="Rectangle 3">
            <a:extLst>
              <a:ext uri="{FF2B5EF4-FFF2-40B4-BE49-F238E27FC236}">
                <a16:creationId xmlns:a16="http://schemas.microsoft.com/office/drawing/2014/main" id="{5E095E29-3DA5-8F43-AFA2-6CDDCD23F828}"/>
              </a:ext>
            </a:extLst>
          </p:cNvPr>
          <p:cNvSpPr/>
          <p:nvPr/>
        </p:nvSpPr>
        <p:spPr>
          <a:xfrm>
            <a:off x="1984548" y="3588935"/>
            <a:ext cx="1920240" cy="54864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Greeting</a:t>
            </a:r>
          </a:p>
        </p:txBody>
      </p:sp>
      <p:sp>
        <p:nvSpPr>
          <p:cNvPr id="5" name="Rectangle 4">
            <a:extLst>
              <a:ext uri="{FF2B5EF4-FFF2-40B4-BE49-F238E27FC236}">
                <a16:creationId xmlns:a16="http://schemas.microsoft.com/office/drawing/2014/main" id="{0503D57B-D140-5347-8441-E041112E0537}"/>
              </a:ext>
            </a:extLst>
          </p:cNvPr>
          <p:cNvSpPr/>
          <p:nvPr/>
        </p:nvSpPr>
        <p:spPr>
          <a:xfrm>
            <a:off x="5201695" y="3588935"/>
            <a:ext cx="1920240" cy="54864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Name</a:t>
            </a:r>
          </a:p>
        </p:txBody>
      </p:sp>
      <p:cxnSp>
        <p:nvCxnSpPr>
          <p:cNvPr id="16" name="Elbow Connector 15">
            <a:extLst>
              <a:ext uri="{FF2B5EF4-FFF2-40B4-BE49-F238E27FC236}">
                <a16:creationId xmlns:a16="http://schemas.microsoft.com/office/drawing/2014/main" id="{89CF308F-6C21-A944-BFCA-FC5BDA40F399}"/>
              </a:ext>
            </a:extLst>
          </p:cNvPr>
          <p:cNvCxnSpPr>
            <a:cxnSpLocks/>
            <a:stCxn id="3" idx="2"/>
            <a:endCxn id="4" idx="0"/>
          </p:cNvCxnSpPr>
          <p:nvPr/>
        </p:nvCxnSpPr>
        <p:spPr>
          <a:xfrm rot="5400000">
            <a:off x="3260857" y="2332557"/>
            <a:ext cx="940190" cy="1572567"/>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a:extLst>
              <a:ext uri="{FF2B5EF4-FFF2-40B4-BE49-F238E27FC236}">
                <a16:creationId xmlns:a16="http://schemas.microsoft.com/office/drawing/2014/main" id="{2D52929E-BA80-6649-BB86-99CA7F26B9A4}"/>
              </a:ext>
            </a:extLst>
          </p:cNvPr>
          <p:cNvCxnSpPr>
            <a:cxnSpLocks/>
            <a:stCxn id="3" idx="2"/>
            <a:endCxn id="5" idx="0"/>
          </p:cNvCxnSpPr>
          <p:nvPr/>
        </p:nvCxnSpPr>
        <p:spPr>
          <a:xfrm rot="16200000" flipH="1">
            <a:off x="4869430" y="2296550"/>
            <a:ext cx="940190" cy="1644580"/>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2573989F-DF38-CB40-BE92-80DDF1E2BB0B}"/>
              </a:ext>
            </a:extLst>
          </p:cNvPr>
          <p:cNvSpPr/>
          <p:nvPr/>
        </p:nvSpPr>
        <p:spPr>
          <a:xfrm>
            <a:off x="3684722" y="919138"/>
            <a:ext cx="1639558" cy="530888"/>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Browser</a:t>
            </a:r>
          </a:p>
        </p:txBody>
      </p:sp>
      <p:sp>
        <p:nvSpPr>
          <p:cNvPr id="30" name="Title 29">
            <a:extLst>
              <a:ext uri="{FF2B5EF4-FFF2-40B4-BE49-F238E27FC236}">
                <a16:creationId xmlns:a16="http://schemas.microsoft.com/office/drawing/2014/main" id="{6171C61A-AF57-B641-907A-AF1F6EDF2C6E}"/>
              </a:ext>
            </a:extLst>
          </p:cNvPr>
          <p:cNvSpPr>
            <a:spLocks noGrp="1"/>
          </p:cNvSpPr>
          <p:nvPr>
            <p:ph type="title"/>
          </p:nvPr>
        </p:nvSpPr>
        <p:spPr/>
        <p:txBody>
          <a:bodyPr/>
          <a:lstStyle/>
          <a:p>
            <a:r>
              <a:rPr lang="en-US" dirty="0"/>
              <a:t>A Typical Application with Microservices</a:t>
            </a:r>
          </a:p>
        </p:txBody>
      </p:sp>
      <p:sp>
        <p:nvSpPr>
          <p:cNvPr id="31" name="Rectangle 30">
            <a:extLst>
              <a:ext uri="{FF2B5EF4-FFF2-40B4-BE49-F238E27FC236}">
                <a16:creationId xmlns:a16="http://schemas.microsoft.com/office/drawing/2014/main" id="{24999CA5-C438-6E49-9335-B864E255D573}"/>
              </a:ext>
            </a:extLst>
          </p:cNvPr>
          <p:cNvSpPr/>
          <p:nvPr/>
        </p:nvSpPr>
        <p:spPr>
          <a:xfrm>
            <a:off x="1647931" y="1775066"/>
            <a:ext cx="5908430" cy="2595968"/>
          </a:xfrm>
          <a:prstGeom prst="rect">
            <a:avLst/>
          </a:prstGeom>
          <a:no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7B7334F-A611-7C4C-8D80-E8EDE905B0B9}"/>
              </a:ext>
            </a:extLst>
          </p:cNvPr>
          <p:cNvSpPr/>
          <p:nvPr/>
        </p:nvSpPr>
        <p:spPr>
          <a:xfrm>
            <a:off x="4401424" y="1628719"/>
            <a:ext cx="218888" cy="2914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18318EB9-A4AA-C64C-B2F9-64F6974E7912}"/>
              </a:ext>
            </a:extLst>
          </p:cNvPr>
          <p:cNvCxnSpPr>
            <a:cxnSpLocks/>
            <a:stCxn id="22" idx="2"/>
            <a:endCxn id="3" idx="0"/>
          </p:cNvCxnSpPr>
          <p:nvPr/>
        </p:nvCxnSpPr>
        <p:spPr>
          <a:xfrm>
            <a:off x="4504501" y="1450026"/>
            <a:ext cx="12734" cy="6500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28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68C1F8-4BB6-0E49-8C23-E3A31ACD7129}"/>
              </a:ext>
            </a:extLst>
          </p:cNvPr>
          <p:cNvSpPr>
            <a:spLocks noGrp="1"/>
          </p:cNvSpPr>
          <p:nvPr>
            <p:ph sz="quarter" idx="10"/>
          </p:nvPr>
        </p:nvSpPr>
        <p:spPr/>
        <p:txBody>
          <a:bodyPr/>
          <a:lstStyle/>
          <a:p>
            <a:r>
              <a:rPr lang="en-US" sz="2400" dirty="0"/>
              <a:t>Dev</a:t>
            </a:r>
          </a:p>
          <a:p>
            <a:pPr marL="171450" indent="-171450">
              <a:buFont typeface="Arial" panose="020B0604020202020204" pitchFamily="34" charset="0"/>
              <a:buChar char="•"/>
            </a:pPr>
            <a:r>
              <a:rPr lang="en-US" sz="1600" dirty="0"/>
              <a:t>Language</a:t>
            </a:r>
          </a:p>
          <a:p>
            <a:pPr marL="171450" indent="-171450">
              <a:buFont typeface="Arial" panose="020B0604020202020204" pitchFamily="34" charset="0"/>
              <a:buChar char="•"/>
            </a:pPr>
            <a:r>
              <a:rPr lang="en-US" sz="1600" dirty="0"/>
              <a:t>Docker container packaging</a:t>
            </a:r>
          </a:p>
          <a:p>
            <a:pPr marL="171450" indent="-171450">
              <a:buFont typeface="Arial" panose="020B0604020202020204" pitchFamily="34" charset="0"/>
              <a:buChar char="•"/>
            </a:pPr>
            <a:r>
              <a:rPr lang="en-US" sz="1600" dirty="0"/>
              <a:t>Local dev, test, debug</a:t>
            </a:r>
          </a:p>
          <a:p>
            <a:pPr marL="171450" indent="-171450">
              <a:buFont typeface="Arial" panose="020B0604020202020204" pitchFamily="34" charset="0"/>
              <a:buChar char="•"/>
            </a:pPr>
            <a:r>
              <a:rPr lang="en-US" sz="1600" dirty="0"/>
              <a:t>Identify bottlenecks (monitoring)</a:t>
            </a:r>
          </a:p>
          <a:p>
            <a:pPr marL="171450" indent="-171450">
              <a:buFont typeface="Arial" panose="020B0604020202020204" pitchFamily="34" charset="0"/>
              <a:buChar char="•"/>
            </a:pPr>
            <a:r>
              <a:rPr lang="en-US" sz="1600" dirty="0"/>
              <a:t>Launch is the start line</a:t>
            </a:r>
          </a:p>
          <a:p>
            <a:pPr marL="171450" indent="-171450">
              <a:buFont typeface="Arial" panose="020B0604020202020204" pitchFamily="34" charset="0"/>
              <a:buChar char="•"/>
            </a:pPr>
            <a:r>
              <a:rPr lang="en-US" sz="1600" dirty="0"/>
              <a:t>Release new versions</a:t>
            </a:r>
          </a:p>
        </p:txBody>
      </p:sp>
      <p:sp>
        <p:nvSpPr>
          <p:cNvPr id="5" name="Content Placeholder 4">
            <a:extLst>
              <a:ext uri="{FF2B5EF4-FFF2-40B4-BE49-F238E27FC236}">
                <a16:creationId xmlns:a16="http://schemas.microsoft.com/office/drawing/2014/main" id="{5E682E36-D601-E344-AA18-502C38FE2FD0}"/>
              </a:ext>
            </a:extLst>
          </p:cNvPr>
          <p:cNvSpPr>
            <a:spLocks noGrp="1"/>
          </p:cNvSpPr>
          <p:nvPr>
            <p:ph sz="quarter" idx="11"/>
          </p:nvPr>
        </p:nvSpPr>
        <p:spPr/>
        <p:txBody>
          <a:bodyPr/>
          <a:lstStyle/>
          <a:p>
            <a:r>
              <a:rPr lang="en-US" sz="2400" dirty="0"/>
              <a:t>Ops</a:t>
            </a:r>
          </a:p>
          <a:p>
            <a:pPr marL="171450" indent="-171450">
              <a:buFont typeface="Arial" panose="020B0604020202020204" pitchFamily="34" charset="0"/>
              <a:buChar char="•"/>
            </a:pPr>
            <a:r>
              <a:rPr lang="en-US" sz="1600" dirty="0"/>
              <a:t>Keep application stable</a:t>
            </a:r>
          </a:p>
          <a:p>
            <a:pPr marL="171450" indent="-171450">
              <a:buFont typeface="Arial" panose="020B0604020202020204" pitchFamily="34" charset="0"/>
              <a:buChar char="•"/>
            </a:pPr>
            <a:r>
              <a:rPr lang="en-US" sz="1600" dirty="0"/>
              <a:t>Repository for storing artifacts</a:t>
            </a:r>
          </a:p>
          <a:p>
            <a:pPr marL="171450" indent="-171450">
              <a:buFont typeface="Arial" panose="020B0604020202020204" pitchFamily="34" charset="0"/>
              <a:buChar char="•"/>
            </a:pPr>
            <a:r>
              <a:rPr lang="en-US" sz="1600" dirty="0"/>
              <a:t>Deployment pipeline</a:t>
            </a:r>
          </a:p>
          <a:p>
            <a:pPr marL="171450" indent="-171450">
              <a:buFont typeface="Arial" panose="020B0604020202020204" pitchFamily="34" charset="0"/>
              <a:buChar char="•"/>
            </a:pPr>
            <a:r>
              <a:rPr lang="en-US" sz="1600" dirty="0"/>
              <a:t>Scale, patch, upgrade </a:t>
            </a:r>
          </a:p>
          <a:p>
            <a:pPr marL="171450" indent="-1714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A2AC3E2-5194-7C43-8FFA-9AD1A73CB6C0}"/>
              </a:ext>
            </a:extLst>
          </p:cNvPr>
          <p:cNvSpPr>
            <a:spLocks noGrp="1"/>
          </p:cNvSpPr>
          <p:nvPr>
            <p:ph type="title"/>
          </p:nvPr>
        </p:nvSpPr>
        <p:spPr/>
        <p:txBody>
          <a:bodyPr/>
          <a:lstStyle/>
          <a:p>
            <a:r>
              <a:rPr lang="en-US" dirty="0"/>
              <a:t>Application Concerns</a:t>
            </a:r>
          </a:p>
        </p:txBody>
      </p:sp>
    </p:spTree>
    <p:extLst>
      <p:ext uri="{BB962C8B-B14F-4D97-AF65-F5344CB8AC3E}">
        <p14:creationId xmlns:p14="http://schemas.microsoft.com/office/powerpoint/2010/main" val="135723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956BAD-CB28-724D-B85F-50C24DFD7C6C}"/>
              </a:ext>
            </a:extLst>
          </p:cNvPr>
          <p:cNvSpPr>
            <a:spLocks noGrp="1"/>
          </p:cNvSpPr>
          <p:nvPr>
            <p:ph type="title"/>
          </p:nvPr>
        </p:nvSpPr>
        <p:spPr/>
        <p:txBody>
          <a:bodyPr/>
          <a:lstStyle/>
          <a:p>
            <a:r>
              <a:rPr lang="en-US" dirty="0"/>
              <a:t>Eclipse </a:t>
            </a:r>
            <a:r>
              <a:rPr lang="en-US" dirty="0" err="1"/>
              <a:t>Microprofile</a:t>
            </a:r>
            <a:endParaRPr lang="en-US" dirty="0"/>
          </a:p>
        </p:txBody>
      </p:sp>
      <p:sp>
        <p:nvSpPr>
          <p:cNvPr id="7" name="Content Placeholder 6">
            <a:extLst>
              <a:ext uri="{FF2B5EF4-FFF2-40B4-BE49-F238E27FC236}">
                <a16:creationId xmlns:a16="http://schemas.microsoft.com/office/drawing/2014/main" id="{4BE1C111-AEE0-E845-B0F6-BEB44B4BA598}"/>
              </a:ext>
            </a:extLst>
          </p:cNvPr>
          <p:cNvSpPr>
            <a:spLocks noGrp="1"/>
          </p:cNvSpPr>
          <p:nvPr>
            <p:ph sz="quarter" idx="10"/>
          </p:nvPr>
        </p:nvSpPr>
        <p:spPr/>
        <p:txBody>
          <a:bodyPr/>
          <a:lstStyle/>
          <a:p>
            <a:pPr marL="171450" indent="-171450">
              <a:buFont typeface="Arial" panose="020B0604020202020204" pitchFamily="34" charset="0"/>
              <a:buChar char="•"/>
            </a:pPr>
            <a:r>
              <a:rPr lang="en-US" sz="1600" dirty="0"/>
              <a:t>Defines open source java microservices specifications</a:t>
            </a:r>
          </a:p>
          <a:p>
            <a:pPr marL="171450" indent="-171450">
              <a:buFont typeface="Arial" panose="020B0604020202020204" pitchFamily="34" charset="0"/>
              <a:buChar char="•"/>
            </a:pPr>
            <a:r>
              <a:rPr lang="en-US" sz="1600" dirty="0"/>
              <a:t>Multiple implementations: supported by many Java EE application servers</a:t>
            </a:r>
          </a:p>
          <a:p>
            <a:pPr marL="171450" indent="-171450">
              <a:buFont typeface="Arial" panose="020B0604020202020204" pitchFamily="34" charset="0"/>
              <a:buChar char="•"/>
            </a:pPr>
            <a:r>
              <a:rPr lang="en-US" sz="1600" dirty="0"/>
              <a:t>Aligns with Java EE (and Jakarta EE), but not require it</a:t>
            </a:r>
          </a:p>
          <a:p>
            <a:pPr marL="171450" indent="-171450">
              <a:buFont typeface="Arial" panose="020B0604020202020204" pitchFamily="34" charset="0"/>
              <a:buChar char="•"/>
            </a:pPr>
            <a:r>
              <a:rPr lang="en-US" sz="1600" dirty="0"/>
              <a:t>Quarterly releases</a:t>
            </a:r>
          </a:p>
          <a:p>
            <a:pPr marL="171450" indent="-171450">
              <a:buFont typeface="Arial" panose="020B0604020202020204" pitchFamily="34" charset="0"/>
              <a:buChar char="•"/>
            </a:pPr>
            <a:r>
              <a:rPr lang="en-US" sz="1600" dirty="0"/>
              <a:t>Under discussion/planning: service mesh support, updating/adding relevant specs to Java EE 8 equivalents, more.</a:t>
            </a:r>
          </a:p>
        </p:txBody>
      </p:sp>
      <p:pic>
        <p:nvPicPr>
          <p:cNvPr id="8" name="Shape 230">
            <a:extLst>
              <a:ext uri="{FF2B5EF4-FFF2-40B4-BE49-F238E27FC236}">
                <a16:creationId xmlns:a16="http://schemas.microsoft.com/office/drawing/2014/main" id="{C5FDAD6A-E1A0-0E40-BCB7-771A0A935920}"/>
              </a:ext>
            </a:extLst>
          </p:cNvPr>
          <p:cNvPicPr preferRelativeResize="0"/>
          <p:nvPr/>
        </p:nvPicPr>
        <p:blipFill>
          <a:blip r:embed="rId3">
            <a:alphaModFix/>
          </a:blip>
          <a:stretch>
            <a:fillRect/>
          </a:stretch>
        </p:blipFill>
        <p:spPr>
          <a:xfrm>
            <a:off x="5248971" y="256073"/>
            <a:ext cx="3646823" cy="641675"/>
          </a:xfrm>
          <a:prstGeom prst="rect">
            <a:avLst/>
          </a:prstGeom>
          <a:noFill/>
          <a:ln>
            <a:noFill/>
          </a:ln>
        </p:spPr>
      </p:pic>
      <p:sp>
        <p:nvSpPr>
          <p:cNvPr id="9" name="Rectangle 8">
            <a:extLst>
              <a:ext uri="{FF2B5EF4-FFF2-40B4-BE49-F238E27FC236}">
                <a16:creationId xmlns:a16="http://schemas.microsoft.com/office/drawing/2014/main" id="{7092AD69-46EB-2C40-9152-D9318E40B039}"/>
              </a:ext>
            </a:extLst>
          </p:cNvPr>
          <p:cNvSpPr/>
          <p:nvPr/>
        </p:nvSpPr>
        <p:spPr>
          <a:xfrm>
            <a:off x="472273" y="3014505"/>
            <a:ext cx="7998487" cy="1396721"/>
          </a:xfrm>
          <a:prstGeom prst="rect">
            <a:avLst/>
          </a:prstGeom>
          <a:solidFill>
            <a:schemeClr val="bg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097AAAA-E8CB-804B-B8C1-5D0F6B5E355A}"/>
              </a:ext>
            </a:extLst>
          </p:cNvPr>
          <p:cNvSpPr/>
          <p:nvPr/>
        </p:nvSpPr>
        <p:spPr>
          <a:xfrm>
            <a:off x="552931" y="3163568"/>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JSON-P 1.0</a:t>
            </a:r>
          </a:p>
        </p:txBody>
      </p:sp>
      <p:sp>
        <p:nvSpPr>
          <p:cNvPr id="11" name="Rectangle 10">
            <a:extLst>
              <a:ext uri="{FF2B5EF4-FFF2-40B4-BE49-F238E27FC236}">
                <a16:creationId xmlns:a16="http://schemas.microsoft.com/office/drawing/2014/main" id="{A70C9A21-93C4-5C47-B4EB-2C5D060B5B45}"/>
              </a:ext>
            </a:extLst>
          </p:cNvPr>
          <p:cNvSpPr/>
          <p:nvPr/>
        </p:nvSpPr>
        <p:spPr>
          <a:xfrm>
            <a:off x="570694" y="3788580"/>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CDI 1.2</a:t>
            </a:r>
          </a:p>
        </p:txBody>
      </p:sp>
      <p:sp>
        <p:nvSpPr>
          <p:cNvPr id="12" name="Rectangle 11">
            <a:extLst>
              <a:ext uri="{FF2B5EF4-FFF2-40B4-BE49-F238E27FC236}">
                <a16:creationId xmlns:a16="http://schemas.microsoft.com/office/drawing/2014/main" id="{65544474-E0DA-F84C-A670-4C93DD004A36}"/>
              </a:ext>
            </a:extLst>
          </p:cNvPr>
          <p:cNvSpPr/>
          <p:nvPr/>
        </p:nvSpPr>
        <p:spPr>
          <a:xfrm>
            <a:off x="1859092" y="3105174"/>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Common Annotations</a:t>
            </a:r>
          </a:p>
        </p:txBody>
      </p:sp>
      <p:sp>
        <p:nvSpPr>
          <p:cNvPr id="13" name="Rectangle 12">
            <a:extLst>
              <a:ext uri="{FF2B5EF4-FFF2-40B4-BE49-F238E27FC236}">
                <a16:creationId xmlns:a16="http://schemas.microsoft.com/office/drawing/2014/main" id="{1FCFE93D-B85C-5448-B066-768503F6925D}"/>
              </a:ext>
            </a:extLst>
          </p:cNvPr>
          <p:cNvSpPr/>
          <p:nvPr/>
        </p:nvSpPr>
        <p:spPr>
          <a:xfrm>
            <a:off x="1890694" y="3786274"/>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JAX-RS 2.0</a:t>
            </a:r>
          </a:p>
        </p:txBody>
      </p:sp>
      <p:sp>
        <p:nvSpPr>
          <p:cNvPr id="14" name="Rectangle 13">
            <a:extLst>
              <a:ext uri="{FF2B5EF4-FFF2-40B4-BE49-F238E27FC236}">
                <a16:creationId xmlns:a16="http://schemas.microsoft.com/office/drawing/2014/main" id="{CC76C2FA-9A2C-4042-8C3E-4E468CD7F559}"/>
              </a:ext>
            </a:extLst>
          </p:cNvPr>
          <p:cNvSpPr/>
          <p:nvPr/>
        </p:nvSpPr>
        <p:spPr>
          <a:xfrm>
            <a:off x="3245911" y="3127755"/>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Health Check</a:t>
            </a:r>
          </a:p>
        </p:txBody>
      </p:sp>
      <p:sp>
        <p:nvSpPr>
          <p:cNvPr id="15" name="Rectangle 14">
            <a:extLst>
              <a:ext uri="{FF2B5EF4-FFF2-40B4-BE49-F238E27FC236}">
                <a16:creationId xmlns:a16="http://schemas.microsoft.com/office/drawing/2014/main" id="{E6978B39-D9D2-974A-B60D-3E8FB157A6B2}"/>
              </a:ext>
            </a:extLst>
          </p:cNvPr>
          <p:cNvSpPr/>
          <p:nvPr/>
        </p:nvSpPr>
        <p:spPr>
          <a:xfrm>
            <a:off x="3245911" y="3781483"/>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Fault Tolerance</a:t>
            </a:r>
          </a:p>
        </p:txBody>
      </p:sp>
      <p:sp>
        <p:nvSpPr>
          <p:cNvPr id="16" name="Rectangle 15">
            <a:extLst>
              <a:ext uri="{FF2B5EF4-FFF2-40B4-BE49-F238E27FC236}">
                <a16:creationId xmlns:a16="http://schemas.microsoft.com/office/drawing/2014/main" id="{A9CBA34F-064A-4D47-89FE-E5DBA161B2AF}"/>
              </a:ext>
            </a:extLst>
          </p:cNvPr>
          <p:cNvSpPr/>
          <p:nvPr/>
        </p:nvSpPr>
        <p:spPr>
          <a:xfrm>
            <a:off x="4505981" y="3128398"/>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Config</a:t>
            </a:r>
            <a:endParaRPr lang="en-US" sz="1400" dirty="0"/>
          </a:p>
        </p:txBody>
      </p:sp>
      <p:sp>
        <p:nvSpPr>
          <p:cNvPr id="17" name="Rectangle 16">
            <a:extLst>
              <a:ext uri="{FF2B5EF4-FFF2-40B4-BE49-F238E27FC236}">
                <a16:creationId xmlns:a16="http://schemas.microsoft.com/office/drawing/2014/main" id="{C752984B-A7FE-264E-8541-3D249DB90299}"/>
              </a:ext>
            </a:extLst>
          </p:cNvPr>
          <p:cNvSpPr/>
          <p:nvPr/>
        </p:nvSpPr>
        <p:spPr>
          <a:xfrm>
            <a:off x="4565911" y="3761678"/>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Metrics</a:t>
            </a:r>
          </a:p>
        </p:txBody>
      </p:sp>
      <p:sp>
        <p:nvSpPr>
          <p:cNvPr id="18" name="Rectangle 17">
            <a:extLst>
              <a:ext uri="{FF2B5EF4-FFF2-40B4-BE49-F238E27FC236}">
                <a16:creationId xmlns:a16="http://schemas.microsoft.com/office/drawing/2014/main" id="{61EB7116-EE5C-E94A-8A76-EC74F6E74702}"/>
              </a:ext>
            </a:extLst>
          </p:cNvPr>
          <p:cNvSpPr/>
          <p:nvPr/>
        </p:nvSpPr>
        <p:spPr>
          <a:xfrm>
            <a:off x="5883662" y="3150158"/>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Open API</a:t>
            </a:r>
          </a:p>
        </p:txBody>
      </p:sp>
      <p:sp>
        <p:nvSpPr>
          <p:cNvPr id="19" name="Rectangle 18">
            <a:extLst>
              <a:ext uri="{FF2B5EF4-FFF2-40B4-BE49-F238E27FC236}">
                <a16:creationId xmlns:a16="http://schemas.microsoft.com/office/drawing/2014/main" id="{24BB93A4-D5AA-AC40-BAFC-9D5BFC202CEB}"/>
              </a:ext>
            </a:extLst>
          </p:cNvPr>
          <p:cNvSpPr/>
          <p:nvPr/>
        </p:nvSpPr>
        <p:spPr>
          <a:xfrm>
            <a:off x="5921128" y="3781482"/>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Open Tracing</a:t>
            </a:r>
          </a:p>
        </p:txBody>
      </p:sp>
      <p:sp>
        <p:nvSpPr>
          <p:cNvPr id="20" name="Rectangle 19">
            <a:extLst>
              <a:ext uri="{FF2B5EF4-FFF2-40B4-BE49-F238E27FC236}">
                <a16:creationId xmlns:a16="http://schemas.microsoft.com/office/drawing/2014/main" id="{DA6AC448-6648-374E-BB0D-C16ABB511122}"/>
              </a:ext>
            </a:extLst>
          </p:cNvPr>
          <p:cNvSpPr/>
          <p:nvPr/>
        </p:nvSpPr>
        <p:spPr>
          <a:xfrm>
            <a:off x="7198961" y="3131349"/>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REST Client</a:t>
            </a:r>
          </a:p>
        </p:txBody>
      </p:sp>
      <p:sp>
        <p:nvSpPr>
          <p:cNvPr id="21" name="Rectangle 20">
            <a:extLst>
              <a:ext uri="{FF2B5EF4-FFF2-40B4-BE49-F238E27FC236}">
                <a16:creationId xmlns:a16="http://schemas.microsoft.com/office/drawing/2014/main" id="{7A939DFF-BD29-8B41-A6B7-14387F830225}"/>
              </a:ext>
            </a:extLst>
          </p:cNvPr>
          <p:cNvSpPr/>
          <p:nvPr/>
        </p:nvSpPr>
        <p:spPr>
          <a:xfrm>
            <a:off x="7236427" y="3762673"/>
            <a:ext cx="1188720" cy="56270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JWT Propagation</a:t>
            </a:r>
          </a:p>
        </p:txBody>
      </p:sp>
    </p:spTree>
    <p:extLst>
      <p:ext uri="{BB962C8B-B14F-4D97-AF65-F5344CB8AC3E}">
        <p14:creationId xmlns:p14="http://schemas.microsoft.com/office/powerpoint/2010/main" val="155693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EB8065-1AF2-1D42-8DEA-601AAABB5115}"/>
              </a:ext>
            </a:extLst>
          </p:cNvPr>
          <p:cNvSpPr>
            <a:spLocks noGrp="1"/>
          </p:cNvSpPr>
          <p:nvPr>
            <p:ph sz="quarter" idx="10"/>
          </p:nvPr>
        </p:nvSpPr>
        <p:spPr/>
        <p:txBody>
          <a:bodyPr/>
          <a:lstStyle/>
          <a:p>
            <a:r>
              <a:rPr lang="en-US" sz="1600" dirty="0"/>
              <a:t>Leverage Java EE expertise</a:t>
            </a:r>
          </a:p>
          <a:p>
            <a:r>
              <a:rPr lang="en-US" sz="1600" dirty="0"/>
              <a:t>Open standard</a:t>
            </a:r>
          </a:p>
          <a:p>
            <a:r>
              <a:rPr lang="en-US" sz="1600" dirty="0"/>
              <a:t>Microservices focus</a:t>
            </a:r>
          </a:p>
          <a:p>
            <a:r>
              <a:rPr lang="en-US" sz="1600" dirty="0"/>
              <a:t>Super Lightweight</a:t>
            </a:r>
          </a:p>
          <a:p>
            <a:r>
              <a:rPr lang="en-US" sz="1600" dirty="0"/>
              <a:t>Uber-jar and WAR support</a:t>
            </a:r>
          </a:p>
        </p:txBody>
      </p:sp>
      <p:sp>
        <p:nvSpPr>
          <p:cNvPr id="2" name="Title 1">
            <a:extLst>
              <a:ext uri="{FF2B5EF4-FFF2-40B4-BE49-F238E27FC236}">
                <a16:creationId xmlns:a16="http://schemas.microsoft.com/office/drawing/2014/main" id="{6791124F-6035-5544-BE90-AD19417565CD}"/>
              </a:ext>
            </a:extLst>
          </p:cNvPr>
          <p:cNvSpPr>
            <a:spLocks noGrp="1"/>
          </p:cNvSpPr>
          <p:nvPr>
            <p:ph type="title"/>
          </p:nvPr>
        </p:nvSpPr>
        <p:spPr/>
        <p:txBody>
          <a:bodyPr/>
          <a:lstStyle/>
          <a:p>
            <a:r>
              <a:rPr lang="en-US" dirty="0" err="1"/>
              <a:t>WildFly</a:t>
            </a:r>
            <a:r>
              <a:rPr lang="en-US" dirty="0"/>
              <a:t> Swarm</a:t>
            </a:r>
          </a:p>
        </p:txBody>
      </p:sp>
      <p:pic>
        <p:nvPicPr>
          <p:cNvPr id="4" name="Shape 268">
            <a:extLst>
              <a:ext uri="{FF2B5EF4-FFF2-40B4-BE49-F238E27FC236}">
                <a16:creationId xmlns:a16="http://schemas.microsoft.com/office/drawing/2014/main" id="{ED3191AC-B9FA-FB44-BD13-DC75B2DA97CF}"/>
              </a:ext>
            </a:extLst>
          </p:cNvPr>
          <p:cNvPicPr preferRelativeResize="0"/>
          <p:nvPr/>
        </p:nvPicPr>
        <p:blipFill>
          <a:blip r:embed="rId3">
            <a:alphaModFix/>
          </a:blip>
          <a:stretch>
            <a:fillRect/>
          </a:stretch>
        </p:blipFill>
        <p:spPr>
          <a:xfrm>
            <a:off x="5344983" y="110477"/>
            <a:ext cx="3460687" cy="943819"/>
          </a:xfrm>
          <a:prstGeom prst="rect">
            <a:avLst/>
          </a:prstGeom>
          <a:noFill/>
          <a:ln>
            <a:noFill/>
          </a:ln>
        </p:spPr>
      </p:pic>
      <p:sp>
        <p:nvSpPr>
          <p:cNvPr id="8" name="Oval 7">
            <a:extLst>
              <a:ext uri="{FF2B5EF4-FFF2-40B4-BE49-F238E27FC236}">
                <a16:creationId xmlns:a16="http://schemas.microsoft.com/office/drawing/2014/main" id="{ED173B45-DD4F-5349-8AEF-C4A297CD8381}"/>
              </a:ext>
            </a:extLst>
          </p:cNvPr>
          <p:cNvSpPr/>
          <p:nvPr/>
        </p:nvSpPr>
        <p:spPr>
          <a:xfrm>
            <a:off x="4894720" y="1403603"/>
            <a:ext cx="2377440" cy="2377440"/>
          </a:xfrm>
          <a:prstGeom prst="ellipse">
            <a:avLst/>
          </a:prstGeom>
          <a:solidFill>
            <a:schemeClr val="bg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6CA3537-C37F-2147-9056-5C22275769EC}"/>
              </a:ext>
            </a:extLst>
          </p:cNvPr>
          <p:cNvSpPr txBox="1"/>
          <p:nvPr/>
        </p:nvSpPr>
        <p:spPr>
          <a:xfrm>
            <a:off x="3992161" y="4010144"/>
            <a:ext cx="4182555" cy="369332"/>
          </a:xfrm>
          <a:prstGeom prst="rect">
            <a:avLst/>
          </a:prstGeom>
          <a:noFill/>
        </p:spPr>
        <p:txBody>
          <a:bodyPr wrap="none" rtlCol="0">
            <a:spAutoFit/>
          </a:bodyPr>
          <a:lstStyle/>
          <a:p>
            <a:pPr algn="ctr"/>
            <a:r>
              <a:rPr lang="en-US" dirty="0">
                <a:latin typeface="Courier" pitchFamily="2" charset="0"/>
              </a:rPr>
              <a:t>java -jar </a:t>
            </a:r>
            <a:r>
              <a:rPr lang="en-US" dirty="0" err="1">
                <a:latin typeface="Courier" pitchFamily="2" charset="0"/>
              </a:rPr>
              <a:t>my_microservice.jar</a:t>
            </a:r>
            <a:endParaRPr lang="en-US" dirty="0">
              <a:latin typeface="Courier" pitchFamily="2" charset="0"/>
            </a:endParaRPr>
          </a:p>
        </p:txBody>
      </p:sp>
      <p:sp>
        <p:nvSpPr>
          <p:cNvPr id="11" name="Pie 10">
            <a:extLst>
              <a:ext uri="{FF2B5EF4-FFF2-40B4-BE49-F238E27FC236}">
                <a16:creationId xmlns:a16="http://schemas.microsoft.com/office/drawing/2014/main" id="{8AFFBE8C-9491-224C-AAA2-6E24C8177B1A}"/>
              </a:ext>
            </a:extLst>
          </p:cNvPr>
          <p:cNvSpPr/>
          <p:nvPr/>
        </p:nvSpPr>
        <p:spPr>
          <a:xfrm>
            <a:off x="5077600" y="1586483"/>
            <a:ext cx="2011680" cy="2011680"/>
          </a:xfrm>
          <a:prstGeom prst="pie">
            <a:avLst>
              <a:gd name="adj1" fmla="val 3376709"/>
              <a:gd name="adj2" fmla="val 1620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46E5B7F7-767D-D04B-91D2-A033E058EC45}"/>
              </a:ext>
            </a:extLst>
          </p:cNvPr>
          <p:cNvSpPr/>
          <p:nvPr/>
        </p:nvSpPr>
        <p:spPr>
          <a:xfrm>
            <a:off x="5397640" y="1906523"/>
            <a:ext cx="1371600" cy="1371600"/>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My Svc</a:t>
            </a:r>
          </a:p>
        </p:txBody>
      </p:sp>
      <p:sp>
        <p:nvSpPr>
          <p:cNvPr id="12" name="TextBox 11">
            <a:extLst>
              <a:ext uri="{FF2B5EF4-FFF2-40B4-BE49-F238E27FC236}">
                <a16:creationId xmlns:a16="http://schemas.microsoft.com/office/drawing/2014/main" id="{687078AC-40A8-D44B-B319-64CE70D80A26}"/>
              </a:ext>
            </a:extLst>
          </p:cNvPr>
          <p:cNvSpPr txBox="1"/>
          <p:nvPr/>
        </p:nvSpPr>
        <p:spPr>
          <a:xfrm>
            <a:off x="5580738" y="3235296"/>
            <a:ext cx="1005403" cy="369332"/>
          </a:xfrm>
          <a:prstGeom prst="rect">
            <a:avLst/>
          </a:prstGeom>
          <a:noFill/>
        </p:spPr>
        <p:txBody>
          <a:bodyPr wrap="none" rtlCol="0">
            <a:spAutoFit/>
          </a:bodyPr>
          <a:lstStyle/>
          <a:p>
            <a:r>
              <a:rPr lang="en-US" dirty="0"/>
              <a:t>JAX-RS</a:t>
            </a:r>
          </a:p>
        </p:txBody>
      </p:sp>
    </p:spTree>
    <p:extLst>
      <p:ext uri="{BB962C8B-B14F-4D97-AF65-F5344CB8AC3E}">
        <p14:creationId xmlns:p14="http://schemas.microsoft.com/office/powerpoint/2010/main" val="126505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FBBB2F-9698-DE46-B0D3-2D69CF99B42D}"/>
              </a:ext>
            </a:extLst>
          </p:cNvPr>
          <p:cNvSpPr>
            <a:spLocks noGrp="1"/>
          </p:cNvSpPr>
          <p:nvPr>
            <p:ph sz="quarter" idx="10"/>
          </p:nvPr>
        </p:nvSpPr>
        <p:spPr/>
        <p:txBody>
          <a:bodyPr/>
          <a:lstStyle/>
          <a:p>
            <a:pPr marL="285750" indent="-285750">
              <a:buFont typeface="Arial" panose="020B0604020202020204" pitchFamily="34" charset="0"/>
              <a:buChar char="•"/>
            </a:pPr>
            <a:r>
              <a:rPr lang="en-US" sz="1600" dirty="0"/>
              <a:t>Define a set of Maven dependencies (</a:t>
            </a:r>
            <a:r>
              <a:rPr lang="en-US" sz="1600" dirty="0" err="1"/>
              <a:t>swarm.hollow</a:t>
            </a:r>
            <a:r>
              <a:rPr lang="en-US" sz="1600" dirty="0"/>
              <a:t>=true) …</a:t>
            </a:r>
          </a:p>
          <a:p>
            <a:pPr marL="285750" indent="-285750">
              <a:buFont typeface="Arial" panose="020B0604020202020204" pitchFamily="34" charset="0"/>
              <a:buChar char="•"/>
            </a:pPr>
            <a:r>
              <a:rPr lang="en-US" sz="1600" dirty="0"/>
              <a:t>… Without the application .war file</a:t>
            </a:r>
          </a:p>
          <a:p>
            <a:pPr marL="285750" indent="-285750">
              <a:buFont typeface="Arial" panose="020B0604020202020204" pitchFamily="34" charset="0"/>
              <a:buChar char="•"/>
            </a:pPr>
            <a:r>
              <a:rPr lang="en-US" sz="1600" dirty="0"/>
              <a:t>Package them into an </a:t>
            </a:r>
            <a:r>
              <a:rPr lang="en-US" sz="1600" dirty="0" err="1"/>
              <a:t>uber</a:t>
            </a:r>
            <a:r>
              <a:rPr lang="en-US" sz="1600" dirty="0"/>
              <a:t> jar</a:t>
            </a:r>
          </a:p>
          <a:p>
            <a:pPr marL="285750" indent="-285750">
              <a:buFont typeface="Arial" panose="020B0604020202020204" pitchFamily="34" charset="0"/>
              <a:buChar char="•"/>
            </a:pPr>
            <a:r>
              <a:rPr lang="en-US" sz="1600" dirty="0"/>
              <a:t>Pass in the WAR on CLI</a:t>
            </a:r>
          </a:p>
          <a:p>
            <a:pPr marL="285750" indent="-285750">
              <a:buFont typeface="Arial" panose="020B0604020202020204" pitchFamily="34" charset="0"/>
              <a:buChar char="•"/>
            </a:pPr>
            <a:r>
              <a:rPr lang="en-US" sz="1600" dirty="0"/>
              <a:t>Benefits</a:t>
            </a:r>
          </a:p>
          <a:p>
            <a:pPr marL="285750">
              <a:buFont typeface="Arial" panose="020B0604020202020204" pitchFamily="34" charset="0"/>
              <a:buChar char="•"/>
            </a:pPr>
            <a:r>
              <a:rPr lang="en-US" sz="1600" dirty="0"/>
              <a:t>Enforcing corporate standards</a:t>
            </a:r>
          </a:p>
          <a:p>
            <a:pPr marL="285750">
              <a:buFont typeface="Arial" panose="020B0604020202020204" pitchFamily="34" charset="0"/>
              <a:buChar char="•"/>
            </a:pPr>
            <a:r>
              <a:rPr lang="en-US" sz="1600" dirty="0"/>
              <a:t>Ideal for containerization</a:t>
            </a:r>
          </a:p>
        </p:txBody>
      </p:sp>
      <p:sp>
        <p:nvSpPr>
          <p:cNvPr id="4" name="Title 3">
            <a:extLst>
              <a:ext uri="{FF2B5EF4-FFF2-40B4-BE49-F238E27FC236}">
                <a16:creationId xmlns:a16="http://schemas.microsoft.com/office/drawing/2014/main" id="{9790B9A5-5D8C-1246-9A28-8A6CCCC7D3AB}"/>
              </a:ext>
            </a:extLst>
          </p:cNvPr>
          <p:cNvSpPr>
            <a:spLocks noGrp="1"/>
          </p:cNvSpPr>
          <p:nvPr>
            <p:ph type="title"/>
          </p:nvPr>
        </p:nvSpPr>
        <p:spPr/>
        <p:txBody>
          <a:bodyPr/>
          <a:lstStyle/>
          <a:p>
            <a:r>
              <a:rPr lang="en-US" dirty="0"/>
              <a:t>Hollow Jars – Customize your app server</a:t>
            </a:r>
          </a:p>
        </p:txBody>
      </p:sp>
      <p:sp>
        <p:nvSpPr>
          <p:cNvPr id="5" name="Rectangle 4">
            <a:extLst>
              <a:ext uri="{FF2B5EF4-FFF2-40B4-BE49-F238E27FC236}">
                <a16:creationId xmlns:a16="http://schemas.microsoft.com/office/drawing/2014/main" id="{E64EA0BA-B688-B342-9D79-D273E05EE901}"/>
              </a:ext>
            </a:extLst>
          </p:cNvPr>
          <p:cNvSpPr/>
          <p:nvPr/>
        </p:nvSpPr>
        <p:spPr>
          <a:xfrm>
            <a:off x="5385917" y="3587261"/>
            <a:ext cx="2833635" cy="522514"/>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Linux Kernel</a:t>
            </a:r>
          </a:p>
        </p:txBody>
      </p:sp>
      <p:sp>
        <p:nvSpPr>
          <p:cNvPr id="6" name="Rectangle 5">
            <a:extLst>
              <a:ext uri="{FF2B5EF4-FFF2-40B4-BE49-F238E27FC236}">
                <a16:creationId xmlns:a16="http://schemas.microsoft.com/office/drawing/2014/main" id="{8CCA6B63-2FDA-C540-A69F-C79466F4963D}"/>
              </a:ext>
            </a:extLst>
          </p:cNvPr>
          <p:cNvSpPr/>
          <p:nvPr/>
        </p:nvSpPr>
        <p:spPr>
          <a:xfrm>
            <a:off x="5385917" y="2955889"/>
            <a:ext cx="2833635" cy="522514"/>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Base Linux Image</a:t>
            </a:r>
          </a:p>
        </p:txBody>
      </p:sp>
      <p:sp>
        <p:nvSpPr>
          <p:cNvPr id="7" name="Rectangle 6">
            <a:extLst>
              <a:ext uri="{FF2B5EF4-FFF2-40B4-BE49-F238E27FC236}">
                <a16:creationId xmlns:a16="http://schemas.microsoft.com/office/drawing/2014/main" id="{14E11D80-C612-2B48-B50D-13144B387871}"/>
              </a:ext>
            </a:extLst>
          </p:cNvPr>
          <p:cNvSpPr/>
          <p:nvPr/>
        </p:nvSpPr>
        <p:spPr>
          <a:xfrm>
            <a:off x="5385916" y="2324517"/>
            <a:ext cx="2833635" cy="522514"/>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Java / JDK</a:t>
            </a:r>
          </a:p>
        </p:txBody>
      </p:sp>
      <p:sp>
        <p:nvSpPr>
          <p:cNvPr id="8" name="Rectangle 7">
            <a:extLst>
              <a:ext uri="{FF2B5EF4-FFF2-40B4-BE49-F238E27FC236}">
                <a16:creationId xmlns:a16="http://schemas.microsoft.com/office/drawing/2014/main" id="{3279EE64-E7BA-394C-B7C7-F2E3117FCCD7}"/>
              </a:ext>
            </a:extLst>
          </p:cNvPr>
          <p:cNvSpPr/>
          <p:nvPr/>
        </p:nvSpPr>
        <p:spPr>
          <a:xfrm>
            <a:off x="5385915" y="1699863"/>
            <a:ext cx="2833635" cy="522514"/>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lumMod val="50000"/>
                  </a:schemeClr>
                </a:solidFill>
              </a:rPr>
              <a:t>Hollow JAR</a:t>
            </a:r>
          </a:p>
        </p:txBody>
      </p:sp>
      <p:sp>
        <p:nvSpPr>
          <p:cNvPr id="9" name="Rectangle 8">
            <a:extLst>
              <a:ext uri="{FF2B5EF4-FFF2-40B4-BE49-F238E27FC236}">
                <a16:creationId xmlns:a16="http://schemas.microsoft.com/office/drawing/2014/main" id="{67AFF348-9922-C047-947C-11804D137EA5}"/>
              </a:ext>
            </a:extLst>
          </p:cNvPr>
          <p:cNvSpPr/>
          <p:nvPr/>
        </p:nvSpPr>
        <p:spPr>
          <a:xfrm>
            <a:off x="5385914" y="1061773"/>
            <a:ext cx="2833635" cy="522514"/>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lumMod val="50000"/>
                  </a:schemeClr>
                </a:solidFill>
              </a:rPr>
              <a:t>application.war</a:t>
            </a:r>
            <a:endParaRPr lang="en-US" dirty="0">
              <a:solidFill>
                <a:schemeClr val="bg1">
                  <a:lumMod val="50000"/>
                </a:schemeClr>
              </a:solidFill>
            </a:endParaRPr>
          </a:p>
        </p:txBody>
      </p:sp>
      <p:sp>
        <p:nvSpPr>
          <p:cNvPr id="11" name="TextBox 10">
            <a:extLst>
              <a:ext uri="{FF2B5EF4-FFF2-40B4-BE49-F238E27FC236}">
                <a16:creationId xmlns:a16="http://schemas.microsoft.com/office/drawing/2014/main" id="{A988B1D5-C15F-5A47-AFC5-2DFFD8CAA3E4}"/>
              </a:ext>
            </a:extLst>
          </p:cNvPr>
          <p:cNvSpPr txBox="1"/>
          <p:nvPr/>
        </p:nvSpPr>
        <p:spPr>
          <a:xfrm>
            <a:off x="3527767" y="4218633"/>
            <a:ext cx="5423280" cy="369332"/>
          </a:xfrm>
          <a:prstGeom prst="rect">
            <a:avLst/>
          </a:prstGeom>
          <a:noFill/>
        </p:spPr>
        <p:txBody>
          <a:bodyPr wrap="none" rtlCol="0">
            <a:spAutoFit/>
          </a:bodyPr>
          <a:lstStyle/>
          <a:p>
            <a:pPr algn="ctr"/>
            <a:r>
              <a:rPr lang="en-US" dirty="0">
                <a:latin typeface="Courier" pitchFamily="2" charset="0"/>
              </a:rPr>
              <a:t>java -jar </a:t>
            </a:r>
            <a:r>
              <a:rPr lang="en-US" dirty="0" err="1">
                <a:latin typeface="Courier" pitchFamily="2" charset="0"/>
              </a:rPr>
              <a:t>custom_runtime.jar</a:t>
            </a:r>
            <a:r>
              <a:rPr lang="en-US" dirty="0">
                <a:latin typeface="Courier" pitchFamily="2" charset="0"/>
              </a:rPr>
              <a:t> </a:t>
            </a:r>
            <a:r>
              <a:rPr lang="en-US" dirty="0" err="1">
                <a:latin typeface="Courier" pitchFamily="2" charset="0"/>
              </a:rPr>
              <a:t>myapp.war</a:t>
            </a:r>
            <a:endParaRPr lang="en-US" dirty="0">
              <a:latin typeface="Courier" pitchFamily="2" charset="0"/>
            </a:endParaRPr>
          </a:p>
        </p:txBody>
      </p:sp>
    </p:spTree>
    <p:extLst>
      <p:ext uri="{BB962C8B-B14F-4D97-AF65-F5344CB8AC3E}">
        <p14:creationId xmlns:p14="http://schemas.microsoft.com/office/powerpoint/2010/main" val="419210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2DDB9C-4AD4-B24B-89E8-F203119B257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819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2B2CA2-A3D3-402F-8FB6-9C500DC07975}"/>
              </a:ext>
            </a:extLst>
          </p:cNvPr>
          <p:cNvSpPr txBox="1">
            <a:spLocks/>
          </p:cNvSpPr>
          <p:nvPr/>
        </p:nvSpPr>
        <p:spPr>
          <a:xfrm>
            <a:off x="228600" y="1123950"/>
            <a:ext cx="8449056" cy="53340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spc="300" dirty="0">
              <a:latin typeface="Amazon Ember Light" charset="0"/>
              <a:ea typeface="Amazon Ember Light" charset="0"/>
              <a:cs typeface="Amazon Ember Light" charset="0"/>
            </a:endParaRPr>
          </a:p>
        </p:txBody>
      </p:sp>
      <p:pic>
        <p:nvPicPr>
          <p:cNvPr id="4" name="Picture 3"/>
          <p:cNvPicPr>
            <a:picLocks noChangeAspect="1"/>
          </p:cNvPicPr>
          <p:nvPr/>
        </p:nvPicPr>
        <p:blipFill>
          <a:blip r:embed="rId3"/>
          <a:stretch>
            <a:fillRect/>
          </a:stretch>
        </p:blipFill>
        <p:spPr>
          <a:xfrm>
            <a:off x="685800" y="1765300"/>
            <a:ext cx="7772400" cy="1612900"/>
          </a:xfrm>
          <a:prstGeom prst="rect">
            <a:avLst/>
          </a:prstGeom>
        </p:spPr>
      </p:pic>
    </p:spTree>
    <p:extLst>
      <p:ext uri="{BB962C8B-B14F-4D97-AF65-F5344CB8AC3E}">
        <p14:creationId xmlns:p14="http://schemas.microsoft.com/office/powerpoint/2010/main" val="59944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ckTemplate-AWS-ReInvent-Orange">
  <a:themeElements>
    <a:clrScheme name="Custom 1">
      <a:dk1>
        <a:srgbClr val="474746"/>
      </a:dk1>
      <a:lt1>
        <a:srgbClr val="FFFFFF"/>
      </a:lt1>
      <a:dk2>
        <a:srgbClr val="6D6E6D"/>
      </a:dk2>
      <a:lt2>
        <a:srgbClr val="F8F8F8"/>
      </a:lt2>
      <a:accent1>
        <a:srgbClr val="FF9600"/>
      </a:accent1>
      <a:accent2>
        <a:srgbClr val="00B9FF"/>
      </a:accent2>
      <a:accent3>
        <a:srgbClr val="69E319"/>
      </a:accent3>
      <a:accent4>
        <a:srgbClr val="8C3FFF"/>
      </a:accent4>
      <a:accent5>
        <a:srgbClr val="FF0080"/>
      </a:accent5>
      <a:accent6>
        <a:srgbClr val="999A98"/>
      </a:accent6>
      <a:hlink>
        <a:srgbClr val="00B8FE"/>
      </a:hlink>
      <a:folHlink>
        <a:srgbClr val="8B3E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B10F152F8E054195D68052C1DC3FC4" ma:contentTypeVersion="0" ma:contentTypeDescription="Create a new document." ma:contentTypeScope="" ma:versionID="8de4abce6fe527fda28264e4e11e3f9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A9D5F5-75A3-4C83-93F5-78FE2C36B47E}">
  <ds:schemaRefs>
    <ds:schemaRef ds:uri="http://schemas.microsoft.com/office/2006/metadata/properties"/>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3647542F-25D4-4DF0-BCDE-58F27BECD904}">
  <ds:schemaRefs>
    <ds:schemaRef ds:uri="http://schemas.microsoft.com/sharepoint/v3/contenttype/forms"/>
  </ds:schemaRefs>
</ds:datastoreItem>
</file>

<file path=customXml/itemProps3.xml><?xml version="1.0" encoding="utf-8"?>
<ds:datastoreItem xmlns:ds="http://schemas.openxmlformats.org/officeDocument/2006/customXml" ds:itemID="{213CDF33-67E4-481F-A1D9-707C645FB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44005</TotalTime>
  <Words>774</Words>
  <Application>Microsoft Macintosh PowerPoint</Application>
  <PresentationFormat>On-screen Show (16:9)</PresentationFormat>
  <Paragraphs>82</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Amazon Ember</vt:lpstr>
      <vt:lpstr>Amazon Ember Light</vt:lpstr>
      <vt:lpstr>Arial</vt:lpstr>
      <vt:lpstr>Calibri</vt:lpstr>
      <vt:lpstr>Courier</vt:lpstr>
      <vt:lpstr>Lucida Console</vt:lpstr>
      <vt:lpstr>Roboto Condensed</vt:lpstr>
      <vt:lpstr>Roboto Condensed Light</vt:lpstr>
      <vt:lpstr>DeckTemplate-AWS-ReInvent-Orange</vt:lpstr>
      <vt:lpstr>PowerPoint Presentation</vt:lpstr>
      <vt:lpstr>Slide showing different AWS Compute options</vt:lpstr>
      <vt:lpstr>A Typical Application with Microservices</vt:lpstr>
      <vt:lpstr>Application Concerns</vt:lpstr>
      <vt:lpstr>Eclipse Microprofile</vt:lpstr>
      <vt:lpstr>WildFly Swarm</vt:lpstr>
      <vt:lpstr>Hollow Jars – Customize your app server</vt:lpstr>
      <vt:lpstr>PowerPoint Presentation</vt:lpstr>
      <vt:lpstr>PowerPoint Presentation</vt:lpstr>
    </vt:vector>
  </TitlesOfParts>
  <Company>Amazon.com</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Morgan</dc:creator>
  <cp:lastModifiedBy>Microsoft Office User</cp:lastModifiedBy>
  <cp:revision>1139</cp:revision>
  <cp:lastPrinted>2017-11-26T06:52:40Z</cp:lastPrinted>
  <dcterms:created xsi:type="dcterms:W3CDTF">2012-05-17T23:32:41Z</dcterms:created>
  <dcterms:modified xsi:type="dcterms:W3CDTF">2018-03-10T18:57:03Z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0x010100ECB10F152F8E054195D68052C1DC3FC4</vt:lpwstr>
  </property>
</Properties>
</file>