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 SemiBold"/>
      <p:regular r:id="rId20"/>
      <p:bold r:id="rId21"/>
      <p:italic r:id="rId22"/>
      <p:boldItalic r:id="rId23"/>
    </p:embeddedFont>
    <p:embeddedFont>
      <p:font typeface="Amatic SC"/>
      <p:regular r:id="rId24"/>
      <p:bold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Source Code Pro"/>
      <p:regular r:id="rId30"/>
      <p:bold r:id="rId31"/>
    </p:embeddedFont>
    <p:embeddedFont>
      <p:font typeface="Source Code Pro Semibold"/>
      <p:regular r:id="rId32"/>
      <p:bold r:id="rId33"/>
    </p:embeddedFont>
    <p:embeddedFont>
      <p:font typeface="Source Code Pro Medium"/>
      <p:regular r:id="rId34"/>
      <p:bold r:id="rId35"/>
    </p:embeddedFont>
    <p:embeddedFont>
      <p:font typeface="Comforta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regular.fntdata"/><Relationship Id="rId22" Type="http://schemas.openxmlformats.org/officeDocument/2006/relationships/font" Target="fonts/NunitoSemiBold-italic.fntdata"/><Relationship Id="rId21" Type="http://schemas.openxmlformats.org/officeDocument/2006/relationships/font" Target="fonts/NunitoSemiBold-bold.fntdata"/><Relationship Id="rId24" Type="http://schemas.openxmlformats.org/officeDocument/2006/relationships/font" Target="fonts/AmaticSC-regular.fntdata"/><Relationship Id="rId23" Type="http://schemas.openxmlformats.org/officeDocument/2006/relationships/font" Target="fonts/Nunito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font" Target="fonts/AmaticSC-bold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Semibold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Medium-bold.fntdata"/><Relationship Id="rId12" Type="http://schemas.openxmlformats.org/officeDocument/2006/relationships/slide" Target="slides/slide7.xml"/><Relationship Id="rId34" Type="http://schemas.openxmlformats.org/officeDocument/2006/relationships/font" Target="fonts/SourceCodeProMedium-regular.fntdata"/><Relationship Id="rId15" Type="http://schemas.openxmlformats.org/officeDocument/2006/relationships/slide" Target="slides/slide10.xml"/><Relationship Id="rId37" Type="http://schemas.openxmlformats.org/officeDocument/2006/relationships/font" Target="fonts/Comfortaa-bold.fntdata"/><Relationship Id="rId14" Type="http://schemas.openxmlformats.org/officeDocument/2006/relationships/slide" Target="slides/slide9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2ab52d53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2ab52d53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59039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5903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2ab52d53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2ab52d53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2ab52d5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2ab52d5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4b9056af5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4b9056af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2ab52d5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2ab52d5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59039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5903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4b9056af5_1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4b9056af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2ab52d53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2ab52d53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b9056af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b9056af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b9056af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b9056af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b9056af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b9056af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tensorlayer/srgan" TargetMode="External"/><Relationship Id="rId4" Type="http://schemas.openxmlformats.org/officeDocument/2006/relationships/hyperlink" Target="https://data.vision.ee.ethz.ch/cvl/DIV2K/" TargetMode="External"/><Relationship Id="rId5" Type="http://schemas.openxmlformats.org/officeDocument/2006/relationships/hyperlink" Target="https://data.vision.ee.ethz.ch/cvl/DIV2K/" TargetMode="External"/><Relationship Id="rId6" Type="http://schemas.openxmlformats.org/officeDocument/2006/relationships/hyperlink" Target="https://medium.freecodecamp.org/an-intuitive-introduction-to-generative-adversarial-networks-gans-7a2264a81394" TargetMode="External"/><Relationship Id="rId7" Type="http://schemas.openxmlformats.org/officeDocument/2006/relationships/hyperlink" Target="https://medium.freecodecamp.org/an-intuitive-introduction-to-generative-adversarial-networks-gans-7a2264a81394" TargetMode="External"/><Relationship Id="rId8" Type="http://schemas.openxmlformats.org/officeDocument/2006/relationships/hyperlink" Target="https://medium.com/@jonathan_hui/gan-super-resolution-gan-srgan-b471da7270ec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Image Super Resolution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Using GANs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P. Anantha Rohan		 K. Bhargav Ram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(160116737034)			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(160116737036)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375" y="0"/>
            <a:ext cx="44949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575" y="0"/>
            <a:ext cx="47004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3653775" y="321050"/>
            <a:ext cx="1733700" cy="38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RESULT 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22"/>
          <p:cNvSpPr txBox="1"/>
          <p:nvPr>
            <p:ph idx="4294967295" type="body"/>
          </p:nvPr>
        </p:nvSpPr>
        <p:spPr>
          <a:xfrm>
            <a:off x="879100" y="4432500"/>
            <a:ext cx="2930700" cy="5055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Low Resolution Image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5387475" y="4432500"/>
            <a:ext cx="3091800" cy="50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High Resolution Image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700" y="-205375"/>
            <a:ext cx="5182300" cy="53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56650" y="-244000"/>
            <a:ext cx="5182300" cy="539972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57200" y="4233325"/>
            <a:ext cx="2930700" cy="6054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Low Resolution Image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Comfortaa"/>
                <a:ea typeface="Comfortaa"/>
                <a:cs typeface="Comfortaa"/>
                <a:sym typeface="Comfortaa"/>
              </a:rPr>
              <a:t>(input)</a:t>
            </a:r>
            <a:endParaRPr b="0"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5600100" y="4181350"/>
            <a:ext cx="2930700" cy="605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High Resolution Image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(output)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3491675" y="174575"/>
            <a:ext cx="1678800" cy="4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RESULT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06850" y="1203525"/>
            <a:ext cx="7902600" cy="31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➔"/>
            </a:pPr>
            <a:r>
              <a:rPr b="0" lang="en" sz="1800">
                <a:latin typeface="Nunito"/>
                <a:ea typeface="Nunito"/>
                <a:cs typeface="Nunito"/>
                <a:sym typeface="Nunito"/>
              </a:rPr>
              <a:t>GANs is one of the trending fields in Machine Learning and a wide range of research is being done.</a:t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➔"/>
            </a:pPr>
            <a:r>
              <a:rPr b="0" lang="en" sz="1800">
                <a:latin typeface="Nunito"/>
                <a:ea typeface="Nunito"/>
                <a:cs typeface="Nunito"/>
                <a:sym typeface="Nunito"/>
              </a:rPr>
              <a:t>SRGAN is one of the many applications of GAN. Training a GAN with a proper dataset yields a better SRGAN.</a:t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➔"/>
            </a:pPr>
            <a:r>
              <a:rPr b="0" lang="en" sz="1800">
                <a:latin typeface="Nunito"/>
                <a:ea typeface="Nunito"/>
                <a:cs typeface="Nunito"/>
                <a:sym typeface="Nunito"/>
              </a:rPr>
              <a:t>Create a user accessible application with the model extracted from SRGAN.</a:t>
            </a:r>
            <a:endParaRPr b="0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215375" y="304050"/>
            <a:ext cx="6616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chemeClr val="dk1"/>
                </a:highlight>
                <a:latin typeface="Comfortaa"/>
                <a:ea typeface="Comfortaa"/>
                <a:cs typeface="Comfortaa"/>
                <a:sym typeface="Comfortaa"/>
              </a:rPr>
              <a:t>Conclusion and Future Scope</a:t>
            </a:r>
            <a:r>
              <a:rPr b="1" lang="en" sz="3000">
                <a:highlight>
                  <a:schemeClr val="dk1"/>
                </a:highlight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b="1" sz="3000">
              <a:highlight>
                <a:schemeClr val="dk1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151800" y="1131575"/>
            <a:ext cx="8840400" cy="36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 Semibold"/>
              <a:buChar char="●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Photo-Realistic Single Image Super-Resolution Using a Generative Adversarial Network</a:t>
            </a:r>
            <a:r>
              <a:rPr b="0"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by Christian Ledig, Lucas Theis, Ferenc Huszar etc; The IEEE Conference on Computer Vision and Pattern Recognition (CVPR), 2017.</a:t>
            </a:r>
            <a:endParaRPr b="0"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 Semibold"/>
              <a:buChar char="●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Tensor Layer</a:t>
            </a:r>
            <a:r>
              <a:rPr b="0"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0" lang="en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https://github.com/tensorlayer/srgan</a:t>
            </a:r>
            <a:endParaRPr b="0"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 Medium"/>
              <a:buChar char="●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DIV2K dataset</a:t>
            </a:r>
            <a:r>
              <a:rPr b="0"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b="0" lang="en" sz="1800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/>
              </a:rPr>
              <a:t> </a:t>
            </a:r>
            <a:r>
              <a:rPr b="0" lang="en" sz="1800" u="sng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https://data.vision.ee.ethz.ch/cvl/DIV2K/</a:t>
            </a:r>
            <a:endParaRPr b="0"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 Medium"/>
              <a:buChar char="●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Medium Article</a:t>
            </a:r>
            <a:r>
              <a:rPr b="0"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:</a:t>
            </a:r>
            <a:r>
              <a:rPr b="0" lang="en" sz="1800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6"/>
              </a:rPr>
              <a:t> </a:t>
            </a:r>
            <a:r>
              <a:rPr b="0" lang="en" sz="1800" u="sng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  <a:hlinkClick r:id="rId7"/>
              </a:rPr>
              <a:t>An Intuitive Introduction to Generative Adversarial Networks</a:t>
            </a:r>
            <a:r>
              <a:rPr b="0"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0" lang="en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8"/>
              </a:rPr>
              <a:t>SRGAN by Jonathan Hui</a:t>
            </a:r>
            <a:endParaRPr b="0" sz="1800">
              <a:solidFill>
                <a:srgbClr val="000000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205200" y="173875"/>
            <a:ext cx="84201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chemeClr val="dk1"/>
                </a:highlight>
                <a:latin typeface="Comfortaa"/>
                <a:ea typeface="Comfortaa"/>
                <a:cs typeface="Comfortaa"/>
                <a:sym typeface="Comfortaa"/>
              </a:rPr>
              <a:t>Bibliography</a:t>
            </a:r>
            <a:r>
              <a:rPr b="1" lang="en" sz="3000">
                <a:highlight>
                  <a:schemeClr val="dk1"/>
                </a:highlight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b="1" sz="3000">
              <a:highlight>
                <a:schemeClr val="dk1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THANK YOU!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" name="Google Shape;144;p26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We’re open to questions &amp; queries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68925"/>
            <a:ext cx="4260300" cy="8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Super Resolution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6075" y="1389600"/>
            <a:ext cx="8070000" cy="28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➔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What is IMAGE RESOLUTION?</a:t>
            </a:r>
            <a:b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➔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Resolution refers to the number of pixels in an image. </a:t>
            </a:r>
            <a:b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</a:b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800"/>
              <a:buChar char="➔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Super-resolution imaging (SR) is a class of techniques that enhance the resolution of an imaging system. 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>
                <a:latin typeface="Nunito"/>
                <a:ea typeface="Nunito"/>
                <a:cs typeface="Nunito"/>
                <a:sym typeface="Nunito"/>
              </a:rPr>
            </a:br>
            <a:endParaRPr sz="18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highlight>
                  <a:schemeClr val="dk1"/>
                </a:highlight>
                <a:latin typeface="Comfortaa"/>
                <a:ea typeface="Comfortaa"/>
                <a:cs typeface="Comfortaa"/>
                <a:sym typeface="Comfortaa"/>
              </a:rPr>
              <a:t>Generative Adversarial Networks</a:t>
            </a:r>
            <a:r>
              <a:rPr lang="en" sz="3000">
                <a:highlight>
                  <a:schemeClr val="dk1"/>
                </a:highlight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78000"/>
            <a:ext cx="85206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➔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GANs or Generative Adversarial Networks are a class of artificial intelligence algorithms used in unsupervised machine learning.</a:t>
            </a:r>
            <a:b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➔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GANs can be grouped into three buckets: 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Given a label, they predict the associated features. 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Given a hidden representation, they predict the associated features.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Given some of the features, they predict the rest. 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563275" y="296900"/>
            <a:ext cx="41364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“Generative” Part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29750" y="1275625"/>
            <a:ext cx="8429700" cy="21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➔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Called the Generator.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➔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Given a certain label, tries to predict features.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➔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Ex: Given an email is marked as spam, predicts (generates) the text of the email.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263" y="3071025"/>
            <a:ext cx="5605475" cy="18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550600" y="296900"/>
            <a:ext cx="41364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“Adversarial” Part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29750" y="1275625"/>
            <a:ext cx="8429700" cy="21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➔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Called the Discriminator</a:t>
            </a: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➔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Given the features, tries to predict the label.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➔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Ex : Given the text of an email, predicts (discriminates) whether spam or not-spam</a:t>
            </a: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576" y="3154500"/>
            <a:ext cx="6034849" cy="17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04050" y="278700"/>
            <a:ext cx="7976100" cy="7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Purpose and Prerequisites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                               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430775" y="1126150"/>
            <a:ext cx="79761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The purpose of this project is Super Resolution of images using Super Resolution Generative Adversarial Network or SRGAN.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Software Specifications: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Languages - Python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Frameworks - TensorFlow and TensorLayer (for neural networks)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SciPy and NumPy (image manipulation)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400400" y="400400"/>
            <a:ext cx="6960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chemeClr val="dk1"/>
                </a:highlight>
                <a:latin typeface="Comfortaa"/>
                <a:ea typeface="Comfortaa"/>
                <a:cs typeface="Comfortaa"/>
                <a:sym typeface="Comfortaa"/>
              </a:rPr>
              <a:t>Datasets &amp; Working Environment:</a:t>
            </a:r>
            <a:endParaRPr b="1" sz="3000">
              <a:highlight>
                <a:schemeClr val="dk1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539000" y="1493775"/>
            <a:ext cx="8100300" cy="3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➔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Div2k dataset: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1000 2K resolution images.</a:t>
            </a:r>
            <a:endParaRPr sz="18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800 images for training.</a:t>
            </a:r>
            <a:endParaRPr sz="18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100 images for validation &amp; 100 images for testing.</a:t>
            </a:r>
            <a:br>
              <a:rPr lang="en" sz="18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</a:br>
            <a:endParaRPr sz="18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➔"/>
            </a:pPr>
            <a:r>
              <a:rPr lang="en" sz="18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Google Colaboratory:</a:t>
            </a:r>
            <a:endParaRPr sz="18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Free-to-use cloud service with jupyter notebook env.</a:t>
            </a:r>
            <a:endParaRPr sz="18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Xeon Processors &amp; K80 cuda core GPU</a:t>
            </a:r>
            <a:endParaRPr sz="18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12GB DDR4 RAM &amp; 33GB Disk Space</a:t>
            </a:r>
            <a:endParaRPr sz="18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77200"/>
            <a:ext cx="56787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Working of SRGAN</a:t>
            </a: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89600"/>
            <a:ext cx="8327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➔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GAN typically consists of two CNNs. So operations like Convolution, BatchNormalization &amp; Pooling are predominant.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➔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Apart from the above the training parameters for a Generator include calculating losses from discriminator and VGG19 network.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➔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Initially discriminator easily knocks-off the fake HR images generated by the Generator part.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➔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Over a period of training, HR images generated by generator will be able to fool the discriminator.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highlight>
                  <a:schemeClr val="dk1"/>
                </a:highlight>
                <a:latin typeface="Comfortaa"/>
                <a:ea typeface="Comfortaa"/>
                <a:cs typeface="Comfortaa"/>
                <a:sym typeface="Comfortaa"/>
              </a:rPr>
              <a:t>Schema of SRGAN</a:t>
            </a:r>
            <a:r>
              <a:rPr lang="en" sz="3000">
                <a:highlight>
                  <a:schemeClr val="dk1"/>
                </a:highlight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87" y="1376875"/>
            <a:ext cx="8309826" cy="304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