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8" r:id="rId1"/>
  </p:sldMasterIdLst>
  <p:notesMasterIdLst>
    <p:notesMasterId r:id="rId15"/>
  </p:notesMasterIdLst>
  <p:sldIdLst>
    <p:sldId id="256" r:id="rId2"/>
    <p:sldId id="257" r:id="rId3"/>
    <p:sldId id="259" r:id="rId4"/>
    <p:sldId id="260" r:id="rId5"/>
    <p:sldId id="261" r:id="rId6"/>
    <p:sldId id="262" r:id="rId7"/>
    <p:sldId id="265" r:id="rId8"/>
    <p:sldId id="267" r:id="rId9"/>
    <p:sldId id="268" r:id="rId10"/>
    <p:sldId id="266" r:id="rId11"/>
    <p:sldId id="269" r:id="rId12"/>
    <p:sldId id="270"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4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87"/>
    <p:restoredTop sz="96197"/>
  </p:normalViewPr>
  <p:slideViewPr>
    <p:cSldViewPr snapToGrid="0">
      <p:cViewPr>
        <p:scale>
          <a:sx n="99" d="100"/>
          <a:sy n="99" d="100"/>
        </p:scale>
        <p:origin x="92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2A991-BE9B-7B4A-A526-487CE1F208C7}" type="datetimeFigureOut">
              <a:rPr lang="en-US" smtClean="0"/>
              <a:t>12/5/23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F0D03-BA96-EB4A-84D8-4FC791035DF2}" type="slidenum">
              <a:rPr lang="en-US" smtClean="0"/>
              <a:t>‹#›</a:t>
            </a:fld>
            <a:endParaRPr lang="en-US"/>
          </a:p>
        </p:txBody>
      </p:sp>
    </p:spTree>
    <p:extLst>
      <p:ext uri="{BB962C8B-B14F-4D97-AF65-F5344CB8AC3E}">
        <p14:creationId xmlns:p14="http://schemas.microsoft.com/office/powerpoint/2010/main" val="278701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F2BC84C-8A34-1A49-AD4F-E28AF9C70B90}" type="datetimeFigureOut">
              <a:rPr lang="en-US" smtClean="0"/>
              <a:t>12/5/23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2D31AE7-E6F1-A24D-9A6C-5A60CFF3F3C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365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2BC84C-8A34-1A49-AD4F-E28AF9C70B90}"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34818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2BC84C-8A34-1A49-AD4F-E28AF9C70B90}"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384626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2BC84C-8A34-1A49-AD4F-E28AF9C70B90}" type="datetimeFigureOut">
              <a:rPr lang="en-US" smtClean="0"/>
              <a:t>12/5/23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372823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F2BC84C-8A34-1A49-AD4F-E28AF9C70B90}" type="datetimeFigureOut">
              <a:rPr lang="en-US" smtClean="0"/>
              <a:t>12/5/23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2D31AE7-E6F1-A24D-9A6C-5A60CFF3F3C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25682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2BC84C-8A34-1A49-AD4F-E28AF9C70B90}" type="datetimeFigureOut">
              <a:rPr lang="en-US" smtClean="0"/>
              <a:t>12/5/23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3165863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2BC84C-8A34-1A49-AD4F-E28AF9C70B90}" type="datetimeFigureOut">
              <a:rPr lang="en-US" smtClean="0"/>
              <a:t>12/5/23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39312761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2BC84C-8A34-1A49-AD4F-E28AF9C70B90}" type="datetimeFigureOut">
              <a:rPr lang="en-US" smtClean="0"/>
              <a:t>12/5/23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281018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BC84C-8A34-1A49-AD4F-E28AF9C70B90}" type="datetimeFigureOut">
              <a:rPr lang="en-US" smtClean="0"/>
              <a:t>12/5/23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28164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F2BC84C-8A34-1A49-AD4F-E28AF9C70B90}" type="datetimeFigureOut">
              <a:rPr lang="en-US" smtClean="0"/>
              <a:t>12/5/23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2D31AE7-E6F1-A24D-9A6C-5A60CFF3F3C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20458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F2BC84C-8A34-1A49-AD4F-E28AF9C70B90}" type="datetimeFigureOut">
              <a:rPr lang="en-US" smtClean="0"/>
              <a:t>12/5/23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2D31AE7-E6F1-A24D-9A6C-5A60CFF3F3CC}" type="slidenum">
              <a:rPr lang="en-US" smtClean="0"/>
              <a:t>‹#›</a:t>
            </a:fld>
            <a:endParaRPr lang="en-US"/>
          </a:p>
        </p:txBody>
      </p:sp>
    </p:spTree>
    <p:extLst>
      <p:ext uri="{BB962C8B-B14F-4D97-AF65-F5344CB8AC3E}">
        <p14:creationId xmlns:p14="http://schemas.microsoft.com/office/powerpoint/2010/main" val="60276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F2BC84C-8A34-1A49-AD4F-E28AF9C70B90}" type="datetimeFigureOut">
              <a:rPr lang="en-US" smtClean="0"/>
              <a:t>12/5/23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2D31AE7-E6F1-A24D-9A6C-5A60CFF3F3C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027622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5000">
              <a:srgbClr val="DADACA"/>
            </a:gs>
            <a:gs pos="60000">
              <a:srgbClr val="DADACA"/>
            </a:gs>
            <a:gs pos="44000">
              <a:srgbClr val="D7CCB8"/>
            </a:gs>
            <a:gs pos="18000">
              <a:schemeClr val="accent4">
                <a:lumMod val="45000"/>
                <a:lumOff val="55000"/>
              </a:schemeClr>
            </a:gs>
            <a:gs pos="90000">
              <a:schemeClr val="accent4">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a16="http://schemas.microsoft.com/office/drawing/2014/main" id="{D09F5552-39CF-49BE-9BA3-F2C2E97DD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6CCDD5D4-DC0E-4B2C-8B6B-FCAA00ECE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7CB58F-182F-5E49-7AEB-CAABDDF7EDD8}"/>
              </a:ext>
            </a:extLst>
          </p:cNvPr>
          <p:cNvSpPr>
            <a:spLocks noGrp="1"/>
          </p:cNvSpPr>
          <p:nvPr>
            <p:ph type="ctrTitle"/>
          </p:nvPr>
        </p:nvSpPr>
        <p:spPr>
          <a:xfrm>
            <a:off x="885824" y="341811"/>
            <a:ext cx="11022711" cy="1492132"/>
          </a:xfrm>
        </p:spPr>
        <p:txBody>
          <a:bodyPr vert="horz" lIns="91440" tIns="45720" rIns="91440" bIns="45720" rtlCol="0" anchor="ctr">
            <a:normAutofit/>
          </a:bodyPr>
          <a:lstStyle/>
          <a:p>
            <a:r>
              <a:rPr lang="en-US" sz="5100" b="1" spc="200" dirty="0"/>
              <a:t>AI/ML BASED PROGRAMMING ON NANO–BIO INTERFACE</a:t>
            </a:r>
          </a:p>
        </p:txBody>
      </p:sp>
      <p:sp>
        <p:nvSpPr>
          <p:cNvPr id="5" name="TextBox 4">
            <a:extLst>
              <a:ext uri="{FF2B5EF4-FFF2-40B4-BE49-F238E27FC236}">
                <a16:creationId xmlns:a16="http://schemas.microsoft.com/office/drawing/2014/main" id="{05028D49-2F7F-0D9C-DBA0-80B6C2B09032}"/>
              </a:ext>
            </a:extLst>
          </p:cNvPr>
          <p:cNvSpPr txBox="1"/>
          <p:nvPr/>
        </p:nvSpPr>
        <p:spPr>
          <a:xfrm>
            <a:off x="646557" y="2312576"/>
            <a:ext cx="11022711" cy="411203"/>
          </a:xfrm>
          <a:prstGeom prst="rect">
            <a:avLst/>
          </a:prstGeom>
          <a:noFill/>
        </p:spPr>
        <p:txBody>
          <a:bodyPr wrap="square">
            <a:spAutoFit/>
          </a:bodyPr>
          <a:lstStyle/>
          <a:p>
            <a:pPr algn="ctr" defTabSz="338328">
              <a:spcAft>
                <a:spcPts val="600"/>
              </a:spcAft>
            </a:pPr>
            <a:r>
              <a:rPr lang="en-US" sz="2072" kern="1200" dirty="0" err="1">
                <a:solidFill>
                  <a:srgbClr val="000000"/>
                </a:solidFill>
                <a:latin typeface="Times New Roman" panose="02020603050405020304" pitchFamily="18" charset="0"/>
                <a:ea typeface="+mn-ea"/>
                <a:cs typeface="Times New Roman" panose="02020603050405020304" pitchFamily="18" charset="0"/>
              </a:rPr>
              <a:t>Haril</a:t>
            </a:r>
            <a:r>
              <a:rPr lang="en-US" sz="2072" kern="1200" dirty="0">
                <a:solidFill>
                  <a:srgbClr val="000000"/>
                </a:solidFill>
                <a:latin typeface="Times New Roman" panose="02020603050405020304" pitchFamily="18" charset="0"/>
                <a:ea typeface="+mn-ea"/>
                <a:cs typeface="Times New Roman" panose="02020603050405020304" pitchFamily="18" charset="0"/>
              </a:rPr>
              <a:t> , Anantha Teja , </a:t>
            </a:r>
            <a:r>
              <a:rPr lang="en-US" sz="2072" kern="1200" dirty="0" err="1">
                <a:solidFill>
                  <a:srgbClr val="000000"/>
                </a:solidFill>
                <a:latin typeface="Times New Roman" panose="02020603050405020304" pitchFamily="18" charset="0"/>
                <a:ea typeface="+mn-ea"/>
                <a:cs typeface="Times New Roman" panose="02020603050405020304" pitchFamily="18" charset="0"/>
              </a:rPr>
              <a:t>Srikar</a:t>
            </a:r>
            <a:r>
              <a:rPr lang="en-US" sz="2072" kern="1200" dirty="0">
                <a:solidFill>
                  <a:srgbClr val="000000"/>
                </a:solidFill>
                <a:latin typeface="Times New Roman" panose="02020603050405020304" pitchFamily="18" charset="0"/>
                <a:ea typeface="+mn-ea"/>
                <a:cs typeface="Times New Roman" panose="02020603050405020304" pitchFamily="18" charset="0"/>
              </a:rPr>
              <a:t>, </a:t>
            </a:r>
            <a:r>
              <a:rPr lang="en-US" sz="2072" kern="1200" dirty="0" err="1">
                <a:solidFill>
                  <a:srgbClr val="000000"/>
                </a:solidFill>
                <a:latin typeface="Times New Roman" panose="02020603050405020304" pitchFamily="18" charset="0"/>
                <a:ea typeface="+mn-ea"/>
                <a:cs typeface="Times New Roman" panose="02020603050405020304" pitchFamily="18" charset="0"/>
              </a:rPr>
              <a:t>Sravani</a:t>
            </a:r>
            <a:r>
              <a:rPr lang="en-US" sz="2072" kern="1200" dirty="0">
                <a:solidFill>
                  <a:srgbClr val="000000"/>
                </a:solidFill>
                <a:latin typeface="Times New Roman" panose="02020603050405020304" pitchFamily="18" charset="0"/>
                <a:ea typeface="+mn-ea"/>
                <a:cs typeface="Times New Roman" panose="02020603050405020304" pitchFamily="18" charset="0"/>
              </a:rPr>
              <a:t>, Pavani</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6" name="Freeform 5">
            <a:extLst>
              <a:ext uri="{FF2B5EF4-FFF2-40B4-BE49-F238E27FC236}">
                <a16:creationId xmlns:a16="http://schemas.microsoft.com/office/drawing/2014/main" id="{BF184A81-F38B-1919-B6B8-BE64E4FD1E5D}"/>
              </a:ext>
            </a:extLst>
          </p:cNvPr>
          <p:cNvSpPr/>
          <p:nvPr/>
        </p:nvSpPr>
        <p:spPr>
          <a:xfrm>
            <a:off x="5310236" y="2890863"/>
            <a:ext cx="1571527" cy="1423586"/>
          </a:xfrm>
          <a:custGeom>
            <a:avLst/>
            <a:gdLst/>
            <a:ahLst/>
            <a:cxnLst/>
            <a:rect l="l" t="t" r="r" b="b"/>
            <a:pathLst>
              <a:path w="2426137" h="2652101">
                <a:moveTo>
                  <a:pt x="0" y="0"/>
                </a:moveTo>
                <a:lnTo>
                  <a:pt x="2426137" y="0"/>
                </a:lnTo>
                <a:lnTo>
                  <a:pt x="2426137" y="2652101"/>
                </a:lnTo>
                <a:lnTo>
                  <a:pt x="0" y="2652101"/>
                </a:lnTo>
                <a:lnTo>
                  <a:pt x="0" y="0"/>
                </a:lnTo>
                <a:close/>
              </a:path>
            </a:pathLst>
          </a:custGeom>
          <a:blipFill>
            <a:blip r:embed="rId2">
              <a:extLst>
                <a:ext uri="{BEBA8EAE-BF5A-486C-A8C5-ECC9F3942E4B}">
                  <a14:imgProps xmlns:a14="http://schemas.microsoft.com/office/drawing/2010/main">
                    <a14:imgLayer r:embed="rId3">
                      <a14:imgEffect>
                        <a14:artisticMarker trans="20000" size="58"/>
                      </a14:imgEffect>
                    </a14:imgLayer>
                  </a14:imgProps>
                </a:ext>
              </a:extLst>
            </a:blip>
            <a:stretch>
              <a:fillRect/>
            </a:stretch>
          </a:blipFill>
          <a:effectLst>
            <a:glow>
              <a:schemeClr val="accent1">
                <a:alpha val="16841"/>
              </a:schemeClr>
            </a:glow>
            <a:softEdge rad="0"/>
          </a:effectLst>
        </p:spPr>
        <p:txBody>
          <a:bodyPr/>
          <a:lstStyle/>
          <a:p>
            <a:pPr algn="ctr"/>
            <a:endParaRPr lang="en-US" dirty="0">
              <a:solidFill>
                <a:schemeClr val="bg1"/>
              </a:solidFill>
            </a:endParaRPr>
          </a:p>
        </p:txBody>
      </p:sp>
      <p:sp>
        <p:nvSpPr>
          <p:cNvPr id="8" name="TextBox 7">
            <a:extLst>
              <a:ext uri="{FF2B5EF4-FFF2-40B4-BE49-F238E27FC236}">
                <a16:creationId xmlns:a16="http://schemas.microsoft.com/office/drawing/2014/main" id="{81B3C4F6-16C6-3EF7-E19F-5746D1A8ECA3}"/>
              </a:ext>
            </a:extLst>
          </p:cNvPr>
          <p:cNvSpPr txBox="1"/>
          <p:nvPr/>
        </p:nvSpPr>
        <p:spPr>
          <a:xfrm>
            <a:off x="1463485" y="4858953"/>
            <a:ext cx="2577470" cy="1425070"/>
          </a:xfrm>
          <a:prstGeom prst="rect">
            <a:avLst/>
          </a:prstGeom>
          <a:noFill/>
        </p:spPr>
        <p:txBody>
          <a:bodyPr wrap="square" lIns="91440" tIns="45720" rIns="91440" bIns="45720" anchor="t">
            <a:spAutoFit/>
          </a:bodyPr>
          <a:lstStyle/>
          <a:p>
            <a:pPr algn="just" defTabSz="338328">
              <a:spcAft>
                <a:spcPts val="600"/>
              </a:spcAft>
            </a:pPr>
            <a:r>
              <a:rPr lang="en-US" sz="1332" kern="1200" dirty="0">
                <a:solidFill>
                  <a:schemeClr val="tx1"/>
                </a:solidFill>
                <a:latin typeface="Canva Sans"/>
                <a:ea typeface="+mn-ea"/>
                <a:cs typeface="+mn-cs"/>
              </a:rPr>
              <a:t>Supervisor</a:t>
            </a:r>
          </a:p>
          <a:p>
            <a:pPr algn="just" defTabSz="338328">
              <a:spcAft>
                <a:spcPts val="600"/>
              </a:spcAft>
            </a:pPr>
            <a:r>
              <a:rPr lang="en-US" sz="1332" kern="1200" dirty="0" err="1">
                <a:solidFill>
                  <a:schemeClr val="tx1"/>
                </a:solidFill>
                <a:latin typeface="Canva Sans"/>
                <a:ea typeface="+mn-ea"/>
                <a:cs typeface="+mn-cs"/>
              </a:rPr>
              <a:t>Dr.Sabyasachi</a:t>
            </a:r>
            <a:r>
              <a:rPr lang="en-US" sz="1332" kern="1200" dirty="0">
                <a:solidFill>
                  <a:schemeClr val="tx1"/>
                </a:solidFill>
                <a:latin typeface="Canva Sans"/>
                <a:ea typeface="+mn-ea"/>
                <a:cs typeface="+mn-cs"/>
              </a:rPr>
              <a:t> </a:t>
            </a:r>
            <a:r>
              <a:rPr lang="en-US" sz="1332" kern="1200" dirty="0" err="1">
                <a:solidFill>
                  <a:schemeClr val="tx1"/>
                </a:solidFill>
                <a:latin typeface="Canva Sans"/>
                <a:ea typeface="+mn-ea"/>
                <a:cs typeface="+mn-cs"/>
              </a:rPr>
              <a:t>Chakrabortty</a:t>
            </a:r>
            <a:endParaRPr lang="en-US" sz="1332" kern="1200" dirty="0">
              <a:solidFill>
                <a:schemeClr val="tx1"/>
              </a:solidFill>
              <a:latin typeface="Canva Sans"/>
              <a:ea typeface="+mn-ea"/>
              <a:cs typeface="+mn-cs"/>
            </a:endParaRPr>
          </a:p>
          <a:p>
            <a:pPr algn="just" defTabSz="338328">
              <a:spcAft>
                <a:spcPts val="600"/>
              </a:spcAft>
            </a:pPr>
            <a:r>
              <a:rPr lang="en-US" sz="1332" kern="1200" dirty="0">
                <a:solidFill>
                  <a:schemeClr val="tx1"/>
                </a:solidFill>
                <a:latin typeface="Canva Sans"/>
                <a:ea typeface="+mn-ea"/>
                <a:cs typeface="+mn-cs"/>
              </a:rPr>
              <a:t>Associate Professor</a:t>
            </a:r>
          </a:p>
          <a:p>
            <a:pPr algn="just" defTabSz="338328">
              <a:spcAft>
                <a:spcPts val="600"/>
              </a:spcAft>
            </a:pPr>
            <a:r>
              <a:rPr lang="en-US" sz="1332" kern="1200" dirty="0">
                <a:solidFill>
                  <a:schemeClr val="tx1"/>
                </a:solidFill>
                <a:latin typeface="Canva Sans"/>
                <a:ea typeface="+mn-ea"/>
                <a:cs typeface="+mn-cs"/>
              </a:rPr>
              <a:t>Department of Chemistry</a:t>
            </a:r>
          </a:p>
          <a:p>
            <a:pPr algn="just" defTabSz="338328">
              <a:spcAft>
                <a:spcPts val="600"/>
              </a:spcAft>
            </a:pPr>
            <a:r>
              <a:rPr lang="en-US" sz="1332" kern="1200" dirty="0">
                <a:solidFill>
                  <a:schemeClr val="tx1"/>
                </a:solidFill>
                <a:latin typeface="Canva Sans"/>
                <a:ea typeface="+mn-ea"/>
                <a:cs typeface="+mn-cs"/>
              </a:rPr>
              <a:t>SRM AP Andhra Pradesh</a:t>
            </a:r>
            <a:endParaRPr lang="en-US" sz="1800" dirty="0">
              <a:latin typeface="Canva Sans"/>
            </a:endParaRPr>
          </a:p>
        </p:txBody>
      </p:sp>
      <p:sp>
        <p:nvSpPr>
          <p:cNvPr id="10" name="TextBox 9">
            <a:extLst>
              <a:ext uri="{FF2B5EF4-FFF2-40B4-BE49-F238E27FC236}">
                <a16:creationId xmlns:a16="http://schemas.microsoft.com/office/drawing/2014/main" id="{42689172-0FF1-90BF-2111-27E9C865AF41}"/>
              </a:ext>
            </a:extLst>
          </p:cNvPr>
          <p:cNvSpPr txBox="1"/>
          <p:nvPr/>
        </p:nvSpPr>
        <p:spPr>
          <a:xfrm>
            <a:off x="584643" y="4336292"/>
            <a:ext cx="11022711" cy="579261"/>
          </a:xfrm>
          <a:prstGeom prst="rect">
            <a:avLst/>
          </a:prstGeom>
          <a:noFill/>
        </p:spPr>
        <p:txBody>
          <a:bodyPr wrap="square">
            <a:spAutoFit/>
          </a:bodyPr>
          <a:lstStyle/>
          <a:p>
            <a:pPr algn="ctr" defTabSz="338328">
              <a:spcAft>
                <a:spcPts val="600"/>
              </a:spcAft>
            </a:pPr>
            <a:r>
              <a:rPr lang="en-US" sz="1332" kern="1200" dirty="0">
                <a:solidFill>
                  <a:schemeClr val="tx1"/>
                </a:solidFill>
                <a:latin typeface="Canva Sans Bold"/>
                <a:ea typeface="+mn-ea"/>
                <a:cs typeface="+mn-cs"/>
              </a:rPr>
              <a:t>UROP project </a:t>
            </a:r>
          </a:p>
          <a:p>
            <a:pPr algn="ctr" defTabSz="338328">
              <a:spcAft>
                <a:spcPts val="600"/>
              </a:spcAft>
            </a:pPr>
            <a:r>
              <a:rPr lang="en-US" sz="1332" kern="1200" dirty="0">
                <a:solidFill>
                  <a:schemeClr val="tx1"/>
                </a:solidFill>
                <a:latin typeface="Canva Sans Bold"/>
                <a:ea typeface="+mn-ea"/>
                <a:cs typeface="+mn-cs"/>
              </a:rPr>
              <a:t>GROUP  3</a:t>
            </a:r>
            <a:endParaRPr lang="en-US" sz="1800" dirty="0">
              <a:latin typeface="Canva Sans Bold"/>
            </a:endParaRPr>
          </a:p>
        </p:txBody>
      </p:sp>
      <p:sp>
        <p:nvSpPr>
          <p:cNvPr id="11" name="TextBox 10">
            <a:extLst>
              <a:ext uri="{FF2B5EF4-FFF2-40B4-BE49-F238E27FC236}">
                <a16:creationId xmlns:a16="http://schemas.microsoft.com/office/drawing/2014/main" id="{E6B66A76-2AD3-0572-7266-2EC348A74C91}"/>
              </a:ext>
            </a:extLst>
          </p:cNvPr>
          <p:cNvSpPr txBox="1"/>
          <p:nvPr/>
        </p:nvSpPr>
        <p:spPr>
          <a:xfrm>
            <a:off x="8852530" y="5140889"/>
            <a:ext cx="2577470" cy="861198"/>
          </a:xfrm>
          <a:prstGeom prst="rect">
            <a:avLst/>
          </a:prstGeom>
          <a:noFill/>
        </p:spPr>
        <p:txBody>
          <a:bodyPr wrap="square" lIns="91440" tIns="45720" rIns="91440" bIns="45720" rtlCol="0" anchor="t">
            <a:spAutoFit/>
          </a:bodyPr>
          <a:lstStyle/>
          <a:p>
            <a:pPr defTabSz="338328">
              <a:spcAft>
                <a:spcPts val="600"/>
              </a:spcAft>
            </a:pPr>
            <a:r>
              <a:rPr lang="en-US" sz="1332" kern="1200" dirty="0">
                <a:solidFill>
                  <a:schemeClr val="tx1"/>
                </a:solidFill>
                <a:latin typeface="+mn-lt"/>
                <a:ea typeface="+mn-ea"/>
                <a:cs typeface="+mn-cs"/>
              </a:rPr>
              <a:t>B-Tech </a:t>
            </a:r>
          </a:p>
          <a:p>
            <a:pPr defTabSz="338328">
              <a:spcAft>
                <a:spcPts val="600"/>
              </a:spcAft>
            </a:pPr>
            <a:r>
              <a:rPr lang="en-US" sz="1332" kern="1200" dirty="0">
                <a:solidFill>
                  <a:schemeClr val="tx1"/>
                </a:solidFill>
                <a:latin typeface="+mn-lt"/>
                <a:ea typeface="+mn-ea"/>
                <a:cs typeface="+mn-cs"/>
              </a:rPr>
              <a:t>Computer Science Engineering</a:t>
            </a:r>
          </a:p>
          <a:p>
            <a:pPr defTabSz="338328">
              <a:spcAft>
                <a:spcPts val="600"/>
              </a:spcAft>
            </a:pPr>
            <a:r>
              <a:rPr lang="en-US" sz="1332" kern="1200" dirty="0">
                <a:solidFill>
                  <a:schemeClr val="tx1"/>
                </a:solidFill>
                <a:latin typeface="+mn-lt"/>
                <a:ea typeface="+mn-ea"/>
                <a:cs typeface="+mn-cs"/>
              </a:rPr>
              <a:t>SRM AP Andhra Pradesh</a:t>
            </a:r>
            <a:endParaRPr lang="en-US" dirty="0"/>
          </a:p>
        </p:txBody>
      </p:sp>
      <p:sp>
        <p:nvSpPr>
          <p:cNvPr id="12" name="TextBox 11">
            <a:extLst>
              <a:ext uri="{FF2B5EF4-FFF2-40B4-BE49-F238E27FC236}">
                <a16:creationId xmlns:a16="http://schemas.microsoft.com/office/drawing/2014/main" id="{8285BCE2-7DC2-ECB9-693C-A698BF352286}"/>
              </a:ext>
            </a:extLst>
          </p:cNvPr>
          <p:cNvSpPr txBox="1"/>
          <p:nvPr/>
        </p:nvSpPr>
        <p:spPr>
          <a:xfrm>
            <a:off x="5424898" y="6087217"/>
            <a:ext cx="2726149" cy="297325"/>
          </a:xfrm>
          <a:prstGeom prst="rect">
            <a:avLst/>
          </a:prstGeom>
          <a:noFill/>
        </p:spPr>
        <p:txBody>
          <a:bodyPr wrap="square" rtlCol="0">
            <a:spAutoFit/>
          </a:bodyPr>
          <a:lstStyle/>
          <a:p>
            <a:pPr defTabSz="338328">
              <a:spcAft>
                <a:spcPts val="600"/>
              </a:spcAft>
            </a:pPr>
            <a:r>
              <a:rPr lang="en-US" sz="1332" kern="1200">
                <a:solidFill>
                  <a:schemeClr val="tx1"/>
                </a:solidFill>
                <a:latin typeface="+mn-lt"/>
                <a:ea typeface="+mn-ea"/>
                <a:cs typeface="+mn-cs"/>
              </a:rPr>
              <a:t>06-dec-2023</a:t>
            </a:r>
            <a:endParaRPr lang="en-US"/>
          </a:p>
        </p:txBody>
      </p:sp>
      <p:sp>
        <p:nvSpPr>
          <p:cNvPr id="13" name="Freeform 5">
            <a:extLst>
              <a:ext uri="{FF2B5EF4-FFF2-40B4-BE49-F238E27FC236}">
                <a16:creationId xmlns:a16="http://schemas.microsoft.com/office/drawing/2014/main" id="{0E2274A0-5474-EC89-25AF-286428FF974F}"/>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2556380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5000">
              <a:srgbClr val="DADACA"/>
            </a:gs>
            <a:gs pos="56000">
              <a:srgbClr val="DADACA"/>
            </a:gs>
            <a:gs pos="40000">
              <a:srgbClr val="D7CCB8"/>
            </a:gs>
            <a:gs pos="18000">
              <a:schemeClr val="accent4">
                <a:lumMod val="45000"/>
                <a:lumOff val="55000"/>
              </a:schemeClr>
            </a:gs>
            <a:gs pos="90000">
              <a:schemeClr val="accent4">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0" y="228132"/>
            <a:ext cx="12192000" cy="1325563"/>
          </a:xfrm>
        </p:spPr>
        <p:txBody>
          <a:bodyPr>
            <a:normAutofit/>
          </a:bodyPr>
          <a:lstStyle/>
          <a:p>
            <a:pPr algn="ctr"/>
            <a:r>
              <a:rPr lang="en-US" sz="4000" b="1" dirty="0">
                <a:solidFill>
                  <a:srgbClr val="C00000"/>
                </a:solidFill>
                <a:latin typeface="Times New Roman"/>
                <a:cs typeface="Times New Roman"/>
              </a:rPr>
              <a:t>CONCLUSION</a:t>
            </a:r>
            <a:br>
              <a:rPr lang="en-US" sz="4000" b="1" dirty="0">
                <a:solidFill>
                  <a:srgbClr val="C00000"/>
                </a:solidFill>
                <a:latin typeface="Times New Roman"/>
                <a:cs typeface="Times New Roman"/>
              </a:rPr>
            </a:br>
            <a:endParaRPr lang="en-US" sz="4000" b="1" dirty="0">
              <a:solidFill>
                <a:srgbClr val="C00000"/>
              </a:solidFill>
              <a:latin typeface="Times New Roman"/>
              <a:cs typeface="Times New Roman"/>
            </a:endParaRPr>
          </a:p>
        </p:txBody>
      </p:sp>
      <p:sp>
        <p:nvSpPr>
          <p:cNvPr id="4" name="TextBox 3">
            <a:extLst>
              <a:ext uri="{FF2B5EF4-FFF2-40B4-BE49-F238E27FC236}">
                <a16:creationId xmlns:a16="http://schemas.microsoft.com/office/drawing/2014/main" id="{55C5A683-3E59-B86A-258C-0FAF9BEB3EEB}"/>
              </a:ext>
            </a:extLst>
          </p:cNvPr>
          <p:cNvSpPr txBox="1"/>
          <p:nvPr/>
        </p:nvSpPr>
        <p:spPr>
          <a:xfrm>
            <a:off x="579548" y="1553695"/>
            <a:ext cx="11612451" cy="4543680"/>
          </a:xfrm>
          <a:prstGeom prst="rect">
            <a:avLst/>
          </a:prstGeom>
          <a:noFill/>
        </p:spPr>
        <p:txBody>
          <a:bodyPr wrap="square">
            <a:spAutoFit/>
          </a:bodyPr>
          <a:lstStyle/>
          <a:p>
            <a:pPr marL="269877" lvl="1">
              <a:lnSpc>
                <a:spcPts val="3500"/>
              </a:lnSpc>
            </a:pPr>
            <a:r>
              <a:rPr lang="en-US" sz="2800" b="1" dirty="0">
                <a:solidFill>
                  <a:srgbClr val="183487"/>
                </a:solidFill>
                <a:latin typeface="Times New Roman" panose="02020603050405020304" pitchFamily="18" charset="0"/>
                <a:cs typeface="Times New Roman" panose="02020603050405020304" pitchFamily="18" charset="0"/>
              </a:rPr>
              <a:t>Optimal Nanoparticle </a:t>
            </a:r>
          </a:p>
          <a:p>
            <a:pPr marL="269877" lvl="1">
              <a:lnSpc>
                <a:spcPts val="3500"/>
              </a:lnSpc>
            </a:pPr>
            <a:endParaRPr lang="en-US" sz="2800" b="1" dirty="0">
              <a:solidFill>
                <a:srgbClr val="183487"/>
              </a:solidFill>
              <a:latin typeface="Times New Roman" panose="02020603050405020304" pitchFamily="18" charset="0"/>
              <a:cs typeface="Times New Roman" panose="02020603050405020304" pitchFamily="18" charset="0"/>
            </a:endParaRPr>
          </a:p>
          <a:p>
            <a:pPr marL="539754" lvl="1" indent="-269877">
              <a:lnSpc>
                <a:spcPts val="3500"/>
              </a:lnSpc>
              <a:buFont typeface="Arial"/>
              <a:buChar char="•"/>
            </a:pPr>
            <a:r>
              <a:rPr lang="en-US" sz="2500" dirty="0">
                <a:solidFill>
                  <a:srgbClr val="000000"/>
                </a:solidFill>
                <a:latin typeface="Times New Roman" panose="02020603050405020304" pitchFamily="18" charset="0"/>
                <a:cs typeface="Times New Roman" panose="02020603050405020304" pitchFamily="18" charset="0"/>
              </a:rPr>
              <a:t> Size: 20-50 nm for highest uptake efficiency via endocytosis.</a:t>
            </a:r>
          </a:p>
          <a:p>
            <a:pPr marL="539754" lvl="1" indent="-269877">
              <a:lnSpc>
                <a:spcPts val="3500"/>
              </a:lnSpc>
              <a:buFont typeface="Arial"/>
              <a:buChar char="•"/>
            </a:pPr>
            <a:r>
              <a:rPr lang="en-US" sz="2500" dirty="0">
                <a:solidFill>
                  <a:srgbClr val="000000"/>
                </a:solidFill>
                <a:latin typeface="Times New Roman" panose="02020603050405020304" pitchFamily="18" charset="0"/>
                <a:cs typeface="Times New Roman" panose="02020603050405020304" pitchFamily="18" charset="0"/>
              </a:rPr>
              <a:t> Shape: Spherical nanoparticles outperform rods, cubes, and stars due to superior surface area.</a:t>
            </a:r>
          </a:p>
          <a:p>
            <a:pPr marL="539754" lvl="1" indent="-269877">
              <a:lnSpc>
                <a:spcPts val="3500"/>
              </a:lnSpc>
              <a:buFont typeface="Arial"/>
              <a:buChar char="•"/>
            </a:pPr>
            <a:r>
              <a:rPr lang="en-US" sz="2500" dirty="0">
                <a:solidFill>
                  <a:srgbClr val="000000"/>
                </a:solidFill>
                <a:latin typeface="Times New Roman" panose="02020603050405020304" pitchFamily="18" charset="0"/>
                <a:cs typeface="Times New Roman" panose="02020603050405020304" pitchFamily="18" charset="0"/>
              </a:rPr>
              <a:t>  Capping Agent: Thiol-functional agents like PEG-SH enhance uptake, with hydrophilic groups playing a role.</a:t>
            </a:r>
          </a:p>
          <a:p>
            <a:pPr marL="539754" lvl="1" indent="-269877">
              <a:lnSpc>
                <a:spcPts val="3500"/>
              </a:lnSpc>
              <a:buFont typeface="Arial"/>
              <a:buChar char="•"/>
            </a:pPr>
            <a:r>
              <a:rPr lang="en-US" sz="2500" dirty="0">
                <a:solidFill>
                  <a:srgbClr val="000000"/>
                </a:solidFill>
                <a:latin typeface="Times New Roman" panose="02020603050405020304" pitchFamily="18" charset="0"/>
                <a:cs typeface="Times New Roman" panose="02020603050405020304" pitchFamily="18" charset="0"/>
              </a:rPr>
              <a:t>  Ideal Combo: Spherical, 20-50 nm nanoparticles coated with PEG for efficient and targeted cellular uptake.</a:t>
            </a:r>
          </a:p>
          <a:p>
            <a:pPr marL="539754" lvl="1" indent="-269877">
              <a:lnSpc>
                <a:spcPts val="3500"/>
              </a:lnSpc>
              <a:buFont typeface="Arial"/>
              <a:buChar char="•"/>
            </a:pPr>
            <a:endParaRPr lang="en-US" sz="2500" dirty="0">
              <a:solidFill>
                <a:srgbClr val="000000"/>
              </a:solidFill>
              <a:latin typeface="Times New Roman" panose="02020603050405020304" pitchFamily="18" charset="0"/>
              <a:cs typeface="Times New Roman" panose="02020603050405020304" pitchFamily="18" charset="0"/>
            </a:endParaRPr>
          </a:p>
        </p:txBody>
      </p:sp>
      <p:sp>
        <p:nvSpPr>
          <p:cNvPr id="3" name="Freeform 5">
            <a:extLst>
              <a:ext uri="{FF2B5EF4-FFF2-40B4-BE49-F238E27FC236}">
                <a16:creationId xmlns:a16="http://schemas.microsoft.com/office/drawing/2014/main" id="{62A9E802-3C25-CB5A-658B-1DB863A25DC0}"/>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204612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DADACA"/>
            </a:gs>
            <a:gs pos="60000">
              <a:srgbClr val="DADACA"/>
            </a:gs>
            <a:gs pos="40000">
              <a:srgbClr val="D7CCB8"/>
            </a:gs>
            <a:gs pos="18000">
              <a:schemeClr val="accent4">
                <a:lumMod val="45000"/>
                <a:lumOff val="55000"/>
              </a:schemeClr>
            </a:gs>
            <a:gs pos="90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0" y="228132"/>
            <a:ext cx="12192000" cy="1325563"/>
          </a:xfrm>
        </p:spPr>
        <p:txBody>
          <a:bodyPr>
            <a:noAutofit/>
          </a:bodyPr>
          <a:lstStyle/>
          <a:p>
            <a:pPr algn="ctr"/>
            <a:r>
              <a:rPr lang="en-US" sz="4500" b="1" dirty="0">
                <a:solidFill>
                  <a:srgbClr val="C00000"/>
                </a:solidFill>
                <a:latin typeface="Times New Roman" panose="02020603050405020304" pitchFamily="18" charset="0"/>
                <a:cs typeface="Times New Roman" panose="02020603050405020304" pitchFamily="18" charset="0"/>
              </a:rPr>
              <a:t>FUTURE PLAN</a:t>
            </a:r>
          </a:p>
        </p:txBody>
      </p:sp>
      <p:sp>
        <p:nvSpPr>
          <p:cNvPr id="4" name="TextBox 3">
            <a:extLst>
              <a:ext uri="{FF2B5EF4-FFF2-40B4-BE49-F238E27FC236}">
                <a16:creationId xmlns:a16="http://schemas.microsoft.com/office/drawing/2014/main" id="{55C5A683-3E59-B86A-258C-0FAF9BEB3EEB}"/>
              </a:ext>
            </a:extLst>
          </p:cNvPr>
          <p:cNvSpPr txBox="1"/>
          <p:nvPr/>
        </p:nvSpPr>
        <p:spPr>
          <a:xfrm>
            <a:off x="998423" y="1733999"/>
            <a:ext cx="10195153" cy="3197157"/>
          </a:xfrm>
          <a:prstGeom prst="rect">
            <a:avLst/>
          </a:prstGeom>
          <a:noFill/>
        </p:spPr>
        <p:txBody>
          <a:bodyPr wrap="square">
            <a:spAutoFit/>
          </a:bodyPr>
          <a:lstStyle/>
          <a:p>
            <a:pPr marL="269877" lvl="1">
              <a:lnSpc>
                <a:spcPts val="3500"/>
              </a:lnSpc>
            </a:pPr>
            <a:r>
              <a:rPr lang="en-US" sz="2500" dirty="0">
                <a:solidFill>
                  <a:srgbClr val="000000"/>
                </a:solidFill>
                <a:latin typeface="Times New Roman" panose="02020603050405020304" pitchFamily="18" charset="0"/>
                <a:cs typeface="Times New Roman" panose="02020603050405020304" pitchFamily="18" charset="0"/>
              </a:rPr>
              <a:t>Nanomaterials show great potential in diverse biological and industrial applications, but their unique physicochemical characteristics raise concerns about potential environmental and human health effects. Future research should consider additional factors like surface charge, hydrophobicity/hydrophilicity, temperature, incubation time, steric hindrance, nanoparticle preparation methods, and solution properties to comprehensively understand cellular uptake.</a:t>
            </a:r>
          </a:p>
        </p:txBody>
      </p:sp>
      <p:sp>
        <p:nvSpPr>
          <p:cNvPr id="3" name="Freeform 5">
            <a:extLst>
              <a:ext uri="{FF2B5EF4-FFF2-40B4-BE49-F238E27FC236}">
                <a16:creationId xmlns:a16="http://schemas.microsoft.com/office/drawing/2014/main" id="{47F35D62-AC1D-4F0F-6B39-D72D89402DD6}"/>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85187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rgbClr val="DADACA"/>
            </a:gs>
            <a:gs pos="60000">
              <a:srgbClr val="DADACA"/>
            </a:gs>
            <a:gs pos="40000">
              <a:srgbClr val="D7CCB8"/>
            </a:gs>
            <a:gs pos="18000">
              <a:schemeClr val="accent4">
                <a:lumMod val="45000"/>
                <a:lumOff val="55000"/>
              </a:schemeClr>
            </a:gs>
            <a:gs pos="90000">
              <a:schemeClr val="accent4">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5A683-3E59-B86A-258C-0FAF9BEB3EEB}"/>
              </a:ext>
            </a:extLst>
          </p:cNvPr>
          <p:cNvSpPr txBox="1"/>
          <p:nvPr/>
        </p:nvSpPr>
        <p:spPr>
          <a:xfrm>
            <a:off x="712630" y="1498348"/>
            <a:ext cx="10766739" cy="4992521"/>
          </a:xfrm>
          <a:prstGeom prst="rect">
            <a:avLst/>
          </a:prstGeom>
          <a:noFill/>
        </p:spPr>
        <p:txBody>
          <a:bodyPr wrap="square">
            <a:spAutoFit/>
          </a:bodyPr>
          <a:lstStyle/>
          <a:p>
            <a:pPr marL="269877" lvl="1" algn="just">
              <a:lnSpc>
                <a:spcPts val="3500"/>
              </a:lnSpc>
            </a:pPr>
            <a:r>
              <a:rPr lang="en-US" sz="2500" dirty="0">
                <a:solidFill>
                  <a:srgbClr val="000000"/>
                </a:solidFill>
                <a:latin typeface="Times New Roman" panose="02020603050405020304" pitchFamily="18" charset="0"/>
                <a:cs typeface="Times New Roman" panose="02020603050405020304" pitchFamily="18" charset="0"/>
              </a:rPr>
              <a:t>In concluding our research on "Nano-Bio Interface using AI/ML," I express sincere gratitude to each team member for their dedicated efforts throughout our collaborative journey. Your commitment and expertise played a pivotal role in navigating the complexities of nanoparticle uptake. I appreciate the meticulous data analysis, experimental skills, insightful discussions, and critical thinking that enhanced our interpretations. Special recognition goes to Dr. Sabyasachi </a:t>
            </a:r>
            <a:r>
              <a:rPr lang="en-US" sz="2500" dirty="0" err="1">
                <a:solidFill>
                  <a:srgbClr val="000000"/>
                </a:solidFill>
                <a:latin typeface="Times New Roman" panose="02020603050405020304" pitchFamily="18" charset="0"/>
                <a:cs typeface="Times New Roman" panose="02020603050405020304" pitchFamily="18" charset="0"/>
              </a:rPr>
              <a:t>Chakrabortty</a:t>
            </a:r>
            <a:r>
              <a:rPr lang="en-US" sz="2500" dirty="0">
                <a:solidFill>
                  <a:srgbClr val="000000"/>
                </a:solidFill>
                <a:latin typeface="Times New Roman" panose="02020603050405020304" pitchFamily="18" charset="0"/>
                <a:cs typeface="Times New Roman" panose="02020603050405020304" pitchFamily="18" charset="0"/>
              </a:rPr>
              <a:t> and </a:t>
            </a:r>
            <a:r>
              <a:rPr lang="en-US" sz="2500" dirty="0" err="1">
                <a:solidFill>
                  <a:srgbClr val="000000"/>
                </a:solidFill>
                <a:latin typeface="Times New Roman" panose="02020603050405020304" pitchFamily="18" charset="0"/>
                <a:cs typeface="Times New Roman" panose="02020603050405020304" pitchFamily="18" charset="0"/>
              </a:rPr>
              <a:t>Shamili</a:t>
            </a:r>
            <a:r>
              <a:rPr lang="en-US" sz="2500" dirty="0">
                <a:solidFill>
                  <a:srgbClr val="000000"/>
                </a:solidFill>
                <a:latin typeface="Times New Roman" panose="02020603050405020304" pitchFamily="18" charset="0"/>
                <a:cs typeface="Times New Roman" panose="02020603050405020304" pitchFamily="18" charset="0"/>
              </a:rPr>
              <a:t> </a:t>
            </a:r>
            <a:r>
              <a:rPr lang="en-US" sz="2500" dirty="0" err="1">
                <a:solidFill>
                  <a:srgbClr val="000000"/>
                </a:solidFill>
                <a:latin typeface="Times New Roman" panose="02020603050405020304" pitchFamily="18" charset="0"/>
                <a:cs typeface="Times New Roman" panose="02020603050405020304" pitchFamily="18" charset="0"/>
              </a:rPr>
              <a:t>Bandaru</a:t>
            </a:r>
            <a:r>
              <a:rPr lang="en-US" sz="2500" dirty="0">
                <a:solidFill>
                  <a:srgbClr val="000000"/>
                </a:solidFill>
                <a:latin typeface="Times New Roman" panose="02020603050405020304" pitchFamily="18" charset="0"/>
                <a:cs typeface="Times New Roman" panose="02020603050405020304" pitchFamily="18" charset="0"/>
              </a:rPr>
              <a:t> for their valuable contributions. Let's reflect on the significance of our findings, celebrate our achievements, and anticipate the impact of our research on advancing nanoparticle interactions. Thank you all for your hard work, passion, and collaborative spirit in contributing to the scientific community.</a:t>
            </a:r>
          </a:p>
        </p:txBody>
      </p:sp>
      <p:sp>
        <p:nvSpPr>
          <p:cNvPr id="3" name="TextBox 2">
            <a:extLst>
              <a:ext uri="{FF2B5EF4-FFF2-40B4-BE49-F238E27FC236}">
                <a16:creationId xmlns:a16="http://schemas.microsoft.com/office/drawing/2014/main" id="{1606778C-3EC5-2120-F9B6-59B84617635C}"/>
              </a:ext>
            </a:extLst>
          </p:cNvPr>
          <p:cNvSpPr txBox="1"/>
          <p:nvPr/>
        </p:nvSpPr>
        <p:spPr>
          <a:xfrm>
            <a:off x="90774" y="367131"/>
            <a:ext cx="12191378" cy="830997"/>
          </a:xfrm>
          <a:prstGeom prst="rect">
            <a:avLst/>
          </a:prstGeom>
          <a:noFill/>
        </p:spPr>
        <p:txBody>
          <a:bodyPr wrap="square" rtlCol="0">
            <a:spAutoFit/>
          </a:bodyPr>
          <a:lstStyle/>
          <a:p>
            <a:pPr algn="ctr"/>
            <a:r>
              <a:rPr lang="en-US" sz="4800" b="1" dirty="0">
                <a:solidFill>
                  <a:srgbClr val="C00000"/>
                </a:solidFill>
                <a:latin typeface="Times New Roman" panose="02020603050405020304" pitchFamily="18" charset="0"/>
                <a:cs typeface="Times New Roman" panose="02020603050405020304" pitchFamily="18" charset="0"/>
              </a:rPr>
              <a:t>ACKNOWLEDGEMENT</a:t>
            </a:r>
          </a:p>
        </p:txBody>
      </p:sp>
      <p:sp>
        <p:nvSpPr>
          <p:cNvPr id="6" name="Freeform 5">
            <a:extLst>
              <a:ext uri="{FF2B5EF4-FFF2-40B4-BE49-F238E27FC236}">
                <a16:creationId xmlns:a16="http://schemas.microsoft.com/office/drawing/2014/main" id="{7D39D4A2-4EF9-83A2-14EF-4841BCBA2F41}"/>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238675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5000">
              <a:srgbClr val="DADACA"/>
            </a:gs>
            <a:gs pos="60000">
              <a:srgbClr val="DADACA"/>
            </a:gs>
            <a:gs pos="40000">
              <a:srgbClr val="D7CCB8"/>
            </a:gs>
            <a:gs pos="18000">
              <a:schemeClr val="accent4">
                <a:lumMod val="45000"/>
                <a:lumOff val="55000"/>
              </a:schemeClr>
            </a:gs>
            <a:gs pos="90000">
              <a:schemeClr val="accent4">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grpSp>
        <p:nvGrpSpPr>
          <p:cNvPr id="2" name="Group 2"/>
          <p:cNvGrpSpPr/>
          <p:nvPr/>
        </p:nvGrpSpPr>
        <p:grpSpPr>
          <a:xfrm>
            <a:off x="3175" y="-1105"/>
            <a:ext cx="6096000" cy="7005105"/>
            <a:chOff x="0" y="0"/>
            <a:chExt cx="2408296" cy="2767449"/>
          </a:xfrm>
        </p:grpSpPr>
        <p:sp>
          <p:nvSpPr>
            <p:cNvPr id="3" name="Freeform 3"/>
            <p:cNvSpPr/>
            <p:nvPr/>
          </p:nvSpPr>
          <p:spPr>
            <a:xfrm>
              <a:off x="0" y="0"/>
              <a:ext cx="2408296" cy="2767449"/>
            </a:xfrm>
            <a:custGeom>
              <a:avLst/>
              <a:gdLst/>
              <a:ahLst/>
              <a:cxnLst/>
              <a:rect l="l" t="t" r="r" b="b"/>
              <a:pathLst>
                <a:path w="2408296" h="2767449">
                  <a:moveTo>
                    <a:pt x="0" y="0"/>
                  </a:moveTo>
                  <a:lnTo>
                    <a:pt x="2408296" y="0"/>
                  </a:lnTo>
                  <a:lnTo>
                    <a:pt x="2408296" y="2767449"/>
                  </a:lnTo>
                  <a:lnTo>
                    <a:pt x="0" y="2767449"/>
                  </a:lnTo>
                  <a:close/>
                </a:path>
              </a:pathLst>
            </a:custGeom>
            <a:solidFill>
              <a:srgbClr val="FFF6E3"/>
            </a:solidFill>
          </p:spPr>
          <p:txBody>
            <a:bodyPr/>
            <a:lstStyle/>
            <a:p>
              <a:endParaRPr lang="en-US" sz="1200" dirty="0"/>
            </a:p>
          </p:txBody>
        </p:sp>
        <p:sp>
          <p:nvSpPr>
            <p:cNvPr id="4" name="TextBox 4"/>
            <p:cNvSpPr txBox="1"/>
            <p:nvPr/>
          </p:nvSpPr>
          <p:spPr>
            <a:xfrm>
              <a:off x="0" y="-38100"/>
              <a:ext cx="2408296" cy="2805549"/>
            </a:xfrm>
            <a:prstGeom prst="rect">
              <a:avLst/>
            </a:prstGeom>
          </p:spPr>
          <p:txBody>
            <a:bodyPr lIns="33867" tIns="33867" rIns="33867" bIns="33867" rtlCol="0" anchor="ctr"/>
            <a:lstStyle/>
            <a:p>
              <a:pPr algn="ctr">
                <a:lnSpc>
                  <a:spcPts val="1773"/>
                </a:lnSpc>
              </a:pPr>
              <a:endParaRPr sz="1200"/>
            </a:p>
          </p:txBody>
        </p:sp>
      </p:grpSp>
      <p:sp>
        <p:nvSpPr>
          <p:cNvPr id="5" name="Freeform 5"/>
          <p:cNvSpPr/>
          <p:nvPr/>
        </p:nvSpPr>
        <p:spPr>
          <a:xfrm>
            <a:off x="2844800" y="1597596"/>
            <a:ext cx="6980793" cy="3807705"/>
          </a:xfrm>
          <a:custGeom>
            <a:avLst/>
            <a:gdLst/>
            <a:ahLst/>
            <a:cxnLst/>
            <a:rect l="l" t="t" r="r" b="b"/>
            <a:pathLst>
              <a:path w="10471190" h="5711558">
                <a:moveTo>
                  <a:pt x="0" y="0"/>
                </a:moveTo>
                <a:lnTo>
                  <a:pt x="10471191" y="0"/>
                </a:lnTo>
                <a:lnTo>
                  <a:pt x="10471191" y="5711558"/>
                </a:lnTo>
                <a:lnTo>
                  <a:pt x="0" y="57115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dirty="0">
              <a:solidFill>
                <a:schemeClr val="bg1"/>
              </a:solidFill>
            </a:endParaRPr>
          </a:p>
        </p:txBody>
      </p:sp>
      <p:sp>
        <p:nvSpPr>
          <p:cNvPr id="6" name="TextBox 6"/>
          <p:cNvSpPr txBox="1"/>
          <p:nvPr/>
        </p:nvSpPr>
        <p:spPr>
          <a:xfrm>
            <a:off x="6092826" y="3101552"/>
            <a:ext cx="6350" cy="511871"/>
          </a:xfrm>
          <a:prstGeom prst="rect">
            <a:avLst/>
          </a:prstGeom>
        </p:spPr>
        <p:txBody>
          <a:bodyPr lIns="0" tIns="0" rIns="0" bIns="0" rtlCol="0" anchor="t">
            <a:spAutoFit/>
          </a:bodyPr>
          <a:lstStyle/>
          <a:p>
            <a:pPr algn="ctr">
              <a:lnSpc>
                <a:spcPts val="4853"/>
              </a:lnSpc>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5000">
              <a:srgbClr val="DADACA"/>
            </a:gs>
            <a:gs pos="60000">
              <a:srgbClr val="DADACA"/>
            </a:gs>
            <a:gs pos="43000">
              <a:srgbClr val="D7CCB8"/>
            </a:gs>
            <a:gs pos="18000">
              <a:schemeClr val="accent4">
                <a:lumMod val="45000"/>
                <a:lumOff val="55000"/>
              </a:schemeClr>
            </a:gs>
            <a:gs pos="90000">
              <a:schemeClr val="accent4">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3561080" y="202565"/>
            <a:ext cx="10515600" cy="1325563"/>
          </a:xfrm>
        </p:spPr>
        <p:txBody>
          <a:bodyPr>
            <a:normAutofit/>
          </a:bodyPr>
          <a:lstStyle/>
          <a:p>
            <a:r>
              <a:rPr lang="en-US" sz="4000" b="1" dirty="0">
                <a:solidFill>
                  <a:srgbClr val="C00000"/>
                </a:solidFill>
                <a:latin typeface="Times New Roman"/>
                <a:cs typeface="Times New Roman"/>
              </a:rPr>
              <a:t>LIST OF CONTENTS</a:t>
            </a:r>
          </a:p>
        </p:txBody>
      </p:sp>
      <p:sp>
        <p:nvSpPr>
          <p:cNvPr id="3" name="Content Placeholder 2">
            <a:extLst>
              <a:ext uri="{FF2B5EF4-FFF2-40B4-BE49-F238E27FC236}">
                <a16:creationId xmlns:a16="http://schemas.microsoft.com/office/drawing/2014/main" id="{80688CB5-EE58-9504-0F91-BD4D3FED89A6}"/>
              </a:ext>
            </a:extLst>
          </p:cNvPr>
          <p:cNvSpPr>
            <a:spLocks noGrp="1"/>
          </p:cNvSpPr>
          <p:nvPr>
            <p:ph idx="1"/>
          </p:nvPr>
        </p:nvSpPr>
        <p:spPr>
          <a:xfrm>
            <a:off x="1285240" y="1845945"/>
            <a:ext cx="10515600" cy="4351338"/>
          </a:xfrm>
        </p:spPr>
        <p:txBody>
          <a:bodyPr vert="horz" lIns="91440" tIns="45720" rIns="91440" bIns="45720" rtlCol="0" anchor="t">
            <a:normAutofit fontScale="92500" lnSpcReduction="10000"/>
          </a:bodyPr>
          <a:lstStyle/>
          <a:p>
            <a:r>
              <a:rPr lang="en-US" sz="3600" dirty="0">
                <a:latin typeface="Times New Roman"/>
                <a:cs typeface="Calibri" panose="020F0502020204030204"/>
              </a:rPr>
              <a:t>Introduction</a:t>
            </a:r>
            <a:r>
              <a:rPr lang="en-US" sz="3600" dirty="0">
                <a:latin typeface="Times New Roman"/>
                <a:cs typeface="Times New Roman"/>
              </a:rPr>
              <a:t> </a:t>
            </a:r>
            <a:endParaRPr lang="en-US" dirty="0">
              <a:latin typeface="Times New Roman"/>
              <a:cs typeface="Calibri" panose="020F0502020204030204"/>
            </a:endParaRPr>
          </a:p>
          <a:p>
            <a:r>
              <a:rPr lang="en-US" sz="3600" dirty="0">
                <a:latin typeface="Times New Roman"/>
                <a:cs typeface="Calibri" panose="020F0502020204030204"/>
              </a:rPr>
              <a:t>Applications</a:t>
            </a:r>
          </a:p>
          <a:p>
            <a:r>
              <a:rPr lang="en-US" sz="3600" dirty="0">
                <a:latin typeface="Times New Roman"/>
                <a:cs typeface="Calibri" panose="020F0502020204030204"/>
              </a:rPr>
              <a:t>Motivation</a:t>
            </a:r>
          </a:p>
          <a:p>
            <a:r>
              <a:rPr lang="en-US" sz="3600" dirty="0">
                <a:latin typeface="Times New Roman"/>
                <a:cs typeface="Calibri" panose="020F0502020204030204"/>
              </a:rPr>
              <a:t>Methodology</a:t>
            </a:r>
          </a:p>
          <a:p>
            <a:r>
              <a:rPr lang="en-US" sz="3600" dirty="0">
                <a:latin typeface="Times New Roman"/>
                <a:cs typeface="Calibri" panose="020F0502020204030204"/>
              </a:rPr>
              <a:t>Result and Discussion</a:t>
            </a:r>
          </a:p>
          <a:p>
            <a:r>
              <a:rPr lang="en-US" sz="3600" dirty="0">
                <a:latin typeface="Times New Roman"/>
                <a:cs typeface="Calibri" panose="020F0502020204030204"/>
              </a:rPr>
              <a:t>Conclusion and Future plan</a:t>
            </a:r>
          </a:p>
          <a:p>
            <a:r>
              <a:rPr lang="en-US" sz="3600" dirty="0">
                <a:latin typeface="Times New Roman"/>
                <a:cs typeface="Calibri" panose="020F0502020204030204"/>
              </a:rPr>
              <a:t>Acknowledgement</a:t>
            </a:r>
          </a:p>
          <a:p>
            <a:endParaRPr lang="en-US" dirty="0">
              <a:cs typeface="Calibri" panose="020F0502020204030204"/>
            </a:endParaRPr>
          </a:p>
          <a:p>
            <a:endParaRPr lang="en-US" dirty="0">
              <a:cs typeface="Calibri" panose="020F0502020204030204"/>
            </a:endParaRPr>
          </a:p>
        </p:txBody>
      </p:sp>
      <p:sp>
        <p:nvSpPr>
          <p:cNvPr id="4" name="Freeform 5">
            <a:extLst>
              <a:ext uri="{FF2B5EF4-FFF2-40B4-BE49-F238E27FC236}">
                <a16:creationId xmlns:a16="http://schemas.microsoft.com/office/drawing/2014/main" id="{9B5F04A7-0BFE-9120-2CFD-3614EB894B4D}"/>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379092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67016">
              <a:srgbClr val="DCD3C1"/>
            </a:gs>
            <a:gs pos="40000">
              <a:srgbClr val="D7CCB8"/>
            </a:gs>
            <a:gs pos="18000">
              <a:schemeClr val="accent4">
                <a:lumMod val="45000"/>
                <a:lumOff val="55000"/>
              </a:schemeClr>
            </a:gs>
            <a:gs pos="90000">
              <a:schemeClr val="accent4">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5080" y="-41275"/>
            <a:ext cx="12192000" cy="1325563"/>
          </a:xfrm>
        </p:spPr>
        <p:txBody>
          <a:bodyPr>
            <a:normAutofit/>
          </a:bodyPr>
          <a:lstStyle/>
          <a:p>
            <a:pPr algn="ctr"/>
            <a:r>
              <a:rPr lang="en-US" sz="4000" b="1">
                <a:solidFill>
                  <a:srgbClr val="C00000"/>
                </a:solidFill>
                <a:latin typeface="Times New Roman"/>
                <a:cs typeface="Times New Roman"/>
              </a:rPr>
              <a:t>INTRODUCTION</a:t>
            </a:r>
            <a:endParaRPr lang="en-US"/>
          </a:p>
        </p:txBody>
      </p:sp>
      <p:sp>
        <p:nvSpPr>
          <p:cNvPr id="3" name="Content Placeholder 2">
            <a:extLst>
              <a:ext uri="{FF2B5EF4-FFF2-40B4-BE49-F238E27FC236}">
                <a16:creationId xmlns:a16="http://schemas.microsoft.com/office/drawing/2014/main" id="{80688CB5-EE58-9504-0F91-BD4D3FED89A6}"/>
              </a:ext>
            </a:extLst>
          </p:cNvPr>
          <p:cNvSpPr>
            <a:spLocks noGrp="1"/>
          </p:cNvSpPr>
          <p:nvPr>
            <p:ph idx="1"/>
          </p:nvPr>
        </p:nvSpPr>
        <p:spPr>
          <a:xfrm>
            <a:off x="875763" y="12854"/>
            <a:ext cx="9936248" cy="2877395"/>
          </a:xfrm>
        </p:spPr>
        <p:txBody>
          <a:bodyPr vert="horz" lIns="91440" tIns="45720" rIns="91440" bIns="45720" rtlCol="0" anchor="t">
            <a:normAutofit/>
          </a:bodyPr>
          <a:lstStyle/>
          <a:p>
            <a:pPr marL="0" indent="0">
              <a:buNone/>
            </a:pPr>
            <a:endParaRPr lang="en-US" b="1" dirty="0">
              <a:cs typeface="Calibri" panose="020F0502020204030204"/>
            </a:endParaRPr>
          </a:p>
          <a:p>
            <a:endParaRPr lang="en-US" sz="2000" b="1" dirty="0">
              <a:solidFill>
                <a:srgbClr val="202124"/>
              </a:solidFill>
              <a:latin typeface="Times New Roman"/>
              <a:ea typeface="+mn-lt"/>
              <a:cs typeface="+mn-lt"/>
            </a:endParaRPr>
          </a:p>
          <a:p>
            <a:pPr marL="0" indent="0">
              <a:buNone/>
            </a:pPr>
            <a:r>
              <a:rPr lang="en-US" sz="2400" b="1" dirty="0">
                <a:solidFill>
                  <a:schemeClr val="accent1">
                    <a:lumMod val="75000"/>
                  </a:schemeClr>
                </a:solidFill>
                <a:latin typeface="Times New Roman"/>
                <a:ea typeface="+mn-lt"/>
                <a:cs typeface="+mn-lt"/>
              </a:rPr>
              <a:t>Nanotechnology deals with the manipulation or engineering of matter on a near-atomic scale to produce new structures which are typically in the range of 1-100nm.</a:t>
            </a:r>
            <a:endParaRPr lang="en-US" sz="2400" b="1" dirty="0">
              <a:solidFill>
                <a:schemeClr val="accent1">
                  <a:lumMod val="75000"/>
                </a:schemeClr>
              </a:solidFill>
              <a:latin typeface="Times New Roman"/>
              <a:cs typeface="Calibri" panose="020F0502020204030204"/>
            </a:endParaRPr>
          </a:p>
        </p:txBody>
      </p:sp>
      <p:pic>
        <p:nvPicPr>
          <p:cNvPr id="7" name="Picture 6" descr="A diagram of different types of bacteria&#10;&#10;Description automatically generated">
            <a:extLst>
              <a:ext uri="{FF2B5EF4-FFF2-40B4-BE49-F238E27FC236}">
                <a16:creationId xmlns:a16="http://schemas.microsoft.com/office/drawing/2014/main" id="{01DAAC64-D3CA-333E-0A17-68A7336FDB8C}"/>
              </a:ext>
            </a:extLst>
          </p:cNvPr>
          <p:cNvPicPr>
            <a:picLocks noChangeAspect="1"/>
          </p:cNvPicPr>
          <p:nvPr/>
        </p:nvPicPr>
        <p:blipFill>
          <a:blip r:embed="rId2"/>
          <a:stretch>
            <a:fillRect/>
          </a:stretch>
        </p:blipFill>
        <p:spPr>
          <a:xfrm>
            <a:off x="622596" y="2128108"/>
            <a:ext cx="6344087" cy="2499163"/>
          </a:xfrm>
          <a:prstGeom prst="rect">
            <a:avLst/>
          </a:prstGeom>
        </p:spPr>
      </p:pic>
      <p:sp>
        <p:nvSpPr>
          <p:cNvPr id="8" name="TextBox 7">
            <a:extLst>
              <a:ext uri="{FF2B5EF4-FFF2-40B4-BE49-F238E27FC236}">
                <a16:creationId xmlns:a16="http://schemas.microsoft.com/office/drawing/2014/main" id="{5021CFA1-9A69-DE5C-ED43-1DD4FF87B482}"/>
              </a:ext>
            </a:extLst>
          </p:cNvPr>
          <p:cNvSpPr txBox="1"/>
          <p:nvPr/>
        </p:nvSpPr>
        <p:spPr>
          <a:xfrm>
            <a:off x="0" y="4404575"/>
            <a:ext cx="6096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cs typeface="Calibri"/>
              </a:rPr>
              <a:t>Nanotechnology for Advances in Medical Microbiology Springer(2021)</a:t>
            </a:r>
            <a:endParaRPr lang="en-US" dirty="0"/>
          </a:p>
        </p:txBody>
      </p:sp>
      <p:pic>
        <p:nvPicPr>
          <p:cNvPr id="9" name="Picture 8" descr="A diagram of different shapes&#10;&#10;Description automatically generated">
            <a:extLst>
              <a:ext uri="{FF2B5EF4-FFF2-40B4-BE49-F238E27FC236}">
                <a16:creationId xmlns:a16="http://schemas.microsoft.com/office/drawing/2014/main" id="{C7096BEE-630C-3F42-4E17-850B01AD08F9}"/>
              </a:ext>
            </a:extLst>
          </p:cNvPr>
          <p:cNvPicPr>
            <a:picLocks noChangeAspect="1"/>
          </p:cNvPicPr>
          <p:nvPr/>
        </p:nvPicPr>
        <p:blipFill>
          <a:blip r:embed="rId3"/>
          <a:stretch>
            <a:fillRect/>
          </a:stretch>
        </p:blipFill>
        <p:spPr>
          <a:xfrm>
            <a:off x="89007" y="4797439"/>
            <a:ext cx="2332750" cy="2019519"/>
          </a:xfrm>
          <a:prstGeom prst="rect">
            <a:avLst/>
          </a:prstGeom>
        </p:spPr>
      </p:pic>
      <p:sp>
        <p:nvSpPr>
          <p:cNvPr id="10" name="TextBox 9">
            <a:extLst>
              <a:ext uri="{FF2B5EF4-FFF2-40B4-BE49-F238E27FC236}">
                <a16:creationId xmlns:a16="http://schemas.microsoft.com/office/drawing/2014/main" id="{4EFBAAB0-B0D4-893D-8F59-5D976C2B00E9}"/>
              </a:ext>
            </a:extLst>
          </p:cNvPr>
          <p:cNvSpPr txBox="1"/>
          <p:nvPr/>
        </p:nvSpPr>
        <p:spPr>
          <a:xfrm>
            <a:off x="2510549" y="4941268"/>
            <a:ext cx="444390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Surface to volume ratio</a:t>
            </a:r>
          </a:p>
          <a:p>
            <a:pPr marL="285750" indent="-285750">
              <a:buFont typeface="Arial"/>
              <a:buChar char="•"/>
            </a:pPr>
            <a:r>
              <a:rPr lang="en-US" sz="2000" dirty="0">
                <a:latin typeface="Times New Roman"/>
                <a:cs typeface="Calibri" panose="020F0502020204030204"/>
              </a:rPr>
              <a:t>Size and shape</a:t>
            </a:r>
          </a:p>
          <a:p>
            <a:pPr marL="285750" indent="-285750">
              <a:buFont typeface="Arial"/>
              <a:buChar char="•"/>
            </a:pPr>
            <a:r>
              <a:rPr lang="en-US" sz="2000" dirty="0">
                <a:latin typeface="Times New Roman"/>
                <a:cs typeface="Calibri" panose="020F0502020204030204"/>
              </a:rPr>
              <a:t>Unique optoelectronic properties that depends on size and shape</a:t>
            </a:r>
          </a:p>
        </p:txBody>
      </p:sp>
      <p:pic>
        <p:nvPicPr>
          <p:cNvPr id="14" name="Picture 13" descr="A diagram of applications of nanotechnology in pharmaceutical sciences&#10;&#10;Description automatically generated">
            <a:extLst>
              <a:ext uri="{FF2B5EF4-FFF2-40B4-BE49-F238E27FC236}">
                <a16:creationId xmlns:a16="http://schemas.microsoft.com/office/drawing/2014/main" id="{8634E3D2-CE92-4706-B6FE-3C1D32B778E9}"/>
              </a:ext>
            </a:extLst>
          </p:cNvPr>
          <p:cNvPicPr>
            <a:picLocks noChangeAspect="1"/>
          </p:cNvPicPr>
          <p:nvPr/>
        </p:nvPicPr>
        <p:blipFill>
          <a:blip r:embed="rId4"/>
          <a:stretch>
            <a:fillRect/>
          </a:stretch>
        </p:blipFill>
        <p:spPr>
          <a:xfrm>
            <a:off x="7536822" y="1910352"/>
            <a:ext cx="4289258" cy="4114800"/>
          </a:xfrm>
          <a:prstGeom prst="rect">
            <a:avLst/>
          </a:prstGeom>
        </p:spPr>
      </p:pic>
      <p:sp>
        <p:nvSpPr>
          <p:cNvPr id="15" name="TextBox 14">
            <a:extLst>
              <a:ext uri="{FF2B5EF4-FFF2-40B4-BE49-F238E27FC236}">
                <a16:creationId xmlns:a16="http://schemas.microsoft.com/office/drawing/2014/main" id="{9508C2B5-3FFD-CD42-0210-9733479E0321}"/>
              </a:ext>
            </a:extLst>
          </p:cNvPr>
          <p:cNvSpPr txBox="1"/>
          <p:nvPr/>
        </p:nvSpPr>
        <p:spPr>
          <a:xfrm>
            <a:off x="6226215" y="6329905"/>
            <a:ext cx="20424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cs typeface="Calibri"/>
              </a:rPr>
              <a:t>Challenges ??</a:t>
            </a:r>
          </a:p>
        </p:txBody>
      </p:sp>
      <p:sp>
        <p:nvSpPr>
          <p:cNvPr id="4" name="Freeform 5">
            <a:extLst>
              <a:ext uri="{FF2B5EF4-FFF2-40B4-BE49-F238E27FC236}">
                <a16:creationId xmlns:a16="http://schemas.microsoft.com/office/drawing/2014/main" id="{A2253714-4A60-B88C-0352-EBDFAFC19BE9}"/>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5">
              <a:alphaModFix amt="25937"/>
              <a:extLst>
                <a:ext uri="{BEBA8EAE-BF5A-486C-A8C5-ECC9F3942E4B}">
                  <a14:imgProps xmlns:a14="http://schemas.microsoft.com/office/drawing/2010/main">
                    <a14:imgLayer r:embed="rId6">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181392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7016">
              <a:srgbClr val="DCD3C1"/>
            </a:gs>
            <a:gs pos="66000">
              <a:srgbClr val="D7CCB8"/>
            </a:gs>
            <a:gs pos="28000">
              <a:schemeClr val="accent4">
                <a:lumMod val="45000"/>
                <a:lumOff val="55000"/>
              </a:schemeClr>
            </a:gs>
            <a:gs pos="87000">
              <a:schemeClr val="accent4">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68605" y="79057"/>
            <a:ext cx="12054789" cy="1325563"/>
          </a:xfrm>
        </p:spPr>
        <p:txBody>
          <a:bodyPr>
            <a:normAutofit/>
          </a:bodyPr>
          <a:lstStyle/>
          <a:p>
            <a:pPr algn="ctr"/>
            <a:r>
              <a:rPr lang="en-US" sz="4000" b="1" dirty="0">
                <a:solidFill>
                  <a:srgbClr val="C00000"/>
                </a:solidFill>
                <a:latin typeface="Times New Roman"/>
                <a:cs typeface="Times New Roman"/>
              </a:rPr>
              <a:t>MOTIVATION</a:t>
            </a:r>
            <a:endParaRPr lang="en-US" dirty="0"/>
          </a:p>
        </p:txBody>
      </p:sp>
      <p:sp>
        <p:nvSpPr>
          <p:cNvPr id="3" name="Content Placeholder 2">
            <a:extLst>
              <a:ext uri="{FF2B5EF4-FFF2-40B4-BE49-F238E27FC236}">
                <a16:creationId xmlns:a16="http://schemas.microsoft.com/office/drawing/2014/main" id="{80688CB5-EE58-9504-0F91-BD4D3FED89A6}"/>
              </a:ext>
            </a:extLst>
          </p:cNvPr>
          <p:cNvSpPr>
            <a:spLocks noGrp="1"/>
          </p:cNvSpPr>
          <p:nvPr>
            <p:ph idx="1"/>
          </p:nvPr>
        </p:nvSpPr>
        <p:spPr>
          <a:xfrm>
            <a:off x="1285240" y="1845945"/>
            <a:ext cx="10515600" cy="4351338"/>
          </a:xfrm>
        </p:spPr>
        <p:txBody>
          <a:bodyPr vert="horz" lIns="91440" tIns="45720" rIns="91440" bIns="45720" rtlCol="0" anchor="t">
            <a:normAutofit/>
          </a:bodyPr>
          <a:lstStyle/>
          <a:p>
            <a:pPr marL="0" indent="0">
              <a:buNone/>
            </a:pPr>
            <a:endParaRPr lang="en-US" sz="3600" dirty="0">
              <a:latin typeface="Times New Roman"/>
              <a:cs typeface="Calibri"/>
            </a:endParaRPr>
          </a:p>
          <a:p>
            <a:endParaRPr lang="en-US" dirty="0">
              <a:cs typeface="Calibri" panose="020F0502020204030204"/>
            </a:endParaRPr>
          </a:p>
          <a:p>
            <a:endParaRPr lang="en-US" dirty="0">
              <a:cs typeface="Calibri" panose="020F0502020204030204"/>
            </a:endParaRPr>
          </a:p>
        </p:txBody>
      </p:sp>
      <p:sp>
        <p:nvSpPr>
          <p:cNvPr id="6" name="TextBox 5">
            <a:extLst>
              <a:ext uri="{FF2B5EF4-FFF2-40B4-BE49-F238E27FC236}">
                <a16:creationId xmlns:a16="http://schemas.microsoft.com/office/drawing/2014/main" id="{671CD943-76BF-8BCD-F00A-7193F454553B}"/>
              </a:ext>
            </a:extLst>
          </p:cNvPr>
          <p:cNvSpPr txBox="1"/>
          <p:nvPr/>
        </p:nvSpPr>
        <p:spPr>
          <a:xfrm>
            <a:off x="901521" y="1127325"/>
            <a:ext cx="112832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2"/>
                </a:solidFill>
                <a:latin typeface="Times New Roman"/>
                <a:ea typeface="+mn-lt"/>
                <a:cs typeface="+mn-lt"/>
              </a:rPr>
              <a:t>Medical advancements like targeted drug delivery and diagnostics, needs the understanding of cellular interactions.</a:t>
            </a:r>
            <a:endParaRPr lang="en-US" sz="2400" b="1" dirty="0">
              <a:solidFill>
                <a:schemeClr val="accent2"/>
              </a:solidFill>
              <a:latin typeface="Times New Roman"/>
              <a:cs typeface="Calibri"/>
            </a:endParaRPr>
          </a:p>
        </p:txBody>
      </p:sp>
      <p:sp>
        <p:nvSpPr>
          <p:cNvPr id="7" name="TextBox 6">
            <a:extLst>
              <a:ext uri="{FF2B5EF4-FFF2-40B4-BE49-F238E27FC236}">
                <a16:creationId xmlns:a16="http://schemas.microsoft.com/office/drawing/2014/main" id="{3F7770F2-4913-65A6-6E07-C27620324A96}"/>
              </a:ext>
            </a:extLst>
          </p:cNvPr>
          <p:cNvSpPr txBox="1"/>
          <p:nvPr/>
        </p:nvSpPr>
        <p:spPr>
          <a:xfrm>
            <a:off x="894907" y="1954432"/>
            <a:ext cx="11288652"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400" b="1" dirty="0">
                <a:latin typeface="Times New Roman"/>
                <a:cs typeface="Times New Roman"/>
              </a:rPr>
              <a:t>The motive behind research on nano-bio interfaces lies in harnessing nanotechnology to interact with biological systems for various applications. </a:t>
            </a:r>
            <a:endParaRPr lang="en-US" sz="2400" dirty="0">
              <a:latin typeface="Times New Roman"/>
              <a:cs typeface="Times New Roman"/>
            </a:endParaRPr>
          </a:p>
          <a:p>
            <a:pPr marL="342900" indent="-342900">
              <a:buFont typeface="Arial,Sans-Serif"/>
              <a:buChar char="•"/>
            </a:pPr>
            <a:endParaRPr lang="en-US" dirty="0"/>
          </a:p>
        </p:txBody>
      </p:sp>
      <p:sp>
        <p:nvSpPr>
          <p:cNvPr id="9" name="TextBox 8">
            <a:extLst>
              <a:ext uri="{FF2B5EF4-FFF2-40B4-BE49-F238E27FC236}">
                <a16:creationId xmlns:a16="http://schemas.microsoft.com/office/drawing/2014/main" id="{3F59016A-70EC-02A2-FB59-578F33DD6089}"/>
              </a:ext>
            </a:extLst>
          </p:cNvPr>
          <p:cNvSpPr txBox="1"/>
          <p:nvPr/>
        </p:nvSpPr>
        <p:spPr>
          <a:xfrm>
            <a:off x="877424" y="2883899"/>
            <a:ext cx="112886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fontAlgn="base"/>
            <a:r>
              <a:rPr lang="en-US" sz="2400" b="1" i="0" u="none" strike="noStrike" dirty="0">
                <a:solidFill>
                  <a:srgbClr val="000000"/>
                </a:solidFill>
                <a:effectLst/>
                <a:latin typeface="Times New Roman" panose="02020603050405020304" pitchFamily="18" charset="0"/>
              </a:rPr>
              <a:t>Parameters that influence the Cellular uptake</a:t>
            </a:r>
            <a:r>
              <a:rPr lang="en-US" sz="2400" b="0" i="0" dirty="0">
                <a:solidFill>
                  <a:srgbClr val="000000"/>
                </a:solidFill>
                <a:effectLst/>
                <a:latin typeface="Times New Roman" panose="02020603050405020304" pitchFamily="18" charset="0"/>
              </a:rPr>
              <a:t>​</a:t>
            </a:r>
          </a:p>
          <a:p>
            <a:pPr algn="l" rtl="0" fontAlgn="base"/>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 Size</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 Shape</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 Surface function group</a:t>
            </a:r>
            <a:r>
              <a:rPr lang="en-US" sz="2400" b="0" i="0" dirty="0">
                <a:solidFill>
                  <a:srgbClr val="000000"/>
                </a:solidFill>
                <a:effectLst/>
                <a:latin typeface="Times New Roman" panose="02020603050405020304" pitchFamily="18" charset="0"/>
              </a:rPr>
              <a:t>​</a:t>
            </a:r>
            <a:endParaRPr lang="en-US" sz="2400" b="0" i="0" dirty="0">
              <a:solidFill>
                <a:srgbClr val="000000"/>
              </a:solidFill>
              <a:effectLst/>
              <a:latin typeface="Arial" panose="020B0604020202020204" pitchFamily="34" charset="0"/>
            </a:endParaRPr>
          </a:p>
          <a:p>
            <a:pPr algn="l"/>
            <a:endParaRPr lang="en-US" sz="2400" dirty="0">
              <a:cs typeface="Calibri"/>
            </a:endParaRPr>
          </a:p>
        </p:txBody>
      </p:sp>
      <p:sp>
        <p:nvSpPr>
          <p:cNvPr id="10" name="Freeform 5">
            <a:extLst>
              <a:ext uri="{FF2B5EF4-FFF2-40B4-BE49-F238E27FC236}">
                <a16:creationId xmlns:a16="http://schemas.microsoft.com/office/drawing/2014/main" id="{927A2AF1-C846-B55F-44B0-AD513662F20F}"/>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418019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67016">
              <a:srgbClr val="DCD3C1"/>
            </a:gs>
            <a:gs pos="66000">
              <a:srgbClr val="D7CCB8"/>
            </a:gs>
            <a:gs pos="28000">
              <a:schemeClr val="accent4">
                <a:lumMod val="45000"/>
                <a:lumOff val="55000"/>
              </a:schemeClr>
            </a:gs>
            <a:gs pos="87000">
              <a:schemeClr val="accent4">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622" y="35626"/>
            <a:ext cx="12192000" cy="1325563"/>
          </a:xfrm>
        </p:spPr>
        <p:txBody>
          <a:bodyPr>
            <a:normAutofit/>
          </a:bodyPr>
          <a:lstStyle/>
          <a:p>
            <a:pPr algn="ctr"/>
            <a:r>
              <a:rPr lang="en-US" sz="4000" b="1" dirty="0">
                <a:solidFill>
                  <a:srgbClr val="C00000"/>
                </a:solidFill>
                <a:latin typeface="Times New Roman"/>
                <a:cs typeface="Times New Roman"/>
              </a:rPr>
              <a:t>METHODOLOGY</a:t>
            </a:r>
          </a:p>
        </p:txBody>
      </p:sp>
      <p:sp>
        <p:nvSpPr>
          <p:cNvPr id="8" name="TextBox 7">
            <a:extLst>
              <a:ext uri="{FF2B5EF4-FFF2-40B4-BE49-F238E27FC236}">
                <a16:creationId xmlns:a16="http://schemas.microsoft.com/office/drawing/2014/main" id="{E5F7D080-18FF-0790-DE8C-D7B81BBD1090}"/>
              </a:ext>
            </a:extLst>
          </p:cNvPr>
          <p:cNvSpPr txBox="1"/>
          <p:nvPr/>
        </p:nvSpPr>
        <p:spPr>
          <a:xfrm>
            <a:off x="888020" y="1361189"/>
            <a:ext cx="11303358" cy="4524315"/>
          </a:xfrm>
          <a:prstGeom prst="rect">
            <a:avLst/>
          </a:prstGeom>
          <a:noFill/>
        </p:spPr>
        <p:txBody>
          <a:bodyPr wrap="square">
            <a:spAutoFit/>
          </a:bodyPr>
          <a:lstStyle/>
          <a:p>
            <a:pPr algn="just"/>
            <a:r>
              <a:rPr lang="en-IN" sz="2400" b="1" i="0" dirty="0">
                <a:solidFill>
                  <a:schemeClr val="accent6">
                    <a:lumMod val="75000"/>
                  </a:schemeClr>
                </a:solidFill>
                <a:effectLst/>
                <a:latin typeface="Times New Roman" panose="02020603050405020304" pitchFamily="18" charset="0"/>
                <a:cs typeface="Times New Roman" panose="02020603050405020304" pitchFamily="18" charset="0"/>
              </a:rPr>
              <a:t>Data Collection</a:t>
            </a:r>
            <a:endParaRPr lang="en-IN" sz="2400" b="0" i="0" dirty="0">
              <a:solidFill>
                <a:schemeClr val="accent6">
                  <a:lumMod val="75000"/>
                </a:schemeClr>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Cellular uptake and Cytotoxicity data on nanoparticles' effects on HEK and HeLa cells.</a:t>
            </a:r>
          </a:p>
          <a:p>
            <a:pPr algn="just"/>
            <a:r>
              <a:rPr lang="en-IN" sz="2400" b="1" i="0" dirty="0">
                <a:solidFill>
                  <a:schemeClr val="accent6">
                    <a:lumMod val="75000"/>
                  </a:schemeClr>
                </a:solidFill>
                <a:effectLst/>
                <a:latin typeface="Times New Roman" panose="02020603050405020304" pitchFamily="18" charset="0"/>
                <a:cs typeface="Times New Roman" panose="02020603050405020304" pitchFamily="18" charset="0"/>
              </a:rPr>
              <a:t>Data Cleaning and </a:t>
            </a:r>
            <a:r>
              <a:rPr lang="en-IN" sz="2400" b="1" i="0" dirty="0" err="1">
                <a:solidFill>
                  <a:schemeClr val="accent6">
                    <a:lumMod val="75000"/>
                  </a:schemeClr>
                </a:solidFill>
                <a:effectLst/>
                <a:latin typeface="Times New Roman" panose="02020603050405020304" pitchFamily="18" charset="0"/>
                <a:cs typeface="Times New Roman" panose="02020603050405020304" pitchFamily="18" charset="0"/>
              </a:rPr>
              <a:t>Preprocessing</a:t>
            </a:r>
            <a:r>
              <a:rPr lang="en-IN" sz="2400" b="1" i="0" dirty="0">
                <a:solidFill>
                  <a:schemeClr val="accent6">
                    <a:lumMod val="75000"/>
                  </a:schemeClr>
                </a:solidFill>
                <a:effectLst/>
                <a:latin typeface="Times New Roman" panose="02020603050405020304" pitchFamily="18" charset="0"/>
                <a:cs typeface="Times New Roman" panose="02020603050405020304" pitchFamily="18" charset="0"/>
              </a:rPr>
              <a:t> </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Handled missing values in some columns by filling them with empty strings.</a:t>
            </a:r>
            <a:endParaRPr lang="en-IN" sz="2400" b="1" i="0" dirty="0">
              <a:effectLst/>
              <a:latin typeface="Times New Roman" panose="02020603050405020304" pitchFamily="18" charset="0"/>
              <a:cs typeface="Times New Roman" panose="02020603050405020304" pitchFamily="18" charset="0"/>
            </a:endParaRPr>
          </a:p>
          <a:p>
            <a:pPr algn="just"/>
            <a:r>
              <a:rPr lang="en-US" sz="2400" b="1" dirty="0">
                <a:solidFill>
                  <a:schemeClr val="accent6">
                    <a:lumMod val="75000"/>
                  </a:schemeClr>
                </a:solidFill>
                <a:latin typeface="Times New Roman" panose="02020603050405020304" pitchFamily="18" charset="0"/>
                <a:cs typeface="Times New Roman" panose="02020603050405020304" pitchFamily="18" charset="0"/>
              </a:rPr>
              <a:t>User input and data filtering</a:t>
            </a:r>
          </a:p>
          <a:p>
            <a:pPr algn="just"/>
            <a:r>
              <a:rPr lang="en-US" sz="2400" b="1" dirty="0">
                <a:solidFill>
                  <a:schemeClr val="accent6">
                    <a:lumMod val="75000"/>
                  </a:schemeClr>
                </a:solidFill>
                <a:latin typeface="Times New Roman" panose="02020603050405020304" pitchFamily="18" charset="0"/>
                <a:cs typeface="Times New Roman" panose="02020603050405020304" pitchFamily="18" charset="0"/>
              </a:rPr>
              <a:t>Extracting Value and Unit from Cytotoxicity Values</a:t>
            </a:r>
          </a:p>
          <a:p>
            <a:pPr marL="742950" lvl="1" indent="-285750" fontAlgn="base">
              <a:buFont typeface="Arial" panose="020B0604020202020204" pitchFamily="34" charset="0"/>
              <a:buChar char="•"/>
            </a:pPr>
            <a:r>
              <a:rPr lang="en-US" sz="2400" i="0" u="none" strike="noStrike" dirty="0">
                <a:effectLst/>
                <a:latin typeface="Times New Roman" panose="02020603050405020304" pitchFamily="18" charset="0"/>
                <a:cs typeface="Times New Roman" panose="02020603050405020304" pitchFamily="18" charset="0"/>
              </a:rPr>
              <a:t>The cytotoxicity values are extracted from the 'Cytotoxicity (mg/ml)' column using </a:t>
            </a:r>
            <a:endParaRPr lang="en-US" sz="2400" i="0" dirty="0">
              <a:effectLst/>
              <a:latin typeface="Times New Roman" panose="02020603050405020304" pitchFamily="18" charset="0"/>
              <a:cs typeface="Times New Roman" panose="02020603050405020304" pitchFamily="18" charset="0"/>
            </a:endParaRPr>
          </a:p>
          <a:p>
            <a:pPr algn="l" rtl="0" fontAlgn="base"/>
            <a:r>
              <a:rPr lang="en-US" sz="2400" i="0" u="none" strike="noStrike" dirty="0">
                <a:effectLst/>
                <a:latin typeface="Times New Roman" panose="02020603050405020304" pitchFamily="18" charset="0"/>
                <a:cs typeface="Times New Roman" panose="02020603050405020304" pitchFamily="18" charset="0"/>
              </a:rPr>
              <a:t>	regular expressions.</a:t>
            </a:r>
            <a:r>
              <a:rPr lang="en-US" sz="2400" i="0" dirty="0">
                <a:effectLst/>
                <a:latin typeface="Times New Roman" panose="02020603050405020304" pitchFamily="18" charset="0"/>
                <a:cs typeface="Times New Roman" panose="02020603050405020304" pitchFamily="18" charset="0"/>
              </a:rPr>
              <a:t>​</a:t>
            </a:r>
          </a:p>
          <a:p>
            <a:pPr algn="just"/>
            <a:r>
              <a:rPr lang="en-US" sz="2400" b="1" i="0" u="none" strike="noStrike" dirty="0">
                <a:solidFill>
                  <a:schemeClr val="accent6">
                    <a:lumMod val="75000"/>
                  </a:schemeClr>
                </a:solidFill>
                <a:effectLst/>
                <a:latin typeface="Times New Roman" panose="02020603050405020304" pitchFamily="18" charset="0"/>
              </a:rPr>
              <a:t>Identifying nanoparticles with High toxicity values</a:t>
            </a:r>
            <a:r>
              <a:rPr lang="en-US" sz="2400" b="0" i="0" dirty="0">
                <a:solidFill>
                  <a:schemeClr val="accent6">
                    <a:lumMod val="75000"/>
                  </a:schemeClr>
                </a:solidFill>
                <a:effectLst/>
                <a:latin typeface="Times New Roman" panose="02020603050405020304" pitchFamily="18" charset="0"/>
              </a:rPr>
              <a:t>​</a:t>
            </a:r>
          </a:p>
          <a:p>
            <a:pPr marL="800100" lvl="1" indent="-342900" algn="just">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The code filters a </a:t>
            </a:r>
            <a:r>
              <a:rPr lang="en-IN" sz="2400" b="0" i="0" dirty="0" err="1">
                <a:effectLst/>
                <a:latin typeface="Times New Roman" panose="02020603050405020304" pitchFamily="18" charset="0"/>
                <a:cs typeface="Times New Roman" panose="02020603050405020304" pitchFamily="18" charset="0"/>
              </a:rPr>
              <a:t>DataFrame</a:t>
            </a:r>
            <a:r>
              <a:rPr lang="en-IN" sz="2400" b="0" i="0" dirty="0">
                <a:effectLst/>
                <a:latin typeface="Times New Roman" panose="02020603050405020304" pitchFamily="18" charset="0"/>
                <a:cs typeface="Times New Roman" panose="02020603050405020304" pitchFamily="18" charset="0"/>
              </a:rPr>
              <a:t>, groups it by unique nanomaterials, sorts each group based on cytotoxicity values and units in descending order.</a:t>
            </a:r>
            <a:endParaRPr lang="en-US" sz="2400" b="0" i="0" dirty="0">
              <a:effectLst/>
              <a:latin typeface="Times New Roman" panose="02020603050405020304" pitchFamily="18" charset="0"/>
              <a:cs typeface="Times New Roman" panose="02020603050405020304" pitchFamily="18" charset="0"/>
            </a:endParaRPr>
          </a:p>
        </p:txBody>
      </p:sp>
      <p:sp>
        <p:nvSpPr>
          <p:cNvPr id="9" name="Freeform 5">
            <a:extLst>
              <a:ext uri="{FF2B5EF4-FFF2-40B4-BE49-F238E27FC236}">
                <a16:creationId xmlns:a16="http://schemas.microsoft.com/office/drawing/2014/main" id="{4F245644-1FBD-D84B-BB53-C2A5C3EAF9B2}"/>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2015361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67016">
              <a:srgbClr val="DCD3C1"/>
            </a:gs>
            <a:gs pos="66000">
              <a:srgbClr val="D7CCB8"/>
            </a:gs>
            <a:gs pos="26000">
              <a:schemeClr val="accent4">
                <a:lumMod val="45000"/>
                <a:lumOff val="55000"/>
              </a:schemeClr>
            </a:gs>
            <a:gs pos="87000">
              <a:schemeClr val="accent4">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0DA-BB8C-30A8-F08C-C1645C055223}"/>
              </a:ext>
            </a:extLst>
          </p:cNvPr>
          <p:cNvSpPr>
            <a:spLocks noGrp="1"/>
          </p:cNvSpPr>
          <p:nvPr>
            <p:ph type="title"/>
          </p:nvPr>
        </p:nvSpPr>
        <p:spPr>
          <a:xfrm>
            <a:off x="0" y="2192"/>
            <a:ext cx="12192000" cy="1325563"/>
          </a:xfrm>
        </p:spPr>
        <p:txBody>
          <a:bodyPr>
            <a:normAutofit/>
          </a:bodyPr>
          <a:lstStyle/>
          <a:p>
            <a:pPr algn="ctr"/>
            <a:r>
              <a:rPr lang="en-US" sz="4000" b="1" dirty="0">
                <a:solidFill>
                  <a:srgbClr val="C00000"/>
                </a:solidFill>
                <a:latin typeface="Times New Roman"/>
                <a:cs typeface="Times New Roman"/>
              </a:rPr>
              <a:t>RESULT and DISCUSSION</a:t>
            </a:r>
          </a:p>
        </p:txBody>
      </p:sp>
      <p:sp>
        <p:nvSpPr>
          <p:cNvPr id="5" name="Freeform 5">
            <a:extLst>
              <a:ext uri="{FF2B5EF4-FFF2-40B4-BE49-F238E27FC236}">
                <a16:creationId xmlns:a16="http://schemas.microsoft.com/office/drawing/2014/main" id="{76C2BA7B-EEF7-3231-730A-086F030D415F}"/>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
        <p:nvSpPr>
          <p:cNvPr id="4" name="TextBox 3">
            <a:extLst>
              <a:ext uri="{FF2B5EF4-FFF2-40B4-BE49-F238E27FC236}">
                <a16:creationId xmlns:a16="http://schemas.microsoft.com/office/drawing/2014/main" id="{55C5A683-3E59-B86A-258C-0FAF9BEB3EEB}"/>
              </a:ext>
            </a:extLst>
          </p:cNvPr>
          <p:cNvSpPr txBox="1"/>
          <p:nvPr/>
        </p:nvSpPr>
        <p:spPr>
          <a:xfrm>
            <a:off x="1" y="5839775"/>
            <a:ext cx="12192000" cy="472245"/>
          </a:xfrm>
          <a:prstGeom prst="rect">
            <a:avLst/>
          </a:prstGeom>
          <a:noFill/>
        </p:spPr>
        <p:txBody>
          <a:bodyPr wrap="square">
            <a:spAutoFit/>
          </a:bodyPr>
          <a:lstStyle/>
          <a:p>
            <a:pPr algn="ctr">
              <a:lnSpc>
                <a:spcPts val="3220"/>
              </a:lnSpc>
            </a:pPr>
            <a:r>
              <a:rPr lang="en-US" sz="2400" dirty="0">
                <a:solidFill>
                  <a:srgbClr val="000000"/>
                </a:solidFill>
                <a:latin typeface="Times New Roman" panose="02020603050405020304" pitchFamily="18" charset="0"/>
                <a:cs typeface="Times New Roman" panose="02020603050405020304" pitchFamily="18" charset="0"/>
              </a:rPr>
              <a:t>Nanoparticle size with 20-50nm size found to have better uptake.</a:t>
            </a:r>
          </a:p>
        </p:txBody>
      </p:sp>
      <p:sp>
        <p:nvSpPr>
          <p:cNvPr id="6" name="Freeform 5">
            <a:extLst>
              <a:ext uri="{FF2B5EF4-FFF2-40B4-BE49-F238E27FC236}">
                <a16:creationId xmlns:a16="http://schemas.microsoft.com/office/drawing/2014/main" id="{1437711D-6EF3-3A23-A082-CB412FFAFB44}"/>
              </a:ext>
            </a:extLst>
          </p:cNvPr>
          <p:cNvSpPr/>
          <p:nvPr/>
        </p:nvSpPr>
        <p:spPr>
          <a:xfrm>
            <a:off x="991673" y="1446425"/>
            <a:ext cx="10895527" cy="4274679"/>
          </a:xfrm>
          <a:custGeom>
            <a:avLst/>
            <a:gdLst/>
            <a:ahLst/>
            <a:cxnLst/>
            <a:rect l="l" t="t" r="r" b="b"/>
            <a:pathLst>
              <a:path w="16672214" h="6268027">
                <a:moveTo>
                  <a:pt x="0" y="0"/>
                </a:moveTo>
                <a:lnTo>
                  <a:pt x="16672214" y="0"/>
                </a:lnTo>
                <a:lnTo>
                  <a:pt x="16672214" y="6268027"/>
                </a:lnTo>
                <a:lnTo>
                  <a:pt x="0" y="6268027"/>
                </a:lnTo>
                <a:lnTo>
                  <a:pt x="0" y="0"/>
                </a:lnTo>
                <a:close/>
              </a:path>
            </a:pathLst>
          </a:custGeom>
          <a:blipFill>
            <a:blip r:embed="rId4"/>
            <a:stretch>
              <a:fillRect t="-412" b="-1241"/>
            </a:stretch>
          </a:blipFill>
        </p:spPr>
        <p:txBody>
          <a:bodyPr/>
          <a:lstStyle/>
          <a:p>
            <a:endParaRPr lang="en-US" dirty="0"/>
          </a:p>
        </p:txBody>
      </p:sp>
    </p:spTree>
    <p:extLst>
      <p:ext uri="{BB962C8B-B14F-4D97-AF65-F5344CB8AC3E}">
        <p14:creationId xmlns:p14="http://schemas.microsoft.com/office/powerpoint/2010/main" val="151891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2000">
              <a:schemeClr val="accent3">
                <a:alpha val="80226"/>
                <a:lumMod val="33000"/>
                <a:lumOff val="67000"/>
              </a:schemeClr>
            </a:gs>
            <a:gs pos="40000">
              <a:srgbClr val="D7CCB8"/>
            </a:gs>
            <a:gs pos="18000">
              <a:schemeClr val="accent4">
                <a:lumMod val="45000"/>
                <a:lumOff val="55000"/>
              </a:schemeClr>
            </a:gs>
            <a:gs pos="90000">
              <a:schemeClr val="accent4">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C5A683-3E59-B86A-258C-0FAF9BEB3EEB}"/>
              </a:ext>
            </a:extLst>
          </p:cNvPr>
          <p:cNvSpPr txBox="1"/>
          <p:nvPr/>
        </p:nvSpPr>
        <p:spPr>
          <a:xfrm>
            <a:off x="-622" y="6062679"/>
            <a:ext cx="12192000" cy="479427"/>
          </a:xfrm>
          <a:prstGeom prst="rect">
            <a:avLst/>
          </a:prstGeom>
          <a:noFill/>
        </p:spPr>
        <p:txBody>
          <a:bodyPr wrap="square">
            <a:spAutoFit/>
          </a:bodyPr>
          <a:lstStyle/>
          <a:p>
            <a:pPr algn="ctr">
              <a:lnSpc>
                <a:spcPts val="3220"/>
              </a:lnSpc>
            </a:pPr>
            <a:r>
              <a:rPr lang="en-US" sz="2400" dirty="0">
                <a:solidFill>
                  <a:srgbClr val="000000"/>
                </a:solidFill>
                <a:latin typeface="Montserrat Semi-Bold"/>
              </a:rPr>
              <a:t>Sphere-shaped NPs have the maximum cellular uptake.</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3" name="Freeform 2">
            <a:extLst>
              <a:ext uri="{FF2B5EF4-FFF2-40B4-BE49-F238E27FC236}">
                <a16:creationId xmlns:a16="http://schemas.microsoft.com/office/drawing/2014/main" id="{AE314C43-F591-7D1D-1A53-DE44DC4469B3}"/>
              </a:ext>
            </a:extLst>
          </p:cNvPr>
          <p:cNvSpPr/>
          <p:nvPr/>
        </p:nvSpPr>
        <p:spPr>
          <a:xfrm>
            <a:off x="940159" y="1311997"/>
            <a:ext cx="10972800" cy="4797019"/>
          </a:xfrm>
          <a:custGeom>
            <a:avLst/>
            <a:gdLst/>
            <a:ahLst/>
            <a:cxnLst/>
            <a:rect l="l" t="t" r="r" b="b"/>
            <a:pathLst>
              <a:path w="17105745" h="6319572">
                <a:moveTo>
                  <a:pt x="0" y="0"/>
                </a:moveTo>
                <a:lnTo>
                  <a:pt x="17105746" y="0"/>
                </a:lnTo>
                <a:lnTo>
                  <a:pt x="17105746" y="6319572"/>
                </a:lnTo>
                <a:lnTo>
                  <a:pt x="0" y="6319572"/>
                </a:lnTo>
                <a:lnTo>
                  <a:pt x="0" y="0"/>
                </a:lnTo>
                <a:close/>
              </a:path>
            </a:pathLst>
          </a:custGeom>
          <a:blipFill>
            <a:blip r:embed="rId2"/>
            <a:stretch>
              <a:fillRect t="-3106" b="-4382"/>
            </a:stretch>
          </a:blipFill>
        </p:spPr>
        <p:txBody>
          <a:bodyPr/>
          <a:lstStyle/>
          <a:p>
            <a:endParaRPr lang="en-US" dirty="0"/>
          </a:p>
        </p:txBody>
      </p:sp>
      <p:sp>
        <p:nvSpPr>
          <p:cNvPr id="7" name="Freeform 5">
            <a:extLst>
              <a:ext uri="{FF2B5EF4-FFF2-40B4-BE49-F238E27FC236}">
                <a16:creationId xmlns:a16="http://schemas.microsoft.com/office/drawing/2014/main" id="{0F1D700F-EF2C-F05B-AAD5-686EAB3EC7BE}"/>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3">
              <a:alphaModFix amt="25937"/>
              <a:extLst>
                <a:ext uri="{BEBA8EAE-BF5A-486C-A8C5-ECC9F3942E4B}">
                  <a14:imgProps xmlns:a14="http://schemas.microsoft.com/office/drawing/2010/main">
                    <a14:imgLayer r:embed="rId4">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166707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0000">
              <a:srgbClr val="D7CCB8"/>
            </a:gs>
            <a:gs pos="18000">
              <a:schemeClr val="accent4">
                <a:lumMod val="45000"/>
                <a:lumOff val="55000"/>
              </a:schemeClr>
            </a:gs>
            <a:gs pos="90000">
              <a:schemeClr val="accent4">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4C2F109F-F4C3-D48B-9414-7F80F1A979D0}"/>
              </a:ext>
            </a:extLst>
          </p:cNvPr>
          <p:cNvSpPr/>
          <p:nvPr/>
        </p:nvSpPr>
        <p:spPr>
          <a:xfrm>
            <a:off x="944451" y="1489120"/>
            <a:ext cx="10942749" cy="4170965"/>
          </a:xfrm>
          <a:custGeom>
            <a:avLst/>
            <a:gdLst/>
            <a:ahLst/>
            <a:cxnLst/>
            <a:rect l="l" t="t" r="r" b="b"/>
            <a:pathLst>
              <a:path w="18063598" h="4361161">
                <a:moveTo>
                  <a:pt x="0" y="0"/>
                </a:moveTo>
                <a:lnTo>
                  <a:pt x="18063598" y="0"/>
                </a:lnTo>
                <a:lnTo>
                  <a:pt x="18063598" y="4361161"/>
                </a:lnTo>
                <a:lnTo>
                  <a:pt x="0" y="4361161"/>
                </a:lnTo>
                <a:lnTo>
                  <a:pt x="0" y="0"/>
                </a:lnTo>
                <a:close/>
              </a:path>
            </a:pathLst>
          </a:custGeom>
          <a:blipFill>
            <a:blip r:embed="rId2"/>
            <a:stretch>
              <a:fillRect t="-230" b="-230"/>
            </a:stretch>
          </a:blipFill>
        </p:spPr>
        <p:txBody>
          <a:bodyPr/>
          <a:lstStyle/>
          <a:p>
            <a:endParaRPr lang="en-US"/>
          </a:p>
        </p:txBody>
      </p:sp>
      <p:sp>
        <p:nvSpPr>
          <p:cNvPr id="6" name="TextBox 5">
            <a:extLst>
              <a:ext uri="{FF2B5EF4-FFF2-40B4-BE49-F238E27FC236}">
                <a16:creationId xmlns:a16="http://schemas.microsoft.com/office/drawing/2014/main" id="{59B3CB72-A56B-55BC-5CAE-3946E8D29CB7}"/>
              </a:ext>
            </a:extLst>
          </p:cNvPr>
          <p:cNvSpPr txBox="1"/>
          <p:nvPr/>
        </p:nvSpPr>
        <p:spPr>
          <a:xfrm>
            <a:off x="-47845" y="5785693"/>
            <a:ext cx="12192000" cy="870559"/>
          </a:xfrm>
          <a:prstGeom prst="rect">
            <a:avLst/>
          </a:prstGeom>
          <a:noFill/>
        </p:spPr>
        <p:txBody>
          <a:bodyPr wrap="square">
            <a:spAutoFit/>
          </a:bodyPr>
          <a:lstStyle/>
          <a:p>
            <a:pPr algn="ctr">
              <a:lnSpc>
                <a:spcPts val="3220"/>
              </a:lnSpc>
            </a:pPr>
            <a:r>
              <a:rPr lang="en-US" sz="2000" dirty="0">
                <a:solidFill>
                  <a:srgbClr val="000000"/>
                </a:solidFill>
                <a:latin typeface="Times New Roman" panose="02020603050405020304" pitchFamily="18" charset="0"/>
                <a:cs typeface="Times New Roman" panose="02020603050405020304" pitchFamily="18" charset="0"/>
              </a:rPr>
              <a:t>PEG-coated nanoparticles which have thiol as the functional group having the highest uptake compared.</a:t>
            </a:r>
          </a:p>
          <a:p>
            <a:pPr algn="ctr">
              <a:lnSpc>
                <a:spcPts val="3220"/>
              </a:lnSpc>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9" name="Freeform 5">
            <a:extLst>
              <a:ext uri="{FF2B5EF4-FFF2-40B4-BE49-F238E27FC236}">
                <a16:creationId xmlns:a16="http://schemas.microsoft.com/office/drawing/2014/main" id="{8D282ED7-04D9-3133-3AFC-3A1E1091E7E6}"/>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3">
              <a:alphaModFix amt="25937"/>
              <a:extLst>
                <a:ext uri="{BEBA8EAE-BF5A-486C-A8C5-ECC9F3942E4B}">
                  <a14:imgProps xmlns:a14="http://schemas.microsoft.com/office/drawing/2010/main">
                    <a14:imgLayer r:embed="rId4">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spTree>
    <p:extLst>
      <p:ext uri="{BB962C8B-B14F-4D97-AF65-F5344CB8AC3E}">
        <p14:creationId xmlns:p14="http://schemas.microsoft.com/office/powerpoint/2010/main" val="22671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0000">
              <a:srgbClr val="D7CCB8"/>
            </a:gs>
            <a:gs pos="18000">
              <a:schemeClr val="accent4">
                <a:lumMod val="45000"/>
                <a:lumOff val="55000"/>
              </a:schemeClr>
            </a:gs>
            <a:gs pos="90000">
              <a:schemeClr val="accent4">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27DB-8D40-F4F2-916C-20931896DBD1}"/>
              </a:ext>
            </a:extLst>
          </p:cNvPr>
          <p:cNvSpPr>
            <a:spLocks noGrp="1"/>
          </p:cNvSpPr>
          <p:nvPr>
            <p:ph type="title"/>
          </p:nvPr>
        </p:nvSpPr>
        <p:spPr>
          <a:xfrm>
            <a:off x="0" y="133305"/>
            <a:ext cx="12192000" cy="132556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OUTPUT</a:t>
            </a:r>
          </a:p>
        </p:txBody>
      </p:sp>
      <p:sp>
        <p:nvSpPr>
          <p:cNvPr id="6" name="Freeform 5">
            <a:extLst>
              <a:ext uri="{FF2B5EF4-FFF2-40B4-BE49-F238E27FC236}">
                <a16:creationId xmlns:a16="http://schemas.microsoft.com/office/drawing/2014/main" id="{24972D71-5AB9-432C-E42E-3910C4D6D12A}"/>
              </a:ext>
            </a:extLst>
          </p:cNvPr>
          <p:cNvSpPr/>
          <p:nvPr/>
        </p:nvSpPr>
        <p:spPr>
          <a:xfrm>
            <a:off x="10649546" y="89510"/>
            <a:ext cx="1237654" cy="1280436"/>
          </a:xfrm>
          <a:custGeom>
            <a:avLst/>
            <a:gdLst/>
            <a:ahLst/>
            <a:cxnLst/>
            <a:rect l="l" t="t" r="r" b="b"/>
            <a:pathLst>
              <a:path w="2426137" h="2652101">
                <a:moveTo>
                  <a:pt x="0" y="0"/>
                </a:moveTo>
                <a:lnTo>
                  <a:pt x="2426137" y="0"/>
                </a:lnTo>
                <a:lnTo>
                  <a:pt x="2426137" y="2652101"/>
                </a:lnTo>
                <a:lnTo>
                  <a:pt x="0" y="2652101"/>
                </a:lnTo>
                <a:lnTo>
                  <a:pt x="0" y="0"/>
                </a:lnTo>
                <a:close/>
              </a:path>
            </a:pathLst>
          </a:custGeom>
          <a:blipFill dpi="0" rotWithShape="1">
            <a:blip r:embed="rId2">
              <a:alphaModFix amt="25937"/>
              <a:extLst>
                <a:ext uri="{BEBA8EAE-BF5A-486C-A8C5-ECC9F3942E4B}">
                  <a14:imgProps xmlns:a14="http://schemas.microsoft.com/office/drawing/2010/main">
                    <a14:imgLayer r:embed="rId3">
                      <a14:imgEffect>
                        <a14:artisticMarker trans="20000" size="58"/>
                      </a14:imgEffect>
                    </a14:imgLayer>
                  </a14:imgProps>
                </a:ext>
              </a:extLst>
            </a:blip>
            <a:srcRect/>
            <a:tile tx="0" ty="0" sx="100000" sy="100000" flip="none" algn="tl"/>
          </a:blipFill>
          <a:effectLst>
            <a:glow>
              <a:schemeClr val="accent1">
                <a:alpha val="16841"/>
              </a:schemeClr>
            </a:glow>
            <a:softEdge rad="911"/>
          </a:effectLst>
        </p:spPr>
        <p:txBody>
          <a:bodyPr/>
          <a:lstStyle/>
          <a:p>
            <a:endParaRPr lang="en-US">
              <a:solidFill>
                <a:schemeClr val="bg1"/>
              </a:solidFill>
            </a:endParaRPr>
          </a:p>
        </p:txBody>
      </p:sp>
      <p:pic>
        <p:nvPicPr>
          <p:cNvPr id="5" name="Picture 4">
            <a:extLst>
              <a:ext uri="{FF2B5EF4-FFF2-40B4-BE49-F238E27FC236}">
                <a16:creationId xmlns:a16="http://schemas.microsoft.com/office/drawing/2014/main" id="{AEA50C65-7EE7-AA4E-684D-E335EF24FAFA}"/>
              </a:ext>
            </a:extLst>
          </p:cNvPr>
          <p:cNvPicPr>
            <a:picLocks noChangeAspect="1"/>
          </p:cNvPicPr>
          <p:nvPr/>
        </p:nvPicPr>
        <p:blipFill>
          <a:blip r:embed="rId4"/>
          <a:stretch>
            <a:fillRect/>
          </a:stretch>
        </p:blipFill>
        <p:spPr>
          <a:xfrm>
            <a:off x="545205" y="1311997"/>
            <a:ext cx="11101589" cy="4996242"/>
          </a:xfrm>
          <a:prstGeom prst="rect">
            <a:avLst/>
          </a:prstGeom>
        </p:spPr>
      </p:pic>
    </p:spTree>
    <p:extLst>
      <p:ext uri="{BB962C8B-B14F-4D97-AF65-F5344CB8AC3E}">
        <p14:creationId xmlns:p14="http://schemas.microsoft.com/office/powerpoint/2010/main" val="2396202467"/>
      </p:ext>
    </p:extLst>
  </p:cSld>
  <p:clrMapOvr>
    <a:masterClrMapping/>
  </p:clrMapOvr>
</p:sld>
</file>

<file path=ppt/theme/_rels/theme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png"/></Relationships>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lipFill dpi="0" rotWithShape="1">
          <a:blip xmlns:r="http://schemas.openxmlformats.org/officeDocument/2006/relationships" r:embed="rId1">
            <a:alphaModFix amt="25937"/>
            <a:extLst>
              <a:ext uri="{BEBA8EAE-BF5A-486C-A8C5-ECC9F3942E4B}">
                <a14:imgProps xmlns:a14="http://schemas.microsoft.com/office/drawing/2010/main">
                  <a14:imgLayer r:embed="rId2">
                    <a14:imgEffect>
                      <a14:artisticMarker trans="20000" size="58"/>
                    </a14:imgEffect>
                  </a14:imgLayer>
                </a14:imgProps>
              </a:ext>
            </a:extLst>
          </a:blip>
          <a:srcRect/>
          <a:tile tx="0" ty="0" sx="100000" sy="100000" flip="none" algn="tl"/>
        </a:blipFill>
        <a:effectLst>
          <a:glow>
            <a:schemeClr val="accent1">
              <a:alpha val="16841"/>
            </a:schemeClr>
          </a:glow>
          <a:softEdge rad="911"/>
        </a:effectLst>
      </a:spPr>
      <a:bodyPr/>
      <a:lstStyle>
        <a:defPPr algn="l">
          <a:defRPr>
            <a:solidFill>
              <a:schemeClr val="bg1"/>
            </a:solidFill>
          </a:defRPr>
        </a:defPPr>
      </a:lstStyle>
    </a:spDef>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{E770C7CA-A201-884C-AFA9-5793443A63E6}tf10001071</Template>
  <TotalTime>141</TotalTime>
  <Words>566</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Arial,Sans-Serif</vt:lpstr>
      <vt:lpstr>Calibri</vt:lpstr>
      <vt:lpstr>Canva Sans</vt:lpstr>
      <vt:lpstr>Canva Sans Bold</vt:lpstr>
      <vt:lpstr>Gill Sans MT</vt:lpstr>
      <vt:lpstr>Impact</vt:lpstr>
      <vt:lpstr>Montserrat Semi-Bold</vt:lpstr>
      <vt:lpstr>Times New Roman</vt:lpstr>
      <vt:lpstr>Badge</vt:lpstr>
      <vt:lpstr>AI/ML BASED PROGRAMMING ON NANO–BIO INTERFACE</vt:lpstr>
      <vt:lpstr>LIST OF CONTENTS</vt:lpstr>
      <vt:lpstr>INTRODUCTION</vt:lpstr>
      <vt:lpstr>MOTIVATION</vt:lpstr>
      <vt:lpstr>METHODOLOGY</vt:lpstr>
      <vt:lpstr>RESULT and DISCUSSION</vt:lpstr>
      <vt:lpstr>PowerPoint Presentation</vt:lpstr>
      <vt:lpstr>PowerPoint Presentation</vt:lpstr>
      <vt:lpstr>OUTPUT</vt:lpstr>
      <vt:lpstr>CONCLUSION </vt:lpstr>
      <vt:lpstr>FUTURE PLAN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BASED PROGRAMMING ON NANO–BIO INTERFACE</dc:title>
  <dc:creator>Anantha Teja Dasari</dc:creator>
  <cp:lastModifiedBy>Anantha Teja Dasari</cp:lastModifiedBy>
  <cp:revision>8</cp:revision>
  <cp:lastPrinted>2023-12-05T07:17:01Z</cp:lastPrinted>
  <dcterms:created xsi:type="dcterms:W3CDTF">2023-12-05T05:09:07Z</dcterms:created>
  <dcterms:modified xsi:type="dcterms:W3CDTF">2023-12-05T07:41:02Z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2023-12-05T05:19:26Z</vt:lpwstr>
  </property>
  <property fmtid="{D5CDD505-2E9C-101B-9397-08002B2CF9AE}" pid="4" name="MSIP_Label_defa4170-0d19-0005-0004-bc88714345d2_Method">
    <vt:lpwstr>Privileged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ab709407-23fd-4171-9f32-6cce5b649edf</vt:lpwstr>
  </property>
  <property fmtid="{D5CDD505-2E9C-101B-9397-08002B2CF9AE}" pid="7" name="MSIP_Label_defa4170-0d19-0005-0004-bc88714345d2_ActionId">
    <vt:lpwstr>d815707d-4e45-46b3-8b04-386bd40b2b54</vt:lpwstr>
  </property>
  <property fmtid="{D5CDD505-2E9C-101B-9397-08002B2CF9AE}" pid="8" name="MSIP_Label_defa4170-0d19-0005-0004-bc88714345d2_ContentBits">
    <vt:lpwstr>0</vt:lpwstr>
  </property>
</Properties>
</file>