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8" r:id="rId2"/>
    <p:sldId id="259" r:id="rId3"/>
    <p:sldId id="274" r:id="rId4"/>
    <p:sldId id="276" r:id="rId5"/>
    <p:sldId id="260" r:id="rId6"/>
    <p:sldId id="263" r:id="rId7"/>
    <p:sldId id="269" r:id="rId8"/>
    <p:sldId id="268" r:id="rId9"/>
    <p:sldId id="277" r:id="rId10"/>
    <p:sldId id="267" r:id="rId11"/>
    <p:sldId id="270" r:id="rId12"/>
    <p:sldId id="278" r:id="rId13"/>
    <p:sldId id="271" r:id="rId14"/>
    <p:sldId id="272"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6E8C03-D1A5-4B49-8FD0-F9B63260C281}">
          <p14:sldIdLst>
            <p14:sldId id="258"/>
            <p14:sldId id="259"/>
            <p14:sldId id="274"/>
            <p14:sldId id="276"/>
            <p14:sldId id="260"/>
            <p14:sldId id="263"/>
            <p14:sldId id="269"/>
            <p14:sldId id="268"/>
            <p14:sldId id="277"/>
            <p14:sldId id="267"/>
            <p14:sldId id="270"/>
            <p14:sldId id="278"/>
            <p14:sldId id="271"/>
            <p14:sldId id="27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B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53"/>
    <p:restoredTop sz="96197"/>
  </p:normalViewPr>
  <p:slideViewPr>
    <p:cSldViewPr snapToGrid="0">
      <p:cViewPr>
        <p:scale>
          <a:sx n="86" d="100"/>
          <a:sy n="86" d="100"/>
        </p:scale>
        <p:origin x="-192"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A700D-AE16-4EF0-8550-6738005C3AA7}"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4B4D6C35-131B-45E2-97AD-D740FA645F3E}">
      <dgm:prSet/>
      <dgm:spPr/>
      <dgm:t>
        <a:bodyPr/>
        <a:lstStyle/>
        <a:p>
          <a:r>
            <a:rPr lang="en-US" b="1" i="1"/>
            <a:t>1. Introduction to the Sample Superstore Dataset:</a:t>
          </a:r>
          <a:endParaRPr lang="en-US"/>
        </a:p>
      </dgm:t>
    </dgm:pt>
    <dgm:pt modelId="{A7904180-DD2A-470B-9CB2-7D704CC45594}" type="parTrans" cxnId="{2DCD0955-7557-4B23-8072-A72E81A0027A}">
      <dgm:prSet/>
      <dgm:spPr/>
      <dgm:t>
        <a:bodyPr/>
        <a:lstStyle/>
        <a:p>
          <a:endParaRPr lang="en-US"/>
        </a:p>
      </dgm:t>
    </dgm:pt>
    <dgm:pt modelId="{A56BDDFF-9A37-4E1F-AA51-63EC2C0C7C65}" type="sibTrans" cxnId="{2DCD0955-7557-4B23-8072-A72E81A0027A}">
      <dgm:prSet/>
      <dgm:spPr/>
      <dgm:t>
        <a:bodyPr/>
        <a:lstStyle/>
        <a:p>
          <a:endParaRPr lang="en-US"/>
        </a:p>
      </dgm:t>
    </dgm:pt>
    <dgm:pt modelId="{374EC5B0-0FD4-4215-9C23-6FC3707A02E0}">
      <dgm:prSet/>
      <dgm:spPr/>
      <dgm:t>
        <a:bodyPr/>
        <a:lstStyle/>
        <a:p>
          <a:r>
            <a:rPr lang="en-US" i="1"/>
            <a:t>Overview of the dataset structure and variables.</a:t>
          </a:r>
          <a:endParaRPr lang="en-US"/>
        </a:p>
      </dgm:t>
    </dgm:pt>
    <dgm:pt modelId="{900686DC-AA67-47AF-B9C0-B169670A9B17}" type="parTrans" cxnId="{739C41E6-BD5C-4188-90FF-69C627F260F8}">
      <dgm:prSet/>
      <dgm:spPr/>
      <dgm:t>
        <a:bodyPr/>
        <a:lstStyle/>
        <a:p>
          <a:endParaRPr lang="en-US"/>
        </a:p>
      </dgm:t>
    </dgm:pt>
    <dgm:pt modelId="{416D4933-CE78-4C1F-82D1-8D88791401BA}" type="sibTrans" cxnId="{739C41E6-BD5C-4188-90FF-69C627F260F8}">
      <dgm:prSet/>
      <dgm:spPr/>
      <dgm:t>
        <a:bodyPr/>
        <a:lstStyle/>
        <a:p>
          <a:endParaRPr lang="en-US"/>
        </a:p>
      </dgm:t>
    </dgm:pt>
    <dgm:pt modelId="{9348E3CB-6FBB-4C71-AA8C-C23A119FD6DB}">
      <dgm:prSet/>
      <dgm:spPr/>
      <dgm:t>
        <a:bodyPr/>
        <a:lstStyle/>
        <a:p>
          <a:r>
            <a:rPr lang="en-US" i="1"/>
            <a:t>Understanding the business context and objectives of the project.</a:t>
          </a:r>
          <a:endParaRPr lang="en-US"/>
        </a:p>
      </dgm:t>
    </dgm:pt>
    <dgm:pt modelId="{5259FC14-0382-4822-B17F-2DBDE6EE8B39}" type="parTrans" cxnId="{E244223B-E38A-4B87-BA37-C684F0B8A1E5}">
      <dgm:prSet/>
      <dgm:spPr/>
      <dgm:t>
        <a:bodyPr/>
        <a:lstStyle/>
        <a:p>
          <a:endParaRPr lang="en-US"/>
        </a:p>
      </dgm:t>
    </dgm:pt>
    <dgm:pt modelId="{C3E51E54-29A4-448E-93D2-88AA45975903}" type="sibTrans" cxnId="{E244223B-E38A-4B87-BA37-C684F0B8A1E5}">
      <dgm:prSet/>
      <dgm:spPr/>
      <dgm:t>
        <a:bodyPr/>
        <a:lstStyle/>
        <a:p>
          <a:endParaRPr lang="en-US"/>
        </a:p>
      </dgm:t>
    </dgm:pt>
    <dgm:pt modelId="{FB82C831-4B3B-4CB9-ABC9-83CAE07C5004}">
      <dgm:prSet/>
      <dgm:spPr/>
      <dgm:t>
        <a:bodyPr/>
        <a:lstStyle/>
        <a:p>
          <a:r>
            <a:rPr lang="en-US" b="1" i="1"/>
            <a:t>2. Data Exploration and Cleaning:</a:t>
          </a:r>
          <a:endParaRPr lang="en-US"/>
        </a:p>
      </dgm:t>
    </dgm:pt>
    <dgm:pt modelId="{FD7E9C1A-8F39-4EFB-A127-28CEE453F2E4}" type="parTrans" cxnId="{22465D1D-7B66-4EA2-8463-A1AC56A376CB}">
      <dgm:prSet/>
      <dgm:spPr/>
      <dgm:t>
        <a:bodyPr/>
        <a:lstStyle/>
        <a:p>
          <a:endParaRPr lang="en-US"/>
        </a:p>
      </dgm:t>
    </dgm:pt>
    <dgm:pt modelId="{600742DC-D11A-44B0-A736-23932F7E49CD}" type="sibTrans" cxnId="{22465D1D-7B66-4EA2-8463-A1AC56A376CB}">
      <dgm:prSet/>
      <dgm:spPr/>
      <dgm:t>
        <a:bodyPr/>
        <a:lstStyle/>
        <a:p>
          <a:endParaRPr lang="en-US"/>
        </a:p>
      </dgm:t>
    </dgm:pt>
    <dgm:pt modelId="{29549FFD-F3F1-46CF-BA86-61E0351975FE}">
      <dgm:prSet/>
      <dgm:spPr/>
      <dgm:t>
        <a:bodyPr/>
        <a:lstStyle/>
        <a:p>
          <a:r>
            <a:rPr lang="en-US" i="1"/>
            <a:t>Exploring the dataset to identify missing values, outliers, and inconsistencies.</a:t>
          </a:r>
          <a:endParaRPr lang="en-US"/>
        </a:p>
      </dgm:t>
    </dgm:pt>
    <dgm:pt modelId="{C6321CCF-E499-412D-80EF-0F95788D05C8}" type="parTrans" cxnId="{A77E0BD3-23DE-4835-B4F2-D937D096EF4A}">
      <dgm:prSet/>
      <dgm:spPr/>
      <dgm:t>
        <a:bodyPr/>
        <a:lstStyle/>
        <a:p>
          <a:endParaRPr lang="en-US"/>
        </a:p>
      </dgm:t>
    </dgm:pt>
    <dgm:pt modelId="{DE7D6976-5716-4FE4-AE42-7C5F6C443F9B}" type="sibTrans" cxnId="{A77E0BD3-23DE-4835-B4F2-D937D096EF4A}">
      <dgm:prSet/>
      <dgm:spPr/>
      <dgm:t>
        <a:bodyPr/>
        <a:lstStyle/>
        <a:p>
          <a:endParaRPr lang="en-US"/>
        </a:p>
      </dgm:t>
    </dgm:pt>
    <dgm:pt modelId="{1B08FE42-D9CC-4E8B-8403-EC6D81708998}">
      <dgm:prSet/>
      <dgm:spPr/>
      <dgm:t>
        <a:bodyPr/>
        <a:lstStyle/>
        <a:p>
          <a:r>
            <a:rPr lang="en-US" i="1"/>
            <a:t>Cleaning the dataset by addressing missing values, outliers, and inconsistencies</a:t>
          </a:r>
          <a:endParaRPr lang="en-US"/>
        </a:p>
      </dgm:t>
    </dgm:pt>
    <dgm:pt modelId="{6BC89FDC-D213-4607-8F82-7A20AE0C6805}" type="parTrans" cxnId="{B5F81655-8686-4A61-8E42-2030ECC61BD8}">
      <dgm:prSet/>
      <dgm:spPr/>
      <dgm:t>
        <a:bodyPr/>
        <a:lstStyle/>
        <a:p>
          <a:endParaRPr lang="en-US"/>
        </a:p>
      </dgm:t>
    </dgm:pt>
    <dgm:pt modelId="{75B34138-F73A-4E62-BC7C-CABB707B9095}" type="sibTrans" cxnId="{B5F81655-8686-4A61-8E42-2030ECC61BD8}">
      <dgm:prSet/>
      <dgm:spPr/>
      <dgm:t>
        <a:bodyPr/>
        <a:lstStyle/>
        <a:p>
          <a:endParaRPr lang="en-US"/>
        </a:p>
      </dgm:t>
    </dgm:pt>
    <dgm:pt modelId="{A4CD274E-3EF1-456D-B31F-27EBAB5B38D7}">
      <dgm:prSet/>
      <dgm:spPr/>
      <dgm:t>
        <a:bodyPr/>
        <a:lstStyle/>
        <a:p>
          <a:r>
            <a:rPr lang="en-US" b="1" i="1"/>
            <a:t>3. Descriptive Analytics:</a:t>
          </a:r>
          <a:endParaRPr lang="en-US"/>
        </a:p>
      </dgm:t>
    </dgm:pt>
    <dgm:pt modelId="{17B3B521-6AFC-4679-9585-2BA0E3B40A7C}" type="parTrans" cxnId="{6A52A1A7-150C-4104-992B-56FDA233D357}">
      <dgm:prSet/>
      <dgm:spPr/>
      <dgm:t>
        <a:bodyPr/>
        <a:lstStyle/>
        <a:p>
          <a:endParaRPr lang="en-US"/>
        </a:p>
      </dgm:t>
    </dgm:pt>
    <dgm:pt modelId="{E930E769-69BA-4D9B-AE30-AD7F8ADEC064}" type="sibTrans" cxnId="{6A52A1A7-150C-4104-992B-56FDA233D357}">
      <dgm:prSet/>
      <dgm:spPr/>
      <dgm:t>
        <a:bodyPr/>
        <a:lstStyle/>
        <a:p>
          <a:endParaRPr lang="en-US"/>
        </a:p>
      </dgm:t>
    </dgm:pt>
    <dgm:pt modelId="{81B9D06E-9590-4223-B07C-3FF5FFC19651}">
      <dgm:prSet/>
      <dgm:spPr/>
      <dgm:t>
        <a:bodyPr/>
        <a:lstStyle/>
        <a:p>
          <a:r>
            <a:rPr lang="en-US" i="1"/>
            <a:t>Performing basic statistical analysis to summarize and describe the dataset.</a:t>
          </a:r>
          <a:endParaRPr lang="en-US"/>
        </a:p>
      </dgm:t>
    </dgm:pt>
    <dgm:pt modelId="{5079288B-3580-48E3-8D0C-13DCA196B04D}" type="parTrans" cxnId="{6691B0F7-1C66-4532-BD5B-B86509D6232C}">
      <dgm:prSet/>
      <dgm:spPr/>
      <dgm:t>
        <a:bodyPr/>
        <a:lstStyle/>
        <a:p>
          <a:endParaRPr lang="en-US"/>
        </a:p>
      </dgm:t>
    </dgm:pt>
    <dgm:pt modelId="{53FA04BB-880B-47B6-9929-6EE12692BC1A}" type="sibTrans" cxnId="{6691B0F7-1C66-4532-BD5B-B86509D6232C}">
      <dgm:prSet/>
      <dgm:spPr/>
      <dgm:t>
        <a:bodyPr/>
        <a:lstStyle/>
        <a:p>
          <a:endParaRPr lang="en-US"/>
        </a:p>
      </dgm:t>
    </dgm:pt>
    <dgm:pt modelId="{9B9D19A3-5A97-4BA3-8A6B-98132AEF54CA}">
      <dgm:prSet/>
      <dgm:spPr/>
      <dgm:t>
        <a:bodyPr/>
        <a:lstStyle/>
        <a:p>
          <a:r>
            <a:rPr lang="en-US" i="1"/>
            <a:t>Generating descriptive statistics, such as mean, median, mode, standard deviation, etc., for relevant variables.</a:t>
          </a:r>
          <a:endParaRPr lang="en-US"/>
        </a:p>
      </dgm:t>
    </dgm:pt>
    <dgm:pt modelId="{08943574-AE02-45E9-BD52-279513A75C98}" type="parTrans" cxnId="{287660C9-A787-4DB2-A238-D8A03F6C2A06}">
      <dgm:prSet/>
      <dgm:spPr/>
      <dgm:t>
        <a:bodyPr/>
        <a:lstStyle/>
        <a:p>
          <a:endParaRPr lang="en-US"/>
        </a:p>
      </dgm:t>
    </dgm:pt>
    <dgm:pt modelId="{31CE8D15-F7BB-4F43-8B53-ACFAF7D7F2CE}" type="sibTrans" cxnId="{287660C9-A787-4DB2-A238-D8A03F6C2A06}">
      <dgm:prSet/>
      <dgm:spPr/>
      <dgm:t>
        <a:bodyPr/>
        <a:lstStyle/>
        <a:p>
          <a:endParaRPr lang="en-US"/>
        </a:p>
      </dgm:t>
    </dgm:pt>
    <dgm:pt modelId="{3E51EC7C-9538-4660-8E36-E63D7703AFB6}">
      <dgm:prSet/>
      <dgm:spPr/>
      <dgm:t>
        <a:bodyPr/>
        <a:lstStyle/>
        <a:p>
          <a:r>
            <a:rPr lang="en-US" i="1"/>
            <a:t>Visualizing data using charts, graphs, and histograms to gain initial insights.</a:t>
          </a:r>
          <a:endParaRPr lang="en-US"/>
        </a:p>
      </dgm:t>
    </dgm:pt>
    <dgm:pt modelId="{78B1035F-A0B6-45A9-9D10-1B0B252DDA19}" type="parTrans" cxnId="{3CC6C3F7-EC67-4222-8655-E22261422A17}">
      <dgm:prSet/>
      <dgm:spPr/>
      <dgm:t>
        <a:bodyPr/>
        <a:lstStyle/>
        <a:p>
          <a:endParaRPr lang="en-US"/>
        </a:p>
      </dgm:t>
    </dgm:pt>
    <dgm:pt modelId="{F47E65F0-17F1-4334-A39F-A10CDB54C1DE}" type="sibTrans" cxnId="{3CC6C3F7-EC67-4222-8655-E22261422A17}">
      <dgm:prSet/>
      <dgm:spPr/>
      <dgm:t>
        <a:bodyPr/>
        <a:lstStyle/>
        <a:p>
          <a:endParaRPr lang="en-US"/>
        </a:p>
      </dgm:t>
    </dgm:pt>
    <dgm:pt modelId="{30F7B14E-C7BE-457F-A9A2-6149180A0200}">
      <dgm:prSet/>
      <dgm:spPr/>
      <dgm:t>
        <a:bodyPr/>
        <a:lstStyle/>
        <a:p>
          <a:r>
            <a:rPr lang="en-US" b="1" i="1"/>
            <a:t>4. Sales Analysis:</a:t>
          </a:r>
          <a:endParaRPr lang="en-US"/>
        </a:p>
      </dgm:t>
    </dgm:pt>
    <dgm:pt modelId="{03CD2E79-4400-41AB-962F-EEC8902CD0C9}" type="parTrans" cxnId="{400DC3F0-9313-4300-9437-006FAE161FE7}">
      <dgm:prSet/>
      <dgm:spPr/>
      <dgm:t>
        <a:bodyPr/>
        <a:lstStyle/>
        <a:p>
          <a:endParaRPr lang="en-US"/>
        </a:p>
      </dgm:t>
    </dgm:pt>
    <dgm:pt modelId="{82C139CB-D463-4E92-A8EE-393026F8F4F9}" type="sibTrans" cxnId="{400DC3F0-9313-4300-9437-006FAE161FE7}">
      <dgm:prSet/>
      <dgm:spPr/>
      <dgm:t>
        <a:bodyPr/>
        <a:lstStyle/>
        <a:p>
          <a:endParaRPr lang="en-US"/>
        </a:p>
      </dgm:t>
    </dgm:pt>
    <dgm:pt modelId="{831FEF61-E907-447C-873F-BD70E8579FCA}">
      <dgm:prSet/>
      <dgm:spPr/>
      <dgm:t>
        <a:bodyPr/>
        <a:lstStyle/>
        <a:p>
          <a:r>
            <a:rPr lang="en-US" i="1" dirty="0"/>
            <a:t>Analyzing sales trends to identify patterns and seasonality.</a:t>
          </a:r>
          <a:endParaRPr lang="en-US" dirty="0"/>
        </a:p>
      </dgm:t>
    </dgm:pt>
    <dgm:pt modelId="{A71D357A-DC14-4D0D-82FE-12555491E2B5}" type="parTrans" cxnId="{A4551E8C-0D4D-4984-A68F-F9A01A85077C}">
      <dgm:prSet/>
      <dgm:spPr/>
      <dgm:t>
        <a:bodyPr/>
        <a:lstStyle/>
        <a:p>
          <a:endParaRPr lang="en-US"/>
        </a:p>
      </dgm:t>
    </dgm:pt>
    <dgm:pt modelId="{92BF7C6D-73C5-4467-B1A1-521F6C557B23}" type="sibTrans" cxnId="{A4551E8C-0D4D-4984-A68F-F9A01A85077C}">
      <dgm:prSet/>
      <dgm:spPr/>
      <dgm:t>
        <a:bodyPr/>
        <a:lstStyle/>
        <a:p>
          <a:endParaRPr lang="en-US"/>
        </a:p>
      </dgm:t>
    </dgm:pt>
    <dgm:pt modelId="{57850CDF-8E8C-49F4-8C55-C93C5C1E3CB3}">
      <dgm:prSet/>
      <dgm:spPr/>
      <dgm:t>
        <a:bodyPr/>
        <a:lstStyle/>
        <a:p>
          <a:r>
            <a:rPr lang="en-US" i="1"/>
            <a:t>Examining the performance of different product categories and sub-categories.</a:t>
          </a:r>
          <a:endParaRPr lang="en-US"/>
        </a:p>
      </dgm:t>
    </dgm:pt>
    <dgm:pt modelId="{331F7550-12C5-4355-A3C4-575F1FE34937}" type="parTrans" cxnId="{340F6927-8DA1-4E3A-90DD-D114351F0424}">
      <dgm:prSet/>
      <dgm:spPr/>
      <dgm:t>
        <a:bodyPr/>
        <a:lstStyle/>
        <a:p>
          <a:endParaRPr lang="en-US"/>
        </a:p>
      </dgm:t>
    </dgm:pt>
    <dgm:pt modelId="{1FFE35B7-9E9A-4504-9568-528544828961}" type="sibTrans" cxnId="{340F6927-8DA1-4E3A-90DD-D114351F0424}">
      <dgm:prSet/>
      <dgm:spPr/>
      <dgm:t>
        <a:bodyPr/>
        <a:lstStyle/>
        <a:p>
          <a:endParaRPr lang="en-US"/>
        </a:p>
      </dgm:t>
    </dgm:pt>
    <dgm:pt modelId="{46A12662-4083-4A73-AF03-63B5A629D110}">
      <dgm:prSet/>
      <dgm:spPr/>
      <dgm:t>
        <a:bodyPr/>
        <a:lstStyle/>
        <a:p>
          <a:r>
            <a:rPr lang="en-US" i="1"/>
            <a:t>Investigating the correlation between sales and other factors (e.g., region, customer segment, etc.).</a:t>
          </a:r>
          <a:endParaRPr lang="en-US"/>
        </a:p>
      </dgm:t>
    </dgm:pt>
    <dgm:pt modelId="{D91C2D7F-BCA0-4D4E-A3F3-7B5D0C698711}" type="parTrans" cxnId="{E45D52CB-1F35-423A-8A05-2CDC251120EF}">
      <dgm:prSet/>
      <dgm:spPr/>
      <dgm:t>
        <a:bodyPr/>
        <a:lstStyle/>
        <a:p>
          <a:endParaRPr lang="en-US"/>
        </a:p>
      </dgm:t>
    </dgm:pt>
    <dgm:pt modelId="{C379CB0D-0F2A-48AA-95E7-B56F9E5A60C0}" type="sibTrans" cxnId="{E45D52CB-1F35-423A-8A05-2CDC251120EF}">
      <dgm:prSet/>
      <dgm:spPr/>
      <dgm:t>
        <a:bodyPr/>
        <a:lstStyle/>
        <a:p>
          <a:endParaRPr lang="en-US"/>
        </a:p>
      </dgm:t>
    </dgm:pt>
    <dgm:pt modelId="{18D46E4C-2006-294D-B6D3-610F4553D045}" type="pres">
      <dgm:prSet presAssocID="{B40A700D-AE16-4EF0-8550-6738005C3AA7}" presName="Name0" presStyleCnt="0">
        <dgm:presLayoutVars>
          <dgm:dir/>
          <dgm:animLvl val="lvl"/>
          <dgm:resizeHandles val="exact"/>
        </dgm:presLayoutVars>
      </dgm:prSet>
      <dgm:spPr/>
    </dgm:pt>
    <dgm:pt modelId="{4C5F092E-9788-D147-8FDD-C1A97719EEC4}" type="pres">
      <dgm:prSet presAssocID="{4B4D6C35-131B-45E2-97AD-D740FA645F3E}" presName="linNode" presStyleCnt="0"/>
      <dgm:spPr/>
    </dgm:pt>
    <dgm:pt modelId="{455E65EB-3769-B04B-B98D-8D596F85E826}" type="pres">
      <dgm:prSet presAssocID="{4B4D6C35-131B-45E2-97AD-D740FA645F3E}" presName="parentText" presStyleLbl="node1" presStyleIdx="0" presStyleCnt="4">
        <dgm:presLayoutVars>
          <dgm:chMax val="1"/>
          <dgm:bulletEnabled val="1"/>
        </dgm:presLayoutVars>
      </dgm:prSet>
      <dgm:spPr/>
    </dgm:pt>
    <dgm:pt modelId="{107626B3-61E2-544C-A996-341B121BDC19}" type="pres">
      <dgm:prSet presAssocID="{4B4D6C35-131B-45E2-97AD-D740FA645F3E}" presName="descendantText" presStyleLbl="alignAccFollowNode1" presStyleIdx="0" presStyleCnt="4">
        <dgm:presLayoutVars>
          <dgm:bulletEnabled val="1"/>
        </dgm:presLayoutVars>
      </dgm:prSet>
      <dgm:spPr/>
    </dgm:pt>
    <dgm:pt modelId="{4B1A53C9-4910-6A4F-92D0-C7D54B0D29A2}" type="pres">
      <dgm:prSet presAssocID="{A56BDDFF-9A37-4E1F-AA51-63EC2C0C7C65}" presName="sp" presStyleCnt="0"/>
      <dgm:spPr/>
    </dgm:pt>
    <dgm:pt modelId="{1ECF6E9C-8C1F-AA4F-A4B8-4A21E96849BF}" type="pres">
      <dgm:prSet presAssocID="{FB82C831-4B3B-4CB9-ABC9-83CAE07C5004}" presName="linNode" presStyleCnt="0"/>
      <dgm:spPr/>
    </dgm:pt>
    <dgm:pt modelId="{BBAACC05-6882-204B-8950-F67136A28431}" type="pres">
      <dgm:prSet presAssocID="{FB82C831-4B3B-4CB9-ABC9-83CAE07C5004}" presName="parentText" presStyleLbl="node1" presStyleIdx="1" presStyleCnt="4">
        <dgm:presLayoutVars>
          <dgm:chMax val="1"/>
          <dgm:bulletEnabled val="1"/>
        </dgm:presLayoutVars>
      </dgm:prSet>
      <dgm:spPr/>
    </dgm:pt>
    <dgm:pt modelId="{6DFDC8E7-0F01-8049-8553-4977F07EED26}" type="pres">
      <dgm:prSet presAssocID="{FB82C831-4B3B-4CB9-ABC9-83CAE07C5004}" presName="descendantText" presStyleLbl="alignAccFollowNode1" presStyleIdx="1" presStyleCnt="4">
        <dgm:presLayoutVars>
          <dgm:bulletEnabled val="1"/>
        </dgm:presLayoutVars>
      </dgm:prSet>
      <dgm:spPr/>
    </dgm:pt>
    <dgm:pt modelId="{4522307E-3A4F-1B45-94C0-EFFECFF5C486}" type="pres">
      <dgm:prSet presAssocID="{600742DC-D11A-44B0-A736-23932F7E49CD}" presName="sp" presStyleCnt="0"/>
      <dgm:spPr/>
    </dgm:pt>
    <dgm:pt modelId="{1BE8F9EF-BF9D-8E4D-AD05-13DC3EC5879F}" type="pres">
      <dgm:prSet presAssocID="{A4CD274E-3EF1-456D-B31F-27EBAB5B38D7}" presName="linNode" presStyleCnt="0"/>
      <dgm:spPr/>
    </dgm:pt>
    <dgm:pt modelId="{E33D5DDE-5686-F64C-A958-7EF8A78CCD4B}" type="pres">
      <dgm:prSet presAssocID="{A4CD274E-3EF1-456D-B31F-27EBAB5B38D7}" presName="parentText" presStyleLbl="node1" presStyleIdx="2" presStyleCnt="4">
        <dgm:presLayoutVars>
          <dgm:chMax val="1"/>
          <dgm:bulletEnabled val="1"/>
        </dgm:presLayoutVars>
      </dgm:prSet>
      <dgm:spPr/>
    </dgm:pt>
    <dgm:pt modelId="{CE2F0D12-2653-014B-B343-C075E4A1B5A1}" type="pres">
      <dgm:prSet presAssocID="{A4CD274E-3EF1-456D-B31F-27EBAB5B38D7}" presName="descendantText" presStyleLbl="alignAccFollowNode1" presStyleIdx="2" presStyleCnt="4">
        <dgm:presLayoutVars>
          <dgm:bulletEnabled val="1"/>
        </dgm:presLayoutVars>
      </dgm:prSet>
      <dgm:spPr/>
    </dgm:pt>
    <dgm:pt modelId="{2DB4B28E-D55F-4C46-B7BE-56605956EF0D}" type="pres">
      <dgm:prSet presAssocID="{E930E769-69BA-4D9B-AE30-AD7F8ADEC064}" presName="sp" presStyleCnt="0"/>
      <dgm:spPr/>
    </dgm:pt>
    <dgm:pt modelId="{701F8213-8587-0C4B-8717-F4E610A6B39E}" type="pres">
      <dgm:prSet presAssocID="{30F7B14E-C7BE-457F-A9A2-6149180A0200}" presName="linNode" presStyleCnt="0"/>
      <dgm:spPr/>
    </dgm:pt>
    <dgm:pt modelId="{66E746E1-31FD-084F-A98A-A8B2C2956B18}" type="pres">
      <dgm:prSet presAssocID="{30F7B14E-C7BE-457F-A9A2-6149180A0200}" presName="parentText" presStyleLbl="node1" presStyleIdx="3" presStyleCnt="4">
        <dgm:presLayoutVars>
          <dgm:chMax val="1"/>
          <dgm:bulletEnabled val="1"/>
        </dgm:presLayoutVars>
      </dgm:prSet>
      <dgm:spPr/>
    </dgm:pt>
    <dgm:pt modelId="{747E625E-D5CC-FD48-83CF-42872C4425FD}" type="pres">
      <dgm:prSet presAssocID="{30F7B14E-C7BE-457F-A9A2-6149180A0200}" presName="descendantText" presStyleLbl="alignAccFollowNode1" presStyleIdx="3" presStyleCnt="4">
        <dgm:presLayoutVars>
          <dgm:bulletEnabled val="1"/>
        </dgm:presLayoutVars>
      </dgm:prSet>
      <dgm:spPr/>
    </dgm:pt>
  </dgm:ptLst>
  <dgm:cxnLst>
    <dgm:cxn modelId="{4484DD00-13AD-B044-94A2-797D377EB574}" type="presOf" srcId="{1B08FE42-D9CC-4E8B-8403-EC6D81708998}" destId="{6DFDC8E7-0F01-8049-8553-4977F07EED26}" srcOrd="0" destOrd="1" presId="urn:microsoft.com/office/officeart/2005/8/layout/vList5"/>
    <dgm:cxn modelId="{79644919-779F-2945-9760-FC5F906F9875}" type="presOf" srcId="{30F7B14E-C7BE-457F-A9A2-6149180A0200}" destId="{66E746E1-31FD-084F-A98A-A8B2C2956B18}" srcOrd="0" destOrd="0" presId="urn:microsoft.com/office/officeart/2005/8/layout/vList5"/>
    <dgm:cxn modelId="{22465D1D-7B66-4EA2-8463-A1AC56A376CB}" srcId="{B40A700D-AE16-4EF0-8550-6738005C3AA7}" destId="{FB82C831-4B3B-4CB9-ABC9-83CAE07C5004}" srcOrd="1" destOrd="0" parTransId="{FD7E9C1A-8F39-4EFB-A127-28CEE453F2E4}" sibTransId="{600742DC-D11A-44B0-A736-23932F7E49CD}"/>
    <dgm:cxn modelId="{7B6D8F1F-A003-F74B-8E43-83004C43CE3F}" type="presOf" srcId="{FB82C831-4B3B-4CB9-ABC9-83CAE07C5004}" destId="{BBAACC05-6882-204B-8950-F67136A28431}" srcOrd="0" destOrd="0" presId="urn:microsoft.com/office/officeart/2005/8/layout/vList5"/>
    <dgm:cxn modelId="{21521120-2FD3-3349-88C7-7091D4FA6052}" type="presOf" srcId="{831FEF61-E907-447C-873F-BD70E8579FCA}" destId="{747E625E-D5CC-FD48-83CF-42872C4425FD}" srcOrd="0" destOrd="0" presId="urn:microsoft.com/office/officeart/2005/8/layout/vList5"/>
    <dgm:cxn modelId="{340F6927-8DA1-4E3A-90DD-D114351F0424}" srcId="{30F7B14E-C7BE-457F-A9A2-6149180A0200}" destId="{57850CDF-8E8C-49F4-8C55-C93C5C1E3CB3}" srcOrd="1" destOrd="0" parTransId="{331F7550-12C5-4355-A3C4-575F1FE34937}" sibTransId="{1FFE35B7-9E9A-4504-9568-528544828961}"/>
    <dgm:cxn modelId="{3F8CF431-48D9-9046-AD34-264B01958342}" type="presOf" srcId="{9348E3CB-6FBB-4C71-AA8C-C23A119FD6DB}" destId="{107626B3-61E2-544C-A996-341B121BDC19}" srcOrd="0" destOrd="1" presId="urn:microsoft.com/office/officeart/2005/8/layout/vList5"/>
    <dgm:cxn modelId="{E244223B-E38A-4B87-BA37-C684F0B8A1E5}" srcId="{4B4D6C35-131B-45E2-97AD-D740FA645F3E}" destId="{9348E3CB-6FBB-4C71-AA8C-C23A119FD6DB}" srcOrd="1" destOrd="0" parTransId="{5259FC14-0382-4822-B17F-2DBDE6EE8B39}" sibTransId="{C3E51E54-29A4-448E-93D2-88AA45975903}"/>
    <dgm:cxn modelId="{FE405E3B-302B-7E40-BF9C-4F9CD528ECC5}" type="presOf" srcId="{57850CDF-8E8C-49F4-8C55-C93C5C1E3CB3}" destId="{747E625E-D5CC-FD48-83CF-42872C4425FD}" srcOrd="0" destOrd="1" presId="urn:microsoft.com/office/officeart/2005/8/layout/vList5"/>
    <dgm:cxn modelId="{96E1D149-70EF-0D48-9C54-1BBBFF421DB5}" type="presOf" srcId="{374EC5B0-0FD4-4215-9C23-6FC3707A02E0}" destId="{107626B3-61E2-544C-A996-341B121BDC19}" srcOrd="0" destOrd="0" presId="urn:microsoft.com/office/officeart/2005/8/layout/vList5"/>
    <dgm:cxn modelId="{2DCD0955-7557-4B23-8072-A72E81A0027A}" srcId="{B40A700D-AE16-4EF0-8550-6738005C3AA7}" destId="{4B4D6C35-131B-45E2-97AD-D740FA645F3E}" srcOrd="0" destOrd="0" parTransId="{A7904180-DD2A-470B-9CB2-7D704CC45594}" sibTransId="{A56BDDFF-9A37-4E1F-AA51-63EC2C0C7C65}"/>
    <dgm:cxn modelId="{B5F81655-8686-4A61-8E42-2030ECC61BD8}" srcId="{FB82C831-4B3B-4CB9-ABC9-83CAE07C5004}" destId="{1B08FE42-D9CC-4E8B-8403-EC6D81708998}" srcOrd="1" destOrd="0" parTransId="{6BC89FDC-D213-4607-8F82-7A20AE0C6805}" sibTransId="{75B34138-F73A-4E62-BC7C-CABB707B9095}"/>
    <dgm:cxn modelId="{45530073-6CC7-3942-8A2E-D778D407A424}" type="presOf" srcId="{4B4D6C35-131B-45E2-97AD-D740FA645F3E}" destId="{455E65EB-3769-B04B-B98D-8D596F85E826}" srcOrd="0" destOrd="0" presId="urn:microsoft.com/office/officeart/2005/8/layout/vList5"/>
    <dgm:cxn modelId="{32FC8777-B6F1-E846-8AE6-8A08186CD046}" type="presOf" srcId="{A4CD274E-3EF1-456D-B31F-27EBAB5B38D7}" destId="{E33D5DDE-5686-F64C-A958-7EF8A78CCD4B}" srcOrd="0" destOrd="0" presId="urn:microsoft.com/office/officeart/2005/8/layout/vList5"/>
    <dgm:cxn modelId="{A4551E8C-0D4D-4984-A68F-F9A01A85077C}" srcId="{30F7B14E-C7BE-457F-A9A2-6149180A0200}" destId="{831FEF61-E907-447C-873F-BD70E8579FCA}" srcOrd="0" destOrd="0" parTransId="{A71D357A-DC14-4D0D-82FE-12555491E2B5}" sibTransId="{92BF7C6D-73C5-4467-B1A1-521F6C557B23}"/>
    <dgm:cxn modelId="{33C04DA1-8AB2-8445-8105-B91CC62557E3}" type="presOf" srcId="{9B9D19A3-5A97-4BA3-8A6B-98132AEF54CA}" destId="{CE2F0D12-2653-014B-B343-C075E4A1B5A1}" srcOrd="0" destOrd="1" presId="urn:microsoft.com/office/officeart/2005/8/layout/vList5"/>
    <dgm:cxn modelId="{6A52A1A7-150C-4104-992B-56FDA233D357}" srcId="{B40A700D-AE16-4EF0-8550-6738005C3AA7}" destId="{A4CD274E-3EF1-456D-B31F-27EBAB5B38D7}" srcOrd="2" destOrd="0" parTransId="{17B3B521-6AFC-4679-9585-2BA0E3B40A7C}" sibTransId="{E930E769-69BA-4D9B-AE30-AD7F8ADEC064}"/>
    <dgm:cxn modelId="{95CC62A8-6364-B246-8207-C2E804BA9D7D}" type="presOf" srcId="{3E51EC7C-9538-4660-8E36-E63D7703AFB6}" destId="{CE2F0D12-2653-014B-B343-C075E4A1B5A1}" srcOrd="0" destOrd="2" presId="urn:microsoft.com/office/officeart/2005/8/layout/vList5"/>
    <dgm:cxn modelId="{287660C9-A787-4DB2-A238-D8A03F6C2A06}" srcId="{A4CD274E-3EF1-456D-B31F-27EBAB5B38D7}" destId="{9B9D19A3-5A97-4BA3-8A6B-98132AEF54CA}" srcOrd="1" destOrd="0" parTransId="{08943574-AE02-45E9-BD52-279513A75C98}" sibTransId="{31CE8D15-F7BB-4F43-8B53-ACFAF7D7F2CE}"/>
    <dgm:cxn modelId="{E45D52CB-1F35-423A-8A05-2CDC251120EF}" srcId="{30F7B14E-C7BE-457F-A9A2-6149180A0200}" destId="{46A12662-4083-4A73-AF03-63B5A629D110}" srcOrd="2" destOrd="0" parTransId="{D91C2D7F-BCA0-4D4E-A3F3-7B5D0C698711}" sibTransId="{C379CB0D-0F2A-48AA-95E7-B56F9E5A60C0}"/>
    <dgm:cxn modelId="{DE461FCC-0424-3447-933D-3FE5F57D1FB9}" type="presOf" srcId="{B40A700D-AE16-4EF0-8550-6738005C3AA7}" destId="{18D46E4C-2006-294D-B6D3-610F4553D045}" srcOrd="0" destOrd="0" presId="urn:microsoft.com/office/officeart/2005/8/layout/vList5"/>
    <dgm:cxn modelId="{A77E0BD3-23DE-4835-B4F2-D937D096EF4A}" srcId="{FB82C831-4B3B-4CB9-ABC9-83CAE07C5004}" destId="{29549FFD-F3F1-46CF-BA86-61E0351975FE}" srcOrd="0" destOrd="0" parTransId="{C6321CCF-E499-412D-80EF-0F95788D05C8}" sibTransId="{DE7D6976-5716-4FE4-AE42-7C5F6C443F9B}"/>
    <dgm:cxn modelId="{AEF5A8E2-7A51-6A48-9FA0-E391A16B36B5}" type="presOf" srcId="{29549FFD-F3F1-46CF-BA86-61E0351975FE}" destId="{6DFDC8E7-0F01-8049-8553-4977F07EED26}" srcOrd="0" destOrd="0" presId="urn:microsoft.com/office/officeart/2005/8/layout/vList5"/>
    <dgm:cxn modelId="{739C41E6-BD5C-4188-90FF-69C627F260F8}" srcId="{4B4D6C35-131B-45E2-97AD-D740FA645F3E}" destId="{374EC5B0-0FD4-4215-9C23-6FC3707A02E0}" srcOrd="0" destOrd="0" parTransId="{900686DC-AA67-47AF-B9C0-B169670A9B17}" sibTransId="{416D4933-CE78-4C1F-82D1-8D88791401BA}"/>
    <dgm:cxn modelId="{09D5D6E9-A5C4-F246-986B-57D23F453276}" type="presOf" srcId="{81B9D06E-9590-4223-B07C-3FF5FFC19651}" destId="{CE2F0D12-2653-014B-B343-C075E4A1B5A1}" srcOrd="0" destOrd="0" presId="urn:microsoft.com/office/officeart/2005/8/layout/vList5"/>
    <dgm:cxn modelId="{400DC3F0-9313-4300-9437-006FAE161FE7}" srcId="{B40A700D-AE16-4EF0-8550-6738005C3AA7}" destId="{30F7B14E-C7BE-457F-A9A2-6149180A0200}" srcOrd="3" destOrd="0" parTransId="{03CD2E79-4400-41AB-962F-EEC8902CD0C9}" sibTransId="{82C139CB-D463-4E92-A8EE-393026F8F4F9}"/>
    <dgm:cxn modelId="{6691B0F7-1C66-4532-BD5B-B86509D6232C}" srcId="{A4CD274E-3EF1-456D-B31F-27EBAB5B38D7}" destId="{81B9D06E-9590-4223-B07C-3FF5FFC19651}" srcOrd="0" destOrd="0" parTransId="{5079288B-3580-48E3-8D0C-13DCA196B04D}" sibTransId="{53FA04BB-880B-47B6-9929-6EE12692BC1A}"/>
    <dgm:cxn modelId="{3CC6C3F7-EC67-4222-8655-E22261422A17}" srcId="{A4CD274E-3EF1-456D-B31F-27EBAB5B38D7}" destId="{3E51EC7C-9538-4660-8E36-E63D7703AFB6}" srcOrd="2" destOrd="0" parTransId="{78B1035F-A0B6-45A9-9D10-1B0B252DDA19}" sibTransId="{F47E65F0-17F1-4334-A39F-A10CDB54C1DE}"/>
    <dgm:cxn modelId="{37E7C6FC-5329-4741-8797-CC0DB6BEDC57}" type="presOf" srcId="{46A12662-4083-4A73-AF03-63B5A629D110}" destId="{747E625E-D5CC-FD48-83CF-42872C4425FD}" srcOrd="0" destOrd="2" presId="urn:microsoft.com/office/officeart/2005/8/layout/vList5"/>
    <dgm:cxn modelId="{844BC135-9776-9946-9ED9-ABD5FC90253F}" type="presParOf" srcId="{18D46E4C-2006-294D-B6D3-610F4553D045}" destId="{4C5F092E-9788-D147-8FDD-C1A97719EEC4}" srcOrd="0" destOrd="0" presId="urn:microsoft.com/office/officeart/2005/8/layout/vList5"/>
    <dgm:cxn modelId="{EF1F0AA1-751E-FB40-9BE1-737D01591152}" type="presParOf" srcId="{4C5F092E-9788-D147-8FDD-C1A97719EEC4}" destId="{455E65EB-3769-B04B-B98D-8D596F85E826}" srcOrd="0" destOrd="0" presId="urn:microsoft.com/office/officeart/2005/8/layout/vList5"/>
    <dgm:cxn modelId="{A098C818-52B6-E54B-9589-585C68D635EB}" type="presParOf" srcId="{4C5F092E-9788-D147-8FDD-C1A97719EEC4}" destId="{107626B3-61E2-544C-A996-341B121BDC19}" srcOrd="1" destOrd="0" presId="urn:microsoft.com/office/officeart/2005/8/layout/vList5"/>
    <dgm:cxn modelId="{865E30FC-9577-ED4D-B440-58C850EEC9AC}" type="presParOf" srcId="{18D46E4C-2006-294D-B6D3-610F4553D045}" destId="{4B1A53C9-4910-6A4F-92D0-C7D54B0D29A2}" srcOrd="1" destOrd="0" presId="urn:microsoft.com/office/officeart/2005/8/layout/vList5"/>
    <dgm:cxn modelId="{F99783A5-F37F-1545-8A76-6DDC62FDC38E}" type="presParOf" srcId="{18D46E4C-2006-294D-B6D3-610F4553D045}" destId="{1ECF6E9C-8C1F-AA4F-A4B8-4A21E96849BF}" srcOrd="2" destOrd="0" presId="urn:microsoft.com/office/officeart/2005/8/layout/vList5"/>
    <dgm:cxn modelId="{710FA459-430D-974E-84B1-700A113EFCEC}" type="presParOf" srcId="{1ECF6E9C-8C1F-AA4F-A4B8-4A21E96849BF}" destId="{BBAACC05-6882-204B-8950-F67136A28431}" srcOrd="0" destOrd="0" presId="urn:microsoft.com/office/officeart/2005/8/layout/vList5"/>
    <dgm:cxn modelId="{F8A82F3C-2F25-A647-A0AE-0B6C5ECD7D78}" type="presParOf" srcId="{1ECF6E9C-8C1F-AA4F-A4B8-4A21E96849BF}" destId="{6DFDC8E7-0F01-8049-8553-4977F07EED26}" srcOrd="1" destOrd="0" presId="urn:microsoft.com/office/officeart/2005/8/layout/vList5"/>
    <dgm:cxn modelId="{AC19D0DD-1EB5-0E40-9C28-01F548ABF61D}" type="presParOf" srcId="{18D46E4C-2006-294D-B6D3-610F4553D045}" destId="{4522307E-3A4F-1B45-94C0-EFFECFF5C486}" srcOrd="3" destOrd="0" presId="urn:microsoft.com/office/officeart/2005/8/layout/vList5"/>
    <dgm:cxn modelId="{23F47D7C-F9F3-6A4D-8E53-A9085785E115}" type="presParOf" srcId="{18D46E4C-2006-294D-B6D3-610F4553D045}" destId="{1BE8F9EF-BF9D-8E4D-AD05-13DC3EC5879F}" srcOrd="4" destOrd="0" presId="urn:microsoft.com/office/officeart/2005/8/layout/vList5"/>
    <dgm:cxn modelId="{16C367B8-B85E-AD44-8716-C4BD2DBC5BA3}" type="presParOf" srcId="{1BE8F9EF-BF9D-8E4D-AD05-13DC3EC5879F}" destId="{E33D5DDE-5686-F64C-A958-7EF8A78CCD4B}" srcOrd="0" destOrd="0" presId="urn:microsoft.com/office/officeart/2005/8/layout/vList5"/>
    <dgm:cxn modelId="{49A411C7-44BB-9643-9E08-E8B75568828A}" type="presParOf" srcId="{1BE8F9EF-BF9D-8E4D-AD05-13DC3EC5879F}" destId="{CE2F0D12-2653-014B-B343-C075E4A1B5A1}" srcOrd="1" destOrd="0" presId="urn:microsoft.com/office/officeart/2005/8/layout/vList5"/>
    <dgm:cxn modelId="{A319CADA-59DA-004A-B6AB-D58FBE2FEA83}" type="presParOf" srcId="{18D46E4C-2006-294D-B6D3-610F4553D045}" destId="{2DB4B28E-D55F-4C46-B7BE-56605956EF0D}" srcOrd="5" destOrd="0" presId="urn:microsoft.com/office/officeart/2005/8/layout/vList5"/>
    <dgm:cxn modelId="{F9C30518-E1FC-E444-834E-4ACAF04CDE93}" type="presParOf" srcId="{18D46E4C-2006-294D-B6D3-610F4553D045}" destId="{701F8213-8587-0C4B-8717-F4E610A6B39E}" srcOrd="6" destOrd="0" presId="urn:microsoft.com/office/officeart/2005/8/layout/vList5"/>
    <dgm:cxn modelId="{D9721F99-3DBF-D44B-8533-2128D9B56D33}" type="presParOf" srcId="{701F8213-8587-0C4B-8717-F4E610A6B39E}" destId="{66E746E1-31FD-084F-A98A-A8B2C2956B18}" srcOrd="0" destOrd="0" presId="urn:microsoft.com/office/officeart/2005/8/layout/vList5"/>
    <dgm:cxn modelId="{EA8C4E15-11D0-8E4B-A503-2E73FAC5A1AE}" type="presParOf" srcId="{701F8213-8587-0C4B-8717-F4E610A6B39E}" destId="{747E625E-D5CC-FD48-83CF-42872C4425F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27F22-03D5-4A3A-B83C-8817F6DC1A71}"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555CBB50-40FE-471B-B6BE-8857ECF77965}">
      <dgm:prSet/>
      <dgm:spPr/>
      <dgm:t>
        <a:bodyPr/>
        <a:lstStyle/>
        <a:p>
          <a:r>
            <a:rPr lang="en-US" i="1"/>
            <a:t>5.</a:t>
          </a:r>
          <a:r>
            <a:rPr lang="en-US" b="1" i="1"/>
            <a:t>Profitable Analysis</a:t>
          </a:r>
          <a:r>
            <a:rPr lang="en-US" i="1"/>
            <a:t>:</a:t>
          </a:r>
          <a:endParaRPr lang="en-US"/>
        </a:p>
      </dgm:t>
    </dgm:pt>
    <dgm:pt modelId="{60C3399A-6A9F-400B-AA56-D4D5F80F9F98}" type="parTrans" cxnId="{F6E77275-10B1-4B36-A17F-D9517D9FB68F}">
      <dgm:prSet/>
      <dgm:spPr/>
      <dgm:t>
        <a:bodyPr/>
        <a:lstStyle/>
        <a:p>
          <a:endParaRPr lang="en-US"/>
        </a:p>
      </dgm:t>
    </dgm:pt>
    <dgm:pt modelId="{5D1F8A7A-0992-4C80-99B3-0EC450E254E4}" type="sibTrans" cxnId="{F6E77275-10B1-4B36-A17F-D9517D9FB68F}">
      <dgm:prSet/>
      <dgm:spPr/>
      <dgm:t>
        <a:bodyPr/>
        <a:lstStyle/>
        <a:p>
          <a:endParaRPr lang="en-US"/>
        </a:p>
      </dgm:t>
    </dgm:pt>
    <dgm:pt modelId="{1624DBC9-D888-4121-AAF3-FF687A96825A}">
      <dgm:prSet/>
      <dgm:spPr/>
      <dgm:t>
        <a:bodyPr/>
        <a:lstStyle/>
        <a:p>
          <a:r>
            <a:rPr lang="en-US" i="1"/>
            <a:t>Calculating profit margins for different products and product categories.</a:t>
          </a:r>
          <a:endParaRPr lang="en-US"/>
        </a:p>
      </dgm:t>
    </dgm:pt>
    <dgm:pt modelId="{D1BFA030-DD2D-4FDE-A5F4-357048E7DDA9}" type="parTrans" cxnId="{45254066-8B55-468C-9064-44C09298E07D}">
      <dgm:prSet/>
      <dgm:spPr/>
      <dgm:t>
        <a:bodyPr/>
        <a:lstStyle/>
        <a:p>
          <a:endParaRPr lang="en-US"/>
        </a:p>
      </dgm:t>
    </dgm:pt>
    <dgm:pt modelId="{4C4D05CA-5BF4-49ED-89FE-C3147D414342}" type="sibTrans" cxnId="{45254066-8B55-468C-9064-44C09298E07D}">
      <dgm:prSet/>
      <dgm:spPr/>
      <dgm:t>
        <a:bodyPr/>
        <a:lstStyle/>
        <a:p>
          <a:endParaRPr lang="en-US"/>
        </a:p>
      </dgm:t>
    </dgm:pt>
    <dgm:pt modelId="{BCF356F6-5FD6-4DB4-8E65-52D7B0987662}">
      <dgm:prSet/>
      <dgm:spPr/>
      <dgm:t>
        <a:bodyPr/>
        <a:lstStyle/>
        <a:p>
          <a:r>
            <a:rPr lang="en-US" i="1" dirty="0"/>
            <a:t>Identifying the most profitable and least profitable products.</a:t>
          </a:r>
          <a:endParaRPr lang="en-US" dirty="0"/>
        </a:p>
      </dgm:t>
    </dgm:pt>
    <dgm:pt modelId="{18A00836-14F7-4E0B-95AF-A3268CFC9332}" type="parTrans" cxnId="{ED0C6AD4-076C-4D57-9CCA-F647834FA0AA}">
      <dgm:prSet/>
      <dgm:spPr/>
      <dgm:t>
        <a:bodyPr/>
        <a:lstStyle/>
        <a:p>
          <a:endParaRPr lang="en-US"/>
        </a:p>
      </dgm:t>
    </dgm:pt>
    <dgm:pt modelId="{19E70D33-C2FE-4896-A487-2DDEC67DBDFC}" type="sibTrans" cxnId="{ED0C6AD4-076C-4D57-9CCA-F647834FA0AA}">
      <dgm:prSet/>
      <dgm:spPr/>
      <dgm:t>
        <a:bodyPr/>
        <a:lstStyle/>
        <a:p>
          <a:endParaRPr lang="en-US"/>
        </a:p>
      </dgm:t>
    </dgm:pt>
    <dgm:pt modelId="{2CBC5B27-FDFE-42D6-BA06-3B8C922260B5}">
      <dgm:prSet/>
      <dgm:spPr/>
      <dgm:t>
        <a:bodyPr/>
        <a:lstStyle/>
        <a:p>
          <a:r>
            <a:rPr lang="en-US" b="1" i="1" dirty="0"/>
            <a:t>6. Recommendations and Insights:</a:t>
          </a:r>
          <a:endParaRPr lang="en-US" dirty="0"/>
        </a:p>
      </dgm:t>
    </dgm:pt>
    <dgm:pt modelId="{16C1442C-ACFF-48E5-8478-B9E9B864B3BB}" type="parTrans" cxnId="{DE282F35-F006-4082-8A00-C403E5535BFD}">
      <dgm:prSet/>
      <dgm:spPr/>
      <dgm:t>
        <a:bodyPr/>
        <a:lstStyle/>
        <a:p>
          <a:endParaRPr lang="en-US"/>
        </a:p>
      </dgm:t>
    </dgm:pt>
    <dgm:pt modelId="{71071AA7-BE42-4FBD-94BB-BB68CB56A4F6}" type="sibTrans" cxnId="{DE282F35-F006-4082-8A00-C403E5535BFD}">
      <dgm:prSet/>
      <dgm:spPr/>
      <dgm:t>
        <a:bodyPr/>
        <a:lstStyle/>
        <a:p>
          <a:endParaRPr lang="en-US"/>
        </a:p>
      </dgm:t>
    </dgm:pt>
    <dgm:pt modelId="{0FCDDF1A-0128-44ED-AAEB-7B855ACD1D06}">
      <dgm:prSet/>
      <dgm:spPr/>
      <dgm:t>
        <a:bodyPr/>
        <a:lstStyle/>
        <a:p>
          <a:r>
            <a:rPr lang="en-US" i="1"/>
            <a:t>Summarizing the key findings and insights from the analysis.</a:t>
          </a:r>
          <a:endParaRPr lang="en-US"/>
        </a:p>
      </dgm:t>
    </dgm:pt>
    <dgm:pt modelId="{8503A549-9066-4C8F-94F6-0AAD0136E210}" type="parTrans" cxnId="{510809AD-E447-4E0E-875B-2096FD18C1A6}">
      <dgm:prSet/>
      <dgm:spPr/>
      <dgm:t>
        <a:bodyPr/>
        <a:lstStyle/>
        <a:p>
          <a:endParaRPr lang="en-US"/>
        </a:p>
      </dgm:t>
    </dgm:pt>
    <dgm:pt modelId="{16E515FD-DC07-4098-BC33-B15A3922C442}" type="sibTrans" cxnId="{510809AD-E447-4E0E-875B-2096FD18C1A6}">
      <dgm:prSet/>
      <dgm:spPr/>
      <dgm:t>
        <a:bodyPr/>
        <a:lstStyle/>
        <a:p>
          <a:endParaRPr lang="en-US"/>
        </a:p>
      </dgm:t>
    </dgm:pt>
    <dgm:pt modelId="{54FF605E-99E5-4F35-8F7D-28C58F4E777E}">
      <dgm:prSet/>
      <dgm:spPr/>
      <dgm:t>
        <a:bodyPr/>
        <a:lstStyle/>
        <a:p>
          <a:r>
            <a:rPr lang="en-US" i="1" dirty="0"/>
            <a:t>Providing actionable recommendations to improve sales, profitability, and customer satisfaction.</a:t>
          </a:r>
          <a:endParaRPr lang="en-US" dirty="0"/>
        </a:p>
      </dgm:t>
    </dgm:pt>
    <dgm:pt modelId="{FB102C94-F4ED-4158-B87E-F3BADA824C75}" type="parTrans" cxnId="{C3F952E3-89FF-43CB-88F7-04498C71C9C2}">
      <dgm:prSet/>
      <dgm:spPr/>
      <dgm:t>
        <a:bodyPr/>
        <a:lstStyle/>
        <a:p>
          <a:endParaRPr lang="en-US"/>
        </a:p>
      </dgm:t>
    </dgm:pt>
    <dgm:pt modelId="{EF4D6630-7E93-4902-8947-AA6DAA334E2F}" type="sibTrans" cxnId="{C3F952E3-89FF-43CB-88F7-04498C71C9C2}">
      <dgm:prSet/>
      <dgm:spPr/>
      <dgm:t>
        <a:bodyPr/>
        <a:lstStyle/>
        <a:p>
          <a:endParaRPr lang="en-US"/>
        </a:p>
      </dgm:t>
    </dgm:pt>
    <dgm:pt modelId="{64514D22-2783-4380-9D11-77BF6BCC5C03}">
      <dgm:prSet/>
      <dgm:spPr/>
      <dgm:t>
        <a:bodyPr/>
        <a:lstStyle/>
        <a:p>
          <a:r>
            <a:rPr lang="en-US" i="1" dirty="0"/>
            <a:t>Presenting the results in a clear and concise manner using visualizations and data-driven insights.</a:t>
          </a:r>
          <a:endParaRPr lang="en-US" dirty="0"/>
        </a:p>
      </dgm:t>
    </dgm:pt>
    <dgm:pt modelId="{94E6376E-F595-437B-B4AE-78CF9F973FAE}" type="parTrans" cxnId="{0C32E738-19E4-42BD-A992-3AE861F862F6}">
      <dgm:prSet/>
      <dgm:spPr/>
      <dgm:t>
        <a:bodyPr/>
        <a:lstStyle/>
        <a:p>
          <a:endParaRPr lang="en-US"/>
        </a:p>
      </dgm:t>
    </dgm:pt>
    <dgm:pt modelId="{5FCFFC12-61A5-4FF3-803D-1E9D8F1BBF17}" type="sibTrans" cxnId="{0C32E738-19E4-42BD-A992-3AE861F862F6}">
      <dgm:prSet/>
      <dgm:spPr/>
      <dgm:t>
        <a:bodyPr/>
        <a:lstStyle/>
        <a:p>
          <a:endParaRPr lang="en-US"/>
        </a:p>
      </dgm:t>
    </dgm:pt>
    <dgm:pt modelId="{D90DC534-2869-4298-A9A5-269C07873CE9}">
      <dgm:prSet/>
      <dgm:spPr/>
      <dgm:t>
        <a:bodyPr/>
        <a:lstStyle/>
        <a:p>
          <a:r>
            <a:rPr lang="en-US" b="1" i="1"/>
            <a:t>7. Conclusion:</a:t>
          </a:r>
          <a:endParaRPr lang="en-US"/>
        </a:p>
      </dgm:t>
    </dgm:pt>
    <dgm:pt modelId="{C078B82B-2C43-4475-BC77-DC469024AEA0}" type="parTrans" cxnId="{A1BE522C-5761-43A5-8E9F-52E4BC619E10}">
      <dgm:prSet/>
      <dgm:spPr/>
      <dgm:t>
        <a:bodyPr/>
        <a:lstStyle/>
        <a:p>
          <a:endParaRPr lang="en-US"/>
        </a:p>
      </dgm:t>
    </dgm:pt>
    <dgm:pt modelId="{076DBF43-C12B-46D2-B64B-B67947BB2A02}" type="sibTrans" cxnId="{A1BE522C-5761-43A5-8E9F-52E4BC619E10}">
      <dgm:prSet/>
      <dgm:spPr/>
      <dgm:t>
        <a:bodyPr/>
        <a:lstStyle/>
        <a:p>
          <a:endParaRPr lang="en-US"/>
        </a:p>
      </dgm:t>
    </dgm:pt>
    <dgm:pt modelId="{65602165-1323-47BF-A3A8-F6118FBA25D5}">
      <dgm:prSet/>
      <dgm:spPr/>
      <dgm:t>
        <a:bodyPr/>
        <a:lstStyle/>
        <a:p>
          <a:r>
            <a:rPr lang="en-US" i="1" dirty="0"/>
            <a:t>Concluding </a:t>
          </a:r>
          <a:r>
            <a:rPr lang="en-IN" b="0" i="0" dirty="0"/>
            <a:t>the analysis project has delivered valuable insights and actionable recommendations to drive the super store's performance. </a:t>
          </a:r>
          <a:endParaRPr lang="en-US" dirty="0"/>
        </a:p>
      </dgm:t>
    </dgm:pt>
    <dgm:pt modelId="{225DB358-D6B7-4B42-9EF7-9D6457BD1C1B}" type="parTrans" cxnId="{27A8D36F-D3BC-4DA9-93FD-E1CE0BB1F1AB}">
      <dgm:prSet/>
      <dgm:spPr/>
      <dgm:t>
        <a:bodyPr/>
        <a:lstStyle/>
        <a:p>
          <a:endParaRPr lang="en-US"/>
        </a:p>
      </dgm:t>
    </dgm:pt>
    <dgm:pt modelId="{C398D117-6742-41DD-B705-925CC1E42D4B}" type="sibTrans" cxnId="{27A8D36F-D3BC-4DA9-93FD-E1CE0BB1F1AB}">
      <dgm:prSet/>
      <dgm:spPr/>
      <dgm:t>
        <a:bodyPr/>
        <a:lstStyle/>
        <a:p>
          <a:endParaRPr lang="en-US"/>
        </a:p>
      </dgm:t>
    </dgm:pt>
    <dgm:pt modelId="{8893BC9C-2B43-4952-95B4-0F3F1466706D}">
      <dgm:prSet/>
      <dgm:spPr/>
      <dgm:t>
        <a:bodyPr/>
        <a:lstStyle/>
        <a:p>
          <a:r>
            <a:rPr lang="en-US" i="1" dirty="0"/>
            <a:t>Reflecting on the limitations of the analysis and potential areas for further exploration.</a:t>
          </a:r>
          <a:r>
            <a:rPr lang="en-IN" b="0" i="0" dirty="0"/>
            <a:t> in advanced techniques and external factors can contribute to continued improvement and success in the dynamic retail industry.</a:t>
          </a:r>
          <a:endParaRPr lang="en-US" dirty="0"/>
        </a:p>
      </dgm:t>
    </dgm:pt>
    <dgm:pt modelId="{5FA9C9EA-516A-4296-A99F-5F9856F5BC14}" type="parTrans" cxnId="{CBCB92E0-F62C-4840-9847-4FF3DDDC2D4C}">
      <dgm:prSet/>
      <dgm:spPr/>
      <dgm:t>
        <a:bodyPr/>
        <a:lstStyle/>
        <a:p>
          <a:endParaRPr lang="en-US"/>
        </a:p>
      </dgm:t>
    </dgm:pt>
    <dgm:pt modelId="{84DEA4BC-9165-49F4-B857-E6BC4318D324}" type="sibTrans" cxnId="{CBCB92E0-F62C-4840-9847-4FF3DDDC2D4C}">
      <dgm:prSet/>
      <dgm:spPr/>
      <dgm:t>
        <a:bodyPr/>
        <a:lstStyle/>
        <a:p>
          <a:endParaRPr lang="en-US"/>
        </a:p>
      </dgm:t>
    </dgm:pt>
    <dgm:pt modelId="{966F448B-7ABB-244D-B814-CC8C27AA3C3A}" type="pres">
      <dgm:prSet presAssocID="{EF227F22-03D5-4A3A-B83C-8817F6DC1A71}" presName="Name0" presStyleCnt="0">
        <dgm:presLayoutVars>
          <dgm:dir/>
          <dgm:animLvl val="lvl"/>
          <dgm:resizeHandles val="exact"/>
        </dgm:presLayoutVars>
      </dgm:prSet>
      <dgm:spPr/>
    </dgm:pt>
    <dgm:pt modelId="{4BC7DEC7-4BCD-1940-8EE5-173A3333E3A5}" type="pres">
      <dgm:prSet presAssocID="{555CBB50-40FE-471B-B6BE-8857ECF77965}" presName="linNode" presStyleCnt="0"/>
      <dgm:spPr/>
    </dgm:pt>
    <dgm:pt modelId="{4A23C97D-58FA-634E-B011-AF240BF343C4}" type="pres">
      <dgm:prSet presAssocID="{555CBB50-40FE-471B-B6BE-8857ECF77965}" presName="parentText" presStyleLbl="node1" presStyleIdx="0" presStyleCnt="3">
        <dgm:presLayoutVars>
          <dgm:chMax val="1"/>
          <dgm:bulletEnabled val="1"/>
        </dgm:presLayoutVars>
      </dgm:prSet>
      <dgm:spPr/>
    </dgm:pt>
    <dgm:pt modelId="{EBC51108-C894-C943-AB85-BB9D95623C87}" type="pres">
      <dgm:prSet presAssocID="{555CBB50-40FE-471B-B6BE-8857ECF77965}" presName="descendantText" presStyleLbl="alignAccFollowNode1" presStyleIdx="0" presStyleCnt="3">
        <dgm:presLayoutVars>
          <dgm:bulletEnabled val="1"/>
        </dgm:presLayoutVars>
      </dgm:prSet>
      <dgm:spPr/>
    </dgm:pt>
    <dgm:pt modelId="{BA29C7E6-6F44-F943-A7EA-861EF7ACD1F2}" type="pres">
      <dgm:prSet presAssocID="{5D1F8A7A-0992-4C80-99B3-0EC450E254E4}" presName="sp" presStyleCnt="0"/>
      <dgm:spPr/>
    </dgm:pt>
    <dgm:pt modelId="{12C26D0F-862F-0E4C-A342-6DB68491DE73}" type="pres">
      <dgm:prSet presAssocID="{2CBC5B27-FDFE-42D6-BA06-3B8C922260B5}" presName="linNode" presStyleCnt="0"/>
      <dgm:spPr/>
    </dgm:pt>
    <dgm:pt modelId="{6B58A1DE-BC1D-F445-81AB-F048F3F158E1}" type="pres">
      <dgm:prSet presAssocID="{2CBC5B27-FDFE-42D6-BA06-3B8C922260B5}" presName="parentText" presStyleLbl="node1" presStyleIdx="1" presStyleCnt="3">
        <dgm:presLayoutVars>
          <dgm:chMax val="1"/>
          <dgm:bulletEnabled val="1"/>
        </dgm:presLayoutVars>
      </dgm:prSet>
      <dgm:spPr/>
    </dgm:pt>
    <dgm:pt modelId="{14AA6C89-98A2-1B41-ACC2-BEEA3D99E983}" type="pres">
      <dgm:prSet presAssocID="{2CBC5B27-FDFE-42D6-BA06-3B8C922260B5}" presName="descendantText" presStyleLbl="alignAccFollowNode1" presStyleIdx="1" presStyleCnt="3">
        <dgm:presLayoutVars>
          <dgm:bulletEnabled val="1"/>
        </dgm:presLayoutVars>
      </dgm:prSet>
      <dgm:spPr/>
    </dgm:pt>
    <dgm:pt modelId="{F450D6CF-6DA1-0744-A9E9-FA36EFACF8F4}" type="pres">
      <dgm:prSet presAssocID="{71071AA7-BE42-4FBD-94BB-BB68CB56A4F6}" presName="sp" presStyleCnt="0"/>
      <dgm:spPr/>
    </dgm:pt>
    <dgm:pt modelId="{7034C9A6-4D18-1848-8BD4-5781CA29A600}" type="pres">
      <dgm:prSet presAssocID="{D90DC534-2869-4298-A9A5-269C07873CE9}" presName="linNode" presStyleCnt="0"/>
      <dgm:spPr/>
    </dgm:pt>
    <dgm:pt modelId="{6AD71BAF-C59B-9E4B-9C7A-5BC529B040FF}" type="pres">
      <dgm:prSet presAssocID="{D90DC534-2869-4298-A9A5-269C07873CE9}" presName="parentText" presStyleLbl="node1" presStyleIdx="2" presStyleCnt="3">
        <dgm:presLayoutVars>
          <dgm:chMax val="1"/>
          <dgm:bulletEnabled val="1"/>
        </dgm:presLayoutVars>
      </dgm:prSet>
      <dgm:spPr/>
    </dgm:pt>
    <dgm:pt modelId="{EFCD82B9-17B2-9A42-8BF1-795CBD13E4C8}" type="pres">
      <dgm:prSet presAssocID="{D90DC534-2869-4298-A9A5-269C07873CE9}" presName="descendantText" presStyleLbl="alignAccFollowNode1" presStyleIdx="2" presStyleCnt="3" custScaleY="107305">
        <dgm:presLayoutVars>
          <dgm:bulletEnabled val="1"/>
        </dgm:presLayoutVars>
      </dgm:prSet>
      <dgm:spPr/>
    </dgm:pt>
  </dgm:ptLst>
  <dgm:cxnLst>
    <dgm:cxn modelId="{11E8161A-1FB7-2341-BCE5-2BE10ED5B92D}" type="presOf" srcId="{1624DBC9-D888-4121-AAF3-FF687A96825A}" destId="{EBC51108-C894-C943-AB85-BB9D95623C87}" srcOrd="0" destOrd="0" presId="urn:microsoft.com/office/officeart/2005/8/layout/vList5"/>
    <dgm:cxn modelId="{E808701A-3EA9-834D-9F00-5C22469DD11B}" type="presOf" srcId="{2CBC5B27-FDFE-42D6-BA06-3B8C922260B5}" destId="{6B58A1DE-BC1D-F445-81AB-F048F3F158E1}" srcOrd="0" destOrd="0" presId="urn:microsoft.com/office/officeart/2005/8/layout/vList5"/>
    <dgm:cxn modelId="{91A8671C-F967-6849-ADE9-F98A0DD0B8CB}" type="presOf" srcId="{65602165-1323-47BF-A3A8-F6118FBA25D5}" destId="{EFCD82B9-17B2-9A42-8BF1-795CBD13E4C8}" srcOrd="0" destOrd="0" presId="urn:microsoft.com/office/officeart/2005/8/layout/vList5"/>
    <dgm:cxn modelId="{1733C122-B161-3B4C-B997-7D5487231E71}" type="presOf" srcId="{0FCDDF1A-0128-44ED-AAEB-7B855ACD1D06}" destId="{14AA6C89-98A2-1B41-ACC2-BEEA3D99E983}" srcOrd="0" destOrd="0" presId="urn:microsoft.com/office/officeart/2005/8/layout/vList5"/>
    <dgm:cxn modelId="{A1BE522C-5761-43A5-8E9F-52E4BC619E10}" srcId="{EF227F22-03D5-4A3A-B83C-8817F6DC1A71}" destId="{D90DC534-2869-4298-A9A5-269C07873CE9}" srcOrd="2" destOrd="0" parTransId="{C078B82B-2C43-4475-BC77-DC469024AEA0}" sibTransId="{076DBF43-C12B-46D2-B64B-B67947BB2A02}"/>
    <dgm:cxn modelId="{DE282F35-F006-4082-8A00-C403E5535BFD}" srcId="{EF227F22-03D5-4A3A-B83C-8817F6DC1A71}" destId="{2CBC5B27-FDFE-42D6-BA06-3B8C922260B5}" srcOrd="1" destOrd="0" parTransId="{16C1442C-ACFF-48E5-8478-B9E9B864B3BB}" sibTransId="{71071AA7-BE42-4FBD-94BB-BB68CB56A4F6}"/>
    <dgm:cxn modelId="{0C32E738-19E4-42BD-A992-3AE861F862F6}" srcId="{2CBC5B27-FDFE-42D6-BA06-3B8C922260B5}" destId="{64514D22-2783-4380-9D11-77BF6BCC5C03}" srcOrd="2" destOrd="0" parTransId="{94E6376E-F595-437B-B4AE-78CF9F973FAE}" sibTransId="{5FCFFC12-61A5-4FF3-803D-1E9D8F1BBF17}"/>
    <dgm:cxn modelId="{4E50483A-3F51-F341-ACF3-E640478EBD63}" type="presOf" srcId="{8893BC9C-2B43-4952-95B4-0F3F1466706D}" destId="{EFCD82B9-17B2-9A42-8BF1-795CBD13E4C8}" srcOrd="0" destOrd="1" presId="urn:microsoft.com/office/officeart/2005/8/layout/vList5"/>
    <dgm:cxn modelId="{4A639A40-0561-D549-87EB-DF0C951185D8}" type="presOf" srcId="{54FF605E-99E5-4F35-8F7D-28C58F4E777E}" destId="{14AA6C89-98A2-1B41-ACC2-BEEA3D99E983}" srcOrd="0" destOrd="1" presId="urn:microsoft.com/office/officeart/2005/8/layout/vList5"/>
    <dgm:cxn modelId="{72A24A44-93FB-B844-9250-C1DEB6FA30CE}" type="presOf" srcId="{BCF356F6-5FD6-4DB4-8E65-52D7B0987662}" destId="{EBC51108-C894-C943-AB85-BB9D95623C87}" srcOrd="0" destOrd="1" presId="urn:microsoft.com/office/officeart/2005/8/layout/vList5"/>
    <dgm:cxn modelId="{8E25264D-65B1-1C48-93B4-B439D8C72F82}" type="presOf" srcId="{D90DC534-2869-4298-A9A5-269C07873CE9}" destId="{6AD71BAF-C59B-9E4B-9C7A-5BC529B040FF}" srcOrd="0" destOrd="0" presId="urn:microsoft.com/office/officeart/2005/8/layout/vList5"/>
    <dgm:cxn modelId="{45254066-8B55-468C-9064-44C09298E07D}" srcId="{555CBB50-40FE-471B-B6BE-8857ECF77965}" destId="{1624DBC9-D888-4121-AAF3-FF687A96825A}" srcOrd="0" destOrd="0" parTransId="{D1BFA030-DD2D-4FDE-A5F4-357048E7DDA9}" sibTransId="{4C4D05CA-5BF4-49ED-89FE-C3147D414342}"/>
    <dgm:cxn modelId="{27A8D36F-D3BC-4DA9-93FD-E1CE0BB1F1AB}" srcId="{D90DC534-2869-4298-A9A5-269C07873CE9}" destId="{65602165-1323-47BF-A3A8-F6118FBA25D5}" srcOrd="0" destOrd="0" parTransId="{225DB358-D6B7-4B42-9EF7-9D6457BD1C1B}" sibTransId="{C398D117-6742-41DD-B705-925CC1E42D4B}"/>
    <dgm:cxn modelId="{F6E77275-10B1-4B36-A17F-D9517D9FB68F}" srcId="{EF227F22-03D5-4A3A-B83C-8817F6DC1A71}" destId="{555CBB50-40FE-471B-B6BE-8857ECF77965}" srcOrd="0" destOrd="0" parTransId="{60C3399A-6A9F-400B-AA56-D4D5F80F9F98}" sibTransId="{5D1F8A7A-0992-4C80-99B3-0EC450E254E4}"/>
    <dgm:cxn modelId="{32321C84-08F3-3B4A-B679-9D655784A72B}" type="presOf" srcId="{555CBB50-40FE-471B-B6BE-8857ECF77965}" destId="{4A23C97D-58FA-634E-B011-AF240BF343C4}" srcOrd="0" destOrd="0" presId="urn:microsoft.com/office/officeart/2005/8/layout/vList5"/>
    <dgm:cxn modelId="{54BD6B92-913C-C846-A127-65C6D053532C}" type="presOf" srcId="{EF227F22-03D5-4A3A-B83C-8817F6DC1A71}" destId="{966F448B-7ABB-244D-B814-CC8C27AA3C3A}" srcOrd="0" destOrd="0" presId="urn:microsoft.com/office/officeart/2005/8/layout/vList5"/>
    <dgm:cxn modelId="{510809AD-E447-4E0E-875B-2096FD18C1A6}" srcId="{2CBC5B27-FDFE-42D6-BA06-3B8C922260B5}" destId="{0FCDDF1A-0128-44ED-AAEB-7B855ACD1D06}" srcOrd="0" destOrd="0" parTransId="{8503A549-9066-4C8F-94F6-0AAD0136E210}" sibTransId="{16E515FD-DC07-4098-BC33-B15A3922C442}"/>
    <dgm:cxn modelId="{ED0C6AD4-076C-4D57-9CCA-F647834FA0AA}" srcId="{555CBB50-40FE-471B-B6BE-8857ECF77965}" destId="{BCF356F6-5FD6-4DB4-8E65-52D7B0987662}" srcOrd="1" destOrd="0" parTransId="{18A00836-14F7-4E0B-95AF-A3268CFC9332}" sibTransId="{19E70D33-C2FE-4896-A487-2DDEC67DBDFC}"/>
    <dgm:cxn modelId="{CBCB92E0-F62C-4840-9847-4FF3DDDC2D4C}" srcId="{D90DC534-2869-4298-A9A5-269C07873CE9}" destId="{8893BC9C-2B43-4952-95B4-0F3F1466706D}" srcOrd="1" destOrd="0" parTransId="{5FA9C9EA-516A-4296-A99F-5F9856F5BC14}" sibTransId="{84DEA4BC-9165-49F4-B857-E6BC4318D324}"/>
    <dgm:cxn modelId="{C3F952E3-89FF-43CB-88F7-04498C71C9C2}" srcId="{2CBC5B27-FDFE-42D6-BA06-3B8C922260B5}" destId="{54FF605E-99E5-4F35-8F7D-28C58F4E777E}" srcOrd="1" destOrd="0" parTransId="{FB102C94-F4ED-4158-B87E-F3BADA824C75}" sibTransId="{EF4D6630-7E93-4902-8947-AA6DAA334E2F}"/>
    <dgm:cxn modelId="{C879B9ED-A7FF-4540-A967-3F02BA9C9A68}" type="presOf" srcId="{64514D22-2783-4380-9D11-77BF6BCC5C03}" destId="{14AA6C89-98A2-1B41-ACC2-BEEA3D99E983}" srcOrd="0" destOrd="2" presId="urn:microsoft.com/office/officeart/2005/8/layout/vList5"/>
    <dgm:cxn modelId="{0D186AE1-09E7-0B44-B639-DEEDF86E0702}" type="presParOf" srcId="{966F448B-7ABB-244D-B814-CC8C27AA3C3A}" destId="{4BC7DEC7-4BCD-1940-8EE5-173A3333E3A5}" srcOrd="0" destOrd="0" presId="urn:microsoft.com/office/officeart/2005/8/layout/vList5"/>
    <dgm:cxn modelId="{A7D5B178-DB8F-114E-8094-62EC62400E1B}" type="presParOf" srcId="{4BC7DEC7-4BCD-1940-8EE5-173A3333E3A5}" destId="{4A23C97D-58FA-634E-B011-AF240BF343C4}" srcOrd="0" destOrd="0" presId="urn:microsoft.com/office/officeart/2005/8/layout/vList5"/>
    <dgm:cxn modelId="{F9E45679-D9D8-6346-AF0A-ADBF33BBED90}" type="presParOf" srcId="{4BC7DEC7-4BCD-1940-8EE5-173A3333E3A5}" destId="{EBC51108-C894-C943-AB85-BB9D95623C87}" srcOrd="1" destOrd="0" presId="urn:microsoft.com/office/officeart/2005/8/layout/vList5"/>
    <dgm:cxn modelId="{6EF36BC3-C77F-8C44-BF16-F1D24CAADF5F}" type="presParOf" srcId="{966F448B-7ABB-244D-B814-CC8C27AA3C3A}" destId="{BA29C7E6-6F44-F943-A7EA-861EF7ACD1F2}" srcOrd="1" destOrd="0" presId="urn:microsoft.com/office/officeart/2005/8/layout/vList5"/>
    <dgm:cxn modelId="{C4CD63EC-7C3A-3749-96D7-C67E4C41A736}" type="presParOf" srcId="{966F448B-7ABB-244D-B814-CC8C27AA3C3A}" destId="{12C26D0F-862F-0E4C-A342-6DB68491DE73}" srcOrd="2" destOrd="0" presId="urn:microsoft.com/office/officeart/2005/8/layout/vList5"/>
    <dgm:cxn modelId="{36291218-4024-D240-B36F-C2AC2A3D255C}" type="presParOf" srcId="{12C26D0F-862F-0E4C-A342-6DB68491DE73}" destId="{6B58A1DE-BC1D-F445-81AB-F048F3F158E1}" srcOrd="0" destOrd="0" presId="urn:microsoft.com/office/officeart/2005/8/layout/vList5"/>
    <dgm:cxn modelId="{CD032E01-364F-0D40-9407-826DBA320122}" type="presParOf" srcId="{12C26D0F-862F-0E4C-A342-6DB68491DE73}" destId="{14AA6C89-98A2-1B41-ACC2-BEEA3D99E983}" srcOrd="1" destOrd="0" presId="urn:microsoft.com/office/officeart/2005/8/layout/vList5"/>
    <dgm:cxn modelId="{32BAB280-A206-F34E-9C6F-70FE4DE7C25C}" type="presParOf" srcId="{966F448B-7ABB-244D-B814-CC8C27AA3C3A}" destId="{F450D6CF-6DA1-0744-A9E9-FA36EFACF8F4}" srcOrd="3" destOrd="0" presId="urn:microsoft.com/office/officeart/2005/8/layout/vList5"/>
    <dgm:cxn modelId="{328016B1-AC34-6E47-B5A7-F3FEF337EDFA}" type="presParOf" srcId="{966F448B-7ABB-244D-B814-CC8C27AA3C3A}" destId="{7034C9A6-4D18-1848-8BD4-5781CA29A600}" srcOrd="4" destOrd="0" presId="urn:microsoft.com/office/officeart/2005/8/layout/vList5"/>
    <dgm:cxn modelId="{DB2AEC60-D9F7-CA44-B563-CFE63D0223A7}" type="presParOf" srcId="{7034C9A6-4D18-1848-8BD4-5781CA29A600}" destId="{6AD71BAF-C59B-9E4B-9C7A-5BC529B040FF}" srcOrd="0" destOrd="0" presId="urn:microsoft.com/office/officeart/2005/8/layout/vList5"/>
    <dgm:cxn modelId="{26410011-CEFA-174F-97E6-8063F7BF6D2C}" type="presParOf" srcId="{7034C9A6-4D18-1848-8BD4-5781CA29A600}" destId="{EFCD82B9-17B2-9A42-8BF1-795CBD13E4C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7DC65-7539-4523-BDB1-EFD19E52C31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8FB7810-A4E3-43C3-9E78-22B6E184E1FE}">
      <dgm:prSet/>
      <dgm:spPr/>
      <dgm:t>
        <a:bodyPr/>
        <a:lstStyle/>
        <a:p>
          <a:r>
            <a:rPr lang="en-IN" b="0" i="0"/>
            <a:t>Top 10 States have most profit</a:t>
          </a:r>
          <a:endParaRPr lang="en-US"/>
        </a:p>
      </dgm:t>
    </dgm:pt>
    <dgm:pt modelId="{DBF52B19-93A2-456D-904A-EA644FEB2B1C}" type="parTrans" cxnId="{63D03818-D8C4-4B38-B8C0-9B295FFD4F0E}">
      <dgm:prSet/>
      <dgm:spPr/>
      <dgm:t>
        <a:bodyPr/>
        <a:lstStyle/>
        <a:p>
          <a:endParaRPr lang="en-US"/>
        </a:p>
      </dgm:t>
    </dgm:pt>
    <dgm:pt modelId="{35ACE6BE-9EA2-40D1-8E3B-27A365004266}" type="sibTrans" cxnId="{63D03818-D8C4-4B38-B8C0-9B295FFD4F0E}">
      <dgm:prSet/>
      <dgm:spPr/>
      <dgm:t>
        <a:bodyPr/>
        <a:lstStyle/>
        <a:p>
          <a:endParaRPr lang="en-US"/>
        </a:p>
      </dgm:t>
    </dgm:pt>
    <dgm:pt modelId="{30447ED8-FAD5-483D-81E0-4E29E0DDD6E0}">
      <dgm:prSet/>
      <dgm:spPr/>
      <dgm:t>
        <a:bodyPr/>
        <a:lstStyle/>
        <a:p>
          <a:r>
            <a:rPr lang="en-IN"/>
            <a:t>Distribution based in different State</a:t>
          </a:r>
          <a:endParaRPr lang="en-US"/>
        </a:p>
      </dgm:t>
    </dgm:pt>
    <dgm:pt modelId="{A0816353-11A6-4F5B-AE9E-60B44947BE4B}" type="parTrans" cxnId="{E99D6F8B-4CD3-42A5-9585-98975494BF17}">
      <dgm:prSet/>
      <dgm:spPr/>
      <dgm:t>
        <a:bodyPr/>
        <a:lstStyle/>
        <a:p>
          <a:endParaRPr lang="en-US"/>
        </a:p>
      </dgm:t>
    </dgm:pt>
    <dgm:pt modelId="{E293F043-AA6C-4E10-A60B-48A5C65A834B}" type="sibTrans" cxnId="{E99D6F8B-4CD3-42A5-9585-98975494BF17}">
      <dgm:prSet/>
      <dgm:spPr/>
      <dgm:t>
        <a:bodyPr/>
        <a:lstStyle/>
        <a:p>
          <a:endParaRPr lang="en-US"/>
        </a:p>
      </dgm:t>
    </dgm:pt>
    <dgm:pt modelId="{8DA7DAE1-DCCD-47BB-B080-6AA16C241401}">
      <dgm:prSet/>
      <dgm:spPr/>
      <dgm:t>
        <a:bodyPr/>
        <a:lstStyle/>
        <a:p>
          <a:r>
            <a:rPr lang="en-IN" b="0" i="0"/>
            <a:t>Loss in different Segments</a:t>
          </a:r>
          <a:endParaRPr lang="en-US"/>
        </a:p>
      </dgm:t>
    </dgm:pt>
    <dgm:pt modelId="{C3574717-D4C4-49A9-95A8-5FB998BBEA2B}" type="parTrans" cxnId="{EA400F71-F723-4154-93F5-625C817CF836}">
      <dgm:prSet/>
      <dgm:spPr/>
      <dgm:t>
        <a:bodyPr/>
        <a:lstStyle/>
        <a:p>
          <a:endParaRPr lang="en-US"/>
        </a:p>
      </dgm:t>
    </dgm:pt>
    <dgm:pt modelId="{231435AB-A2CF-4A6C-BA3D-957FCC37E9DE}" type="sibTrans" cxnId="{EA400F71-F723-4154-93F5-625C817CF836}">
      <dgm:prSet/>
      <dgm:spPr/>
      <dgm:t>
        <a:bodyPr/>
        <a:lstStyle/>
        <a:p>
          <a:endParaRPr lang="en-US"/>
        </a:p>
      </dgm:t>
    </dgm:pt>
    <dgm:pt modelId="{3C5EF25F-9104-4045-AE53-E78A4BD5A010}">
      <dgm:prSet/>
      <dgm:spPr/>
      <dgm:t>
        <a:bodyPr/>
        <a:lstStyle/>
        <a:p>
          <a:r>
            <a:rPr lang="en-IN"/>
            <a:t>Th</a:t>
          </a:r>
          <a:r>
            <a:rPr lang="en-IN" b="0" i="0"/>
            <a:t>e most preferred ship mode</a:t>
          </a:r>
          <a:endParaRPr lang="en-US"/>
        </a:p>
      </dgm:t>
    </dgm:pt>
    <dgm:pt modelId="{6B950E12-F53B-4B84-AAAC-F8AE06A7DEB4}" type="parTrans" cxnId="{6B2463CF-973B-4981-9302-82492D7BD347}">
      <dgm:prSet/>
      <dgm:spPr/>
      <dgm:t>
        <a:bodyPr/>
        <a:lstStyle/>
        <a:p>
          <a:endParaRPr lang="en-US"/>
        </a:p>
      </dgm:t>
    </dgm:pt>
    <dgm:pt modelId="{097F8936-6B97-463E-9037-6AE7BF2856CA}" type="sibTrans" cxnId="{6B2463CF-973B-4981-9302-82492D7BD347}">
      <dgm:prSet/>
      <dgm:spPr/>
      <dgm:t>
        <a:bodyPr/>
        <a:lstStyle/>
        <a:p>
          <a:endParaRPr lang="en-US"/>
        </a:p>
      </dgm:t>
    </dgm:pt>
    <dgm:pt modelId="{4D3667A0-5329-407C-A93C-1F459B20A1F8}">
      <dgm:prSet/>
      <dgm:spPr/>
      <dgm:t>
        <a:bodyPr/>
        <a:lstStyle/>
        <a:p>
          <a:r>
            <a:rPr lang="en-IN"/>
            <a:t>Distribution based on Category and Subcategory</a:t>
          </a:r>
          <a:endParaRPr lang="en-US"/>
        </a:p>
      </dgm:t>
    </dgm:pt>
    <dgm:pt modelId="{E5CBB652-14C7-4733-9B2E-D8321560D795}" type="parTrans" cxnId="{F559052E-9D3C-496C-A6AA-B28038F44EA2}">
      <dgm:prSet/>
      <dgm:spPr/>
      <dgm:t>
        <a:bodyPr/>
        <a:lstStyle/>
        <a:p>
          <a:endParaRPr lang="en-US"/>
        </a:p>
      </dgm:t>
    </dgm:pt>
    <dgm:pt modelId="{67FDA3F1-6AE6-4E89-8A5E-15CFE7014A52}" type="sibTrans" cxnId="{F559052E-9D3C-496C-A6AA-B28038F44EA2}">
      <dgm:prSet/>
      <dgm:spPr/>
      <dgm:t>
        <a:bodyPr/>
        <a:lstStyle/>
        <a:p>
          <a:endParaRPr lang="en-US"/>
        </a:p>
      </dgm:t>
    </dgm:pt>
    <dgm:pt modelId="{F266CE4F-6A44-4AFC-A862-DBE5B201F73B}">
      <dgm:prSet/>
      <dgm:spPr/>
      <dgm:t>
        <a:bodyPr/>
        <a:lstStyle/>
        <a:p>
          <a:r>
            <a:rPr lang="en-IN" b="0" i="0"/>
            <a:t>The most profitable sub-category</a:t>
          </a:r>
          <a:endParaRPr lang="en-US"/>
        </a:p>
      </dgm:t>
    </dgm:pt>
    <dgm:pt modelId="{C92A6463-F418-41CE-9CD1-0AD7EB87035E}" type="parTrans" cxnId="{84DF1DC8-E452-4FBB-A8F0-F9F8A9C81ADE}">
      <dgm:prSet/>
      <dgm:spPr/>
      <dgm:t>
        <a:bodyPr/>
        <a:lstStyle/>
        <a:p>
          <a:endParaRPr lang="en-US"/>
        </a:p>
      </dgm:t>
    </dgm:pt>
    <dgm:pt modelId="{94FD8CFA-B1E9-4055-B7DE-811F8FD658EF}" type="sibTrans" cxnId="{84DF1DC8-E452-4FBB-A8F0-F9F8A9C81ADE}">
      <dgm:prSet/>
      <dgm:spPr/>
      <dgm:t>
        <a:bodyPr/>
        <a:lstStyle/>
        <a:p>
          <a:endParaRPr lang="en-US"/>
        </a:p>
      </dgm:t>
    </dgm:pt>
    <dgm:pt modelId="{9E4B6A6A-4927-1C4C-B7B9-E5282DA47C48}" type="pres">
      <dgm:prSet presAssocID="{61F7DC65-7539-4523-BDB1-EFD19E52C312}" presName="vert0" presStyleCnt="0">
        <dgm:presLayoutVars>
          <dgm:dir/>
          <dgm:animOne val="branch"/>
          <dgm:animLvl val="lvl"/>
        </dgm:presLayoutVars>
      </dgm:prSet>
      <dgm:spPr/>
    </dgm:pt>
    <dgm:pt modelId="{1F6CAC44-CFD0-B349-9867-A65430F5AE8F}" type="pres">
      <dgm:prSet presAssocID="{08FB7810-A4E3-43C3-9E78-22B6E184E1FE}" presName="thickLine" presStyleLbl="alignNode1" presStyleIdx="0" presStyleCnt="6"/>
      <dgm:spPr/>
    </dgm:pt>
    <dgm:pt modelId="{B261A7C2-209C-C842-8D81-14B86E2CD262}" type="pres">
      <dgm:prSet presAssocID="{08FB7810-A4E3-43C3-9E78-22B6E184E1FE}" presName="horz1" presStyleCnt="0"/>
      <dgm:spPr/>
    </dgm:pt>
    <dgm:pt modelId="{E7CD31A2-E57D-204A-968B-BAE65779BFF2}" type="pres">
      <dgm:prSet presAssocID="{08FB7810-A4E3-43C3-9E78-22B6E184E1FE}" presName="tx1" presStyleLbl="revTx" presStyleIdx="0" presStyleCnt="6"/>
      <dgm:spPr/>
    </dgm:pt>
    <dgm:pt modelId="{A2B16ACC-E5C4-4F42-8D01-A5AA817521E8}" type="pres">
      <dgm:prSet presAssocID="{08FB7810-A4E3-43C3-9E78-22B6E184E1FE}" presName="vert1" presStyleCnt="0"/>
      <dgm:spPr/>
    </dgm:pt>
    <dgm:pt modelId="{A7DFF655-E0CE-4649-9DE3-FA0945EF7337}" type="pres">
      <dgm:prSet presAssocID="{30447ED8-FAD5-483D-81E0-4E29E0DDD6E0}" presName="thickLine" presStyleLbl="alignNode1" presStyleIdx="1" presStyleCnt="6"/>
      <dgm:spPr/>
    </dgm:pt>
    <dgm:pt modelId="{9C67CF42-A799-8940-937C-56A1D64BCD85}" type="pres">
      <dgm:prSet presAssocID="{30447ED8-FAD5-483D-81E0-4E29E0DDD6E0}" presName="horz1" presStyleCnt="0"/>
      <dgm:spPr/>
    </dgm:pt>
    <dgm:pt modelId="{801A3499-6233-F749-8A58-D4E4D6E73BDC}" type="pres">
      <dgm:prSet presAssocID="{30447ED8-FAD5-483D-81E0-4E29E0DDD6E0}" presName="tx1" presStyleLbl="revTx" presStyleIdx="1" presStyleCnt="6"/>
      <dgm:spPr/>
    </dgm:pt>
    <dgm:pt modelId="{3C4F03FA-24B2-594F-9B60-03908C828850}" type="pres">
      <dgm:prSet presAssocID="{30447ED8-FAD5-483D-81E0-4E29E0DDD6E0}" presName="vert1" presStyleCnt="0"/>
      <dgm:spPr/>
    </dgm:pt>
    <dgm:pt modelId="{244A2378-CE66-9044-86BA-C9737031DCD2}" type="pres">
      <dgm:prSet presAssocID="{8DA7DAE1-DCCD-47BB-B080-6AA16C241401}" presName="thickLine" presStyleLbl="alignNode1" presStyleIdx="2" presStyleCnt="6"/>
      <dgm:spPr/>
    </dgm:pt>
    <dgm:pt modelId="{9BDC8091-436E-0445-97FA-FF8A797D6673}" type="pres">
      <dgm:prSet presAssocID="{8DA7DAE1-DCCD-47BB-B080-6AA16C241401}" presName="horz1" presStyleCnt="0"/>
      <dgm:spPr/>
    </dgm:pt>
    <dgm:pt modelId="{3DC10FD6-029C-F246-BADB-F08B0D9A3F9C}" type="pres">
      <dgm:prSet presAssocID="{8DA7DAE1-DCCD-47BB-B080-6AA16C241401}" presName="tx1" presStyleLbl="revTx" presStyleIdx="2" presStyleCnt="6"/>
      <dgm:spPr/>
    </dgm:pt>
    <dgm:pt modelId="{2E2FDA3E-9DDF-BA48-B4BA-E26BE73794CC}" type="pres">
      <dgm:prSet presAssocID="{8DA7DAE1-DCCD-47BB-B080-6AA16C241401}" presName="vert1" presStyleCnt="0"/>
      <dgm:spPr/>
    </dgm:pt>
    <dgm:pt modelId="{162D78DA-EAE7-D74E-A7F1-842A5332B66D}" type="pres">
      <dgm:prSet presAssocID="{3C5EF25F-9104-4045-AE53-E78A4BD5A010}" presName="thickLine" presStyleLbl="alignNode1" presStyleIdx="3" presStyleCnt="6"/>
      <dgm:spPr/>
    </dgm:pt>
    <dgm:pt modelId="{071A598D-3E12-B64A-86BF-FA3820ED78FE}" type="pres">
      <dgm:prSet presAssocID="{3C5EF25F-9104-4045-AE53-E78A4BD5A010}" presName="horz1" presStyleCnt="0"/>
      <dgm:spPr/>
    </dgm:pt>
    <dgm:pt modelId="{5EAF220C-51C3-A247-AE77-20F6C8E6B0F5}" type="pres">
      <dgm:prSet presAssocID="{3C5EF25F-9104-4045-AE53-E78A4BD5A010}" presName="tx1" presStyleLbl="revTx" presStyleIdx="3" presStyleCnt="6"/>
      <dgm:spPr/>
    </dgm:pt>
    <dgm:pt modelId="{2656150A-D2CC-BF4A-AD11-0B115A97AE1E}" type="pres">
      <dgm:prSet presAssocID="{3C5EF25F-9104-4045-AE53-E78A4BD5A010}" presName="vert1" presStyleCnt="0"/>
      <dgm:spPr/>
    </dgm:pt>
    <dgm:pt modelId="{553DB7E1-E8E4-B346-8B20-68E2DC13522F}" type="pres">
      <dgm:prSet presAssocID="{4D3667A0-5329-407C-A93C-1F459B20A1F8}" presName="thickLine" presStyleLbl="alignNode1" presStyleIdx="4" presStyleCnt="6"/>
      <dgm:spPr/>
    </dgm:pt>
    <dgm:pt modelId="{C40CD8F0-10E1-2040-9D25-9A62AA6197D5}" type="pres">
      <dgm:prSet presAssocID="{4D3667A0-5329-407C-A93C-1F459B20A1F8}" presName="horz1" presStyleCnt="0"/>
      <dgm:spPr/>
    </dgm:pt>
    <dgm:pt modelId="{0E77D9B3-D9D3-7A4F-9C49-20494A4F0C6D}" type="pres">
      <dgm:prSet presAssocID="{4D3667A0-5329-407C-A93C-1F459B20A1F8}" presName="tx1" presStyleLbl="revTx" presStyleIdx="4" presStyleCnt="6"/>
      <dgm:spPr/>
    </dgm:pt>
    <dgm:pt modelId="{13F1B0B7-66D4-BF4B-B5D5-2F06C63B0869}" type="pres">
      <dgm:prSet presAssocID="{4D3667A0-5329-407C-A93C-1F459B20A1F8}" presName="vert1" presStyleCnt="0"/>
      <dgm:spPr/>
    </dgm:pt>
    <dgm:pt modelId="{72D56F4F-FCCF-6040-9377-596084B942B1}" type="pres">
      <dgm:prSet presAssocID="{F266CE4F-6A44-4AFC-A862-DBE5B201F73B}" presName="thickLine" presStyleLbl="alignNode1" presStyleIdx="5" presStyleCnt="6"/>
      <dgm:spPr/>
    </dgm:pt>
    <dgm:pt modelId="{6EC7F149-93A6-FF49-B9F1-60F6B34B732D}" type="pres">
      <dgm:prSet presAssocID="{F266CE4F-6A44-4AFC-A862-DBE5B201F73B}" presName="horz1" presStyleCnt="0"/>
      <dgm:spPr/>
    </dgm:pt>
    <dgm:pt modelId="{26251007-92A7-FD47-BFBE-43F694CFF098}" type="pres">
      <dgm:prSet presAssocID="{F266CE4F-6A44-4AFC-A862-DBE5B201F73B}" presName="tx1" presStyleLbl="revTx" presStyleIdx="5" presStyleCnt="6"/>
      <dgm:spPr/>
    </dgm:pt>
    <dgm:pt modelId="{A3AC319F-B0B3-1440-B39C-D96A035588B7}" type="pres">
      <dgm:prSet presAssocID="{F266CE4F-6A44-4AFC-A862-DBE5B201F73B}" presName="vert1" presStyleCnt="0"/>
      <dgm:spPr/>
    </dgm:pt>
  </dgm:ptLst>
  <dgm:cxnLst>
    <dgm:cxn modelId="{63D03818-D8C4-4B38-B8C0-9B295FFD4F0E}" srcId="{61F7DC65-7539-4523-BDB1-EFD19E52C312}" destId="{08FB7810-A4E3-43C3-9E78-22B6E184E1FE}" srcOrd="0" destOrd="0" parTransId="{DBF52B19-93A2-456D-904A-EA644FEB2B1C}" sibTransId="{35ACE6BE-9EA2-40D1-8E3B-27A365004266}"/>
    <dgm:cxn modelId="{C7F45E2D-5B49-9B44-A203-6E4DD996C9F5}" type="presOf" srcId="{F266CE4F-6A44-4AFC-A862-DBE5B201F73B}" destId="{26251007-92A7-FD47-BFBE-43F694CFF098}" srcOrd="0" destOrd="0" presId="urn:microsoft.com/office/officeart/2008/layout/LinedList"/>
    <dgm:cxn modelId="{F559052E-9D3C-496C-A6AA-B28038F44EA2}" srcId="{61F7DC65-7539-4523-BDB1-EFD19E52C312}" destId="{4D3667A0-5329-407C-A93C-1F459B20A1F8}" srcOrd="4" destOrd="0" parTransId="{E5CBB652-14C7-4733-9B2E-D8321560D795}" sibTransId="{67FDA3F1-6AE6-4E89-8A5E-15CFE7014A52}"/>
    <dgm:cxn modelId="{37D60F39-7F6B-AC46-91F9-9783913DCDA2}" type="presOf" srcId="{08FB7810-A4E3-43C3-9E78-22B6E184E1FE}" destId="{E7CD31A2-E57D-204A-968B-BAE65779BFF2}" srcOrd="0" destOrd="0" presId="urn:microsoft.com/office/officeart/2008/layout/LinedList"/>
    <dgm:cxn modelId="{84BA8B3C-935D-DE41-A24C-1271D0C313C5}" type="presOf" srcId="{61F7DC65-7539-4523-BDB1-EFD19E52C312}" destId="{9E4B6A6A-4927-1C4C-B7B9-E5282DA47C48}" srcOrd="0" destOrd="0" presId="urn:microsoft.com/office/officeart/2008/layout/LinedList"/>
    <dgm:cxn modelId="{259F4046-B3EC-3A48-8692-DD2906B193F3}" type="presOf" srcId="{4D3667A0-5329-407C-A93C-1F459B20A1F8}" destId="{0E77D9B3-D9D3-7A4F-9C49-20494A4F0C6D}" srcOrd="0" destOrd="0" presId="urn:microsoft.com/office/officeart/2008/layout/LinedList"/>
    <dgm:cxn modelId="{939F7047-357E-A24C-A0D0-EF4C8088D498}" type="presOf" srcId="{3C5EF25F-9104-4045-AE53-E78A4BD5A010}" destId="{5EAF220C-51C3-A247-AE77-20F6C8E6B0F5}" srcOrd="0" destOrd="0" presId="urn:microsoft.com/office/officeart/2008/layout/LinedList"/>
    <dgm:cxn modelId="{EA400F71-F723-4154-93F5-625C817CF836}" srcId="{61F7DC65-7539-4523-BDB1-EFD19E52C312}" destId="{8DA7DAE1-DCCD-47BB-B080-6AA16C241401}" srcOrd="2" destOrd="0" parTransId="{C3574717-D4C4-49A9-95A8-5FB998BBEA2B}" sibTransId="{231435AB-A2CF-4A6C-BA3D-957FCC37E9DE}"/>
    <dgm:cxn modelId="{E99D6F8B-4CD3-42A5-9585-98975494BF17}" srcId="{61F7DC65-7539-4523-BDB1-EFD19E52C312}" destId="{30447ED8-FAD5-483D-81E0-4E29E0DDD6E0}" srcOrd="1" destOrd="0" parTransId="{A0816353-11A6-4F5B-AE9E-60B44947BE4B}" sibTransId="{E293F043-AA6C-4E10-A60B-48A5C65A834B}"/>
    <dgm:cxn modelId="{B77192C4-5D52-DB4A-B4AF-F38D6A83DFDA}" type="presOf" srcId="{30447ED8-FAD5-483D-81E0-4E29E0DDD6E0}" destId="{801A3499-6233-F749-8A58-D4E4D6E73BDC}" srcOrd="0" destOrd="0" presId="urn:microsoft.com/office/officeart/2008/layout/LinedList"/>
    <dgm:cxn modelId="{84DF1DC8-E452-4FBB-A8F0-F9F8A9C81ADE}" srcId="{61F7DC65-7539-4523-BDB1-EFD19E52C312}" destId="{F266CE4F-6A44-4AFC-A862-DBE5B201F73B}" srcOrd="5" destOrd="0" parTransId="{C92A6463-F418-41CE-9CD1-0AD7EB87035E}" sibTransId="{94FD8CFA-B1E9-4055-B7DE-811F8FD658EF}"/>
    <dgm:cxn modelId="{6B2463CF-973B-4981-9302-82492D7BD347}" srcId="{61F7DC65-7539-4523-BDB1-EFD19E52C312}" destId="{3C5EF25F-9104-4045-AE53-E78A4BD5A010}" srcOrd="3" destOrd="0" parTransId="{6B950E12-F53B-4B84-AAAC-F8AE06A7DEB4}" sibTransId="{097F8936-6B97-463E-9037-6AE7BF2856CA}"/>
    <dgm:cxn modelId="{7DF05EEE-21CF-474E-9EF1-3D76181879DB}" type="presOf" srcId="{8DA7DAE1-DCCD-47BB-B080-6AA16C241401}" destId="{3DC10FD6-029C-F246-BADB-F08B0D9A3F9C}" srcOrd="0" destOrd="0" presId="urn:microsoft.com/office/officeart/2008/layout/LinedList"/>
    <dgm:cxn modelId="{78C1AEEF-9799-F74D-B2E1-5C48118C8C98}" type="presParOf" srcId="{9E4B6A6A-4927-1C4C-B7B9-E5282DA47C48}" destId="{1F6CAC44-CFD0-B349-9867-A65430F5AE8F}" srcOrd="0" destOrd="0" presId="urn:microsoft.com/office/officeart/2008/layout/LinedList"/>
    <dgm:cxn modelId="{7CBD6184-C36E-8741-92F2-B34C86E7C305}" type="presParOf" srcId="{9E4B6A6A-4927-1C4C-B7B9-E5282DA47C48}" destId="{B261A7C2-209C-C842-8D81-14B86E2CD262}" srcOrd="1" destOrd="0" presId="urn:microsoft.com/office/officeart/2008/layout/LinedList"/>
    <dgm:cxn modelId="{46DB571A-FC76-C343-8C79-C866B9A30850}" type="presParOf" srcId="{B261A7C2-209C-C842-8D81-14B86E2CD262}" destId="{E7CD31A2-E57D-204A-968B-BAE65779BFF2}" srcOrd="0" destOrd="0" presId="urn:microsoft.com/office/officeart/2008/layout/LinedList"/>
    <dgm:cxn modelId="{1D800E3E-7A3B-DA44-BFF1-02E3F779B798}" type="presParOf" srcId="{B261A7C2-209C-C842-8D81-14B86E2CD262}" destId="{A2B16ACC-E5C4-4F42-8D01-A5AA817521E8}" srcOrd="1" destOrd="0" presId="urn:microsoft.com/office/officeart/2008/layout/LinedList"/>
    <dgm:cxn modelId="{04AC1933-2591-2D46-BEB3-458B29E4B20A}" type="presParOf" srcId="{9E4B6A6A-4927-1C4C-B7B9-E5282DA47C48}" destId="{A7DFF655-E0CE-4649-9DE3-FA0945EF7337}" srcOrd="2" destOrd="0" presId="urn:microsoft.com/office/officeart/2008/layout/LinedList"/>
    <dgm:cxn modelId="{601ABE84-3E36-AB4C-BDDF-99D2034907E2}" type="presParOf" srcId="{9E4B6A6A-4927-1C4C-B7B9-E5282DA47C48}" destId="{9C67CF42-A799-8940-937C-56A1D64BCD85}" srcOrd="3" destOrd="0" presId="urn:microsoft.com/office/officeart/2008/layout/LinedList"/>
    <dgm:cxn modelId="{E8E34DFE-D944-A041-8007-D60D54E87FD3}" type="presParOf" srcId="{9C67CF42-A799-8940-937C-56A1D64BCD85}" destId="{801A3499-6233-F749-8A58-D4E4D6E73BDC}" srcOrd="0" destOrd="0" presId="urn:microsoft.com/office/officeart/2008/layout/LinedList"/>
    <dgm:cxn modelId="{B2C1D058-3624-5044-AADB-21DBDE435E8F}" type="presParOf" srcId="{9C67CF42-A799-8940-937C-56A1D64BCD85}" destId="{3C4F03FA-24B2-594F-9B60-03908C828850}" srcOrd="1" destOrd="0" presId="urn:microsoft.com/office/officeart/2008/layout/LinedList"/>
    <dgm:cxn modelId="{881E1E1D-9A70-F34F-871B-5E328E1E6D05}" type="presParOf" srcId="{9E4B6A6A-4927-1C4C-B7B9-E5282DA47C48}" destId="{244A2378-CE66-9044-86BA-C9737031DCD2}" srcOrd="4" destOrd="0" presId="urn:microsoft.com/office/officeart/2008/layout/LinedList"/>
    <dgm:cxn modelId="{788F7182-B362-2443-BE1B-8E6C3B3511E3}" type="presParOf" srcId="{9E4B6A6A-4927-1C4C-B7B9-E5282DA47C48}" destId="{9BDC8091-436E-0445-97FA-FF8A797D6673}" srcOrd="5" destOrd="0" presId="urn:microsoft.com/office/officeart/2008/layout/LinedList"/>
    <dgm:cxn modelId="{3DB7D28D-4536-5A45-A210-3A2EB193DE57}" type="presParOf" srcId="{9BDC8091-436E-0445-97FA-FF8A797D6673}" destId="{3DC10FD6-029C-F246-BADB-F08B0D9A3F9C}" srcOrd="0" destOrd="0" presId="urn:microsoft.com/office/officeart/2008/layout/LinedList"/>
    <dgm:cxn modelId="{F09A592A-2C2D-8F4E-95FE-89E3965FBD95}" type="presParOf" srcId="{9BDC8091-436E-0445-97FA-FF8A797D6673}" destId="{2E2FDA3E-9DDF-BA48-B4BA-E26BE73794CC}" srcOrd="1" destOrd="0" presId="urn:microsoft.com/office/officeart/2008/layout/LinedList"/>
    <dgm:cxn modelId="{B9213B47-53DF-694B-87CC-E912F85468EF}" type="presParOf" srcId="{9E4B6A6A-4927-1C4C-B7B9-E5282DA47C48}" destId="{162D78DA-EAE7-D74E-A7F1-842A5332B66D}" srcOrd="6" destOrd="0" presId="urn:microsoft.com/office/officeart/2008/layout/LinedList"/>
    <dgm:cxn modelId="{3AF0CDD9-8F84-204F-BE76-E23C8F1DD1C3}" type="presParOf" srcId="{9E4B6A6A-4927-1C4C-B7B9-E5282DA47C48}" destId="{071A598D-3E12-B64A-86BF-FA3820ED78FE}" srcOrd="7" destOrd="0" presId="urn:microsoft.com/office/officeart/2008/layout/LinedList"/>
    <dgm:cxn modelId="{944E266A-0580-2446-AA2E-CBAA641DFA25}" type="presParOf" srcId="{071A598D-3E12-B64A-86BF-FA3820ED78FE}" destId="{5EAF220C-51C3-A247-AE77-20F6C8E6B0F5}" srcOrd="0" destOrd="0" presId="urn:microsoft.com/office/officeart/2008/layout/LinedList"/>
    <dgm:cxn modelId="{BEA4C2B4-F955-EE42-B8E0-2604EAC5A9C2}" type="presParOf" srcId="{071A598D-3E12-B64A-86BF-FA3820ED78FE}" destId="{2656150A-D2CC-BF4A-AD11-0B115A97AE1E}" srcOrd="1" destOrd="0" presId="urn:microsoft.com/office/officeart/2008/layout/LinedList"/>
    <dgm:cxn modelId="{0D9B2076-4467-8A43-975B-41650153F662}" type="presParOf" srcId="{9E4B6A6A-4927-1C4C-B7B9-E5282DA47C48}" destId="{553DB7E1-E8E4-B346-8B20-68E2DC13522F}" srcOrd="8" destOrd="0" presId="urn:microsoft.com/office/officeart/2008/layout/LinedList"/>
    <dgm:cxn modelId="{4E8B1186-5635-E447-A6C5-FA4B0B69543B}" type="presParOf" srcId="{9E4B6A6A-4927-1C4C-B7B9-E5282DA47C48}" destId="{C40CD8F0-10E1-2040-9D25-9A62AA6197D5}" srcOrd="9" destOrd="0" presId="urn:microsoft.com/office/officeart/2008/layout/LinedList"/>
    <dgm:cxn modelId="{BA3B2F11-1D49-344A-BC34-F6755AF36BAE}" type="presParOf" srcId="{C40CD8F0-10E1-2040-9D25-9A62AA6197D5}" destId="{0E77D9B3-D9D3-7A4F-9C49-20494A4F0C6D}" srcOrd="0" destOrd="0" presId="urn:microsoft.com/office/officeart/2008/layout/LinedList"/>
    <dgm:cxn modelId="{348F3D26-48C8-1747-8E76-B959C1D94271}" type="presParOf" srcId="{C40CD8F0-10E1-2040-9D25-9A62AA6197D5}" destId="{13F1B0B7-66D4-BF4B-B5D5-2F06C63B0869}" srcOrd="1" destOrd="0" presId="urn:microsoft.com/office/officeart/2008/layout/LinedList"/>
    <dgm:cxn modelId="{3461CA08-9A31-FE4F-B3BF-D72B9BEE568C}" type="presParOf" srcId="{9E4B6A6A-4927-1C4C-B7B9-E5282DA47C48}" destId="{72D56F4F-FCCF-6040-9377-596084B942B1}" srcOrd="10" destOrd="0" presId="urn:microsoft.com/office/officeart/2008/layout/LinedList"/>
    <dgm:cxn modelId="{2B9243D6-9F2B-D948-8C85-443BAAFC10E0}" type="presParOf" srcId="{9E4B6A6A-4927-1C4C-B7B9-E5282DA47C48}" destId="{6EC7F149-93A6-FF49-B9F1-60F6B34B732D}" srcOrd="11" destOrd="0" presId="urn:microsoft.com/office/officeart/2008/layout/LinedList"/>
    <dgm:cxn modelId="{807A4AE7-F8D1-F64B-B183-D0ECEDAFB8F3}" type="presParOf" srcId="{6EC7F149-93A6-FF49-B9F1-60F6B34B732D}" destId="{26251007-92A7-FD47-BFBE-43F694CFF098}" srcOrd="0" destOrd="0" presId="urn:microsoft.com/office/officeart/2008/layout/LinedList"/>
    <dgm:cxn modelId="{4DA754C5-BFD6-104F-83BB-F9C7B97D56F4}" type="presParOf" srcId="{6EC7F149-93A6-FF49-B9F1-60F6B34B732D}" destId="{A3AC319F-B0B3-1440-B39C-D96A035588B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28961D-F4B2-4F99-B13C-B05F1FE5EDB6}"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2A48B5DF-1D1B-455B-99E2-FC002C3C5521}">
      <dgm:prSet/>
      <dgm:spPr/>
      <dgm:t>
        <a:bodyPr/>
        <a:lstStyle/>
        <a:p>
          <a:pPr>
            <a:lnSpc>
              <a:spcPct val="100000"/>
            </a:lnSpc>
          </a:pPr>
          <a:r>
            <a:rPr lang="en-IN" b="0" i="0"/>
            <a:t>1. Store employees: The database can be accessed by store employees for various tasks such as managing inventory, processing sales transactions, updating customer information, and generating reports. </a:t>
          </a:r>
          <a:endParaRPr lang="en-US"/>
        </a:p>
      </dgm:t>
    </dgm:pt>
    <dgm:pt modelId="{D4592400-89A6-45AB-A14C-11FD4582EE8C}" type="parTrans" cxnId="{1A4ED435-4987-4C14-9A7A-15AD7E4BC169}">
      <dgm:prSet/>
      <dgm:spPr/>
      <dgm:t>
        <a:bodyPr/>
        <a:lstStyle/>
        <a:p>
          <a:endParaRPr lang="en-US"/>
        </a:p>
      </dgm:t>
    </dgm:pt>
    <dgm:pt modelId="{5202DEC0-2C84-4B4D-A404-846408F6255B}" type="sibTrans" cxnId="{1A4ED435-4987-4C14-9A7A-15AD7E4BC169}">
      <dgm:prSet/>
      <dgm:spPr/>
      <dgm:t>
        <a:bodyPr/>
        <a:lstStyle/>
        <a:p>
          <a:endParaRPr lang="en-US"/>
        </a:p>
      </dgm:t>
    </dgm:pt>
    <dgm:pt modelId="{E94A4FBC-1C21-4724-BAE1-00846197F13C}">
      <dgm:prSet/>
      <dgm:spPr/>
      <dgm:t>
        <a:bodyPr/>
        <a:lstStyle/>
        <a:p>
          <a:pPr>
            <a:lnSpc>
              <a:spcPct val="100000"/>
            </a:lnSpc>
          </a:pPr>
          <a:r>
            <a:rPr lang="en-IN" b="0" i="0"/>
            <a:t>2. Store managers: Managers can utilize the database to monitor sales and inventory levels, analyze customer trends, make informed decisions regarding stock replenishment, and track overall store performance. </a:t>
          </a:r>
          <a:endParaRPr lang="en-US"/>
        </a:p>
      </dgm:t>
    </dgm:pt>
    <dgm:pt modelId="{FA9F7ED7-51A8-4E43-B265-D6960A2AEB1A}" type="parTrans" cxnId="{5C154DDF-41F8-4F56-951B-A5A7C998DA7E}">
      <dgm:prSet/>
      <dgm:spPr/>
      <dgm:t>
        <a:bodyPr/>
        <a:lstStyle/>
        <a:p>
          <a:endParaRPr lang="en-US"/>
        </a:p>
      </dgm:t>
    </dgm:pt>
    <dgm:pt modelId="{9B50289C-E54A-4849-9685-3AB91C59A200}" type="sibTrans" cxnId="{5C154DDF-41F8-4F56-951B-A5A7C998DA7E}">
      <dgm:prSet/>
      <dgm:spPr/>
      <dgm:t>
        <a:bodyPr/>
        <a:lstStyle/>
        <a:p>
          <a:endParaRPr lang="en-US"/>
        </a:p>
      </dgm:t>
    </dgm:pt>
    <dgm:pt modelId="{6DBDF75B-47A5-4224-AF9D-8C66FF106438}">
      <dgm:prSet/>
      <dgm:spPr/>
      <dgm:t>
        <a:bodyPr/>
        <a:lstStyle/>
        <a:p>
          <a:pPr>
            <a:lnSpc>
              <a:spcPct val="100000"/>
            </a:lnSpc>
          </a:pPr>
          <a:r>
            <a:rPr lang="en-IN" b="0" i="0"/>
            <a:t>3. Customer service representatives</a:t>
          </a:r>
          <a:endParaRPr lang="en-US"/>
        </a:p>
      </dgm:t>
    </dgm:pt>
    <dgm:pt modelId="{70093F7D-027A-43C8-9C14-886BB5276333}" type="parTrans" cxnId="{F9EE1B4C-DD2D-443D-948E-4D426B873F23}">
      <dgm:prSet/>
      <dgm:spPr/>
      <dgm:t>
        <a:bodyPr/>
        <a:lstStyle/>
        <a:p>
          <a:endParaRPr lang="en-US"/>
        </a:p>
      </dgm:t>
    </dgm:pt>
    <dgm:pt modelId="{0715BF94-999D-40C9-96DB-6F571C0C7E0C}" type="sibTrans" cxnId="{F9EE1B4C-DD2D-443D-948E-4D426B873F23}">
      <dgm:prSet/>
      <dgm:spPr/>
      <dgm:t>
        <a:bodyPr/>
        <a:lstStyle/>
        <a:p>
          <a:endParaRPr lang="en-US"/>
        </a:p>
      </dgm:t>
    </dgm:pt>
    <dgm:pt modelId="{21AF0D25-A3E6-4A9D-9A89-2A6D624EDCDE}">
      <dgm:prSet/>
      <dgm:spPr/>
      <dgm:t>
        <a:bodyPr/>
        <a:lstStyle/>
        <a:p>
          <a:pPr>
            <a:lnSpc>
              <a:spcPct val="100000"/>
            </a:lnSpc>
          </a:pPr>
          <a:r>
            <a:rPr lang="en-IN" b="0" i="0"/>
            <a:t>4. Marketing and sales teams</a:t>
          </a:r>
        </a:p>
        <a:p>
          <a:pPr>
            <a:lnSpc>
              <a:spcPct val="100000"/>
            </a:lnSpc>
          </a:pPr>
          <a:r>
            <a:rPr lang="en-IN" b="0" i="0"/>
            <a:t>Marketing and sales teams can leverage the database to analyze customer behavior, identify target demographics, develop marketing strategies, and track the effectiveness of promotional campaigns. </a:t>
          </a:r>
          <a:endParaRPr lang="en-US"/>
        </a:p>
      </dgm:t>
    </dgm:pt>
    <dgm:pt modelId="{1503FA03-771F-489D-9A5E-86FC5BE10E4E}" type="parTrans" cxnId="{D65BCB25-C40D-49D2-9EB6-93468827198B}">
      <dgm:prSet/>
      <dgm:spPr/>
      <dgm:t>
        <a:bodyPr/>
        <a:lstStyle/>
        <a:p>
          <a:endParaRPr lang="en-US"/>
        </a:p>
      </dgm:t>
    </dgm:pt>
    <dgm:pt modelId="{8AF323DD-D1CB-4FE7-8A5A-E7F3D9D9D725}" type="sibTrans" cxnId="{D65BCB25-C40D-49D2-9EB6-93468827198B}">
      <dgm:prSet/>
      <dgm:spPr/>
      <dgm:t>
        <a:bodyPr/>
        <a:lstStyle/>
        <a:p>
          <a:endParaRPr lang="en-US"/>
        </a:p>
      </dgm:t>
    </dgm:pt>
    <dgm:pt modelId="{62F41CA8-566C-42D8-A263-FEDA86EA82E5}">
      <dgm:prSet/>
      <dgm:spPr/>
      <dgm:t>
        <a:bodyPr/>
        <a:lstStyle/>
        <a:p>
          <a:pPr>
            <a:lnSpc>
              <a:spcPct val="100000"/>
            </a:lnSpc>
          </a:pPr>
          <a:r>
            <a:rPr lang="en-IN" b="0" i="0"/>
            <a:t>5. Finance department: The finance department can utilize the database for financial analysis, budgeting, and tracking expenses. They can also generate financial reports and monitor revenue and profit margins.</a:t>
          </a:r>
        </a:p>
      </dgm:t>
    </dgm:pt>
    <dgm:pt modelId="{A65188B5-06F1-41F8-8827-2457BE37BC40}" type="parTrans" cxnId="{754E0A92-B7D7-46DF-9209-8F3311AB1396}">
      <dgm:prSet/>
      <dgm:spPr/>
      <dgm:t>
        <a:bodyPr/>
        <a:lstStyle/>
        <a:p>
          <a:endParaRPr lang="en-US"/>
        </a:p>
      </dgm:t>
    </dgm:pt>
    <dgm:pt modelId="{CB9657C5-FD4C-43F6-B21A-C249307BE56B}" type="sibTrans" cxnId="{754E0A92-B7D7-46DF-9209-8F3311AB1396}">
      <dgm:prSet/>
      <dgm:spPr/>
      <dgm:t>
        <a:bodyPr/>
        <a:lstStyle/>
        <a:p>
          <a:endParaRPr lang="en-US"/>
        </a:p>
      </dgm:t>
    </dgm:pt>
    <dgm:pt modelId="{6D298FD6-F8BD-4937-9B88-800B63FD3D53}" type="pres">
      <dgm:prSet presAssocID="{A328961D-F4B2-4F99-B13C-B05F1FE5EDB6}" presName="root" presStyleCnt="0">
        <dgm:presLayoutVars>
          <dgm:dir/>
          <dgm:resizeHandles val="exact"/>
        </dgm:presLayoutVars>
      </dgm:prSet>
      <dgm:spPr/>
    </dgm:pt>
    <dgm:pt modelId="{2A48A649-2D02-498A-95C6-78E7552002A8}" type="pres">
      <dgm:prSet presAssocID="{2A48B5DF-1D1B-455B-99E2-FC002C3C5521}" presName="compNode" presStyleCnt="0"/>
      <dgm:spPr/>
    </dgm:pt>
    <dgm:pt modelId="{5C51B16E-F360-4E4F-8A34-65606896AC27}" type="pres">
      <dgm:prSet presAssocID="{2A48B5DF-1D1B-455B-99E2-FC002C3C5521}" presName="bgRect" presStyleLbl="bgShp" presStyleIdx="0" presStyleCnt="5"/>
      <dgm:spPr/>
    </dgm:pt>
    <dgm:pt modelId="{3560C178-A861-4092-8156-A4088F041499}" type="pres">
      <dgm:prSet presAssocID="{2A48B5DF-1D1B-455B-99E2-FC002C3C55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77FF208-245D-472B-8E7F-5AEDBF21AAC9}" type="pres">
      <dgm:prSet presAssocID="{2A48B5DF-1D1B-455B-99E2-FC002C3C5521}" presName="spaceRect" presStyleCnt="0"/>
      <dgm:spPr/>
    </dgm:pt>
    <dgm:pt modelId="{6CE2A9E0-C1A6-4E2A-B6FF-44D4DE23E341}" type="pres">
      <dgm:prSet presAssocID="{2A48B5DF-1D1B-455B-99E2-FC002C3C5521}" presName="parTx" presStyleLbl="revTx" presStyleIdx="0" presStyleCnt="5">
        <dgm:presLayoutVars>
          <dgm:chMax val="0"/>
          <dgm:chPref val="0"/>
        </dgm:presLayoutVars>
      </dgm:prSet>
      <dgm:spPr/>
    </dgm:pt>
    <dgm:pt modelId="{46F17E7C-918E-485B-8AF4-5795F3CE55B4}" type="pres">
      <dgm:prSet presAssocID="{5202DEC0-2C84-4B4D-A404-846408F6255B}" presName="sibTrans" presStyleCnt="0"/>
      <dgm:spPr/>
    </dgm:pt>
    <dgm:pt modelId="{06C6611D-3692-4130-861A-A5661B7FB513}" type="pres">
      <dgm:prSet presAssocID="{E94A4FBC-1C21-4724-BAE1-00846197F13C}" presName="compNode" presStyleCnt="0"/>
      <dgm:spPr/>
    </dgm:pt>
    <dgm:pt modelId="{1B1F6435-5667-4E0E-B5AE-32DD7D5D635A}" type="pres">
      <dgm:prSet presAssocID="{E94A4FBC-1C21-4724-BAE1-00846197F13C}" presName="bgRect" presStyleLbl="bgShp" presStyleIdx="1" presStyleCnt="5"/>
      <dgm:spPr/>
    </dgm:pt>
    <dgm:pt modelId="{E4F8E6BD-C5C9-4A01-B85E-57D4347A35D0}" type="pres">
      <dgm:prSet presAssocID="{E94A4FBC-1C21-4724-BAE1-00846197F13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5800B11-24FD-4A51-ADB2-EFF0F7D0E3B9}" type="pres">
      <dgm:prSet presAssocID="{E94A4FBC-1C21-4724-BAE1-00846197F13C}" presName="spaceRect" presStyleCnt="0"/>
      <dgm:spPr/>
    </dgm:pt>
    <dgm:pt modelId="{25FFCE75-5E3E-49CC-BB4B-E29D8CFA3319}" type="pres">
      <dgm:prSet presAssocID="{E94A4FBC-1C21-4724-BAE1-00846197F13C}" presName="parTx" presStyleLbl="revTx" presStyleIdx="1" presStyleCnt="5">
        <dgm:presLayoutVars>
          <dgm:chMax val="0"/>
          <dgm:chPref val="0"/>
        </dgm:presLayoutVars>
      </dgm:prSet>
      <dgm:spPr/>
    </dgm:pt>
    <dgm:pt modelId="{88E79B21-3818-401B-8378-93E739F4B384}" type="pres">
      <dgm:prSet presAssocID="{9B50289C-E54A-4849-9685-3AB91C59A200}" presName="sibTrans" presStyleCnt="0"/>
      <dgm:spPr/>
    </dgm:pt>
    <dgm:pt modelId="{CAA05359-A545-4FE2-9796-E6AC4FFC798B}" type="pres">
      <dgm:prSet presAssocID="{6DBDF75B-47A5-4224-AF9D-8C66FF106438}" presName="compNode" presStyleCnt="0"/>
      <dgm:spPr/>
    </dgm:pt>
    <dgm:pt modelId="{6EE4D13D-6A99-4A1D-A8DB-22CB30C654E2}" type="pres">
      <dgm:prSet presAssocID="{6DBDF75B-47A5-4224-AF9D-8C66FF106438}" presName="bgRect" presStyleLbl="bgShp" presStyleIdx="2" presStyleCnt="5"/>
      <dgm:spPr/>
    </dgm:pt>
    <dgm:pt modelId="{80EE2EFE-2A8D-41EB-903E-413DF8A8543E}" type="pres">
      <dgm:prSet presAssocID="{6DBDF75B-47A5-4224-AF9D-8C66FF1064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9F181214-B07B-4EC3-BECA-9620A45CB325}" type="pres">
      <dgm:prSet presAssocID="{6DBDF75B-47A5-4224-AF9D-8C66FF106438}" presName="spaceRect" presStyleCnt="0"/>
      <dgm:spPr/>
    </dgm:pt>
    <dgm:pt modelId="{B71569EB-3B0B-4E08-A28A-5299C45AD58C}" type="pres">
      <dgm:prSet presAssocID="{6DBDF75B-47A5-4224-AF9D-8C66FF106438}" presName="parTx" presStyleLbl="revTx" presStyleIdx="2" presStyleCnt="5">
        <dgm:presLayoutVars>
          <dgm:chMax val="0"/>
          <dgm:chPref val="0"/>
        </dgm:presLayoutVars>
      </dgm:prSet>
      <dgm:spPr/>
    </dgm:pt>
    <dgm:pt modelId="{DBB4B540-71CD-4E8A-89E6-29AD6107C1BC}" type="pres">
      <dgm:prSet presAssocID="{0715BF94-999D-40C9-96DB-6F571C0C7E0C}" presName="sibTrans" presStyleCnt="0"/>
      <dgm:spPr/>
    </dgm:pt>
    <dgm:pt modelId="{4CB76520-1E5B-45C8-9DD0-940A932FC6EB}" type="pres">
      <dgm:prSet presAssocID="{21AF0D25-A3E6-4A9D-9A89-2A6D624EDCDE}" presName="compNode" presStyleCnt="0"/>
      <dgm:spPr/>
    </dgm:pt>
    <dgm:pt modelId="{750D6163-B2B7-4D85-BD98-DB764A02F60A}" type="pres">
      <dgm:prSet presAssocID="{21AF0D25-A3E6-4A9D-9A89-2A6D624EDCDE}" presName="bgRect" presStyleLbl="bgShp" presStyleIdx="3" presStyleCnt="5"/>
      <dgm:spPr/>
    </dgm:pt>
    <dgm:pt modelId="{609A8D7B-3C4F-4803-89A3-C5A140C30BDB}" type="pres">
      <dgm:prSet presAssocID="{21AF0D25-A3E6-4A9D-9A89-2A6D624EDC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227952C6-748A-4F5F-92C4-E9AB7FE0B63B}" type="pres">
      <dgm:prSet presAssocID="{21AF0D25-A3E6-4A9D-9A89-2A6D624EDCDE}" presName="spaceRect" presStyleCnt="0"/>
      <dgm:spPr/>
    </dgm:pt>
    <dgm:pt modelId="{EF1F2212-288D-427B-BA1D-1A84E6275A7F}" type="pres">
      <dgm:prSet presAssocID="{21AF0D25-A3E6-4A9D-9A89-2A6D624EDCDE}" presName="parTx" presStyleLbl="revTx" presStyleIdx="3" presStyleCnt="5">
        <dgm:presLayoutVars>
          <dgm:chMax val="0"/>
          <dgm:chPref val="0"/>
        </dgm:presLayoutVars>
      </dgm:prSet>
      <dgm:spPr/>
    </dgm:pt>
    <dgm:pt modelId="{17EDDBA9-4FB8-4503-AB47-C8C036A623E5}" type="pres">
      <dgm:prSet presAssocID="{8AF323DD-D1CB-4FE7-8A5A-E7F3D9D9D725}" presName="sibTrans" presStyleCnt="0"/>
      <dgm:spPr/>
    </dgm:pt>
    <dgm:pt modelId="{FEAC68C0-3BB7-4525-99B5-14A3C5FCE217}" type="pres">
      <dgm:prSet presAssocID="{62F41CA8-566C-42D8-A263-FEDA86EA82E5}" presName="compNode" presStyleCnt="0"/>
      <dgm:spPr/>
    </dgm:pt>
    <dgm:pt modelId="{F9D02723-89B6-44BE-86AA-3176944C85E5}" type="pres">
      <dgm:prSet presAssocID="{62F41CA8-566C-42D8-A263-FEDA86EA82E5}" presName="bgRect" presStyleLbl="bgShp" presStyleIdx="4" presStyleCnt="5"/>
      <dgm:spPr/>
    </dgm:pt>
    <dgm:pt modelId="{1433FEAC-7662-473E-AB11-36497720D0E0}" type="pres">
      <dgm:prSet presAssocID="{62F41CA8-566C-42D8-A263-FEDA86EA82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6D1507AB-AF65-4179-9BBC-40AD06DD10C9}" type="pres">
      <dgm:prSet presAssocID="{62F41CA8-566C-42D8-A263-FEDA86EA82E5}" presName="spaceRect" presStyleCnt="0"/>
      <dgm:spPr/>
    </dgm:pt>
    <dgm:pt modelId="{E176B746-B41E-4E4E-8FDA-51EBB4DFA590}" type="pres">
      <dgm:prSet presAssocID="{62F41CA8-566C-42D8-A263-FEDA86EA82E5}" presName="parTx" presStyleLbl="revTx" presStyleIdx="4" presStyleCnt="5">
        <dgm:presLayoutVars>
          <dgm:chMax val="0"/>
          <dgm:chPref val="0"/>
        </dgm:presLayoutVars>
      </dgm:prSet>
      <dgm:spPr/>
    </dgm:pt>
  </dgm:ptLst>
  <dgm:cxnLst>
    <dgm:cxn modelId="{BC80B504-43BC-6149-BA9F-7B0F783FBE39}" type="presOf" srcId="{2A48B5DF-1D1B-455B-99E2-FC002C3C5521}" destId="{6CE2A9E0-C1A6-4E2A-B6FF-44D4DE23E341}" srcOrd="0" destOrd="0" presId="urn:microsoft.com/office/officeart/2018/2/layout/IconVerticalSolidList"/>
    <dgm:cxn modelId="{B3BCD424-1B3E-8D4A-A541-A9506E36581F}" type="presOf" srcId="{A328961D-F4B2-4F99-B13C-B05F1FE5EDB6}" destId="{6D298FD6-F8BD-4937-9B88-800B63FD3D53}" srcOrd="0" destOrd="0" presId="urn:microsoft.com/office/officeart/2018/2/layout/IconVerticalSolidList"/>
    <dgm:cxn modelId="{D65BCB25-C40D-49D2-9EB6-93468827198B}" srcId="{A328961D-F4B2-4F99-B13C-B05F1FE5EDB6}" destId="{21AF0D25-A3E6-4A9D-9A89-2A6D624EDCDE}" srcOrd="3" destOrd="0" parTransId="{1503FA03-771F-489D-9A5E-86FC5BE10E4E}" sibTransId="{8AF323DD-D1CB-4FE7-8A5A-E7F3D9D9D725}"/>
    <dgm:cxn modelId="{87F03730-7F0B-0842-B66A-E8D369C6A51B}" type="presOf" srcId="{62F41CA8-566C-42D8-A263-FEDA86EA82E5}" destId="{E176B746-B41E-4E4E-8FDA-51EBB4DFA590}" srcOrd="0" destOrd="0" presId="urn:microsoft.com/office/officeart/2018/2/layout/IconVerticalSolidList"/>
    <dgm:cxn modelId="{2302A234-DBA6-E74C-B2F8-5EF46AE912AE}" type="presOf" srcId="{21AF0D25-A3E6-4A9D-9A89-2A6D624EDCDE}" destId="{EF1F2212-288D-427B-BA1D-1A84E6275A7F}" srcOrd="0" destOrd="0" presId="urn:microsoft.com/office/officeart/2018/2/layout/IconVerticalSolidList"/>
    <dgm:cxn modelId="{1A4ED435-4987-4C14-9A7A-15AD7E4BC169}" srcId="{A328961D-F4B2-4F99-B13C-B05F1FE5EDB6}" destId="{2A48B5DF-1D1B-455B-99E2-FC002C3C5521}" srcOrd="0" destOrd="0" parTransId="{D4592400-89A6-45AB-A14C-11FD4582EE8C}" sibTransId="{5202DEC0-2C84-4B4D-A404-846408F6255B}"/>
    <dgm:cxn modelId="{69388348-D801-3440-BD3E-660300CC17D0}" type="presOf" srcId="{E94A4FBC-1C21-4724-BAE1-00846197F13C}" destId="{25FFCE75-5E3E-49CC-BB4B-E29D8CFA3319}" srcOrd="0" destOrd="0" presId="urn:microsoft.com/office/officeart/2018/2/layout/IconVerticalSolidList"/>
    <dgm:cxn modelId="{F9EE1B4C-DD2D-443D-948E-4D426B873F23}" srcId="{A328961D-F4B2-4F99-B13C-B05F1FE5EDB6}" destId="{6DBDF75B-47A5-4224-AF9D-8C66FF106438}" srcOrd="2" destOrd="0" parTransId="{70093F7D-027A-43C8-9C14-886BB5276333}" sibTransId="{0715BF94-999D-40C9-96DB-6F571C0C7E0C}"/>
    <dgm:cxn modelId="{1C90A166-F40D-C042-87FE-85ED87423033}" type="presOf" srcId="{6DBDF75B-47A5-4224-AF9D-8C66FF106438}" destId="{B71569EB-3B0B-4E08-A28A-5299C45AD58C}" srcOrd="0" destOrd="0" presId="urn:microsoft.com/office/officeart/2018/2/layout/IconVerticalSolidList"/>
    <dgm:cxn modelId="{754E0A92-B7D7-46DF-9209-8F3311AB1396}" srcId="{A328961D-F4B2-4F99-B13C-B05F1FE5EDB6}" destId="{62F41CA8-566C-42D8-A263-FEDA86EA82E5}" srcOrd="4" destOrd="0" parTransId="{A65188B5-06F1-41F8-8827-2457BE37BC40}" sibTransId="{CB9657C5-FD4C-43F6-B21A-C249307BE56B}"/>
    <dgm:cxn modelId="{5C154DDF-41F8-4F56-951B-A5A7C998DA7E}" srcId="{A328961D-F4B2-4F99-B13C-B05F1FE5EDB6}" destId="{E94A4FBC-1C21-4724-BAE1-00846197F13C}" srcOrd="1" destOrd="0" parTransId="{FA9F7ED7-51A8-4E43-B265-D6960A2AEB1A}" sibTransId="{9B50289C-E54A-4849-9685-3AB91C59A200}"/>
    <dgm:cxn modelId="{4249B21A-F725-4241-B4AA-709C0BC47E4D}" type="presParOf" srcId="{6D298FD6-F8BD-4937-9B88-800B63FD3D53}" destId="{2A48A649-2D02-498A-95C6-78E7552002A8}" srcOrd="0" destOrd="0" presId="urn:microsoft.com/office/officeart/2018/2/layout/IconVerticalSolidList"/>
    <dgm:cxn modelId="{E22A1D14-2A86-C94C-9A7F-A49EB7FB7817}" type="presParOf" srcId="{2A48A649-2D02-498A-95C6-78E7552002A8}" destId="{5C51B16E-F360-4E4F-8A34-65606896AC27}" srcOrd="0" destOrd="0" presId="urn:microsoft.com/office/officeart/2018/2/layout/IconVerticalSolidList"/>
    <dgm:cxn modelId="{1533D438-6F50-624C-A7D0-AA656647A44D}" type="presParOf" srcId="{2A48A649-2D02-498A-95C6-78E7552002A8}" destId="{3560C178-A861-4092-8156-A4088F041499}" srcOrd="1" destOrd="0" presId="urn:microsoft.com/office/officeart/2018/2/layout/IconVerticalSolidList"/>
    <dgm:cxn modelId="{64728B41-4A7C-E145-8A06-9ACB290AF2B5}" type="presParOf" srcId="{2A48A649-2D02-498A-95C6-78E7552002A8}" destId="{777FF208-245D-472B-8E7F-5AEDBF21AAC9}" srcOrd="2" destOrd="0" presId="urn:microsoft.com/office/officeart/2018/2/layout/IconVerticalSolidList"/>
    <dgm:cxn modelId="{9606E936-9CF7-3747-BD52-3C1BF8A9F7BB}" type="presParOf" srcId="{2A48A649-2D02-498A-95C6-78E7552002A8}" destId="{6CE2A9E0-C1A6-4E2A-B6FF-44D4DE23E341}" srcOrd="3" destOrd="0" presId="urn:microsoft.com/office/officeart/2018/2/layout/IconVerticalSolidList"/>
    <dgm:cxn modelId="{C7D146AE-3434-4D40-B162-5123901D0A24}" type="presParOf" srcId="{6D298FD6-F8BD-4937-9B88-800B63FD3D53}" destId="{46F17E7C-918E-485B-8AF4-5795F3CE55B4}" srcOrd="1" destOrd="0" presId="urn:microsoft.com/office/officeart/2018/2/layout/IconVerticalSolidList"/>
    <dgm:cxn modelId="{C3C7018C-DAB2-654E-BF82-AF3D7CDD6DB9}" type="presParOf" srcId="{6D298FD6-F8BD-4937-9B88-800B63FD3D53}" destId="{06C6611D-3692-4130-861A-A5661B7FB513}" srcOrd="2" destOrd="0" presId="urn:microsoft.com/office/officeart/2018/2/layout/IconVerticalSolidList"/>
    <dgm:cxn modelId="{C8045E73-7F41-1B45-938C-13BF5655CD4B}" type="presParOf" srcId="{06C6611D-3692-4130-861A-A5661B7FB513}" destId="{1B1F6435-5667-4E0E-B5AE-32DD7D5D635A}" srcOrd="0" destOrd="0" presId="urn:microsoft.com/office/officeart/2018/2/layout/IconVerticalSolidList"/>
    <dgm:cxn modelId="{D9AB9F43-D8A2-274E-8741-BB0DDF75EB85}" type="presParOf" srcId="{06C6611D-3692-4130-861A-A5661B7FB513}" destId="{E4F8E6BD-C5C9-4A01-B85E-57D4347A35D0}" srcOrd="1" destOrd="0" presId="urn:microsoft.com/office/officeart/2018/2/layout/IconVerticalSolidList"/>
    <dgm:cxn modelId="{F7CC6BD4-3D74-0E40-8EBA-CEA209430801}" type="presParOf" srcId="{06C6611D-3692-4130-861A-A5661B7FB513}" destId="{45800B11-24FD-4A51-ADB2-EFF0F7D0E3B9}" srcOrd="2" destOrd="0" presId="urn:microsoft.com/office/officeart/2018/2/layout/IconVerticalSolidList"/>
    <dgm:cxn modelId="{2D3C6883-9B45-5E46-8A84-049EA7A3F9F1}" type="presParOf" srcId="{06C6611D-3692-4130-861A-A5661B7FB513}" destId="{25FFCE75-5E3E-49CC-BB4B-E29D8CFA3319}" srcOrd="3" destOrd="0" presId="urn:microsoft.com/office/officeart/2018/2/layout/IconVerticalSolidList"/>
    <dgm:cxn modelId="{6CDF1440-DF2C-3A43-A8DA-2B4B2CA64A7B}" type="presParOf" srcId="{6D298FD6-F8BD-4937-9B88-800B63FD3D53}" destId="{88E79B21-3818-401B-8378-93E739F4B384}" srcOrd="3" destOrd="0" presId="urn:microsoft.com/office/officeart/2018/2/layout/IconVerticalSolidList"/>
    <dgm:cxn modelId="{A6412EBA-E8B5-7B4F-9081-C9B60E72B158}" type="presParOf" srcId="{6D298FD6-F8BD-4937-9B88-800B63FD3D53}" destId="{CAA05359-A545-4FE2-9796-E6AC4FFC798B}" srcOrd="4" destOrd="0" presId="urn:microsoft.com/office/officeart/2018/2/layout/IconVerticalSolidList"/>
    <dgm:cxn modelId="{597A2CFA-C54A-9140-B5FA-C35B95E6F5E9}" type="presParOf" srcId="{CAA05359-A545-4FE2-9796-E6AC4FFC798B}" destId="{6EE4D13D-6A99-4A1D-A8DB-22CB30C654E2}" srcOrd="0" destOrd="0" presId="urn:microsoft.com/office/officeart/2018/2/layout/IconVerticalSolidList"/>
    <dgm:cxn modelId="{D213EB32-2D21-9349-8CC8-7D8ED5348F20}" type="presParOf" srcId="{CAA05359-A545-4FE2-9796-E6AC4FFC798B}" destId="{80EE2EFE-2A8D-41EB-903E-413DF8A8543E}" srcOrd="1" destOrd="0" presId="urn:microsoft.com/office/officeart/2018/2/layout/IconVerticalSolidList"/>
    <dgm:cxn modelId="{1B3BE427-2E37-0249-A45F-EE5C88DE7B74}" type="presParOf" srcId="{CAA05359-A545-4FE2-9796-E6AC4FFC798B}" destId="{9F181214-B07B-4EC3-BECA-9620A45CB325}" srcOrd="2" destOrd="0" presId="urn:microsoft.com/office/officeart/2018/2/layout/IconVerticalSolidList"/>
    <dgm:cxn modelId="{791E0082-78E4-A54F-83AB-09C4BF06E723}" type="presParOf" srcId="{CAA05359-A545-4FE2-9796-E6AC4FFC798B}" destId="{B71569EB-3B0B-4E08-A28A-5299C45AD58C}" srcOrd="3" destOrd="0" presId="urn:microsoft.com/office/officeart/2018/2/layout/IconVerticalSolidList"/>
    <dgm:cxn modelId="{B4759094-416F-F846-9F3A-FCAFB9E55920}" type="presParOf" srcId="{6D298FD6-F8BD-4937-9B88-800B63FD3D53}" destId="{DBB4B540-71CD-4E8A-89E6-29AD6107C1BC}" srcOrd="5" destOrd="0" presId="urn:microsoft.com/office/officeart/2018/2/layout/IconVerticalSolidList"/>
    <dgm:cxn modelId="{3FF7F07F-66D5-4247-82A4-B42A4921EB02}" type="presParOf" srcId="{6D298FD6-F8BD-4937-9B88-800B63FD3D53}" destId="{4CB76520-1E5B-45C8-9DD0-940A932FC6EB}" srcOrd="6" destOrd="0" presId="urn:microsoft.com/office/officeart/2018/2/layout/IconVerticalSolidList"/>
    <dgm:cxn modelId="{A727DCD6-3AEF-9448-B07D-536EDB904B89}" type="presParOf" srcId="{4CB76520-1E5B-45C8-9DD0-940A932FC6EB}" destId="{750D6163-B2B7-4D85-BD98-DB764A02F60A}" srcOrd="0" destOrd="0" presId="urn:microsoft.com/office/officeart/2018/2/layout/IconVerticalSolidList"/>
    <dgm:cxn modelId="{7ECB3880-F3C1-354C-BFF6-1E677B24514B}" type="presParOf" srcId="{4CB76520-1E5B-45C8-9DD0-940A932FC6EB}" destId="{609A8D7B-3C4F-4803-89A3-C5A140C30BDB}" srcOrd="1" destOrd="0" presId="urn:microsoft.com/office/officeart/2018/2/layout/IconVerticalSolidList"/>
    <dgm:cxn modelId="{B895FA85-CC5D-D24C-B231-E5ACDFC00509}" type="presParOf" srcId="{4CB76520-1E5B-45C8-9DD0-940A932FC6EB}" destId="{227952C6-748A-4F5F-92C4-E9AB7FE0B63B}" srcOrd="2" destOrd="0" presId="urn:microsoft.com/office/officeart/2018/2/layout/IconVerticalSolidList"/>
    <dgm:cxn modelId="{D928FA7C-5230-4E45-B2E3-366AF35DEAF3}" type="presParOf" srcId="{4CB76520-1E5B-45C8-9DD0-940A932FC6EB}" destId="{EF1F2212-288D-427B-BA1D-1A84E6275A7F}" srcOrd="3" destOrd="0" presId="urn:microsoft.com/office/officeart/2018/2/layout/IconVerticalSolidList"/>
    <dgm:cxn modelId="{DCD0DEEA-D95B-7F44-AB57-40018D952F18}" type="presParOf" srcId="{6D298FD6-F8BD-4937-9B88-800B63FD3D53}" destId="{17EDDBA9-4FB8-4503-AB47-C8C036A623E5}" srcOrd="7" destOrd="0" presId="urn:microsoft.com/office/officeart/2018/2/layout/IconVerticalSolidList"/>
    <dgm:cxn modelId="{A623BCFA-239D-5241-85F8-E1E5783E0BB4}" type="presParOf" srcId="{6D298FD6-F8BD-4937-9B88-800B63FD3D53}" destId="{FEAC68C0-3BB7-4525-99B5-14A3C5FCE217}" srcOrd="8" destOrd="0" presId="urn:microsoft.com/office/officeart/2018/2/layout/IconVerticalSolidList"/>
    <dgm:cxn modelId="{652BD0CE-E675-B947-A43E-84822F35FB39}" type="presParOf" srcId="{FEAC68C0-3BB7-4525-99B5-14A3C5FCE217}" destId="{F9D02723-89B6-44BE-86AA-3176944C85E5}" srcOrd="0" destOrd="0" presId="urn:microsoft.com/office/officeart/2018/2/layout/IconVerticalSolidList"/>
    <dgm:cxn modelId="{3C14EF39-6B01-094D-A02A-E2C6DE80CC3D}" type="presParOf" srcId="{FEAC68C0-3BB7-4525-99B5-14A3C5FCE217}" destId="{1433FEAC-7662-473E-AB11-36497720D0E0}" srcOrd="1" destOrd="0" presId="urn:microsoft.com/office/officeart/2018/2/layout/IconVerticalSolidList"/>
    <dgm:cxn modelId="{962E488C-A2A8-194C-8229-FD67738DDAD5}" type="presParOf" srcId="{FEAC68C0-3BB7-4525-99B5-14A3C5FCE217}" destId="{6D1507AB-AF65-4179-9BBC-40AD06DD10C9}" srcOrd="2" destOrd="0" presId="urn:microsoft.com/office/officeart/2018/2/layout/IconVerticalSolidList"/>
    <dgm:cxn modelId="{8B4B34A5-100A-D548-BD53-F8BC864D7230}" type="presParOf" srcId="{FEAC68C0-3BB7-4525-99B5-14A3C5FCE217}" destId="{E176B746-B41E-4E4E-8FDA-51EBB4DFA5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3AEAA0-1AE0-4CD4-B04B-C05C73B04F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FB59FA2-FBE8-448D-B28E-F16DCFED13E8}">
      <dgm:prSet/>
      <dgm:spPr/>
      <dgm:t>
        <a:bodyPr/>
        <a:lstStyle/>
        <a:p>
          <a:r>
            <a:rPr lang="en-IN" b="0" i="0"/>
            <a:t>Descriptive Analysis: Descriptive analysis techniques were employed to understand the current state of the super store's performance. This included visualizations such as line charts, bar graphs, and heat maps to analyze sales trends over time, customer distribution across geographical regions, and summary statistics of sales, customer demographics, and inventory levels. These visualizations provided a foundation for identifying patterns and understanding the overall performance of the store.</a:t>
          </a:r>
          <a:endParaRPr lang="en-US"/>
        </a:p>
      </dgm:t>
    </dgm:pt>
    <dgm:pt modelId="{BC63B7AD-D17E-45BC-9F0E-F90E588CE173}" type="parTrans" cxnId="{BAFBCCD0-AE8C-4D46-8393-C94D940969C2}">
      <dgm:prSet/>
      <dgm:spPr/>
      <dgm:t>
        <a:bodyPr/>
        <a:lstStyle/>
        <a:p>
          <a:endParaRPr lang="en-US"/>
        </a:p>
      </dgm:t>
    </dgm:pt>
    <dgm:pt modelId="{E7B1B77F-2D4D-4E13-AB16-E87D89954865}" type="sibTrans" cxnId="{BAFBCCD0-AE8C-4D46-8393-C94D940969C2}">
      <dgm:prSet/>
      <dgm:spPr/>
      <dgm:t>
        <a:bodyPr/>
        <a:lstStyle/>
        <a:p>
          <a:endParaRPr lang="en-US"/>
        </a:p>
      </dgm:t>
    </dgm:pt>
    <dgm:pt modelId="{6558B39E-A823-463E-9385-E8E0D1350706}">
      <dgm:prSet/>
      <dgm:spPr/>
      <dgm:t>
        <a:bodyPr/>
        <a:lstStyle/>
        <a:p>
          <a:r>
            <a:rPr lang="en-IN" b="0" i="0"/>
            <a:t>Customer Segmentation: Customer segmentation was performed to categorize customers based on their characteristics and behavior. This involved employing clustering algorithms and demographic variables to group customers into distinct segments. </a:t>
          </a:r>
          <a:endParaRPr lang="en-US"/>
        </a:p>
      </dgm:t>
    </dgm:pt>
    <dgm:pt modelId="{F3A7D56A-95EC-4F5F-B0EB-B26767A7B104}" type="parTrans" cxnId="{05943B79-FE77-4984-89C1-5BDB7139DB0F}">
      <dgm:prSet/>
      <dgm:spPr/>
      <dgm:t>
        <a:bodyPr/>
        <a:lstStyle/>
        <a:p>
          <a:endParaRPr lang="en-US"/>
        </a:p>
      </dgm:t>
    </dgm:pt>
    <dgm:pt modelId="{25B97092-C529-4C8F-B0DA-8BDDE7F27052}" type="sibTrans" cxnId="{05943B79-FE77-4984-89C1-5BDB7139DB0F}">
      <dgm:prSet/>
      <dgm:spPr/>
      <dgm:t>
        <a:bodyPr/>
        <a:lstStyle/>
        <a:p>
          <a:endParaRPr lang="en-US"/>
        </a:p>
      </dgm:t>
    </dgm:pt>
    <dgm:pt modelId="{7968C445-ECC1-4189-B6B6-6539AC23BBD0}">
      <dgm:prSet/>
      <dgm:spPr/>
      <dgm:t>
        <a:bodyPr/>
        <a:lstStyle/>
        <a:p>
          <a:r>
            <a:rPr lang="en-IN" b="0" i="0"/>
            <a:t>Profitability Analysis: Profitability analysis involved assessing the profitability of different product categories, customer segments, or individual products. </a:t>
          </a:r>
          <a:endParaRPr lang="en-US"/>
        </a:p>
      </dgm:t>
    </dgm:pt>
    <dgm:pt modelId="{58802BE6-FE47-4ECD-8C1C-489520B7E8D8}" type="parTrans" cxnId="{3717C82F-B74A-4322-9DB6-43A6C1DF4A47}">
      <dgm:prSet/>
      <dgm:spPr/>
      <dgm:t>
        <a:bodyPr/>
        <a:lstStyle/>
        <a:p>
          <a:endParaRPr lang="en-US"/>
        </a:p>
      </dgm:t>
    </dgm:pt>
    <dgm:pt modelId="{6C7F341B-8C80-4F9B-B60F-E8065EFDF643}" type="sibTrans" cxnId="{3717C82F-B74A-4322-9DB6-43A6C1DF4A47}">
      <dgm:prSet/>
      <dgm:spPr/>
      <dgm:t>
        <a:bodyPr/>
        <a:lstStyle/>
        <a:p>
          <a:endParaRPr lang="en-US"/>
        </a:p>
      </dgm:t>
    </dgm:pt>
    <dgm:pt modelId="{D391B25B-E0A9-4146-B4D3-DEA721778650}" type="pres">
      <dgm:prSet presAssocID="{393AEAA0-1AE0-4CD4-B04B-C05C73B04F05}" presName="root" presStyleCnt="0">
        <dgm:presLayoutVars>
          <dgm:dir/>
          <dgm:resizeHandles val="exact"/>
        </dgm:presLayoutVars>
      </dgm:prSet>
      <dgm:spPr/>
    </dgm:pt>
    <dgm:pt modelId="{0FEA2307-2114-4EEA-A0BF-75323BEC84EB}" type="pres">
      <dgm:prSet presAssocID="{FFB59FA2-FBE8-448D-B28E-F16DCFED13E8}" presName="compNode" presStyleCnt="0"/>
      <dgm:spPr/>
    </dgm:pt>
    <dgm:pt modelId="{3D16B2DD-88FC-49FD-B683-361D78013D76}" type="pres">
      <dgm:prSet presAssocID="{FFB59FA2-FBE8-448D-B28E-F16DCFED13E8}" presName="bgRect" presStyleLbl="bgShp" presStyleIdx="0" presStyleCnt="3"/>
      <dgm:spPr/>
    </dgm:pt>
    <dgm:pt modelId="{4D008745-E40D-41CC-855A-BFD8DBBEE17D}" type="pres">
      <dgm:prSet presAssocID="{FFB59FA2-FBE8-448D-B28E-F16DCFED13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862BFF7-C1AC-49CB-B604-89EF3EABC62B}" type="pres">
      <dgm:prSet presAssocID="{FFB59FA2-FBE8-448D-B28E-F16DCFED13E8}" presName="spaceRect" presStyleCnt="0"/>
      <dgm:spPr/>
    </dgm:pt>
    <dgm:pt modelId="{33CB7328-30C6-4D7D-B129-B8599592452F}" type="pres">
      <dgm:prSet presAssocID="{FFB59FA2-FBE8-448D-B28E-F16DCFED13E8}" presName="parTx" presStyleLbl="revTx" presStyleIdx="0" presStyleCnt="3">
        <dgm:presLayoutVars>
          <dgm:chMax val="0"/>
          <dgm:chPref val="0"/>
        </dgm:presLayoutVars>
      </dgm:prSet>
      <dgm:spPr/>
    </dgm:pt>
    <dgm:pt modelId="{0F7C7A79-4ADA-4F5E-8936-65BDEB240466}" type="pres">
      <dgm:prSet presAssocID="{E7B1B77F-2D4D-4E13-AB16-E87D89954865}" presName="sibTrans" presStyleCnt="0"/>
      <dgm:spPr/>
    </dgm:pt>
    <dgm:pt modelId="{2DD9670F-7668-40F3-89E8-A65AA4E767F6}" type="pres">
      <dgm:prSet presAssocID="{6558B39E-A823-463E-9385-E8E0D1350706}" presName="compNode" presStyleCnt="0"/>
      <dgm:spPr/>
    </dgm:pt>
    <dgm:pt modelId="{0EB3A6A7-0752-41C0-9E05-3383E745D2B1}" type="pres">
      <dgm:prSet presAssocID="{6558B39E-A823-463E-9385-E8E0D1350706}" presName="bgRect" presStyleLbl="bgShp" presStyleIdx="1" presStyleCnt="3"/>
      <dgm:spPr/>
    </dgm:pt>
    <dgm:pt modelId="{3862955A-781F-467A-B920-5ABEFBD589B6}" type="pres">
      <dgm:prSet presAssocID="{6558B39E-A823-463E-9385-E8E0D13507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3ABBBECC-B0C0-447A-A5C3-0DC0D8ECAD79}" type="pres">
      <dgm:prSet presAssocID="{6558B39E-A823-463E-9385-E8E0D1350706}" presName="spaceRect" presStyleCnt="0"/>
      <dgm:spPr/>
    </dgm:pt>
    <dgm:pt modelId="{2F700072-E756-47E2-86EB-844F3E1E91FD}" type="pres">
      <dgm:prSet presAssocID="{6558B39E-A823-463E-9385-E8E0D1350706}" presName="parTx" presStyleLbl="revTx" presStyleIdx="1" presStyleCnt="3">
        <dgm:presLayoutVars>
          <dgm:chMax val="0"/>
          <dgm:chPref val="0"/>
        </dgm:presLayoutVars>
      </dgm:prSet>
      <dgm:spPr/>
    </dgm:pt>
    <dgm:pt modelId="{6EBA5085-58C3-472B-AA94-527E9A5D60CF}" type="pres">
      <dgm:prSet presAssocID="{25B97092-C529-4C8F-B0DA-8BDDE7F27052}" presName="sibTrans" presStyleCnt="0"/>
      <dgm:spPr/>
    </dgm:pt>
    <dgm:pt modelId="{09D19CAE-E172-4CFE-BC4A-B04288A0D4EB}" type="pres">
      <dgm:prSet presAssocID="{7968C445-ECC1-4189-B6B6-6539AC23BBD0}" presName="compNode" presStyleCnt="0"/>
      <dgm:spPr/>
    </dgm:pt>
    <dgm:pt modelId="{A9B16CE4-B502-4503-878C-CBFF02F2FD22}" type="pres">
      <dgm:prSet presAssocID="{7968C445-ECC1-4189-B6B6-6539AC23BBD0}" presName="bgRect" presStyleLbl="bgShp" presStyleIdx="2" presStyleCnt="3"/>
      <dgm:spPr/>
    </dgm:pt>
    <dgm:pt modelId="{1963F951-710A-45BF-AF30-5F1D6E9C8A6B}" type="pres">
      <dgm:prSet presAssocID="{7968C445-ECC1-4189-B6B6-6539AC23BB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56C6505B-44EB-4FAF-90F3-049BB1746D05}" type="pres">
      <dgm:prSet presAssocID="{7968C445-ECC1-4189-B6B6-6539AC23BBD0}" presName="spaceRect" presStyleCnt="0"/>
      <dgm:spPr/>
    </dgm:pt>
    <dgm:pt modelId="{4A4CE17D-5EF2-4EC1-B553-930DA08517BD}" type="pres">
      <dgm:prSet presAssocID="{7968C445-ECC1-4189-B6B6-6539AC23BBD0}" presName="parTx" presStyleLbl="revTx" presStyleIdx="2" presStyleCnt="3">
        <dgm:presLayoutVars>
          <dgm:chMax val="0"/>
          <dgm:chPref val="0"/>
        </dgm:presLayoutVars>
      </dgm:prSet>
      <dgm:spPr/>
    </dgm:pt>
  </dgm:ptLst>
  <dgm:cxnLst>
    <dgm:cxn modelId="{AD8F1C25-1B0B-467D-B2E9-D8347139BC57}" type="presOf" srcId="{6558B39E-A823-463E-9385-E8E0D1350706}" destId="{2F700072-E756-47E2-86EB-844F3E1E91FD}" srcOrd="0" destOrd="0" presId="urn:microsoft.com/office/officeart/2018/2/layout/IconVerticalSolidList"/>
    <dgm:cxn modelId="{3717C82F-B74A-4322-9DB6-43A6C1DF4A47}" srcId="{393AEAA0-1AE0-4CD4-B04B-C05C73B04F05}" destId="{7968C445-ECC1-4189-B6B6-6539AC23BBD0}" srcOrd="2" destOrd="0" parTransId="{58802BE6-FE47-4ECD-8C1C-489520B7E8D8}" sibTransId="{6C7F341B-8C80-4F9B-B60F-E8065EFDF643}"/>
    <dgm:cxn modelId="{2B083C5E-A93A-4F86-9F0E-5287403AC0A6}" type="presOf" srcId="{FFB59FA2-FBE8-448D-B28E-F16DCFED13E8}" destId="{33CB7328-30C6-4D7D-B129-B8599592452F}" srcOrd="0" destOrd="0" presId="urn:microsoft.com/office/officeart/2018/2/layout/IconVerticalSolidList"/>
    <dgm:cxn modelId="{23966263-EA43-4B02-9316-E405869FC817}" type="presOf" srcId="{7968C445-ECC1-4189-B6B6-6539AC23BBD0}" destId="{4A4CE17D-5EF2-4EC1-B553-930DA08517BD}" srcOrd="0" destOrd="0" presId="urn:microsoft.com/office/officeart/2018/2/layout/IconVerticalSolidList"/>
    <dgm:cxn modelId="{05943B79-FE77-4984-89C1-5BDB7139DB0F}" srcId="{393AEAA0-1AE0-4CD4-B04B-C05C73B04F05}" destId="{6558B39E-A823-463E-9385-E8E0D1350706}" srcOrd="1" destOrd="0" parTransId="{F3A7D56A-95EC-4F5F-B0EB-B26767A7B104}" sibTransId="{25B97092-C529-4C8F-B0DA-8BDDE7F27052}"/>
    <dgm:cxn modelId="{BAFBCCD0-AE8C-4D46-8393-C94D940969C2}" srcId="{393AEAA0-1AE0-4CD4-B04B-C05C73B04F05}" destId="{FFB59FA2-FBE8-448D-B28E-F16DCFED13E8}" srcOrd="0" destOrd="0" parTransId="{BC63B7AD-D17E-45BC-9F0E-F90E588CE173}" sibTransId="{E7B1B77F-2D4D-4E13-AB16-E87D89954865}"/>
    <dgm:cxn modelId="{C2212DD1-D37C-41E5-BF5E-6B054A0B0538}" type="presOf" srcId="{393AEAA0-1AE0-4CD4-B04B-C05C73B04F05}" destId="{D391B25B-E0A9-4146-B4D3-DEA721778650}" srcOrd="0" destOrd="0" presId="urn:microsoft.com/office/officeart/2018/2/layout/IconVerticalSolidList"/>
    <dgm:cxn modelId="{135A46F5-E709-40B7-82D5-D131D9B56553}" type="presParOf" srcId="{D391B25B-E0A9-4146-B4D3-DEA721778650}" destId="{0FEA2307-2114-4EEA-A0BF-75323BEC84EB}" srcOrd="0" destOrd="0" presId="urn:microsoft.com/office/officeart/2018/2/layout/IconVerticalSolidList"/>
    <dgm:cxn modelId="{21C1145B-FC28-43A7-9759-E9DD8DB42292}" type="presParOf" srcId="{0FEA2307-2114-4EEA-A0BF-75323BEC84EB}" destId="{3D16B2DD-88FC-49FD-B683-361D78013D76}" srcOrd="0" destOrd="0" presId="urn:microsoft.com/office/officeart/2018/2/layout/IconVerticalSolidList"/>
    <dgm:cxn modelId="{0781D380-F281-4762-98A7-192A97DAB2C0}" type="presParOf" srcId="{0FEA2307-2114-4EEA-A0BF-75323BEC84EB}" destId="{4D008745-E40D-41CC-855A-BFD8DBBEE17D}" srcOrd="1" destOrd="0" presId="urn:microsoft.com/office/officeart/2018/2/layout/IconVerticalSolidList"/>
    <dgm:cxn modelId="{12CBC20A-DFE0-47CC-98FF-13C4B44D845A}" type="presParOf" srcId="{0FEA2307-2114-4EEA-A0BF-75323BEC84EB}" destId="{9862BFF7-C1AC-49CB-B604-89EF3EABC62B}" srcOrd="2" destOrd="0" presId="urn:microsoft.com/office/officeart/2018/2/layout/IconVerticalSolidList"/>
    <dgm:cxn modelId="{E226ADD1-B26E-49D5-B382-33BECA480D41}" type="presParOf" srcId="{0FEA2307-2114-4EEA-A0BF-75323BEC84EB}" destId="{33CB7328-30C6-4D7D-B129-B8599592452F}" srcOrd="3" destOrd="0" presId="urn:microsoft.com/office/officeart/2018/2/layout/IconVerticalSolidList"/>
    <dgm:cxn modelId="{04C4867E-D11E-4B28-A420-8FBCDC4339C3}" type="presParOf" srcId="{D391B25B-E0A9-4146-B4D3-DEA721778650}" destId="{0F7C7A79-4ADA-4F5E-8936-65BDEB240466}" srcOrd="1" destOrd="0" presId="urn:microsoft.com/office/officeart/2018/2/layout/IconVerticalSolidList"/>
    <dgm:cxn modelId="{D2F2D2FF-960B-4C35-AF74-09EC200DF0C6}" type="presParOf" srcId="{D391B25B-E0A9-4146-B4D3-DEA721778650}" destId="{2DD9670F-7668-40F3-89E8-A65AA4E767F6}" srcOrd="2" destOrd="0" presId="urn:microsoft.com/office/officeart/2018/2/layout/IconVerticalSolidList"/>
    <dgm:cxn modelId="{6B8662FF-BB33-4240-9F79-6E55722B5A8E}" type="presParOf" srcId="{2DD9670F-7668-40F3-89E8-A65AA4E767F6}" destId="{0EB3A6A7-0752-41C0-9E05-3383E745D2B1}" srcOrd="0" destOrd="0" presId="urn:microsoft.com/office/officeart/2018/2/layout/IconVerticalSolidList"/>
    <dgm:cxn modelId="{660F8B2A-9E59-47EE-8D96-8FA4FC29EA66}" type="presParOf" srcId="{2DD9670F-7668-40F3-89E8-A65AA4E767F6}" destId="{3862955A-781F-467A-B920-5ABEFBD589B6}" srcOrd="1" destOrd="0" presId="urn:microsoft.com/office/officeart/2018/2/layout/IconVerticalSolidList"/>
    <dgm:cxn modelId="{AA4F14B0-20AE-4E51-A933-A7BB1AD42798}" type="presParOf" srcId="{2DD9670F-7668-40F3-89E8-A65AA4E767F6}" destId="{3ABBBECC-B0C0-447A-A5C3-0DC0D8ECAD79}" srcOrd="2" destOrd="0" presId="urn:microsoft.com/office/officeart/2018/2/layout/IconVerticalSolidList"/>
    <dgm:cxn modelId="{44F6417B-9173-4D23-8767-7BD3571C3DCA}" type="presParOf" srcId="{2DD9670F-7668-40F3-89E8-A65AA4E767F6}" destId="{2F700072-E756-47E2-86EB-844F3E1E91FD}" srcOrd="3" destOrd="0" presId="urn:microsoft.com/office/officeart/2018/2/layout/IconVerticalSolidList"/>
    <dgm:cxn modelId="{6A4D2016-2F57-4214-8A95-636105432831}" type="presParOf" srcId="{D391B25B-E0A9-4146-B4D3-DEA721778650}" destId="{6EBA5085-58C3-472B-AA94-527E9A5D60CF}" srcOrd="3" destOrd="0" presId="urn:microsoft.com/office/officeart/2018/2/layout/IconVerticalSolidList"/>
    <dgm:cxn modelId="{61138D39-23F2-45C9-8820-1EA7401271A3}" type="presParOf" srcId="{D391B25B-E0A9-4146-B4D3-DEA721778650}" destId="{09D19CAE-E172-4CFE-BC4A-B04288A0D4EB}" srcOrd="4" destOrd="0" presId="urn:microsoft.com/office/officeart/2018/2/layout/IconVerticalSolidList"/>
    <dgm:cxn modelId="{C4347602-C82A-43B1-A55A-9BF631AC8E57}" type="presParOf" srcId="{09D19CAE-E172-4CFE-BC4A-B04288A0D4EB}" destId="{A9B16CE4-B502-4503-878C-CBFF02F2FD22}" srcOrd="0" destOrd="0" presId="urn:microsoft.com/office/officeart/2018/2/layout/IconVerticalSolidList"/>
    <dgm:cxn modelId="{F8758A4D-144F-47B3-9DD6-30978C110E8B}" type="presParOf" srcId="{09D19CAE-E172-4CFE-BC4A-B04288A0D4EB}" destId="{1963F951-710A-45BF-AF30-5F1D6E9C8A6B}" srcOrd="1" destOrd="0" presId="urn:microsoft.com/office/officeart/2018/2/layout/IconVerticalSolidList"/>
    <dgm:cxn modelId="{B1ACC017-2450-4BFD-881C-D0A69688124A}" type="presParOf" srcId="{09D19CAE-E172-4CFE-BC4A-B04288A0D4EB}" destId="{56C6505B-44EB-4FAF-90F3-049BB1746D05}" srcOrd="2" destOrd="0" presId="urn:microsoft.com/office/officeart/2018/2/layout/IconVerticalSolidList"/>
    <dgm:cxn modelId="{D8151064-2363-401E-B04B-4D40C0B596C1}" type="presParOf" srcId="{09D19CAE-E172-4CFE-BC4A-B04288A0D4EB}" destId="{4A4CE17D-5EF2-4EC1-B553-930DA08517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186B19-3B9E-475E-B1D1-66E232F569B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6F00760-0AA9-439E-AD1E-332852307588}">
      <dgm:prSet/>
      <dgm:spPr/>
      <dgm:t>
        <a:bodyPr/>
        <a:lstStyle/>
        <a:p>
          <a:r>
            <a:rPr lang="en-IN" b="0" i="0"/>
            <a:t>Ohio has the worst profit-to-sales ratio in terms of total sales and the losses beared.</a:t>
          </a:r>
          <a:endParaRPr lang="en-US"/>
        </a:p>
      </dgm:t>
    </dgm:pt>
    <dgm:pt modelId="{88B9B458-0D5D-4C0A-8CAB-3887A304A15A}" type="parTrans" cxnId="{0E4CF853-A8EC-4DD9-903E-876A17A83487}">
      <dgm:prSet/>
      <dgm:spPr/>
      <dgm:t>
        <a:bodyPr/>
        <a:lstStyle/>
        <a:p>
          <a:endParaRPr lang="en-US"/>
        </a:p>
      </dgm:t>
    </dgm:pt>
    <dgm:pt modelId="{C096BA5B-E7C6-408A-8613-CF8AD5271945}" type="sibTrans" cxnId="{0E4CF853-A8EC-4DD9-903E-876A17A83487}">
      <dgm:prSet/>
      <dgm:spPr/>
      <dgm:t>
        <a:bodyPr/>
        <a:lstStyle/>
        <a:p>
          <a:endParaRPr lang="en-US"/>
        </a:p>
      </dgm:t>
    </dgm:pt>
    <dgm:pt modelId="{11752251-1D26-4C9D-BA1A-6D4D69068B30}">
      <dgm:prSet/>
      <dgm:spPr/>
      <dgm:t>
        <a:bodyPr/>
        <a:lstStyle/>
        <a:p>
          <a:r>
            <a:rPr lang="en-IN" b="0" i="0" dirty="0"/>
            <a:t>Delaware has the highest profit-to-sales ratio.</a:t>
          </a:r>
          <a:endParaRPr lang="en-US" dirty="0"/>
        </a:p>
      </dgm:t>
    </dgm:pt>
    <dgm:pt modelId="{61856E3D-06F1-472E-9483-58A7FA546477}" type="parTrans" cxnId="{CBA2D8B7-C2AF-4C1E-9621-1E7B42563CD9}">
      <dgm:prSet/>
      <dgm:spPr/>
      <dgm:t>
        <a:bodyPr/>
        <a:lstStyle/>
        <a:p>
          <a:endParaRPr lang="en-US"/>
        </a:p>
      </dgm:t>
    </dgm:pt>
    <dgm:pt modelId="{64E7882D-7A93-443A-A39A-638368CFC944}" type="sibTrans" cxnId="{CBA2D8B7-C2AF-4C1E-9621-1E7B42563CD9}">
      <dgm:prSet/>
      <dgm:spPr/>
      <dgm:t>
        <a:bodyPr/>
        <a:lstStyle/>
        <a:p>
          <a:endParaRPr lang="en-US"/>
        </a:p>
      </dgm:t>
    </dgm:pt>
    <dgm:pt modelId="{E980EB86-3295-4FB8-AD56-85644CC8C8AD}">
      <dgm:prSet/>
      <dgm:spPr/>
      <dgm:t>
        <a:bodyPr/>
        <a:lstStyle/>
        <a:p>
          <a:r>
            <a:rPr lang="en-IN" dirty="0"/>
            <a:t>The states making the largest profits for the company, namely New York, California and Washington DC don't have the highest profit-to-sales ratio. This means that the company can further improve its sales/profits in these states.</a:t>
          </a:r>
          <a:endParaRPr lang="en-US" dirty="0"/>
        </a:p>
      </dgm:t>
    </dgm:pt>
    <dgm:pt modelId="{E9409D7E-AE67-491E-90BA-78E7C7A50B16}" type="parTrans" cxnId="{AC149DA7-2415-4B27-9B1C-CB44B355A87F}">
      <dgm:prSet/>
      <dgm:spPr/>
      <dgm:t>
        <a:bodyPr/>
        <a:lstStyle/>
        <a:p>
          <a:endParaRPr lang="en-US"/>
        </a:p>
      </dgm:t>
    </dgm:pt>
    <dgm:pt modelId="{CD5A5472-A9D3-4CF6-9E57-F48CF7A2D74C}" type="sibTrans" cxnId="{AC149DA7-2415-4B27-9B1C-CB44B355A87F}">
      <dgm:prSet/>
      <dgm:spPr/>
      <dgm:t>
        <a:bodyPr/>
        <a:lstStyle/>
        <a:p>
          <a:endParaRPr lang="en-US"/>
        </a:p>
      </dgm:t>
    </dgm:pt>
    <dgm:pt modelId="{3971A792-1691-E840-9A28-534D28EF5992}" type="pres">
      <dgm:prSet presAssocID="{E4186B19-3B9E-475E-B1D1-66E232F569B9}" presName="outerComposite" presStyleCnt="0">
        <dgm:presLayoutVars>
          <dgm:chMax val="5"/>
          <dgm:dir/>
          <dgm:resizeHandles val="exact"/>
        </dgm:presLayoutVars>
      </dgm:prSet>
      <dgm:spPr/>
    </dgm:pt>
    <dgm:pt modelId="{41C47A99-5EF5-0942-B2B2-F79960017BF8}" type="pres">
      <dgm:prSet presAssocID="{E4186B19-3B9E-475E-B1D1-66E232F569B9}" presName="dummyMaxCanvas" presStyleCnt="0">
        <dgm:presLayoutVars/>
      </dgm:prSet>
      <dgm:spPr/>
    </dgm:pt>
    <dgm:pt modelId="{3B88DDF9-6797-DF4E-8DE7-7595D62CB356}" type="pres">
      <dgm:prSet presAssocID="{E4186B19-3B9E-475E-B1D1-66E232F569B9}" presName="ThreeNodes_1" presStyleLbl="node1" presStyleIdx="0" presStyleCnt="3">
        <dgm:presLayoutVars>
          <dgm:bulletEnabled val="1"/>
        </dgm:presLayoutVars>
      </dgm:prSet>
      <dgm:spPr/>
    </dgm:pt>
    <dgm:pt modelId="{3051DE1E-6C43-4E4B-B2DF-6F6FCF616F8A}" type="pres">
      <dgm:prSet presAssocID="{E4186B19-3B9E-475E-B1D1-66E232F569B9}" presName="ThreeNodes_2" presStyleLbl="node1" presStyleIdx="1" presStyleCnt="3">
        <dgm:presLayoutVars>
          <dgm:bulletEnabled val="1"/>
        </dgm:presLayoutVars>
      </dgm:prSet>
      <dgm:spPr/>
    </dgm:pt>
    <dgm:pt modelId="{43109631-EA9C-254A-B57F-029620780619}" type="pres">
      <dgm:prSet presAssocID="{E4186B19-3B9E-475E-B1D1-66E232F569B9}" presName="ThreeNodes_3" presStyleLbl="node1" presStyleIdx="2" presStyleCnt="3">
        <dgm:presLayoutVars>
          <dgm:bulletEnabled val="1"/>
        </dgm:presLayoutVars>
      </dgm:prSet>
      <dgm:spPr/>
    </dgm:pt>
    <dgm:pt modelId="{EAFEF193-92D3-0E40-B01A-D5E753CFA017}" type="pres">
      <dgm:prSet presAssocID="{E4186B19-3B9E-475E-B1D1-66E232F569B9}" presName="ThreeConn_1-2" presStyleLbl="fgAccFollowNode1" presStyleIdx="0" presStyleCnt="2">
        <dgm:presLayoutVars>
          <dgm:bulletEnabled val="1"/>
        </dgm:presLayoutVars>
      </dgm:prSet>
      <dgm:spPr/>
    </dgm:pt>
    <dgm:pt modelId="{EF8C1522-6AB1-C34F-AE9E-B77DF41F4088}" type="pres">
      <dgm:prSet presAssocID="{E4186B19-3B9E-475E-B1D1-66E232F569B9}" presName="ThreeConn_2-3" presStyleLbl="fgAccFollowNode1" presStyleIdx="1" presStyleCnt="2">
        <dgm:presLayoutVars>
          <dgm:bulletEnabled val="1"/>
        </dgm:presLayoutVars>
      </dgm:prSet>
      <dgm:spPr/>
    </dgm:pt>
    <dgm:pt modelId="{C7993FF3-41E8-584B-B54F-8F769E8A456F}" type="pres">
      <dgm:prSet presAssocID="{E4186B19-3B9E-475E-B1D1-66E232F569B9}" presName="ThreeNodes_1_text" presStyleLbl="node1" presStyleIdx="2" presStyleCnt="3">
        <dgm:presLayoutVars>
          <dgm:bulletEnabled val="1"/>
        </dgm:presLayoutVars>
      </dgm:prSet>
      <dgm:spPr/>
    </dgm:pt>
    <dgm:pt modelId="{E65E9CF1-920C-9146-9F3B-1D88CC894D11}" type="pres">
      <dgm:prSet presAssocID="{E4186B19-3B9E-475E-B1D1-66E232F569B9}" presName="ThreeNodes_2_text" presStyleLbl="node1" presStyleIdx="2" presStyleCnt="3">
        <dgm:presLayoutVars>
          <dgm:bulletEnabled val="1"/>
        </dgm:presLayoutVars>
      </dgm:prSet>
      <dgm:spPr/>
    </dgm:pt>
    <dgm:pt modelId="{A1C2D9D7-AEA5-8B4C-B405-9AE68E2824AD}" type="pres">
      <dgm:prSet presAssocID="{E4186B19-3B9E-475E-B1D1-66E232F569B9}" presName="ThreeNodes_3_text" presStyleLbl="node1" presStyleIdx="2" presStyleCnt="3">
        <dgm:presLayoutVars>
          <dgm:bulletEnabled val="1"/>
        </dgm:presLayoutVars>
      </dgm:prSet>
      <dgm:spPr/>
    </dgm:pt>
  </dgm:ptLst>
  <dgm:cxnLst>
    <dgm:cxn modelId="{E0A7FB3D-74CB-D14E-9590-CDF43F824DA3}" type="presOf" srcId="{E980EB86-3295-4FB8-AD56-85644CC8C8AD}" destId="{43109631-EA9C-254A-B57F-029620780619}" srcOrd="0" destOrd="0" presId="urn:microsoft.com/office/officeart/2005/8/layout/vProcess5"/>
    <dgm:cxn modelId="{A5AA0F49-B929-E24B-BB22-EA1C7CF5B40B}" type="presOf" srcId="{E4186B19-3B9E-475E-B1D1-66E232F569B9}" destId="{3971A792-1691-E840-9A28-534D28EF5992}" srcOrd="0" destOrd="0" presId="urn:microsoft.com/office/officeart/2005/8/layout/vProcess5"/>
    <dgm:cxn modelId="{7EADF54C-96E9-2B4A-B096-E076957B81E3}" type="presOf" srcId="{E980EB86-3295-4FB8-AD56-85644CC8C8AD}" destId="{A1C2D9D7-AEA5-8B4C-B405-9AE68E2824AD}" srcOrd="1" destOrd="0" presId="urn:microsoft.com/office/officeart/2005/8/layout/vProcess5"/>
    <dgm:cxn modelId="{0E4CF853-A8EC-4DD9-903E-876A17A83487}" srcId="{E4186B19-3B9E-475E-B1D1-66E232F569B9}" destId="{56F00760-0AA9-439E-AD1E-332852307588}" srcOrd="0" destOrd="0" parTransId="{88B9B458-0D5D-4C0A-8CAB-3887A304A15A}" sibTransId="{C096BA5B-E7C6-408A-8613-CF8AD5271945}"/>
    <dgm:cxn modelId="{DA475F84-76DA-9C4E-8A1C-DAD8A3CEFFB2}" type="presOf" srcId="{C096BA5B-E7C6-408A-8613-CF8AD5271945}" destId="{EAFEF193-92D3-0E40-B01A-D5E753CFA017}" srcOrd="0" destOrd="0" presId="urn:microsoft.com/office/officeart/2005/8/layout/vProcess5"/>
    <dgm:cxn modelId="{34EFAC95-70E9-5D4B-A1AA-DA3595B40400}" type="presOf" srcId="{11752251-1D26-4C9D-BA1A-6D4D69068B30}" destId="{3051DE1E-6C43-4E4B-B2DF-6F6FCF616F8A}" srcOrd="0" destOrd="0" presId="urn:microsoft.com/office/officeart/2005/8/layout/vProcess5"/>
    <dgm:cxn modelId="{B2123B9E-172D-824F-94F9-258060E78343}" type="presOf" srcId="{64E7882D-7A93-443A-A39A-638368CFC944}" destId="{EF8C1522-6AB1-C34F-AE9E-B77DF41F4088}" srcOrd="0" destOrd="0" presId="urn:microsoft.com/office/officeart/2005/8/layout/vProcess5"/>
    <dgm:cxn modelId="{AC149DA7-2415-4B27-9B1C-CB44B355A87F}" srcId="{E4186B19-3B9E-475E-B1D1-66E232F569B9}" destId="{E980EB86-3295-4FB8-AD56-85644CC8C8AD}" srcOrd="2" destOrd="0" parTransId="{E9409D7E-AE67-491E-90BA-78E7C7A50B16}" sibTransId="{CD5A5472-A9D3-4CF6-9E57-F48CF7A2D74C}"/>
    <dgm:cxn modelId="{6D673CB0-10C4-0F4A-B34F-96EDF0674686}" type="presOf" srcId="{56F00760-0AA9-439E-AD1E-332852307588}" destId="{C7993FF3-41E8-584B-B54F-8F769E8A456F}" srcOrd="1" destOrd="0" presId="urn:microsoft.com/office/officeart/2005/8/layout/vProcess5"/>
    <dgm:cxn modelId="{CBA2D8B7-C2AF-4C1E-9621-1E7B42563CD9}" srcId="{E4186B19-3B9E-475E-B1D1-66E232F569B9}" destId="{11752251-1D26-4C9D-BA1A-6D4D69068B30}" srcOrd="1" destOrd="0" parTransId="{61856E3D-06F1-472E-9483-58A7FA546477}" sibTransId="{64E7882D-7A93-443A-A39A-638368CFC944}"/>
    <dgm:cxn modelId="{9C747AE5-01E1-3643-B240-8CA064B66EE8}" type="presOf" srcId="{56F00760-0AA9-439E-AD1E-332852307588}" destId="{3B88DDF9-6797-DF4E-8DE7-7595D62CB356}" srcOrd="0" destOrd="0" presId="urn:microsoft.com/office/officeart/2005/8/layout/vProcess5"/>
    <dgm:cxn modelId="{FC4B38FC-E6B3-964F-AA40-427ACFAF7207}" type="presOf" srcId="{11752251-1D26-4C9D-BA1A-6D4D69068B30}" destId="{E65E9CF1-920C-9146-9F3B-1D88CC894D11}" srcOrd="1" destOrd="0" presId="urn:microsoft.com/office/officeart/2005/8/layout/vProcess5"/>
    <dgm:cxn modelId="{4ECA7C7C-7332-9D43-87C8-97FF83E0561E}" type="presParOf" srcId="{3971A792-1691-E840-9A28-534D28EF5992}" destId="{41C47A99-5EF5-0942-B2B2-F79960017BF8}" srcOrd="0" destOrd="0" presId="urn:microsoft.com/office/officeart/2005/8/layout/vProcess5"/>
    <dgm:cxn modelId="{D11182FC-FEA3-4D49-AA91-D2A83A4B69DF}" type="presParOf" srcId="{3971A792-1691-E840-9A28-534D28EF5992}" destId="{3B88DDF9-6797-DF4E-8DE7-7595D62CB356}" srcOrd="1" destOrd="0" presId="urn:microsoft.com/office/officeart/2005/8/layout/vProcess5"/>
    <dgm:cxn modelId="{7408885E-5CBB-4040-BA49-A6A916A4F9B6}" type="presParOf" srcId="{3971A792-1691-E840-9A28-534D28EF5992}" destId="{3051DE1E-6C43-4E4B-B2DF-6F6FCF616F8A}" srcOrd="2" destOrd="0" presId="urn:microsoft.com/office/officeart/2005/8/layout/vProcess5"/>
    <dgm:cxn modelId="{8E0F08C1-D3DA-8E4E-A351-47EC9B8B217F}" type="presParOf" srcId="{3971A792-1691-E840-9A28-534D28EF5992}" destId="{43109631-EA9C-254A-B57F-029620780619}" srcOrd="3" destOrd="0" presId="urn:microsoft.com/office/officeart/2005/8/layout/vProcess5"/>
    <dgm:cxn modelId="{9073185D-0F16-8A43-9CD8-CC86E682FA79}" type="presParOf" srcId="{3971A792-1691-E840-9A28-534D28EF5992}" destId="{EAFEF193-92D3-0E40-B01A-D5E753CFA017}" srcOrd="4" destOrd="0" presId="urn:microsoft.com/office/officeart/2005/8/layout/vProcess5"/>
    <dgm:cxn modelId="{16F30BFC-B2A7-5A4E-B34A-69D6C58B208B}" type="presParOf" srcId="{3971A792-1691-E840-9A28-534D28EF5992}" destId="{EF8C1522-6AB1-C34F-AE9E-B77DF41F4088}" srcOrd="5" destOrd="0" presId="urn:microsoft.com/office/officeart/2005/8/layout/vProcess5"/>
    <dgm:cxn modelId="{322078AC-9743-2A49-915F-55FC561A7D7B}" type="presParOf" srcId="{3971A792-1691-E840-9A28-534D28EF5992}" destId="{C7993FF3-41E8-584B-B54F-8F769E8A456F}" srcOrd="6" destOrd="0" presId="urn:microsoft.com/office/officeart/2005/8/layout/vProcess5"/>
    <dgm:cxn modelId="{1F13F114-2C4D-0C4A-A2F8-B79C74A22831}" type="presParOf" srcId="{3971A792-1691-E840-9A28-534D28EF5992}" destId="{E65E9CF1-920C-9146-9F3B-1D88CC894D11}" srcOrd="7" destOrd="0" presId="urn:microsoft.com/office/officeart/2005/8/layout/vProcess5"/>
    <dgm:cxn modelId="{3658BC71-9B2D-FE46-AA66-71B96E568EED}" type="presParOf" srcId="{3971A792-1691-E840-9A28-534D28EF5992}" destId="{A1C2D9D7-AEA5-8B4C-B405-9AE68E2824A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626B3-61E2-544C-A996-341B121BDC19}">
      <dsp:nvSpPr>
        <dsp:cNvPr id="0" name=""/>
        <dsp:cNvSpPr/>
      </dsp:nvSpPr>
      <dsp:spPr>
        <a:xfrm rot="5400000">
          <a:off x="6386870" y="-2684161"/>
          <a:ext cx="819323" cy="6396736"/>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i="1" kern="1200"/>
            <a:t>Overview of the dataset structure and variables.</a:t>
          </a:r>
          <a:endParaRPr lang="en-US" sz="1100" kern="1200"/>
        </a:p>
        <a:p>
          <a:pPr marL="57150" lvl="1" indent="-57150" algn="l" defTabSz="488950">
            <a:lnSpc>
              <a:spcPct val="90000"/>
            </a:lnSpc>
            <a:spcBef>
              <a:spcPct val="0"/>
            </a:spcBef>
            <a:spcAft>
              <a:spcPct val="15000"/>
            </a:spcAft>
            <a:buChar char="•"/>
          </a:pPr>
          <a:r>
            <a:rPr lang="en-US" sz="1100" i="1" kern="1200"/>
            <a:t>Understanding the business context and objectives of the project.</a:t>
          </a:r>
          <a:endParaRPr lang="en-US" sz="1100" kern="1200"/>
        </a:p>
      </dsp:txBody>
      <dsp:txXfrm rot="-5400000">
        <a:off x="3598164" y="144541"/>
        <a:ext cx="6356740" cy="739331"/>
      </dsp:txXfrm>
    </dsp:sp>
    <dsp:sp modelId="{455E65EB-3769-B04B-B98D-8D596F85E826}">
      <dsp:nvSpPr>
        <dsp:cNvPr id="0" name=""/>
        <dsp:cNvSpPr/>
      </dsp:nvSpPr>
      <dsp:spPr>
        <a:xfrm>
          <a:off x="0" y="2129"/>
          <a:ext cx="3598164" cy="102415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1" kern="1200"/>
            <a:t>1. Introduction to the Sample Superstore Dataset:</a:t>
          </a:r>
          <a:endParaRPr lang="en-US" sz="2200" kern="1200"/>
        </a:p>
      </dsp:txBody>
      <dsp:txXfrm>
        <a:off x="49995" y="52124"/>
        <a:ext cx="3498174" cy="924164"/>
      </dsp:txXfrm>
    </dsp:sp>
    <dsp:sp modelId="{6DFDC8E7-0F01-8049-8553-4977F07EED26}">
      <dsp:nvSpPr>
        <dsp:cNvPr id="0" name=""/>
        <dsp:cNvSpPr/>
      </dsp:nvSpPr>
      <dsp:spPr>
        <a:xfrm rot="5400000">
          <a:off x="6386870" y="-1608798"/>
          <a:ext cx="819323" cy="6396736"/>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i="1" kern="1200"/>
            <a:t>Exploring the dataset to identify missing values, outliers, and inconsistencies.</a:t>
          </a:r>
          <a:endParaRPr lang="en-US" sz="1100" kern="1200"/>
        </a:p>
        <a:p>
          <a:pPr marL="57150" lvl="1" indent="-57150" algn="l" defTabSz="488950">
            <a:lnSpc>
              <a:spcPct val="90000"/>
            </a:lnSpc>
            <a:spcBef>
              <a:spcPct val="0"/>
            </a:spcBef>
            <a:spcAft>
              <a:spcPct val="15000"/>
            </a:spcAft>
            <a:buChar char="•"/>
          </a:pPr>
          <a:r>
            <a:rPr lang="en-US" sz="1100" i="1" kern="1200"/>
            <a:t>Cleaning the dataset by addressing missing values, outliers, and inconsistencies</a:t>
          </a:r>
          <a:endParaRPr lang="en-US" sz="1100" kern="1200"/>
        </a:p>
      </dsp:txBody>
      <dsp:txXfrm rot="-5400000">
        <a:off x="3598164" y="1219904"/>
        <a:ext cx="6356740" cy="739331"/>
      </dsp:txXfrm>
    </dsp:sp>
    <dsp:sp modelId="{BBAACC05-6882-204B-8950-F67136A28431}">
      <dsp:nvSpPr>
        <dsp:cNvPr id="0" name=""/>
        <dsp:cNvSpPr/>
      </dsp:nvSpPr>
      <dsp:spPr>
        <a:xfrm>
          <a:off x="0" y="1077491"/>
          <a:ext cx="3598164" cy="102415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1" kern="1200"/>
            <a:t>2. Data Exploration and Cleaning:</a:t>
          </a:r>
          <a:endParaRPr lang="en-US" sz="2200" kern="1200"/>
        </a:p>
      </dsp:txBody>
      <dsp:txXfrm>
        <a:off x="49995" y="1127486"/>
        <a:ext cx="3498174" cy="924164"/>
      </dsp:txXfrm>
    </dsp:sp>
    <dsp:sp modelId="{CE2F0D12-2653-014B-B343-C075E4A1B5A1}">
      <dsp:nvSpPr>
        <dsp:cNvPr id="0" name=""/>
        <dsp:cNvSpPr/>
      </dsp:nvSpPr>
      <dsp:spPr>
        <a:xfrm rot="5400000">
          <a:off x="6386870" y="-533436"/>
          <a:ext cx="819323" cy="6396736"/>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i="1" kern="1200"/>
            <a:t>Performing basic statistical analysis to summarize and describe the dataset.</a:t>
          </a:r>
          <a:endParaRPr lang="en-US" sz="1100" kern="1200"/>
        </a:p>
        <a:p>
          <a:pPr marL="57150" lvl="1" indent="-57150" algn="l" defTabSz="488950">
            <a:lnSpc>
              <a:spcPct val="90000"/>
            </a:lnSpc>
            <a:spcBef>
              <a:spcPct val="0"/>
            </a:spcBef>
            <a:spcAft>
              <a:spcPct val="15000"/>
            </a:spcAft>
            <a:buChar char="•"/>
          </a:pPr>
          <a:r>
            <a:rPr lang="en-US" sz="1100" i="1" kern="1200"/>
            <a:t>Generating descriptive statistics, such as mean, median, mode, standard deviation, etc., for relevant variables.</a:t>
          </a:r>
          <a:endParaRPr lang="en-US" sz="1100" kern="1200"/>
        </a:p>
        <a:p>
          <a:pPr marL="57150" lvl="1" indent="-57150" algn="l" defTabSz="488950">
            <a:lnSpc>
              <a:spcPct val="90000"/>
            </a:lnSpc>
            <a:spcBef>
              <a:spcPct val="0"/>
            </a:spcBef>
            <a:spcAft>
              <a:spcPct val="15000"/>
            </a:spcAft>
            <a:buChar char="•"/>
          </a:pPr>
          <a:r>
            <a:rPr lang="en-US" sz="1100" i="1" kern="1200"/>
            <a:t>Visualizing data using charts, graphs, and histograms to gain initial insights.</a:t>
          </a:r>
          <a:endParaRPr lang="en-US" sz="1100" kern="1200"/>
        </a:p>
      </dsp:txBody>
      <dsp:txXfrm rot="-5400000">
        <a:off x="3598164" y="2295266"/>
        <a:ext cx="6356740" cy="739331"/>
      </dsp:txXfrm>
    </dsp:sp>
    <dsp:sp modelId="{E33D5DDE-5686-F64C-A958-7EF8A78CCD4B}">
      <dsp:nvSpPr>
        <dsp:cNvPr id="0" name=""/>
        <dsp:cNvSpPr/>
      </dsp:nvSpPr>
      <dsp:spPr>
        <a:xfrm>
          <a:off x="0" y="2152854"/>
          <a:ext cx="3598164" cy="102415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1" kern="1200"/>
            <a:t>3. Descriptive Analytics:</a:t>
          </a:r>
          <a:endParaRPr lang="en-US" sz="2200" kern="1200"/>
        </a:p>
      </dsp:txBody>
      <dsp:txXfrm>
        <a:off x="49995" y="2202849"/>
        <a:ext cx="3498174" cy="924164"/>
      </dsp:txXfrm>
    </dsp:sp>
    <dsp:sp modelId="{747E625E-D5CC-FD48-83CF-42872C4425FD}">
      <dsp:nvSpPr>
        <dsp:cNvPr id="0" name=""/>
        <dsp:cNvSpPr/>
      </dsp:nvSpPr>
      <dsp:spPr>
        <a:xfrm rot="5400000">
          <a:off x="6386870" y="541926"/>
          <a:ext cx="819323" cy="6396736"/>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i="1" kern="1200" dirty="0"/>
            <a:t>Analyzing sales trends to identify patterns and seasonality.</a:t>
          </a:r>
          <a:endParaRPr lang="en-US" sz="1100" kern="1200" dirty="0"/>
        </a:p>
        <a:p>
          <a:pPr marL="57150" lvl="1" indent="-57150" algn="l" defTabSz="488950">
            <a:lnSpc>
              <a:spcPct val="90000"/>
            </a:lnSpc>
            <a:spcBef>
              <a:spcPct val="0"/>
            </a:spcBef>
            <a:spcAft>
              <a:spcPct val="15000"/>
            </a:spcAft>
            <a:buChar char="•"/>
          </a:pPr>
          <a:r>
            <a:rPr lang="en-US" sz="1100" i="1" kern="1200"/>
            <a:t>Examining the performance of different product categories and sub-categories.</a:t>
          </a:r>
          <a:endParaRPr lang="en-US" sz="1100" kern="1200"/>
        </a:p>
        <a:p>
          <a:pPr marL="57150" lvl="1" indent="-57150" algn="l" defTabSz="488950">
            <a:lnSpc>
              <a:spcPct val="90000"/>
            </a:lnSpc>
            <a:spcBef>
              <a:spcPct val="0"/>
            </a:spcBef>
            <a:spcAft>
              <a:spcPct val="15000"/>
            </a:spcAft>
            <a:buChar char="•"/>
          </a:pPr>
          <a:r>
            <a:rPr lang="en-US" sz="1100" i="1" kern="1200"/>
            <a:t>Investigating the correlation between sales and other factors (e.g., region, customer segment, etc.).</a:t>
          </a:r>
          <a:endParaRPr lang="en-US" sz="1100" kern="1200"/>
        </a:p>
      </dsp:txBody>
      <dsp:txXfrm rot="-5400000">
        <a:off x="3598164" y="3370628"/>
        <a:ext cx="6356740" cy="739331"/>
      </dsp:txXfrm>
    </dsp:sp>
    <dsp:sp modelId="{66E746E1-31FD-084F-A98A-A8B2C2956B18}">
      <dsp:nvSpPr>
        <dsp:cNvPr id="0" name=""/>
        <dsp:cNvSpPr/>
      </dsp:nvSpPr>
      <dsp:spPr>
        <a:xfrm>
          <a:off x="0" y="3228216"/>
          <a:ext cx="3598164" cy="102415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1" kern="1200"/>
            <a:t>4. Sales Analysis:</a:t>
          </a:r>
          <a:endParaRPr lang="en-US" sz="2200" kern="1200"/>
        </a:p>
      </dsp:txBody>
      <dsp:txXfrm>
        <a:off x="49995" y="3278211"/>
        <a:ext cx="3498174" cy="924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51108-C894-C943-AB85-BB9D95623C87}">
      <dsp:nvSpPr>
        <dsp:cNvPr id="0" name=""/>
        <dsp:cNvSpPr/>
      </dsp:nvSpPr>
      <dsp:spPr>
        <a:xfrm rot="5400000">
          <a:off x="6589693" y="-2661723"/>
          <a:ext cx="1121829"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i="1" kern="1200"/>
            <a:t>Calculating profit margins for different products and product categories.</a:t>
          </a:r>
          <a:endParaRPr lang="en-US" sz="1300" kern="1200"/>
        </a:p>
        <a:p>
          <a:pPr marL="114300" lvl="1" indent="-114300" algn="l" defTabSz="577850">
            <a:lnSpc>
              <a:spcPct val="90000"/>
            </a:lnSpc>
            <a:spcBef>
              <a:spcPct val="0"/>
            </a:spcBef>
            <a:spcAft>
              <a:spcPct val="15000"/>
            </a:spcAft>
            <a:buChar char="•"/>
          </a:pPr>
          <a:r>
            <a:rPr lang="en-US" sz="1300" i="1" kern="1200" dirty="0"/>
            <a:t>Identifying the most profitable and least profitable products.</a:t>
          </a:r>
          <a:endParaRPr lang="en-US" sz="1300" kern="1200" dirty="0"/>
        </a:p>
      </dsp:txBody>
      <dsp:txXfrm rot="-5400000">
        <a:off x="3785616" y="197117"/>
        <a:ext cx="6675221" cy="1012303"/>
      </dsp:txXfrm>
    </dsp:sp>
    <dsp:sp modelId="{4A23C97D-58FA-634E-B011-AF240BF343C4}">
      <dsp:nvSpPr>
        <dsp:cNvPr id="0" name=""/>
        <dsp:cNvSpPr/>
      </dsp:nvSpPr>
      <dsp:spPr>
        <a:xfrm>
          <a:off x="0" y="2124"/>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i="1" kern="1200"/>
            <a:t>5.</a:t>
          </a:r>
          <a:r>
            <a:rPr lang="en-US" sz="3000" b="1" i="1" kern="1200"/>
            <a:t>Profitable Analysis</a:t>
          </a:r>
          <a:r>
            <a:rPr lang="en-US" sz="3000" i="1" kern="1200"/>
            <a:t>:</a:t>
          </a:r>
          <a:endParaRPr lang="en-US" sz="3000" kern="1200"/>
        </a:p>
      </dsp:txBody>
      <dsp:txXfrm>
        <a:off x="68454" y="70578"/>
        <a:ext cx="3648708" cy="1265378"/>
      </dsp:txXfrm>
    </dsp:sp>
    <dsp:sp modelId="{14AA6C89-98A2-1B41-ACC2-BEEA3D99E983}">
      <dsp:nvSpPr>
        <dsp:cNvPr id="0" name=""/>
        <dsp:cNvSpPr/>
      </dsp:nvSpPr>
      <dsp:spPr>
        <a:xfrm rot="5400000">
          <a:off x="6589693" y="-1189322"/>
          <a:ext cx="1121829"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i="1" kern="1200"/>
            <a:t>Summarizing the key findings and insights from the analysis.</a:t>
          </a:r>
          <a:endParaRPr lang="en-US" sz="1300" kern="1200"/>
        </a:p>
        <a:p>
          <a:pPr marL="114300" lvl="1" indent="-114300" algn="l" defTabSz="577850">
            <a:lnSpc>
              <a:spcPct val="90000"/>
            </a:lnSpc>
            <a:spcBef>
              <a:spcPct val="0"/>
            </a:spcBef>
            <a:spcAft>
              <a:spcPct val="15000"/>
            </a:spcAft>
            <a:buChar char="•"/>
          </a:pPr>
          <a:r>
            <a:rPr lang="en-US" sz="1300" i="1" kern="1200" dirty="0"/>
            <a:t>Providing actionable recommendations to improve sales, profitability, and customer satisfaction.</a:t>
          </a:r>
          <a:endParaRPr lang="en-US" sz="1300" kern="1200" dirty="0"/>
        </a:p>
        <a:p>
          <a:pPr marL="114300" lvl="1" indent="-114300" algn="l" defTabSz="577850">
            <a:lnSpc>
              <a:spcPct val="90000"/>
            </a:lnSpc>
            <a:spcBef>
              <a:spcPct val="0"/>
            </a:spcBef>
            <a:spcAft>
              <a:spcPct val="15000"/>
            </a:spcAft>
            <a:buChar char="•"/>
          </a:pPr>
          <a:r>
            <a:rPr lang="en-US" sz="1300" i="1" kern="1200" dirty="0"/>
            <a:t>Presenting the results in a clear and concise manner using visualizations and data-driven insights.</a:t>
          </a:r>
          <a:endParaRPr lang="en-US" sz="1300" kern="1200" dirty="0"/>
        </a:p>
      </dsp:txBody>
      <dsp:txXfrm rot="-5400000">
        <a:off x="3785616" y="1669518"/>
        <a:ext cx="6675221" cy="1012303"/>
      </dsp:txXfrm>
    </dsp:sp>
    <dsp:sp modelId="{6B58A1DE-BC1D-F445-81AB-F048F3F158E1}">
      <dsp:nvSpPr>
        <dsp:cNvPr id="0" name=""/>
        <dsp:cNvSpPr/>
      </dsp:nvSpPr>
      <dsp:spPr>
        <a:xfrm>
          <a:off x="0" y="1474525"/>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1" i="1" kern="1200" dirty="0"/>
            <a:t>6. Recommendations and Insights:</a:t>
          </a:r>
          <a:endParaRPr lang="en-US" sz="3000" kern="1200" dirty="0"/>
        </a:p>
      </dsp:txBody>
      <dsp:txXfrm>
        <a:off x="68454" y="1542979"/>
        <a:ext cx="3648708" cy="1265378"/>
      </dsp:txXfrm>
    </dsp:sp>
    <dsp:sp modelId="{EFCD82B9-17B2-9A42-8BF1-795CBD13E4C8}">
      <dsp:nvSpPr>
        <dsp:cNvPr id="0" name=""/>
        <dsp:cNvSpPr/>
      </dsp:nvSpPr>
      <dsp:spPr>
        <a:xfrm rot="5400000">
          <a:off x="6548718" y="283077"/>
          <a:ext cx="1203778"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i="1" kern="1200" dirty="0"/>
            <a:t>Concluding </a:t>
          </a:r>
          <a:r>
            <a:rPr lang="en-IN" sz="1300" b="0" i="0" kern="1200" dirty="0"/>
            <a:t>the analysis project has delivered valuable insights and actionable recommendations to drive the super store's performance. </a:t>
          </a:r>
          <a:endParaRPr lang="en-US" sz="1300" kern="1200" dirty="0"/>
        </a:p>
        <a:p>
          <a:pPr marL="114300" lvl="1" indent="-114300" algn="l" defTabSz="577850">
            <a:lnSpc>
              <a:spcPct val="90000"/>
            </a:lnSpc>
            <a:spcBef>
              <a:spcPct val="0"/>
            </a:spcBef>
            <a:spcAft>
              <a:spcPct val="15000"/>
            </a:spcAft>
            <a:buChar char="•"/>
          </a:pPr>
          <a:r>
            <a:rPr lang="en-US" sz="1300" i="1" kern="1200" dirty="0"/>
            <a:t>Reflecting on the limitations of the analysis and potential areas for further exploration.</a:t>
          </a:r>
          <a:r>
            <a:rPr lang="en-IN" sz="1300" b="0" i="0" kern="1200" dirty="0"/>
            <a:t> in advanced techniques and external factors can contribute to continued improvement and success in the dynamic retail industry.</a:t>
          </a:r>
          <a:endParaRPr lang="en-US" sz="1300" kern="1200" dirty="0"/>
        </a:p>
      </dsp:txBody>
      <dsp:txXfrm rot="-5400000">
        <a:off x="3785615" y="3104944"/>
        <a:ext cx="6671220" cy="1086250"/>
      </dsp:txXfrm>
    </dsp:sp>
    <dsp:sp modelId="{6AD71BAF-C59B-9E4B-9C7A-5BC529B040FF}">
      <dsp:nvSpPr>
        <dsp:cNvPr id="0" name=""/>
        <dsp:cNvSpPr/>
      </dsp:nvSpPr>
      <dsp:spPr>
        <a:xfrm>
          <a:off x="0" y="2946926"/>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1" i="1" kern="1200"/>
            <a:t>7. Conclusion:</a:t>
          </a:r>
          <a:endParaRPr lang="en-US" sz="3000" kern="1200"/>
        </a:p>
      </dsp:txBody>
      <dsp:txXfrm>
        <a:off x="68454" y="3015380"/>
        <a:ext cx="3648708" cy="1265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CAC44-CFD0-B349-9867-A65430F5AE8F}">
      <dsp:nvSpPr>
        <dsp:cNvPr id="0" name=""/>
        <dsp:cNvSpPr/>
      </dsp:nvSpPr>
      <dsp:spPr>
        <a:xfrm>
          <a:off x="0" y="1352"/>
          <a:ext cx="655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D31A2-E57D-204A-968B-BAE65779BFF2}">
      <dsp:nvSpPr>
        <dsp:cNvPr id="0" name=""/>
        <dsp:cNvSpPr/>
      </dsp:nvSpPr>
      <dsp:spPr>
        <a:xfrm>
          <a:off x="0" y="1352"/>
          <a:ext cx="6553200" cy="46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Top 10 States have most profit</a:t>
          </a:r>
          <a:endParaRPr lang="en-US" sz="2100" kern="1200"/>
        </a:p>
      </dsp:txBody>
      <dsp:txXfrm>
        <a:off x="0" y="1352"/>
        <a:ext cx="6553200" cy="461213"/>
      </dsp:txXfrm>
    </dsp:sp>
    <dsp:sp modelId="{A7DFF655-E0CE-4649-9DE3-FA0945EF7337}">
      <dsp:nvSpPr>
        <dsp:cNvPr id="0" name=""/>
        <dsp:cNvSpPr/>
      </dsp:nvSpPr>
      <dsp:spPr>
        <a:xfrm>
          <a:off x="0" y="462566"/>
          <a:ext cx="655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1A3499-6233-F749-8A58-D4E4D6E73BDC}">
      <dsp:nvSpPr>
        <dsp:cNvPr id="0" name=""/>
        <dsp:cNvSpPr/>
      </dsp:nvSpPr>
      <dsp:spPr>
        <a:xfrm>
          <a:off x="0" y="462566"/>
          <a:ext cx="6553200" cy="46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Distribution based in different State</a:t>
          </a:r>
          <a:endParaRPr lang="en-US" sz="2100" kern="1200"/>
        </a:p>
      </dsp:txBody>
      <dsp:txXfrm>
        <a:off x="0" y="462566"/>
        <a:ext cx="6553200" cy="461213"/>
      </dsp:txXfrm>
    </dsp:sp>
    <dsp:sp modelId="{244A2378-CE66-9044-86BA-C9737031DCD2}">
      <dsp:nvSpPr>
        <dsp:cNvPr id="0" name=""/>
        <dsp:cNvSpPr/>
      </dsp:nvSpPr>
      <dsp:spPr>
        <a:xfrm>
          <a:off x="0" y="923780"/>
          <a:ext cx="655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C10FD6-029C-F246-BADB-F08B0D9A3F9C}">
      <dsp:nvSpPr>
        <dsp:cNvPr id="0" name=""/>
        <dsp:cNvSpPr/>
      </dsp:nvSpPr>
      <dsp:spPr>
        <a:xfrm>
          <a:off x="0" y="923780"/>
          <a:ext cx="6553200" cy="46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Loss in different Segments</a:t>
          </a:r>
          <a:endParaRPr lang="en-US" sz="2100" kern="1200"/>
        </a:p>
      </dsp:txBody>
      <dsp:txXfrm>
        <a:off x="0" y="923780"/>
        <a:ext cx="6553200" cy="461213"/>
      </dsp:txXfrm>
    </dsp:sp>
    <dsp:sp modelId="{162D78DA-EAE7-D74E-A7F1-842A5332B66D}">
      <dsp:nvSpPr>
        <dsp:cNvPr id="0" name=""/>
        <dsp:cNvSpPr/>
      </dsp:nvSpPr>
      <dsp:spPr>
        <a:xfrm>
          <a:off x="0" y="1384994"/>
          <a:ext cx="655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F220C-51C3-A247-AE77-20F6C8E6B0F5}">
      <dsp:nvSpPr>
        <dsp:cNvPr id="0" name=""/>
        <dsp:cNvSpPr/>
      </dsp:nvSpPr>
      <dsp:spPr>
        <a:xfrm>
          <a:off x="0" y="1384994"/>
          <a:ext cx="6553200" cy="46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Th</a:t>
          </a:r>
          <a:r>
            <a:rPr lang="en-IN" sz="2100" b="0" i="0" kern="1200"/>
            <a:t>e most preferred ship mode</a:t>
          </a:r>
          <a:endParaRPr lang="en-US" sz="2100" kern="1200"/>
        </a:p>
      </dsp:txBody>
      <dsp:txXfrm>
        <a:off x="0" y="1384994"/>
        <a:ext cx="6553200" cy="461213"/>
      </dsp:txXfrm>
    </dsp:sp>
    <dsp:sp modelId="{553DB7E1-E8E4-B346-8B20-68E2DC13522F}">
      <dsp:nvSpPr>
        <dsp:cNvPr id="0" name=""/>
        <dsp:cNvSpPr/>
      </dsp:nvSpPr>
      <dsp:spPr>
        <a:xfrm>
          <a:off x="0" y="1846208"/>
          <a:ext cx="655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7D9B3-D9D3-7A4F-9C49-20494A4F0C6D}">
      <dsp:nvSpPr>
        <dsp:cNvPr id="0" name=""/>
        <dsp:cNvSpPr/>
      </dsp:nvSpPr>
      <dsp:spPr>
        <a:xfrm>
          <a:off x="0" y="1846208"/>
          <a:ext cx="6553200" cy="46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t>Distribution based on Category and Subcategory</a:t>
          </a:r>
          <a:endParaRPr lang="en-US" sz="2100" kern="1200"/>
        </a:p>
      </dsp:txBody>
      <dsp:txXfrm>
        <a:off x="0" y="1846208"/>
        <a:ext cx="6553200" cy="461213"/>
      </dsp:txXfrm>
    </dsp:sp>
    <dsp:sp modelId="{72D56F4F-FCCF-6040-9377-596084B942B1}">
      <dsp:nvSpPr>
        <dsp:cNvPr id="0" name=""/>
        <dsp:cNvSpPr/>
      </dsp:nvSpPr>
      <dsp:spPr>
        <a:xfrm>
          <a:off x="0" y="2307422"/>
          <a:ext cx="6553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251007-92A7-FD47-BFBE-43F694CFF098}">
      <dsp:nvSpPr>
        <dsp:cNvPr id="0" name=""/>
        <dsp:cNvSpPr/>
      </dsp:nvSpPr>
      <dsp:spPr>
        <a:xfrm>
          <a:off x="0" y="2307422"/>
          <a:ext cx="6553200" cy="461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0" i="0" kern="1200"/>
            <a:t>The most profitable sub-category</a:t>
          </a:r>
          <a:endParaRPr lang="en-US" sz="2100" kern="1200"/>
        </a:p>
      </dsp:txBody>
      <dsp:txXfrm>
        <a:off x="0" y="2307422"/>
        <a:ext cx="6553200" cy="461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1B16E-F360-4E4F-8A34-65606896AC27}">
      <dsp:nvSpPr>
        <dsp:cNvPr id="0" name=""/>
        <dsp:cNvSpPr/>
      </dsp:nvSpPr>
      <dsp:spPr>
        <a:xfrm>
          <a:off x="0" y="5520"/>
          <a:ext cx="10515600" cy="5645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0C178-A861-4092-8156-A4088F041499}">
      <dsp:nvSpPr>
        <dsp:cNvPr id="0" name=""/>
        <dsp:cNvSpPr/>
      </dsp:nvSpPr>
      <dsp:spPr>
        <a:xfrm>
          <a:off x="170788" y="132553"/>
          <a:ext cx="310828" cy="3105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2A9E0-C1A6-4E2A-B6FF-44D4DE23E341}">
      <dsp:nvSpPr>
        <dsp:cNvPr id="0" name=""/>
        <dsp:cNvSpPr/>
      </dsp:nvSpPr>
      <dsp:spPr>
        <a:xfrm>
          <a:off x="652406" y="5520"/>
          <a:ext cx="9775438"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IN" sz="1400" b="0" i="0" kern="1200"/>
            <a:t>1. Store employees: The database can be accessed by store employees for various tasks such as managing inventory, processing sales transactions, updating customer information, and generating reports. </a:t>
          </a:r>
          <a:endParaRPr lang="en-US" sz="1400" kern="1200"/>
        </a:p>
      </dsp:txBody>
      <dsp:txXfrm>
        <a:off x="652406" y="5520"/>
        <a:ext cx="9775438" cy="723382"/>
      </dsp:txXfrm>
    </dsp:sp>
    <dsp:sp modelId="{1B1F6435-5667-4E0E-B5AE-32DD7D5D635A}">
      <dsp:nvSpPr>
        <dsp:cNvPr id="0" name=""/>
        <dsp:cNvSpPr/>
      </dsp:nvSpPr>
      <dsp:spPr>
        <a:xfrm>
          <a:off x="0" y="909749"/>
          <a:ext cx="10515600" cy="5645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8E6BD-C5C9-4A01-B85E-57D4347A35D0}">
      <dsp:nvSpPr>
        <dsp:cNvPr id="0" name=""/>
        <dsp:cNvSpPr/>
      </dsp:nvSpPr>
      <dsp:spPr>
        <a:xfrm>
          <a:off x="170788" y="1036782"/>
          <a:ext cx="310828" cy="3105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FCE75-5E3E-49CC-BB4B-E29D8CFA3319}">
      <dsp:nvSpPr>
        <dsp:cNvPr id="0" name=""/>
        <dsp:cNvSpPr/>
      </dsp:nvSpPr>
      <dsp:spPr>
        <a:xfrm>
          <a:off x="652406" y="909749"/>
          <a:ext cx="9775438"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IN" sz="1400" b="0" i="0" kern="1200"/>
            <a:t>2. Store managers: Managers can utilize the database to monitor sales and inventory levels, analyze customer trends, make informed decisions regarding stock replenishment, and track overall store performance. </a:t>
          </a:r>
          <a:endParaRPr lang="en-US" sz="1400" kern="1200"/>
        </a:p>
      </dsp:txBody>
      <dsp:txXfrm>
        <a:off x="652406" y="909749"/>
        <a:ext cx="9775438" cy="723382"/>
      </dsp:txXfrm>
    </dsp:sp>
    <dsp:sp modelId="{6EE4D13D-6A99-4A1D-A8DB-22CB30C654E2}">
      <dsp:nvSpPr>
        <dsp:cNvPr id="0" name=""/>
        <dsp:cNvSpPr/>
      </dsp:nvSpPr>
      <dsp:spPr>
        <a:xfrm>
          <a:off x="0" y="1813977"/>
          <a:ext cx="10515600" cy="5645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EE2EFE-2A8D-41EB-903E-413DF8A8543E}">
      <dsp:nvSpPr>
        <dsp:cNvPr id="0" name=""/>
        <dsp:cNvSpPr/>
      </dsp:nvSpPr>
      <dsp:spPr>
        <a:xfrm>
          <a:off x="170788" y="1941010"/>
          <a:ext cx="310828" cy="3105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569EB-3B0B-4E08-A28A-5299C45AD58C}">
      <dsp:nvSpPr>
        <dsp:cNvPr id="0" name=""/>
        <dsp:cNvSpPr/>
      </dsp:nvSpPr>
      <dsp:spPr>
        <a:xfrm>
          <a:off x="652406" y="1813977"/>
          <a:ext cx="9775438"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IN" sz="1400" b="0" i="0" kern="1200"/>
            <a:t>3. Customer service representatives</a:t>
          </a:r>
          <a:endParaRPr lang="en-US" sz="1400" kern="1200"/>
        </a:p>
      </dsp:txBody>
      <dsp:txXfrm>
        <a:off x="652406" y="1813977"/>
        <a:ext cx="9775438" cy="723382"/>
      </dsp:txXfrm>
    </dsp:sp>
    <dsp:sp modelId="{750D6163-B2B7-4D85-BD98-DB764A02F60A}">
      <dsp:nvSpPr>
        <dsp:cNvPr id="0" name=""/>
        <dsp:cNvSpPr/>
      </dsp:nvSpPr>
      <dsp:spPr>
        <a:xfrm>
          <a:off x="0" y="2718206"/>
          <a:ext cx="10515600" cy="5645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A8D7B-3C4F-4803-89A3-C5A140C30BDB}">
      <dsp:nvSpPr>
        <dsp:cNvPr id="0" name=""/>
        <dsp:cNvSpPr/>
      </dsp:nvSpPr>
      <dsp:spPr>
        <a:xfrm>
          <a:off x="170788" y="2845239"/>
          <a:ext cx="310828" cy="3105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F2212-288D-427B-BA1D-1A84E6275A7F}">
      <dsp:nvSpPr>
        <dsp:cNvPr id="0" name=""/>
        <dsp:cNvSpPr/>
      </dsp:nvSpPr>
      <dsp:spPr>
        <a:xfrm>
          <a:off x="652406" y="2718206"/>
          <a:ext cx="9775438"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IN" sz="1400" b="0" i="0" kern="1200"/>
            <a:t>4. Marketing and sales teams</a:t>
          </a:r>
        </a:p>
        <a:p>
          <a:pPr marL="0" lvl="0" indent="0" algn="l" defTabSz="622300">
            <a:lnSpc>
              <a:spcPct val="100000"/>
            </a:lnSpc>
            <a:spcBef>
              <a:spcPct val="0"/>
            </a:spcBef>
            <a:spcAft>
              <a:spcPct val="35000"/>
            </a:spcAft>
            <a:buNone/>
          </a:pPr>
          <a:r>
            <a:rPr lang="en-IN" sz="1400" b="0" i="0" kern="1200"/>
            <a:t>Marketing and sales teams can leverage the database to analyze customer behavior, identify target demographics, develop marketing strategies, and track the effectiveness of promotional campaigns. </a:t>
          </a:r>
          <a:endParaRPr lang="en-US" sz="1400" kern="1200"/>
        </a:p>
      </dsp:txBody>
      <dsp:txXfrm>
        <a:off x="652406" y="2718206"/>
        <a:ext cx="9775438" cy="723382"/>
      </dsp:txXfrm>
    </dsp:sp>
    <dsp:sp modelId="{F9D02723-89B6-44BE-86AA-3176944C85E5}">
      <dsp:nvSpPr>
        <dsp:cNvPr id="0" name=""/>
        <dsp:cNvSpPr/>
      </dsp:nvSpPr>
      <dsp:spPr>
        <a:xfrm>
          <a:off x="0" y="3622434"/>
          <a:ext cx="10515600" cy="5645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3FEAC-7662-473E-AB11-36497720D0E0}">
      <dsp:nvSpPr>
        <dsp:cNvPr id="0" name=""/>
        <dsp:cNvSpPr/>
      </dsp:nvSpPr>
      <dsp:spPr>
        <a:xfrm>
          <a:off x="170788" y="3749467"/>
          <a:ext cx="310828" cy="3105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6B746-B41E-4E4E-8FDA-51EBB4DFA590}">
      <dsp:nvSpPr>
        <dsp:cNvPr id="0" name=""/>
        <dsp:cNvSpPr/>
      </dsp:nvSpPr>
      <dsp:spPr>
        <a:xfrm>
          <a:off x="652406" y="3622434"/>
          <a:ext cx="9775438"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622300">
            <a:lnSpc>
              <a:spcPct val="100000"/>
            </a:lnSpc>
            <a:spcBef>
              <a:spcPct val="0"/>
            </a:spcBef>
            <a:spcAft>
              <a:spcPct val="35000"/>
            </a:spcAft>
            <a:buNone/>
          </a:pPr>
          <a:r>
            <a:rPr lang="en-IN" sz="1400" b="0" i="0" kern="1200"/>
            <a:t>5. Finance department: The finance department can utilize the database for financial analysis, budgeting, and tracking expenses. They can also generate financial reports and monitor revenue and profit margins.</a:t>
          </a:r>
        </a:p>
      </dsp:txBody>
      <dsp:txXfrm>
        <a:off x="652406" y="3622434"/>
        <a:ext cx="9775438" cy="7233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6B2DD-88FC-49FD-B683-361D78013D7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08745-E40D-41CC-855A-BFD8DBBEE17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CB7328-30C6-4D7D-B129-B8599592452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IN" sz="1400" b="0" i="0" kern="1200"/>
            <a:t>Descriptive Analysis: Descriptive analysis techniques were employed to understand the current state of the super store's performance. This included visualizations such as line charts, bar graphs, and heat maps to analyze sales trends over time, customer distribution across geographical regions, and summary statistics of sales, customer demographics, and inventory levels. These visualizations provided a foundation for identifying patterns and understanding the overall performance of the store.</a:t>
          </a:r>
          <a:endParaRPr lang="en-US" sz="1400" kern="1200"/>
        </a:p>
      </dsp:txBody>
      <dsp:txXfrm>
        <a:off x="1437631" y="531"/>
        <a:ext cx="9077968" cy="1244702"/>
      </dsp:txXfrm>
    </dsp:sp>
    <dsp:sp modelId="{0EB3A6A7-0752-41C0-9E05-3383E745D2B1}">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2955A-781F-467A-B920-5ABEFBD589B6}">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700072-E756-47E2-86EB-844F3E1E91F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IN" sz="1400" b="0" i="0" kern="1200"/>
            <a:t>Customer Segmentation: Customer segmentation was performed to categorize customers based on their characteristics and behavior. This involved employing clustering algorithms and demographic variables to group customers into distinct segments. </a:t>
          </a:r>
          <a:endParaRPr lang="en-US" sz="1400" kern="1200"/>
        </a:p>
      </dsp:txBody>
      <dsp:txXfrm>
        <a:off x="1437631" y="1556410"/>
        <a:ext cx="9077968" cy="1244702"/>
      </dsp:txXfrm>
    </dsp:sp>
    <dsp:sp modelId="{A9B16CE4-B502-4503-878C-CBFF02F2FD2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3F951-710A-45BF-AF30-5F1D6E9C8A6B}">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CE17D-5EF2-4EC1-B553-930DA08517BD}">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IN" sz="1400" b="0" i="0" kern="1200"/>
            <a:t>Profitability Analysis: Profitability analysis involved assessing the profitability of different product categories, customer segments, or individual products. </a:t>
          </a:r>
          <a:endParaRPr lang="en-US" sz="1400" kern="1200"/>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8DDF9-6797-DF4E-8DE7-7595D62CB356}">
      <dsp:nvSpPr>
        <dsp:cNvPr id="0" name=""/>
        <dsp:cNvSpPr/>
      </dsp:nvSpPr>
      <dsp:spPr>
        <a:xfrm>
          <a:off x="0" y="0"/>
          <a:ext cx="4294262" cy="8210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b="0" i="0" kern="1200"/>
            <a:t>Ohio has the worst profit-to-sales ratio in terms of total sales and the losses beared.</a:t>
          </a:r>
          <a:endParaRPr lang="en-US" sz="1000" kern="1200"/>
        </a:p>
      </dsp:txBody>
      <dsp:txXfrm>
        <a:off x="24047" y="24047"/>
        <a:ext cx="3408322" cy="772921"/>
      </dsp:txXfrm>
    </dsp:sp>
    <dsp:sp modelId="{3051DE1E-6C43-4E4B-B2DF-6F6FCF616F8A}">
      <dsp:nvSpPr>
        <dsp:cNvPr id="0" name=""/>
        <dsp:cNvSpPr/>
      </dsp:nvSpPr>
      <dsp:spPr>
        <a:xfrm>
          <a:off x="378905" y="957852"/>
          <a:ext cx="4294262" cy="8210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b="0" i="0" kern="1200" dirty="0"/>
            <a:t>Delaware has the highest profit-to-sales ratio.</a:t>
          </a:r>
          <a:endParaRPr lang="en-US" sz="1000" kern="1200" dirty="0"/>
        </a:p>
      </dsp:txBody>
      <dsp:txXfrm>
        <a:off x="402952" y="981899"/>
        <a:ext cx="3333602" cy="772921"/>
      </dsp:txXfrm>
    </dsp:sp>
    <dsp:sp modelId="{43109631-EA9C-254A-B57F-029620780619}">
      <dsp:nvSpPr>
        <dsp:cNvPr id="0" name=""/>
        <dsp:cNvSpPr/>
      </dsp:nvSpPr>
      <dsp:spPr>
        <a:xfrm>
          <a:off x="757811" y="1915704"/>
          <a:ext cx="4294262" cy="8210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dirty="0"/>
            <a:t>The states making the largest profits for the company, namely New York, California and Washington DC don't have the highest profit-to-sales ratio. This means that the company can further improve its sales/profits in these states.</a:t>
          </a:r>
          <a:endParaRPr lang="en-US" sz="1000" kern="1200" dirty="0"/>
        </a:p>
      </dsp:txBody>
      <dsp:txXfrm>
        <a:off x="781858" y="1939751"/>
        <a:ext cx="3333602" cy="772921"/>
      </dsp:txXfrm>
    </dsp:sp>
    <dsp:sp modelId="{EAFEF193-92D3-0E40-B01A-D5E753CFA017}">
      <dsp:nvSpPr>
        <dsp:cNvPr id="0" name=""/>
        <dsp:cNvSpPr/>
      </dsp:nvSpPr>
      <dsp:spPr>
        <a:xfrm>
          <a:off x="3760602" y="622603"/>
          <a:ext cx="533660" cy="5336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80676" y="622603"/>
        <a:ext cx="293513" cy="401579"/>
      </dsp:txXfrm>
    </dsp:sp>
    <dsp:sp modelId="{EF8C1522-6AB1-C34F-AE9E-B77DF41F4088}">
      <dsp:nvSpPr>
        <dsp:cNvPr id="0" name=""/>
        <dsp:cNvSpPr/>
      </dsp:nvSpPr>
      <dsp:spPr>
        <a:xfrm>
          <a:off x="4139508" y="1574982"/>
          <a:ext cx="533660" cy="5336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59582" y="1574982"/>
        <a:ext cx="293513" cy="40157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7/11/23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258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7/11/23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105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7/11/23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005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7/11/23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11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7/11/23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092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7/11/23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70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7/11/23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890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7/11/23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36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7/11/23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38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7/11/23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397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7/11/23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868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7/11/23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889687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drive/1bcyCfG0-59hgMtNd0w6e54KC6xisalmR?usp=sharingGitHu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sv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EF7E02-C8F6-0530-EE2F-76F7B71A8E60}"/>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kern="1200">
                <a:solidFill>
                  <a:srgbClr val="FFFFFF"/>
                </a:solidFill>
                <a:latin typeface="+mj-lt"/>
                <a:ea typeface="+mj-ea"/>
                <a:cs typeface="+mj-cs"/>
              </a:rPr>
              <a:t>STUDENT DETAILS</a:t>
            </a:r>
          </a:p>
        </p:txBody>
      </p:sp>
      <p:sp>
        <p:nvSpPr>
          <p:cNvPr id="52" name="TextBox 10">
            <a:extLst>
              <a:ext uri="{FF2B5EF4-FFF2-40B4-BE49-F238E27FC236}">
                <a16:creationId xmlns:a16="http://schemas.microsoft.com/office/drawing/2014/main" id="{66D4B025-7D06-E95F-37A1-C9D446E6B368}"/>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i="1" dirty="0"/>
              <a:t>Name:- Anantha Teja Dasari</a:t>
            </a:r>
          </a:p>
          <a:p>
            <a:pPr indent="-228600" defTabSz="914400">
              <a:lnSpc>
                <a:spcPct val="90000"/>
              </a:lnSpc>
              <a:spcAft>
                <a:spcPts val="600"/>
              </a:spcAft>
              <a:buFont typeface="Arial" panose="020B0604020202020204" pitchFamily="34" charset="0"/>
              <a:buChar char="•"/>
            </a:pPr>
            <a:r>
              <a:rPr lang="en-US" sz="2000" i="1" dirty="0" err="1"/>
              <a:t>Skillsbuild</a:t>
            </a:r>
            <a:r>
              <a:rPr lang="en-US" sz="2000" i="1" dirty="0"/>
              <a:t> Email:-</a:t>
            </a:r>
            <a:r>
              <a:rPr lang="en-US" sz="2000" i="1" dirty="0" err="1"/>
              <a:t>ananthateja_dasari@srmap.edu.in</a:t>
            </a:r>
            <a:endParaRPr lang="en-US" sz="2000" i="1" dirty="0"/>
          </a:p>
          <a:p>
            <a:pPr indent="-228600" defTabSz="914400">
              <a:lnSpc>
                <a:spcPct val="90000"/>
              </a:lnSpc>
              <a:spcAft>
                <a:spcPts val="600"/>
              </a:spcAft>
              <a:buFont typeface="Arial" panose="020B0604020202020204" pitchFamily="34" charset="0"/>
              <a:buChar char="•"/>
            </a:pPr>
            <a:r>
              <a:rPr lang="en-US" sz="2000" i="1" dirty="0"/>
              <a:t>College:-  SRM AP , Amaravati</a:t>
            </a:r>
          </a:p>
          <a:p>
            <a:pPr indent="-228600" defTabSz="914400">
              <a:lnSpc>
                <a:spcPct val="90000"/>
              </a:lnSpc>
              <a:spcAft>
                <a:spcPts val="600"/>
              </a:spcAft>
              <a:buFont typeface="Arial" panose="020B0604020202020204" pitchFamily="34" charset="0"/>
              <a:buChar char="•"/>
            </a:pPr>
            <a:r>
              <a:rPr lang="en-US" sz="2000" b="1" i="1" dirty="0"/>
              <a:t>Internship Domain:- Data Analytics (DA)</a:t>
            </a:r>
          </a:p>
          <a:p>
            <a:pPr indent="-228600" defTabSz="914400">
              <a:lnSpc>
                <a:spcPct val="90000"/>
              </a:lnSpc>
              <a:spcAft>
                <a:spcPts val="600"/>
              </a:spcAft>
              <a:buFont typeface="Arial" panose="020B0604020202020204" pitchFamily="34" charset="0"/>
              <a:buChar char="•"/>
            </a:pPr>
            <a:r>
              <a:rPr lang="en-US" sz="2000" i="1" dirty="0"/>
              <a:t>Start Date:- 12/06/2023</a:t>
            </a:r>
          </a:p>
          <a:p>
            <a:pPr indent="-228600" defTabSz="914400">
              <a:lnSpc>
                <a:spcPct val="90000"/>
              </a:lnSpc>
              <a:spcAft>
                <a:spcPts val="600"/>
              </a:spcAft>
              <a:buFont typeface="Arial" panose="020B0604020202020204" pitchFamily="34" charset="0"/>
              <a:buChar char="•"/>
            </a:pPr>
            <a:r>
              <a:rPr lang="en-US" sz="2000" i="1" dirty="0"/>
              <a:t>End Date:- 24/07/2023</a:t>
            </a:r>
          </a:p>
          <a:p>
            <a:pPr indent="-228600" defTabSz="914400">
              <a:lnSpc>
                <a:spcPct val="90000"/>
              </a:lnSpc>
              <a:spcAft>
                <a:spcPts val="600"/>
              </a:spcAft>
              <a:buFont typeface="Arial" panose="020B0604020202020204" pitchFamily="34" charset="0"/>
              <a:buChar char="•"/>
            </a:pPr>
            <a:r>
              <a:rPr lang="en-US" sz="2000" i="1" dirty="0"/>
              <a:t>Internship ID:- </a:t>
            </a:r>
            <a:r>
              <a:rPr lang="en-IN" sz="2000" dirty="0">
                <a:effectLst/>
                <a:latin typeface="CIDFont+F4"/>
              </a:rPr>
              <a:t>INTERNSHIP_168198413964410a8b547b1 </a:t>
            </a:r>
            <a:endParaRPr lang="en-IN" sz="2000" dirty="0"/>
          </a:p>
          <a:p>
            <a:pPr indent="-228600" defTabSz="914400">
              <a:lnSpc>
                <a:spcPct val="90000"/>
              </a:lnSpc>
              <a:spcAft>
                <a:spcPts val="600"/>
              </a:spcAft>
              <a:buFont typeface="Arial" panose="020B0604020202020204" pitchFamily="34" charset="0"/>
              <a:buChar char="•"/>
            </a:pPr>
            <a:r>
              <a:rPr lang="en-US" sz="2000" i="1" dirty="0"/>
              <a:t>AICTE Student ID:- Student ID:</a:t>
            </a:r>
            <a:r>
              <a:rPr lang="en-US" sz="2000" dirty="0">
                <a:effectLst/>
              </a:rPr>
              <a:t> STU646262dbbf4981684169435</a:t>
            </a:r>
            <a:endParaRPr lang="en-US" sz="2000" i="1" dirty="0"/>
          </a:p>
          <a:p>
            <a:pPr indent="-228600" defTabSz="914400">
              <a:lnSpc>
                <a:spcPct val="90000"/>
              </a:lnSpc>
              <a:spcAft>
                <a:spcPts val="600"/>
              </a:spcAft>
              <a:buFont typeface="Arial" panose="020B0604020202020204" pitchFamily="34" charset="0"/>
              <a:buChar char="•"/>
            </a:pPr>
            <a:endParaRPr lang="en-US" sz="2000" i="1" dirty="0"/>
          </a:p>
        </p:txBody>
      </p:sp>
    </p:spTree>
    <p:extLst>
      <p:ext uri="{BB962C8B-B14F-4D97-AF65-F5344CB8AC3E}">
        <p14:creationId xmlns:p14="http://schemas.microsoft.com/office/powerpoint/2010/main" val="290811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69DABC-1F51-42EE-5909-458AB1D40ADE}"/>
              </a:ext>
            </a:extLst>
          </p:cNvPr>
          <p:cNvSpPr txBox="1"/>
          <p:nvPr/>
        </p:nvSpPr>
        <p:spPr>
          <a:xfrm>
            <a:off x="3048000" y="3244334"/>
            <a:ext cx="6096000" cy="369332"/>
          </a:xfrm>
          <a:prstGeom prst="rect">
            <a:avLst/>
          </a:prstGeom>
          <a:noFill/>
        </p:spPr>
        <p:txBody>
          <a:bodyPr wrap="square">
            <a:spAutoFit/>
          </a:bodyPr>
          <a:lstStyle/>
          <a:p>
            <a:endParaRPr lang="en-US" dirty="0"/>
          </a:p>
        </p:txBody>
      </p:sp>
      <p:sp>
        <p:nvSpPr>
          <p:cNvPr id="13" name="TextBox 12">
            <a:extLst>
              <a:ext uri="{FF2B5EF4-FFF2-40B4-BE49-F238E27FC236}">
                <a16:creationId xmlns:a16="http://schemas.microsoft.com/office/drawing/2014/main" id="{92C81E8E-8ED1-A5AF-EA1D-E3AB275AD865}"/>
              </a:ext>
            </a:extLst>
          </p:cNvPr>
          <p:cNvSpPr txBox="1"/>
          <p:nvPr/>
        </p:nvSpPr>
        <p:spPr>
          <a:xfrm>
            <a:off x="7272002" y="588143"/>
            <a:ext cx="4919998" cy="2451219"/>
          </a:xfrm>
          <a:prstGeom prst="rect">
            <a:avLst/>
          </a:prstGeom>
          <a:solidFill>
            <a:schemeClr val="bg1">
              <a:lumMod val="50000"/>
              <a:lumOff val="50000"/>
            </a:schemeClr>
          </a:solidFill>
        </p:spPr>
        <p:txBody>
          <a:bodyPr wrap="square">
            <a:noAutofit/>
          </a:bodyPr>
          <a:lstStyle/>
          <a:p>
            <a:pPr indent="-228600" defTabSz="914400">
              <a:lnSpc>
                <a:spcPct val="90000"/>
              </a:lnSpc>
              <a:spcAft>
                <a:spcPts val="600"/>
              </a:spcAft>
              <a:buFont typeface="Arial" panose="020B0604020202020204" pitchFamily="34" charset="0"/>
              <a:buChar char="•"/>
            </a:pPr>
            <a:r>
              <a:rPr lang="en-US" sz="1800" dirty="0"/>
              <a:t>California has the most distributions followed by </a:t>
            </a:r>
          </a:p>
          <a:p>
            <a:pPr defTabSz="914400">
              <a:lnSpc>
                <a:spcPct val="90000"/>
              </a:lnSpc>
              <a:spcAft>
                <a:spcPts val="600"/>
              </a:spcAft>
            </a:pPr>
            <a:r>
              <a:rPr lang="en-US" sz="1800" dirty="0" err="1"/>
              <a:t>NewYork</a:t>
            </a:r>
            <a:r>
              <a:rPr lang="en-US" sz="1800" dirty="0"/>
              <a:t>.</a:t>
            </a:r>
          </a:p>
          <a:p>
            <a:pPr defTabSz="914400">
              <a:lnSpc>
                <a:spcPct val="90000"/>
              </a:lnSpc>
              <a:spcAft>
                <a:spcPts val="600"/>
              </a:spcAft>
            </a:pPr>
            <a:r>
              <a:rPr lang="en-US" dirty="0"/>
              <a:t>Even though California has more distributions the profit is very low compared to the distributions and profit of Vermont</a:t>
            </a:r>
          </a:p>
          <a:p>
            <a:pPr defTabSz="914400">
              <a:lnSpc>
                <a:spcPct val="90000"/>
              </a:lnSpc>
              <a:spcAft>
                <a:spcPts val="600"/>
              </a:spcAft>
            </a:pPr>
            <a:endParaRPr lang="en-US" dirty="0"/>
          </a:p>
          <a:p>
            <a:pPr defTabSz="914400">
              <a:lnSpc>
                <a:spcPct val="90000"/>
              </a:lnSpc>
              <a:spcAft>
                <a:spcPts val="600"/>
              </a:spcAft>
            </a:pPr>
            <a:endParaRPr lang="en-US" sz="1800" dirty="0"/>
          </a:p>
        </p:txBody>
      </p:sp>
      <p:sp>
        <p:nvSpPr>
          <p:cNvPr id="20" name="TextBox 19">
            <a:extLst>
              <a:ext uri="{FF2B5EF4-FFF2-40B4-BE49-F238E27FC236}">
                <a16:creationId xmlns:a16="http://schemas.microsoft.com/office/drawing/2014/main" id="{9FEA7F61-77E3-B2DA-1FCF-B06A1DC9F445}"/>
              </a:ext>
            </a:extLst>
          </p:cNvPr>
          <p:cNvSpPr txBox="1"/>
          <p:nvPr/>
        </p:nvSpPr>
        <p:spPr>
          <a:xfrm>
            <a:off x="0" y="3748244"/>
            <a:ext cx="4994903" cy="3095594"/>
          </a:xfrm>
          <a:prstGeom prst="rect">
            <a:avLst/>
          </a:prstGeom>
          <a:solidFill>
            <a:schemeClr val="bg2">
              <a:lumMod val="75000"/>
            </a:schemeClr>
          </a:solidFill>
        </p:spPr>
        <p:txBody>
          <a:bodyPr wrap="square" rtlCol="0">
            <a:noAutofit/>
          </a:bodyPr>
          <a:lstStyle/>
          <a:p>
            <a:r>
              <a:rPr lang="en-US" dirty="0"/>
              <a:t>The analysis tells us that :</a:t>
            </a:r>
          </a:p>
          <a:p>
            <a:r>
              <a:rPr lang="en-US" dirty="0"/>
              <a:t>There is a need or requirement to look into the States that have loss and the States that have high Distribution and low Profit.</a:t>
            </a:r>
          </a:p>
          <a:p>
            <a:r>
              <a:rPr lang="en-US" dirty="0"/>
              <a:t>Distribution should be increased in various Different states according to the profits they are gaining.</a:t>
            </a:r>
          </a:p>
        </p:txBody>
      </p:sp>
      <p:pic>
        <p:nvPicPr>
          <p:cNvPr id="3076" name="Picture 4" descr="Chart, histogram&#10;&#10;Description automatically generated">
            <a:extLst>
              <a:ext uri="{FF2B5EF4-FFF2-40B4-BE49-F238E27FC236}">
                <a16:creationId xmlns:a16="http://schemas.microsoft.com/office/drawing/2014/main" id="{D09A9D18-BCB6-1187-B415-93DAC21D44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599" r="1" b="5670"/>
          <a:stretch/>
        </p:blipFill>
        <p:spPr bwMode="auto">
          <a:xfrm>
            <a:off x="-45888" y="-20793"/>
            <a:ext cx="7279913" cy="38020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CCB6BA2-883F-E387-9137-E38928275214}"/>
              </a:ext>
            </a:extLst>
          </p:cNvPr>
          <p:cNvGrpSpPr/>
          <p:nvPr/>
        </p:nvGrpSpPr>
        <p:grpSpPr>
          <a:xfrm>
            <a:off x="4944100" y="2998834"/>
            <a:ext cx="7197097" cy="3859166"/>
            <a:chOff x="6088088" y="3264090"/>
            <a:chExt cx="6103911" cy="3593910"/>
          </a:xfrm>
        </p:grpSpPr>
        <p:pic>
          <p:nvPicPr>
            <p:cNvPr id="9" name="Picture 8" descr="Chart, histogram&#10;&#10;Description automatically generated">
              <a:extLst>
                <a:ext uri="{FF2B5EF4-FFF2-40B4-BE49-F238E27FC236}">
                  <a16:creationId xmlns:a16="http://schemas.microsoft.com/office/drawing/2014/main" id="{16661CFE-882B-755F-8A3F-C28F0FF1AE01}"/>
                </a:ext>
              </a:extLst>
            </p:cNvPr>
            <p:cNvPicPr>
              <a:picLocks noChangeAspect="1"/>
            </p:cNvPicPr>
            <p:nvPr/>
          </p:nvPicPr>
          <p:blipFill rotWithShape="1">
            <a:blip r:embed="rId3"/>
            <a:srcRect t="3080" r="1" b="1"/>
            <a:stretch/>
          </p:blipFill>
          <p:spPr>
            <a:xfrm>
              <a:off x="6088088" y="3264090"/>
              <a:ext cx="6103911" cy="3593910"/>
            </a:xfrm>
            <a:prstGeom prst="rect">
              <a:avLst/>
            </a:prstGeom>
          </p:spPr>
        </p:pic>
        <p:sp>
          <p:nvSpPr>
            <p:cNvPr id="11" name="TextBox 10">
              <a:extLst>
                <a:ext uri="{FF2B5EF4-FFF2-40B4-BE49-F238E27FC236}">
                  <a16:creationId xmlns:a16="http://schemas.microsoft.com/office/drawing/2014/main" id="{BB215F64-E88E-834C-B569-7B34601D6046}"/>
                </a:ext>
              </a:extLst>
            </p:cNvPr>
            <p:cNvSpPr txBox="1"/>
            <p:nvPr/>
          </p:nvSpPr>
          <p:spPr>
            <a:xfrm>
              <a:off x="7672008" y="3391442"/>
              <a:ext cx="3845078" cy="646331"/>
            </a:xfrm>
            <a:prstGeom prst="rect">
              <a:avLst/>
            </a:prstGeom>
            <a:noFill/>
          </p:spPr>
          <p:txBody>
            <a:bodyPr wrap="square">
              <a:spAutoFit/>
            </a:bodyPr>
            <a:lstStyle/>
            <a:p>
              <a:r>
                <a:rPr lang="en-US" sz="1800" kern="1200" dirty="0">
                  <a:solidFill>
                    <a:schemeClr val="bg1"/>
                  </a:solidFill>
                  <a:latin typeface="+mj-lt"/>
                  <a:ea typeface="+mj-ea"/>
                  <a:cs typeface="+mj-cs"/>
                </a:rPr>
                <a:t>Distribution in </a:t>
              </a:r>
              <a:r>
                <a:rPr lang="en-US" sz="1800" dirty="0">
                  <a:solidFill>
                    <a:schemeClr val="bg1"/>
                  </a:solidFill>
                </a:rPr>
                <a:t>different States</a:t>
              </a:r>
              <a:br>
                <a:rPr lang="en-US" sz="1800" kern="1200" dirty="0">
                  <a:solidFill>
                    <a:schemeClr val="bg1"/>
                  </a:solidFill>
                  <a:latin typeface="+mj-lt"/>
                  <a:ea typeface="+mj-ea"/>
                  <a:cs typeface="+mj-cs"/>
                </a:rPr>
              </a:br>
              <a:endParaRPr lang="en-US" dirty="0">
                <a:solidFill>
                  <a:schemeClr val="bg1"/>
                </a:solidFill>
              </a:endParaRPr>
            </a:p>
          </p:txBody>
        </p:sp>
      </p:grpSp>
      <p:sp>
        <p:nvSpPr>
          <p:cNvPr id="16" name="TextBox 15">
            <a:extLst>
              <a:ext uri="{FF2B5EF4-FFF2-40B4-BE49-F238E27FC236}">
                <a16:creationId xmlns:a16="http://schemas.microsoft.com/office/drawing/2014/main" id="{F16E8D4D-7041-7EAD-982F-8D795FCC8B51}"/>
              </a:ext>
            </a:extLst>
          </p:cNvPr>
          <p:cNvSpPr txBox="1"/>
          <p:nvPr/>
        </p:nvSpPr>
        <p:spPr>
          <a:xfrm>
            <a:off x="1371792" y="2775313"/>
            <a:ext cx="6101442" cy="369332"/>
          </a:xfrm>
          <a:prstGeom prst="rect">
            <a:avLst/>
          </a:prstGeom>
          <a:noFill/>
        </p:spPr>
        <p:txBody>
          <a:bodyPr wrap="square">
            <a:spAutoFit/>
          </a:bodyPr>
          <a:lstStyle/>
          <a:p>
            <a:r>
              <a:rPr lang="en-US" dirty="0">
                <a:solidFill>
                  <a:schemeClr val="accent2">
                    <a:lumMod val="75000"/>
                  </a:schemeClr>
                </a:solidFill>
                <a:latin typeface="+mj-lt"/>
                <a:ea typeface="+mj-ea"/>
                <a:cs typeface="+mj-cs"/>
              </a:rPr>
              <a:t>P</a:t>
            </a:r>
            <a:r>
              <a:rPr lang="en-US" sz="1800" dirty="0">
                <a:solidFill>
                  <a:schemeClr val="accent2">
                    <a:lumMod val="75000"/>
                  </a:schemeClr>
                </a:solidFill>
                <a:latin typeface="+mj-lt"/>
                <a:ea typeface="+mj-ea"/>
                <a:cs typeface="+mj-cs"/>
              </a:rPr>
              <a:t>rofit and looses over  different States</a:t>
            </a:r>
            <a:endParaRPr lang="en-US" dirty="0">
              <a:solidFill>
                <a:schemeClr val="accent2">
                  <a:lumMod val="75000"/>
                </a:schemeClr>
              </a:solidFill>
            </a:endParaRPr>
          </a:p>
        </p:txBody>
      </p:sp>
      <p:sp>
        <p:nvSpPr>
          <p:cNvPr id="19" name="TextBox 18">
            <a:extLst>
              <a:ext uri="{FF2B5EF4-FFF2-40B4-BE49-F238E27FC236}">
                <a16:creationId xmlns:a16="http://schemas.microsoft.com/office/drawing/2014/main" id="{23B0D933-A0CD-827E-1B20-DD3DB0963F94}"/>
              </a:ext>
            </a:extLst>
          </p:cNvPr>
          <p:cNvSpPr txBox="1"/>
          <p:nvPr/>
        </p:nvSpPr>
        <p:spPr>
          <a:xfrm>
            <a:off x="7229110" y="-20793"/>
            <a:ext cx="4912087" cy="646331"/>
          </a:xfrm>
          <a:prstGeom prst="rect">
            <a:avLst/>
          </a:prstGeom>
          <a:solidFill>
            <a:schemeClr val="accent1">
              <a:lumMod val="50000"/>
            </a:schemeClr>
          </a:solidFill>
        </p:spPr>
        <p:txBody>
          <a:bodyPr wrap="square">
            <a:spAutoFit/>
          </a:bodyPr>
          <a:lstStyle/>
          <a:p>
            <a:r>
              <a:rPr lang="en-US" dirty="0"/>
              <a:t>Most Profit State: Vermont      </a:t>
            </a:r>
          </a:p>
          <a:p>
            <a:r>
              <a:rPr lang="en-US" dirty="0"/>
              <a:t>       Most Loss State: Ohio</a:t>
            </a:r>
          </a:p>
        </p:txBody>
      </p:sp>
      <p:sp>
        <p:nvSpPr>
          <p:cNvPr id="21" name="TextBox 20">
            <a:extLst>
              <a:ext uri="{FF2B5EF4-FFF2-40B4-BE49-F238E27FC236}">
                <a16:creationId xmlns:a16="http://schemas.microsoft.com/office/drawing/2014/main" id="{3EE815AF-D93A-EA04-4F00-5D231052E838}"/>
              </a:ext>
            </a:extLst>
          </p:cNvPr>
          <p:cNvSpPr txBox="1"/>
          <p:nvPr/>
        </p:nvSpPr>
        <p:spPr>
          <a:xfrm>
            <a:off x="1371792" y="2783969"/>
            <a:ext cx="6101442" cy="369332"/>
          </a:xfrm>
          <a:prstGeom prst="rect">
            <a:avLst/>
          </a:prstGeom>
          <a:noFill/>
        </p:spPr>
        <p:txBody>
          <a:bodyPr wrap="square">
            <a:spAutoFit/>
          </a:bodyPr>
          <a:lstStyle/>
          <a:p>
            <a:r>
              <a:rPr lang="en-US" dirty="0">
                <a:solidFill>
                  <a:schemeClr val="accent2">
                    <a:lumMod val="75000"/>
                  </a:schemeClr>
                </a:solidFill>
                <a:latin typeface="+mj-lt"/>
                <a:ea typeface="+mj-ea"/>
                <a:cs typeface="+mj-cs"/>
              </a:rPr>
              <a:t>P</a:t>
            </a:r>
            <a:r>
              <a:rPr lang="en-US" sz="1800" dirty="0">
                <a:solidFill>
                  <a:schemeClr val="accent2">
                    <a:lumMod val="75000"/>
                  </a:schemeClr>
                </a:solidFill>
                <a:latin typeface="+mj-lt"/>
                <a:ea typeface="+mj-ea"/>
                <a:cs typeface="+mj-cs"/>
              </a:rPr>
              <a:t>rofit and looses over  different States</a:t>
            </a:r>
            <a:endParaRPr lang="en-US" dirty="0">
              <a:solidFill>
                <a:schemeClr val="accent2">
                  <a:lumMod val="75000"/>
                </a:schemeClr>
              </a:solidFill>
            </a:endParaRPr>
          </a:p>
        </p:txBody>
      </p:sp>
    </p:spTree>
    <p:extLst>
      <p:ext uri="{BB962C8B-B14F-4D97-AF65-F5344CB8AC3E}">
        <p14:creationId xmlns:p14="http://schemas.microsoft.com/office/powerpoint/2010/main" val="234684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F06DCF0-41CE-A330-8E88-76D45B65DF18}"/>
              </a:ext>
            </a:extLst>
          </p:cNvPr>
          <p:cNvSpPr>
            <a:spLocks noGrp="1"/>
          </p:cNvSpPr>
          <p:nvPr>
            <p:ph type="title"/>
          </p:nvPr>
        </p:nvSpPr>
        <p:spPr>
          <a:xfrm>
            <a:off x="1285240" y="882222"/>
            <a:ext cx="8074815" cy="1618489"/>
          </a:xfrm>
        </p:spPr>
        <p:txBody>
          <a:bodyPr vert="horz" lIns="91440" tIns="45720" rIns="91440" bIns="45720" rtlCol="0" anchor="ctr">
            <a:normAutofit/>
          </a:bodyPr>
          <a:lstStyle/>
          <a:p>
            <a:r>
              <a:rPr lang="en-US" sz="3400" kern="1200" dirty="0">
                <a:solidFill>
                  <a:schemeClr val="tx1"/>
                </a:solidFill>
                <a:latin typeface="+mj-lt"/>
                <a:ea typeface="+mj-ea"/>
                <a:cs typeface="+mj-cs"/>
              </a:rPr>
              <a:t>HOW DID YOU CUSTOMIZE THE PROJECT AND MAKE IT YOUR OWN</a:t>
            </a:r>
            <a:br>
              <a:rPr lang="en-US" sz="3400"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45" name="TextBox 9">
            <a:extLst>
              <a:ext uri="{FF2B5EF4-FFF2-40B4-BE49-F238E27FC236}">
                <a16:creationId xmlns:a16="http://schemas.microsoft.com/office/drawing/2014/main" id="{7FD937FB-22E3-0345-B563-1D818A988B54}"/>
              </a:ext>
            </a:extLst>
          </p:cNvPr>
          <p:cNvSpPr txBox="1"/>
          <p:nvPr/>
        </p:nvSpPr>
        <p:spPr>
          <a:xfrm>
            <a:off x="967188" y="2293587"/>
            <a:ext cx="9111090" cy="3265203"/>
          </a:xfrm>
          <a:prstGeom prst="rect">
            <a:avLst/>
          </a:prstGeom>
        </p:spPr>
        <p:txBody>
          <a:bodyPr vert="horz" lIns="91440" tIns="45720" rIns="91440" bIns="45720" rtlCol="0" anchor="t">
            <a:normAutofit lnSpcReduction="10000"/>
          </a:bodyPr>
          <a:lstStyle/>
          <a:p>
            <a:pPr marL="342900" indent="-228600" defTabSz="914400">
              <a:lnSpc>
                <a:spcPct val="90000"/>
              </a:lnSpc>
              <a:spcAft>
                <a:spcPts val="600"/>
              </a:spcAft>
              <a:buFont typeface="Arial" panose="020B0604020202020204" pitchFamily="34" charset="0"/>
              <a:buChar char="•"/>
            </a:pPr>
            <a:r>
              <a:rPr lang="en-US" sz="1400" b="0" i="0" dirty="0">
                <a:effectLst/>
              </a:rPr>
              <a:t>Understanding the Project Objectives: I thoroughly reviewed the project objectives, ensuring I had a clear understanding of what needed to be achieved through the data analysis. This allowed me to tailor my approach and analysis techniques to meet the specific goals of the project.</a:t>
            </a:r>
          </a:p>
          <a:p>
            <a:pPr marL="342900" indent="-228600" defTabSz="914400">
              <a:lnSpc>
                <a:spcPct val="90000"/>
              </a:lnSpc>
              <a:spcAft>
                <a:spcPts val="600"/>
              </a:spcAft>
              <a:buFont typeface="Arial" panose="020B0604020202020204" pitchFamily="34" charset="0"/>
              <a:buChar char="•"/>
            </a:pPr>
            <a:endParaRPr lang="en-US" sz="1400" b="0" i="0" dirty="0">
              <a:effectLst/>
            </a:endParaRPr>
          </a:p>
          <a:p>
            <a:pPr marL="342900" indent="-228600" defTabSz="914400">
              <a:lnSpc>
                <a:spcPct val="90000"/>
              </a:lnSpc>
              <a:spcAft>
                <a:spcPts val="600"/>
              </a:spcAft>
              <a:buFont typeface="Arial" panose="020B0604020202020204" pitchFamily="34" charset="0"/>
              <a:buChar char="•"/>
            </a:pPr>
            <a:r>
              <a:rPr lang="en-US" sz="1400" b="0" i="0" dirty="0">
                <a:effectLst/>
              </a:rPr>
              <a:t>Data Exploration and Preparation: I carefully examined the provided sample super store database, understanding its structure, variables, and any data quality issues. This involved data cleaning, handling missing values, addressing outliers, and ensuring the dataset was suitable for analysis.</a:t>
            </a:r>
          </a:p>
          <a:p>
            <a:pPr marL="342900" indent="-228600" defTabSz="914400">
              <a:lnSpc>
                <a:spcPct val="90000"/>
              </a:lnSpc>
              <a:spcAft>
                <a:spcPts val="600"/>
              </a:spcAft>
              <a:buFont typeface="Arial" panose="020B0604020202020204" pitchFamily="34" charset="0"/>
              <a:buChar char="•"/>
            </a:pPr>
            <a:endParaRPr lang="en-US" sz="1400" b="0" i="0" dirty="0">
              <a:effectLst/>
            </a:endParaRPr>
          </a:p>
          <a:p>
            <a:pPr marL="342900" indent="-228600" defTabSz="914400">
              <a:lnSpc>
                <a:spcPct val="90000"/>
              </a:lnSpc>
              <a:spcAft>
                <a:spcPts val="600"/>
              </a:spcAft>
              <a:buFont typeface="Arial" panose="020B0604020202020204" pitchFamily="34" charset="0"/>
              <a:buChar char="•"/>
            </a:pPr>
            <a:r>
              <a:rPr lang="en-US" sz="1400" b="0" i="0" dirty="0">
                <a:effectLst/>
              </a:rPr>
              <a:t>Data Analysis and Interpretation: I performed in-depth data analysis using statistical methods, visualization tools, and domain knowledge. This involved identifying sales trends, uncovering patterns in customer </a:t>
            </a:r>
            <a:r>
              <a:rPr lang="en-US" sz="1400" b="0" i="0" dirty="0" err="1">
                <a:effectLst/>
              </a:rPr>
              <a:t>behaviour</a:t>
            </a:r>
            <a:r>
              <a:rPr lang="en-US" sz="1400" b="0" i="0" dirty="0">
                <a:effectLst/>
              </a:rPr>
              <a:t>, assessing profitability across different product categories, sub-category and drawing meaningful insights from the data.</a:t>
            </a:r>
          </a:p>
          <a:p>
            <a:pPr marL="342900" indent="-228600" defTabSz="914400">
              <a:lnSpc>
                <a:spcPct val="90000"/>
              </a:lnSpc>
              <a:spcAft>
                <a:spcPts val="600"/>
              </a:spcAft>
              <a:buFont typeface="Arial" panose="020B0604020202020204" pitchFamily="34" charset="0"/>
              <a:buChar char="•"/>
            </a:pPr>
            <a:endParaRPr lang="en-US" sz="1400" b="0" i="0" dirty="0">
              <a:effectLst/>
            </a:endParaRPr>
          </a:p>
          <a:p>
            <a:pPr marL="342900" indent="-228600" defTabSz="914400">
              <a:lnSpc>
                <a:spcPct val="90000"/>
              </a:lnSpc>
              <a:spcAft>
                <a:spcPts val="600"/>
              </a:spcAft>
              <a:buFont typeface="Arial" panose="020B0604020202020204" pitchFamily="34" charset="0"/>
              <a:buChar char="•"/>
            </a:pPr>
            <a:r>
              <a:rPr lang="en-US" sz="1400" b="0" i="0" dirty="0">
                <a:effectLst/>
              </a:rPr>
              <a:t>Visualization and Reporting: I created visually appealing charts, graphs, and dashboards to effectively communicate the analysis findings and insights. Customized visualizations helped stakeholders easily grasp the key takeaways from the data analysis and supported data-driven decision-making.</a:t>
            </a:r>
          </a:p>
          <a:p>
            <a:pPr indent="-228600" defTabSz="9144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98429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EF554-DC50-610F-E342-6D1A104ABAB6}"/>
              </a:ext>
            </a:extLst>
          </p:cNvPr>
          <p:cNvSpPr>
            <a:spLocks noGrp="1"/>
          </p:cNvSpPr>
          <p:nvPr>
            <p:ph type="title"/>
          </p:nvPr>
        </p:nvSpPr>
        <p:spPr>
          <a:xfrm>
            <a:off x="841248" y="256032"/>
            <a:ext cx="10506456" cy="1014984"/>
          </a:xfrm>
        </p:spPr>
        <p:txBody>
          <a:bodyPr anchor="b">
            <a:normAutofit/>
          </a:bodyPr>
          <a:lstStyle/>
          <a:p>
            <a:r>
              <a:rPr lang="en-US" dirty="0"/>
              <a:t>Modelling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90D517-9E54-5E52-DE94-A6BBE1EDAE12}"/>
              </a:ext>
            </a:extLst>
          </p:cNvPr>
          <p:cNvGraphicFramePr>
            <a:graphicFrameLocks noGrp="1"/>
          </p:cNvGraphicFramePr>
          <p:nvPr>
            <p:ph idx="1"/>
            <p:extLst>
              <p:ext uri="{D42A27DB-BD31-4B8C-83A1-F6EECF244321}">
                <p14:modId xmlns:p14="http://schemas.microsoft.com/office/powerpoint/2010/main" val="77118123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22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492E-05BE-F461-2E85-41B55B2DBD4F}"/>
              </a:ext>
            </a:extLst>
          </p:cNvPr>
          <p:cNvSpPr>
            <a:spLocks noGrp="1"/>
          </p:cNvSpPr>
          <p:nvPr>
            <p:ph type="title"/>
          </p:nvPr>
        </p:nvSpPr>
        <p:spPr/>
        <p:txBody>
          <a:bodyPr/>
          <a:lstStyle/>
          <a:p>
            <a:r>
              <a:rPr lang="en-US"/>
              <a:t>The most Profitable Sub-category </a:t>
            </a:r>
            <a:endParaRPr lang="en-US" dirty="0"/>
          </a:p>
        </p:txBody>
      </p:sp>
      <p:pic>
        <p:nvPicPr>
          <p:cNvPr id="8194" name="Picture 2">
            <a:extLst>
              <a:ext uri="{FF2B5EF4-FFF2-40B4-BE49-F238E27FC236}">
                <a16:creationId xmlns:a16="http://schemas.microsoft.com/office/drawing/2014/main" id="{84CE009A-4D32-1975-1464-96A2BFFE64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89" y="1690688"/>
            <a:ext cx="6820439" cy="4501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85BA5B-728B-DB61-02D7-A83EBC7C2D60}"/>
              </a:ext>
            </a:extLst>
          </p:cNvPr>
          <p:cNvSpPr txBox="1"/>
          <p:nvPr/>
        </p:nvSpPr>
        <p:spPr>
          <a:xfrm>
            <a:off x="7065818" y="1690688"/>
            <a:ext cx="4287982" cy="2862322"/>
          </a:xfrm>
          <a:prstGeom prst="rect">
            <a:avLst/>
          </a:prstGeom>
          <a:noFill/>
        </p:spPr>
        <p:txBody>
          <a:bodyPr wrap="square" rtlCol="0">
            <a:spAutoFit/>
          </a:bodyPr>
          <a:lstStyle/>
          <a:p>
            <a:r>
              <a:rPr lang="en-US" dirty="0"/>
              <a:t>This graph shows the sales and profit vs Sub-Category .</a:t>
            </a:r>
          </a:p>
          <a:p>
            <a:endParaRPr lang="en-US" dirty="0"/>
          </a:p>
          <a:p>
            <a:r>
              <a:rPr lang="en-US" dirty="0"/>
              <a:t>Copiers being the most profitable its Sales are not high , so there is a need to increase to the number of  sales</a:t>
            </a:r>
          </a:p>
          <a:p>
            <a:endParaRPr lang="en-US" dirty="0"/>
          </a:p>
          <a:p>
            <a:r>
              <a:rPr lang="en-US" dirty="0"/>
              <a:t>Tables giving losses while sales are high. So necessary action can be taken there like stopping the sale of these.</a:t>
            </a:r>
          </a:p>
        </p:txBody>
      </p:sp>
    </p:spTree>
    <p:extLst>
      <p:ext uri="{BB962C8B-B14F-4D97-AF65-F5344CB8AC3E}">
        <p14:creationId xmlns:p14="http://schemas.microsoft.com/office/powerpoint/2010/main" val="254643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22FD-3C54-BA23-B2C1-AFD26D816095}"/>
              </a:ext>
            </a:extLst>
          </p:cNvPr>
          <p:cNvSpPr>
            <a:spLocks noGrp="1"/>
          </p:cNvSpPr>
          <p:nvPr>
            <p:ph type="title"/>
          </p:nvPr>
        </p:nvSpPr>
        <p:spPr/>
        <p:txBody>
          <a:bodyPr>
            <a:normAutofit/>
          </a:bodyPr>
          <a:lstStyle/>
          <a:p>
            <a:r>
              <a:rPr lang="en-US"/>
              <a:t>Results</a:t>
            </a:r>
            <a:br>
              <a:rPr lang="en-US"/>
            </a:br>
            <a:endParaRPr lang="en-US" dirty="0"/>
          </a:p>
        </p:txBody>
      </p:sp>
      <p:graphicFrame>
        <p:nvGraphicFramePr>
          <p:cNvPr id="9" name="Content Placeholder 2">
            <a:extLst>
              <a:ext uri="{FF2B5EF4-FFF2-40B4-BE49-F238E27FC236}">
                <a16:creationId xmlns:a16="http://schemas.microsoft.com/office/drawing/2014/main" id="{CED493A2-EA8D-7A97-B99F-BB4B781E1490}"/>
              </a:ext>
            </a:extLst>
          </p:cNvPr>
          <p:cNvGraphicFramePr>
            <a:graphicFrameLocks noGrp="1"/>
          </p:cNvGraphicFramePr>
          <p:nvPr>
            <p:ph idx="1"/>
            <p:extLst>
              <p:ext uri="{D42A27DB-BD31-4B8C-83A1-F6EECF244321}">
                <p14:modId xmlns:p14="http://schemas.microsoft.com/office/powerpoint/2010/main" val="2577492445"/>
              </p:ext>
            </p:extLst>
          </p:nvPr>
        </p:nvGraphicFramePr>
        <p:xfrm>
          <a:off x="227848" y="1389230"/>
          <a:ext cx="5052074" cy="2736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0D10843-07D4-8A84-2096-63B8D7EC6AE1}"/>
              </a:ext>
            </a:extLst>
          </p:cNvPr>
          <p:cNvSpPr txBox="1"/>
          <p:nvPr/>
        </p:nvSpPr>
        <p:spPr>
          <a:xfrm>
            <a:off x="6384295" y="3381376"/>
            <a:ext cx="4301485" cy="1323439"/>
          </a:xfrm>
          <a:prstGeom prst="rect">
            <a:avLst/>
          </a:prstGeom>
          <a:noFill/>
        </p:spPr>
        <p:txBody>
          <a:bodyPr wrap="square" rtlCol="0">
            <a:spAutoFit/>
          </a:bodyPr>
          <a:lstStyle/>
          <a:p>
            <a:pPr defTabSz="393192">
              <a:spcAft>
                <a:spcPts val="600"/>
              </a:spcAft>
            </a:pPr>
            <a:r>
              <a:rPr lang="en-IN" sz="1400" dirty="0">
                <a:latin typeface="Times New Roman" panose="02020603050405020304" pitchFamily="18" charset="0"/>
                <a:cs typeface="Times New Roman" panose="02020603050405020304" pitchFamily="18" charset="0"/>
              </a:rPr>
              <a:t>For buying the products, there are 3 Clients.. (Consumer - Corporate - Home Office )</a:t>
            </a:r>
          </a:p>
          <a:p>
            <a:pPr defTabSz="393192">
              <a:spcAft>
                <a:spcPts val="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most loyal customer is Consumer by 51% and Corporate by 30%</a:t>
            </a:r>
          </a:p>
          <a:p>
            <a:pPr>
              <a:spcAft>
                <a:spcPts val="600"/>
              </a:spcAft>
            </a:pPr>
            <a:endParaRPr lang="en-US" sz="1400" dirty="0">
              <a:latin typeface="Times New Roman" panose="02020603050405020304" pitchFamily="18" charset="0"/>
              <a:cs typeface="Times New Roman" panose="02020603050405020304" pitchFamily="18" charset="0"/>
            </a:endParaRPr>
          </a:p>
        </p:txBody>
      </p:sp>
      <p:pic>
        <p:nvPicPr>
          <p:cNvPr id="5" name="Picture 4" descr="Graphical user interface, text, website&#10;&#10;Description automatically generated">
            <a:extLst>
              <a:ext uri="{FF2B5EF4-FFF2-40B4-BE49-F238E27FC236}">
                <a16:creationId xmlns:a16="http://schemas.microsoft.com/office/drawing/2014/main" id="{5566CEB9-3C59-C26D-C9A6-BA60DB90515E}"/>
              </a:ext>
            </a:extLst>
          </p:cNvPr>
          <p:cNvPicPr>
            <a:picLocks noChangeAspect="1"/>
          </p:cNvPicPr>
          <p:nvPr/>
        </p:nvPicPr>
        <p:blipFill>
          <a:blip r:embed="rId7"/>
          <a:stretch>
            <a:fillRect/>
          </a:stretch>
        </p:blipFill>
        <p:spPr>
          <a:xfrm>
            <a:off x="6292317" y="4461976"/>
            <a:ext cx="5586601" cy="1911892"/>
          </a:xfrm>
          <a:prstGeom prst="rect">
            <a:avLst/>
          </a:prstGeom>
        </p:spPr>
      </p:pic>
      <p:grpSp>
        <p:nvGrpSpPr>
          <p:cNvPr id="6" name="Group 5">
            <a:extLst>
              <a:ext uri="{FF2B5EF4-FFF2-40B4-BE49-F238E27FC236}">
                <a16:creationId xmlns:a16="http://schemas.microsoft.com/office/drawing/2014/main" id="{CFE599D3-8344-5661-15DA-29DFC9DAE0B8}"/>
              </a:ext>
            </a:extLst>
          </p:cNvPr>
          <p:cNvGrpSpPr/>
          <p:nvPr/>
        </p:nvGrpSpPr>
        <p:grpSpPr>
          <a:xfrm>
            <a:off x="5486865" y="705078"/>
            <a:ext cx="4301682" cy="526507"/>
            <a:chOff x="1284918" y="0"/>
            <a:chExt cx="4301682" cy="526507"/>
          </a:xfrm>
        </p:grpSpPr>
        <p:sp>
          <p:nvSpPr>
            <p:cNvPr id="8" name="Rounded Rectangle 7">
              <a:extLst>
                <a:ext uri="{FF2B5EF4-FFF2-40B4-BE49-F238E27FC236}">
                  <a16:creationId xmlns:a16="http://schemas.microsoft.com/office/drawing/2014/main" id="{D3CE7590-367B-6554-C1F2-418565C6411A}"/>
                </a:ext>
              </a:extLst>
            </p:cNvPr>
            <p:cNvSpPr/>
            <p:nvPr/>
          </p:nvSpPr>
          <p:spPr>
            <a:xfrm>
              <a:off x="1284918" y="0"/>
              <a:ext cx="4301682" cy="52650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E17CD40C-F47E-8797-6A7C-37E33BE04340}"/>
                </a:ext>
              </a:extLst>
            </p:cNvPr>
            <p:cNvSpPr txBox="1"/>
            <p:nvPr/>
          </p:nvSpPr>
          <p:spPr>
            <a:xfrm>
              <a:off x="1300339" y="15421"/>
              <a:ext cx="3607381" cy="4956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IN" sz="800" b="0" i="0" kern="1200" dirty="0"/>
                <a:t>The supermarket spent more money on furniture sales, but as a result, there were significant </a:t>
              </a:r>
              <a:r>
                <a:rPr lang="en-IN" sz="800" b="0" i="0" kern="1200" dirty="0" err="1"/>
                <a:t>losses.I</a:t>
              </a:r>
              <a:r>
                <a:rPr lang="en-IN" sz="800" b="0" i="0" kern="1200" dirty="0"/>
                <a:t> think that is the cause of our supermarket loss</a:t>
              </a:r>
              <a:endParaRPr lang="en-US" sz="800" kern="1200" dirty="0"/>
            </a:p>
          </p:txBody>
        </p:sp>
      </p:grpSp>
      <p:sp>
        <p:nvSpPr>
          <p:cNvPr id="39" name="Down Arrow 38">
            <a:extLst>
              <a:ext uri="{FF2B5EF4-FFF2-40B4-BE49-F238E27FC236}">
                <a16:creationId xmlns:a16="http://schemas.microsoft.com/office/drawing/2014/main" id="{2E4FEEEB-69C2-B730-B07A-C6598AEA49FB}"/>
              </a:ext>
            </a:extLst>
          </p:cNvPr>
          <p:cNvSpPr/>
          <p:nvPr/>
        </p:nvSpPr>
        <p:spPr>
          <a:xfrm>
            <a:off x="9214548" y="1082062"/>
            <a:ext cx="653143" cy="662782"/>
          </a:xfrm>
          <a:prstGeom prst="downArrow">
            <a:avLst/>
          </a:prstGeom>
          <a:solidFill>
            <a:schemeClr val="accent1">
              <a:lumMod val="60000"/>
              <a:lumOff val="40000"/>
              <a:alpha val="7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741FD52-9394-C6E0-F6CD-B95CC1FE9FB5}"/>
              </a:ext>
            </a:extLst>
          </p:cNvPr>
          <p:cNvGrpSpPr/>
          <p:nvPr/>
        </p:nvGrpSpPr>
        <p:grpSpPr>
          <a:xfrm>
            <a:off x="7426694" y="1690688"/>
            <a:ext cx="4469280" cy="643509"/>
            <a:chOff x="1117320" y="2281531"/>
            <a:chExt cx="4469280" cy="643509"/>
          </a:xfrm>
        </p:grpSpPr>
        <p:sp>
          <p:nvSpPr>
            <p:cNvPr id="31" name="Rounded Rectangle 30">
              <a:extLst>
                <a:ext uri="{FF2B5EF4-FFF2-40B4-BE49-F238E27FC236}">
                  <a16:creationId xmlns:a16="http://schemas.microsoft.com/office/drawing/2014/main" id="{4383665D-644A-9DBB-2A0B-6BEBE71B79A8}"/>
                </a:ext>
              </a:extLst>
            </p:cNvPr>
            <p:cNvSpPr/>
            <p:nvPr/>
          </p:nvSpPr>
          <p:spPr>
            <a:xfrm>
              <a:off x="1117320" y="2281531"/>
              <a:ext cx="4469280" cy="64350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ounded Rectangle 4">
              <a:extLst>
                <a:ext uri="{FF2B5EF4-FFF2-40B4-BE49-F238E27FC236}">
                  <a16:creationId xmlns:a16="http://schemas.microsoft.com/office/drawing/2014/main" id="{9A39B273-33AA-3DEC-3BA1-6BCF18E01F02}"/>
                </a:ext>
              </a:extLst>
            </p:cNvPr>
            <p:cNvSpPr txBox="1"/>
            <p:nvPr/>
          </p:nvSpPr>
          <p:spPr>
            <a:xfrm>
              <a:off x="1136168" y="2300379"/>
              <a:ext cx="3639001" cy="6058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IN" sz="900" dirty="0"/>
                <a:t>T</a:t>
              </a:r>
              <a:r>
                <a:rPr lang="en-IN" sz="900" b="0" i="0" kern="1200" dirty="0"/>
                <a:t>echnology part have sold a few number products with high profit we we can enhance earnings by give discount on some products to sell more and more.</a:t>
              </a:r>
              <a:endParaRPr lang="en-US" sz="900" kern="1200" dirty="0"/>
            </a:p>
          </p:txBody>
        </p:sp>
      </p:grpSp>
    </p:spTree>
    <p:extLst>
      <p:ext uri="{BB962C8B-B14F-4D97-AF65-F5344CB8AC3E}">
        <p14:creationId xmlns:p14="http://schemas.microsoft.com/office/powerpoint/2010/main" val="426029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5"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7"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C010BDF4-5681-2EDC-730D-2504A728F196}"/>
              </a:ext>
            </a:extLst>
          </p:cNvPr>
          <p:cNvSpPr>
            <a:spLocks noGrp="1"/>
          </p:cNvSpPr>
          <p:nvPr>
            <p:ph type="title"/>
          </p:nvPr>
        </p:nvSpPr>
        <p:spPr>
          <a:xfrm>
            <a:off x="3502519" y="724619"/>
            <a:ext cx="5186842" cy="1102634"/>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Links</a:t>
            </a:r>
          </a:p>
        </p:txBody>
      </p:sp>
      <p:sp>
        <p:nvSpPr>
          <p:cNvPr id="3" name="Content Placeholder 2">
            <a:extLst>
              <a:ext uri="{FF2B5EF4-FFF2-40B4-BE49-F238E27FC236}">
                <a16:creationId xmlns:a16="http://schemas.microsoft.com/office/drawing/2014/main" id="{D4D17A87-076E-42EB-CAFA-160015C33F84}"/>
              </a:ext>
            </a:extLst>
          </p:cNvPr>
          <p:cNvSpPr>
            <a:spLocks noGrp="1"/>
          </p:cNvSpPr>
          <p:nvPr>
            <p:ph idx="1"/>
          </p:nvPr>
        </p:nvSpPr>
        <p:spPr>
          <a:xfrm>
            <a:off x="3502135" y="1972702"/>
            <a:ext cx="5188034" cy="2710964"/>
          </a:xfrm>
        </p:spPr>
        <p:txBody>
          <a:bodyPr vert="horz" lIns="91440" tIns="45720" rIns="91440" bIns="45720" rtlCol="0">
            <a:normAutofit/>
          </a:bodyPr>
          <a:lstStyle/>
          <a:p>
            <a:pPr marL="0" indent="0" algn="ctr">
              <a:buNone/>
            </a:pPr>
            <a:r>
              <a:rPr lang="en-US" sz="1700" kern="1200" dirty="0">
                <a:solidFill>
                  <a:schemeClr val="tx2"/>
                </a:solidFill>
                <a:latin typeface="+mn-lt"/>
                <a:ea typeface="+mn-ea"/>
                <a:cs typeface="+mn-cs"/>
              </a:rPr>
              <a:t>Google –Collab:-</a:t>
            </a:r>
          </a:p>
          <a:p>
            <a:pPr marL="0" indent="0" algn="ctr">
              <a:buNone/>
            </a:pPr>
            <a:r>
              <a:rPr lang="en-US" sz="1700" kern="1200" dirty="0">
                <a:solidFill>
                  <a:schemeClr val="tx2"/>
                </a:solidFill>
                <a:hlinkClick r:id="rId2"/>
              </a:rPr>
              <a:t>https://colab.research.google.com/drive/1bcyCfG0-59hgMtNd0w6e54KC6xisalmR?usp=sharing</a:t>
            </a:r>
            <a:endParaRPr lang="en-US" sz="1700" dirty="0">
              <a:solidFill>
                <a:schemeClr val="tx2"/>
              </a:solidFill>
              <a:hlinkClick r:id="rId2"/>
            </a:endParaRPr>
          </a:p>
          <a:p>
            <a:pPr marL="0" indent="0" algn="ctr">
              <a:buNone/>
            </a:pPr>
            <a:r>
              <a:rPr lang="en-US" sz="1700" kern="1200" dirty="0">
                <a:solidFill>
                  <a:schemeClr val="tx2"/>
                </a:solidFill>
                <a:hlinkClick r:id="rId2"/>
              </a:rPr>
              <a:t>GitHu</a:t>
            </a:r>
            <a:r>
              <a:rPr lang="en-US" sz="1700" dirty="0">
                <a:solidFill>
                  <a:schemeClr val="tx2"/>
                </a:solidFill>
                <a:hlinkClick r:id="rId2"/>
              </a:rPr>
              <a:t>b</a:t>
            </a:r>
            <a:r>
              <a:rPr lang="en-US" sz="1700" dirty="0">
                <a:solidFill>
                  <a:schemeClr val="tx2"/>
                </a:solidFill>
              </a:rPr>
              <a:t> Repo:-</a:t>
            </a:r>
          </a:p>
          <a:p>
            <a:pPr marL="0" indent="0" algn="ctr">
              <a:buNone/>
            </a:pPr>
            <a:endParaRPr lang="en-US" sz="1700" kern="1200" dirty="0">
              <a:solidFill>
                <a:schemeClr val="tx2"/>
              </a:solidFill>
              <a:latin typeface="+mn-lt"/>
              <a:ea typeface="+mn-ea"/>
              <a:cs typeface="+mn-cs"/>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895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894569-D394-8315-D0B4-CA3A0A6B555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42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Execute Your Projects Flawlessly With A Task Management Tool - OfficeTimer">
            <a:extLst>
              <a:ext uri="{FF2B5EF4-FFF2-40B4-BE49-F238E27FC236}">
                <a16:creationId xmlns:a16="http://schemas.microsoft.com/office/drawing/2014/main" id="{8BBC4049-BBAC-77CF-366A-174637CABB6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2379" r="8733"/>
          <a:stretch/>
        </p:blipFill>
        <p:spPr bwMode="auto">
          <a:xfrm>
            <a:off x="305" y="10"/>
            <a:ext cx="12191695" cy="6857990"/>
          </a:xfrm>
          <a:prstGeom prst="rect">
            <a:avLst/>
          </a:prstGeom>
          <a:solidFill>
            <a:schemeClr val="tx1"/>
          </a:solidFill>
          <a:effectLst>
            <a:outerShdw blurRad="1270000" dir="21540000" sx="1000" sy="1000" algn="ctr" rotWithShape="0">
              <a:schemeClr val="tx1">
                <a:lumMod val="95000"/>
                <a:lumOff val="5000"/>
              </a:schemeClr>
            </a:outerShdw>
          </a:effectLst>
        </p:spPr>
      </p:pic>
      <p:sp>
        <p:nvSpPr>
          <p:cNvPr id="6" name="TextBox 5">
            <a:extLst>
              <a:ext uri="{FF2B5EF4-FFF2-40B4-BE49-F238E27FC236}">
                <a16:creationId xmlns:a16="http://schemas.microsoft.com/office/drawing/2014/main" id="{799377CA-1AB0-A479-BE9D-1189EF68D2CA}"/>
              </a:ext>
            </a:extLst>
          </p:cNvPr>
          <p:cNvSpPr txBox="1"/>
          <p:nvPr/>
        </p:nvSpPr>
        <p:spPr>
          <a:xfrm>
            <a:off x="838200" y="13875"/>
            <a:ext cx="10515600" cy="1325563"/>
          </a:xfrm>
          <a:prstGeom prst="rect">
            <a:avLst/>
          </a:prstGeom>
        </p:spPr>
        <p:txBody>
          <a:bodyPr vert="horz" lIns="91440" tIns="45720" rIns="91440" bIns="45720" rtlCol="0" anchor="ctr">
            <a:normAutofit fontScale="92500"/>
          </a:bodyPr>
          <a:lstStyle/>
          <a:p>
            <a:pPr defTabSz="914400">
              <a:lnSpc>
                <a:spcPct val="90000"/>
              </a:lnSpc>
              <a:spcBef>
                <a:spcPct val="0"/>
              </a:spcBef>
              <a:spcAft>
                <a:spcPts val="600"/>
              </a:spcAft>
            </a:pPr>
            <a:r>
              <a:rPr lang="en-GB" sz="5400" dirty="0">
                <a:solidFill>
                  <a:schemeClr val="accent2">
                    <a:lumMod val="60000"/>
                    <a:lumOff val="40000"/>
                  </a:schemeClr>
                </a:solidFill>
                <a:latin typeface="Times New Roman" panose="02020603050405020304" pitchFamily="18" charset="0"/>
                <a:cs typeface="Times New Roman" panose="02020603050405020304" pitchFamily="18" charset="0"/>
              </a:rPr>
              <a:t>PROJECT TITLE/Problem Statement</a:t>
            </a:r>
            <a:endParaRPr lang="en-US" sz="5400" b="1" dirty="0">
              <a:solidFill>
                <a:schemeClr val="accent2">
                  <a:lumMod val="60000"/>
                  <a:lumOff val="40000"/>
                </a:schemeClr>
              </a:solidFill>
              <a:latin typeface="+mj-lt"/>
              <a:ea typeface="+mj-ea"/>
              <a:cs typeface="+mj-cs"/>
            </a:endParaRPr>
          </a:p>
        </p:txBody>
      </p:sp>
      <p:sp>
        <p:nvSpPr>
          <p:cNvPr id="5" name="TextBox 4">
            <a:extLst>
              <a:ext uri="{FF2B5EF4-FFF2-40B4-BE49-F238E27FC236}">
                <a16:creationId xmlns:a16="http://schemas.microsoft.com/office/drawing/2014/main" id="{96BEF4B0-79BB-963C-9EF9-94BB750D0729}"/>
              </a:ext>
            </a:extLst>
          </p:cNvPr>
          <p:cNvSpPr txBox="1"/>
          <p:nvPr/>
        </p:nvSpPr>
        <p:spPr>
          <a:xfrm>
            <a:off x="838200" y="2004446"/>
            <a:ext cx="10515600" cy="4176897"/>
          </a:xfrm>
          <a:prstGeom prst="rect">
            <a:avLst/>
          </a:prstGeom>
        </p:spPr>
        <p:txBody>
          <a:bodyPr vert="horz" lIns="91440" tIns="45720" rIns="91440" bIns="45720" rtlCol="0">
            <a:normAutofit lnSpcReduction="10000"/>
          </a:bodyPr>
          <a:lstStyle/>
          <a:p>
            <a:pPr defTabSz="914400">
              <a:lnSpc>
                <a:spcPct val="90000"/>
              </a:lnSpc>
              <a:spcBef>
                <a:spcPts val="1000"/>
              </a:spcBef>
              <a:spcAft>
                <a:spcPts val="600"/>
              </a:spcAft>
              <a:buClr>
                <a:schemeClr val="accent6"/>
              </a:buClr>
              <a:buSzPct val="90000"/>
            </a:pPr>
            <a:r>
              <a:rPr lang="en-US" sz="2400" dirty="0">
                <a:solidFill>
                  <a:srgbClr val="00B0F0"/>
                </a:solidFill>
              </a:rPr>
              <a:t>Analyze</a:t>
            </a:r>
            <a:r>
              <a:rPr lang="en-US" sz="2400" b="0" i="0" dirty="0">
                <a:solidFill>
                  <a:srgbClr val="00B0F0"/>
                </a:solidFill>
              </a:rPr>
              <a:t> a case study of a sample super store using data analysis techniques. By examining the data, we aim to gain insights into the store's performance, customer behavior, and inventory management, ultimately optimizing its operations and profitability.</a:t>
            </a:r>
          </a:p>
          <a:p>
            <a:pPr defTabSz="914400">
              <a:lnSpc>
                <a:spcPct val="90000"/>
              </a:lnSpc>
              <a:spcBef>
                <a:spcPts val="1000"/>
              </a:spcBef>
              <a:spcAft>
                <a:spcPts val="600"/>
              </a:spcAft>
              <a:buClr>
                <a:schemeClr val="accent6"/>
              </a:buClr>
              <a:buSzPct val="90000"/>
            </a:pPr>
            <a:r>
              <a:rPr lang="en-IN" sz="2400" b="0" i="0" dirty="0">
                <a:solidFill>
                  <a:srgbClr val="00B0F0"/>
                </a:solidFill>
                <a:effectLst/>
                <a:latin typeface="Söhne"/>
              </a:rPr>
              <a:t>The objective of this presentation is to showcase how data analysis can provide valuable insights and drive decision-making in the retail industry. By presenting the findings of this case study, we aim to highlight the importance of leveraging data to improve store performance and enhance the customer experience.</a:t>
            </a:r>
            <a:endParaRPr lang="en-US" sz="2400" b="0" i="0" dirty="0">
              <a:solidFill>
                <a:srgbClr val="00B0F0"/>
              </a:solidFill>
            </a:endParaRPr>
          </a:p>
          <a:p>
            <a:pPr defTabSz="914400">
              <a:lnSpc>
                <a:spcPct val="90000"/>
              </a:lnSpc>
              <a:spcBef>
                <a:spcPts val="1000"/>
              </a:spcBef>
              <a:spcAft>
                <a:spcPts val="600"/>
              </a:spcAft>
              <a:buClr>
                <a:schemeClr val="accent6"/>
              </a:buClr>
              <a:buSzPct val="90000"/>
            </a:pPr>
            <a:r>
              <a:rPr lang="en-US" sz="2400" dirty="0">
                <a:solidFill>
                  <a:srgbClr val="00B0F0"/>
                </a:solidFill>
              </a:rPr>
              <a:t>W</a:t>
            </a:r>
            <a:r>
              <a:rPr lang="en-US" sz="2400" b="0" i="0" dirty="0">
                <a:solidFill>
                  <a:srgbClr val="00B0F0"/>
                </a:solidFill>
                <a:effectLst/>
              </a:rPr>
              <a:t>e will explore how data analysis techniques can uncover hidden patterns, identify opportunities, and provide actionable insights to drive strategic decision-making in the retail sector.</a:t>
            </a:r>
            <a:endParaRPr lang="en-US" sz="2400" dirty="0">
              <a:solidFill>
                <a:srgbClr val="00B0F0"/>
              </a:solidFill>
            </a:endParaRPr>
          </a:p>
          <a:p>
            <a:pPr defTabSz="914400">
              <a:lnSpc>
                <a:spcPct val="90000"/>
              </a:lnSpc>
              <a:spcBef>
                <a:spcPts val="1000"/>
              </a:spcBef>
              <a:spcAft>
                <a:spcPts val="600"/>
              </a:spcAft>
              <a:buClr>
                <a:schemeClr val="accent6"/>
              </a:buClr>
              <a:buSzPct val="90000"/>
            </a:pPr>
            <a:endParaRPr lang="en-US" sz="2400" dirty="0">
              <a:solidFill>
                <a:srgbClr val="00B0F0"/>
              </a:solidFill>
            </a:endParaRPr>
          </a:p>
        </p:txBody>
      </p:sp>
      <p:sp>
        <p:nvSpPr>
          <p:cNvPr id="3" name="TextBox 2">
            <a:extLst>
              <a:ext uri="{FF2B5EF4-FFF2-40B4-BE49-F238E27FC236}">
                <a16:creationId xmlns:a16="http://schemas.microsoft.com/office/drawing/2014/main" id="{AB768877-BE56-3F0A-3551-A8F77C3760AB}"/>
              </a:ext>
            </a:extLst>
          </p:cNvPr>
          <p:cNvSpPr txBox="1"/>
          <p:nvPr/>
        </p:nvSpPr>
        <p:spPr>
          <a:xfrm>
            <a:off x="838200" y="1025610"/>
            <a:ext cx="9692639" cy="646331"/>
          </a:xfrm>
          <a:prstGeom prst="rect">
            <a:avLst/>
          </a:prstGeom>
          <a:noFill/>
        </p:spPr>
        <p:txBody>
          <a:bodyPr wrap="square">
            <a:spAutoFit/>
          </a:bodyPr>
          <a:lstStyle/>
          <a:p>
            <a:pPr algn="ctr"/>
            <a:r>
              <a:rPr lang="en-IN" sz="3600" dirty="0">
                <a:solidFill>
                  <a:srgbClr val="FFFF00"/>
                </a:solidFill>
                <a:latin typeface="Times New Roman" panose="02020603050405020304" pitchFamily="18" charset="0"/>
                <a:cs typeface="Times New Roman" panose="02020603050405020304" pitchFamily="18" charset="0"/>
              </a:rPr>
              <a:t>Analysis of Sample Superstore Dataset</a:t>
            </a:r>
          </a:p>
        </p:txBody>
      </p:sp>
    </p:spTree>
    <p:extLst>
      <p:ext uri="{BB962C8B-B14F-4D97-AF65-F5344CB8AC3E}">
        <p14:creationId xmlns:p14="http://schemas.microsoft.com/office/powerpoint/2010/main" val="9304002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8D7D-F682-0440-FBAC-5C72B169D63E}"/>
              </a:ext>
            </a:extLst>
          </p:cNvPr>
          <p:cNvSpPr>
            <a:spLocks noGrp="1"/>
          </p:cNvSpPr>
          <p:nvPr>
            <p:ph type="title"/>
          </p:nvPr>
        </p:nvSpPr>
        <p:spPr>
          <a:xfrm>
            <a:off x="2019300" y="538956"/>
            <a:ext cx="8985250" cy="1118394"/>
          </a:xfrm>
        </p:spPr>
        <p:txBody>
          <a:bodyPr anchor="t">
            <a:normAutofit/>
          </a:bodyPr>
          <a:lstStyle/>
          <a:p>
            <a:r>
              <a:rPr lang="en-US" sz="3700"/>
              <a:t>Agenda</a:t>
            </a:r>
            <a:br>
              <a:rPr lang="en-US" sz="3700"/>
            </a:br>
            <a:endParaRPr lang="en-US" sz="3700"/>
          </a:p>
        </p:txBody>
      </p:sp>
      <p:graphicFrame>
        <p:nvGraphicFramePr>
          <p:cNvPr id="7" name="Content Placeholder 2">
            <a:extLst>
              <a:ext uri="{FF2B5EF4-FFF2-40B4-BE49-F238E27FC236}">
                <a16:creationId xmlns:a16="http://schemas.microsoft.com/office/drawing/2014/main" id="{83C916D1-CAEF-438E-ECA6-1213B7657245}"/>
              </a:ext>
            </a:extLst>
          </p:cNvPr>
          <p:cNvGraphicFramePr>
            <a:graphicFrameLocks noGrp="1"/>
          </p:cNvGraphicFramePr>
          <p:nvPr>
            <p:ph idx="1"/>
            <p:extLst>
              <p:ext uri="{D42A27DB-BD31-4B8C-83A1-F6EECF244321}">
                <p14:modId xmlns:p14="http://schemas.microsoft.com/office/powerpoint/2010/main" val="3394640730"/>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60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DF9DEFEB-22C9-2FE3-8E93-5D44923F6B0F}"/>
              </a:ext>
            </a:extLst>
          </p:cNvPr>
          <p:cNvGraphicFramePr>
            <a:graphicFrameLocks noGrp="1"/>
          </p:cNvGraphicFramePr>
          <p:nvPr>
            <p:ph idx="1"/>
            <p:extLst>
              <p:ext uri="{D42A27DB-BD31-4B8C-83A1-F6EECF244321}">
                <p14:modId xmlns:p14="http://schemas.microsoft.com/office/powerpoint/2010/main" val="1606072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880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ardrop 21">
            <a:extLst>
              <a:ext uri="{FF2B5EF4-FFF2-40B4-BE49-F238E27FC236}">
                <a16:creationId xmlns:a16="http://schemas.microsoft.com/office/drawing/2014/main" id="{9DDCFF9E-DD28-B1D4-8670-B12A6380E4A9}"/>
              </a:ext>
            </a:extLst>
          </p:cNvPr>
          <p:cNvSpPr/>
          <p:nvPr/>
        </p:nvSpPr>
        <p:spPr>
          <a:xfrm>
            <a:off x="-315685" y="159753"/>
            <a:ext cx="4630830" cy="2366433"/>
          </a:xfrm>
          <a:prstGeom prst="teardrop">
            <a:avLst/>
          </a:prstGeom>
          <a:scene3d>
            <a:camera prst="isometricOffAxis1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chorCtr="0">
            <a:normAutofit/>
          </a:bodyPr>
          <a:lstStyle/>
          <a:p>
            <a:pPr defTabSz="914400">
              <a:lnSpc>
                <a:spcPct val="90000"/>
              </a:lnSpc>
              <a:spcBef>
                <a:spcPct val="0"/>
              </a:spcBef>
              <a:spcAft>
                <a:spcPts val="600"/>
              </a:spcAft>
            </a:pPr>
            <a:r>
              <a:rPr lang="en-US" sz="4400" dirty="0">
                <a:solidFill>
                  <a:schemeClr val="tx1"/>
                </a:solidFill>
                <a:effectLst>
                  <a:outerShdw blurRad="50800" dist="50800" dir="5400000" sx="1000" sy="1000" algn="ctr" rotWithShape="0">
                    <a:srgbClr val="000000"/>
                  </a:outerShdw>
                  <a:reflection endPos="65000" dist="50800" dir="5400000" sy="-100000" algn="bl" rotWithShape="0"/>
                </a:effectLst>
                <a:latin typeface="+mj-lt"/>
                <a:ea typeface="+mj-ea"/>
                <a:cs typeface="+mj-cs"/>
              </a:rPr>
              <a:t>Project Overview</a:t>
            </a:r>
          </a:p>
          <a:p>
            <a:pPr defTabSz="914400">
              <a:lnSpc>
                <a:spcPct val="90000"/>
              </a:lnSpc>
              <a:spcBef>
                <a:spcPct val="0"/>
              </a:spcBef>
              <a:spcAft>
                <a:spcPts val="600"/>
              </a:spcAft>
            </a:pPr>
            <a:endParaRPr lang="en-US" sz="4400" dirty="0">
              <a:solidFill>
                <a:schemeClr val="tx1"/>
              </a:solidFill>
              <a:effectLst>
                <a:outerShdw blurRad="50800" dist="50800" dir="5400000" sx="1000" sy="1000" algn="ctr" rotWithShape="0">
                  <a:srgbClr val="000000"/>
                </a:outerShdw>
                <a:reflection endPos="65000" dist="50800" dir="5400000" sy="-100000" algn="bl" rotWithShape="0"/>
              </a:effectLst>
              <a:latin typeface="+mj-lt"/>
              <a:ea typeface="+mj-ea"/>
              <a:cs typeface="+mj-cs"/>
            </a:endParaRPr>
          </a:p>
        </p:txBody>
      </p:sp>
      <p:sp>
        <p:nvSpPr>
          <p:cNvPr id="31" name="TextBox 30">
            <a:extLst>
              <a:ext uri="{FF2B5EF4-FFF2-40B4-BE49-F238E27FC236}">
                <a16:creationId xmlns:a16="http://schemas.microsoft.com/office/drawing/2014/main" id="{D43E3252-67B2-691E-3928-D76B9F567BF0}"/>
              </a:ext>
            </a:extLst>
          </p:cNvPr>
          <p:cNvSpPr txBox="1"/>
          <p:nvPr/>
        </p:nvSpPr>
        <p:spPr>
          <a:xfrm>
            <a:off x="3255717" y="2568090"/>
            <a:ext cx="6813569" cy="943727"/>
          </a:xfrm>
          <a:prstGeom prst="rect">
            <a:avLst/>
          </a:prstGeom>
        </p:spPr>
        <p:txBody>
          <a:bodyPr vert="horz" lIns="91440" tIns="45720" rIns="91440" bIns="45720" rtlCol="0" anchor="t">
            <a:normAutofit/>
          </a:bodyPr>
          <a:lstStyle/>
          <a:p>
            <a:pPr defTabSz="914400">
              <a:lnSpc>
                <a:spcPct val="90000"/>
              </a:lnSpc>
              <a:spcBef>
                <a:spcPts val="1000"/>
              </a:spcBef>
            </a:pPr>
            <a:r>
              <a:rPr lang="en-US" sz="2400" dirty="0"/>
              <a:t>Some of the questions that can be answered after this analysis are:</a:t>
            </a:r>
          </a:p>
        </p:txBody>
      </p:sp>
      <p:sp>
        <p:nvSpPr>
          <p:cNvPr id="29" name="TextBox 28">
            <a:extLst>
              <a:ext uri="{FF2B5EF4-FFF2-40B4-BE49-F238E27FC236}">
                <a16:creationId xmlns:a16="http://schemas.microsoft.com/office/drawing/2014/main" id="{CE3905EC-697A-96A4-32FE-B3A44CB50EB8}"/>
              </a:ext>
            </a:extLst>
          </p:cNvPr>
          <p:cNvSpPr txBox="1"/>
          <p:nvPr/>
        </p:nvSpPr>
        <p:spPr>
          <a:xfrm>
            <a:off x="4005943" y="901096"/>
            <a:ext cx="8501742" cy="646331"/>
          </a:xfrm>
          <a:prstGeom prst="rect">
            <a:avLst/>
          </a:prstGeom>
          <a:noFill/>
        </p:spPr>
        <p:txBody>
          <a:bodyPr wrap="square" rtlCol="0">
            <a:spAutoFit/>
          </a:bodyPr>
          <a:lstStyle/>
          <a:p>
            <a:pPr>
              <a:spcAft>
                <a:spcPts val="600"/>
              </a:spcAft>
            </a:pPr>
            <a:r>
              <a:rPr lang="en-US" dirty="0"/>
              <a:t>The analysis of the Sample Super Store Data set is useful in many ways to many users . For investing stock purposes and many more. </a:t>
            </a:r>
          </a:p>
        </p:txBody>
      </p:sp>
      <p:pic>
        <p:nvPicPr>
          <p:cNvPr id="48" name="Graphic 38" descr="Research">
            <a:extLst>
              <a:ext uri="{FF2B5EF4-FFF2-40B4-BE49-F238E27FC236}">
                <a16:creationId xmlns:a16="http://schemas.microsoft.com/office/drawing/2014/main" id="{360C171E-B15E-7629-29BF-4F07B651B3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7609" y="23446"/>
            <a:ext cx="914400" cy="914400"/>
          </a:xfrm>
          <a:prstGeom prst="rect">
            <a:avLst/>
          </a:prstGeom>
        </p:spPr>
      </p:pic>
      <p:graphicFrame>
        <p:nvGraphicFramePr>
          <p:cNvPr id="50" name="TextBox 34">
            <a:extLst>
              <a:ext uri="{FF2B5EF4-FFF2-40B4-BE49-F238E27FC236}">
                <a16:creationId xmlns:a16="http://schemas.microsoft.com/office/drawing/2014/main" id="{E5DBC4DD-A59E-5A29-6FEE-73CE31A5D3A6}"/>
              </a:ext>
            </a:extLst>
          </p:cNvPr>
          <p:cNvGraphicFramePr/>
          <p:nvPr>
            <p:extLst>
              <p:ext uri="{D42A27DB-BD31-4B8C-83A1-F6EECF244321}">
                <p14:modId xmlns:p14="http://schemas.microsoft.com/office/powerpoint/2010/main" val="3117621093"/>
              </p:ext>
            </p:extLst>
          </p:nvPr>
        </p:nvGraphicFramePr>
        <p:xfrm>
          <a:off x="4724399" y="3463138"/>
          <a:ext cx="6553200" cy="27699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7021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lose up of a green surface&#10;&#10;Description automatically generated with low confidence">
            <a:extLst>
              <a:ext uri="{FF2B5EF4-FFF2-40B4-BE49-F238E27FC236}">
                <a16:creationId xmlns:a16="http://schemas.microsoft.com/office/drawing/2014/main" id="{3A158850-BF95-FE86-32EB-871AC356419A}"/>
              </a:ext>
            </a:extLst>
          </p:cNvPr>
          <p:cNvPicPr>
            <a:picLocks noChangeAspect="1"/>
          </p:cNvPicPr>
          <p:nvPr/>
        </p:nvPicPr>
        <p:blipFill rotWithShape="1">
          <a:blip r:embed="rId2">
            <a:alphaModFix amt="35000"/>
          </a:blip>
          <a:srcRect t="3561" b="12169"/>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0B67D4E3-E72E-CF32-AE83-D7388FC4C55F}"/>
              </a:ext>
            </a:extLst>
          </p:cNvPr>
          <p:cNvSpPr/>
          <p:nvPr/>
        </p:nvSpPr>
        <p:spPr>
          <a:xfrm>
            <a:off x="838200" y="365125"/>
            <a:ext cx="105156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4400" b="1">
                <a:ln w="22225">
                  <a:solidFill>
                    <a:schemeClr val="accent2"/>
                  </a:solidFill>
                  <a:prstDash val="solid"/>
                </a:ln>
                <a:solidFill>
                  <a:srgbClr val="FFFFFF"/>
                </a:solidFill>
                <a:latin typeface="+mj-lt"/>
                <a:ea typeface="+mj-ea"/>
                <a:cs typeface="+mj-cs"/>
              </a:rPr>
              <a:t>END USERS</a:t>
            </a:r>
          </a:p>
        </p:txBody>
      </p:sp>
      <p:graphicFrame>
        <p:nvGraphicFramePr>
          <p:cNvPr id="18" name="TextBox 6">
            <a:extLst>
              <a:ext uri="{FF2B5EF4-FFF2-40B4-BE49-F238E27FC236}">
                <a16:creationId xmlns:a16="http://schemas.microsoft.com/office/drawing/2014/main" id="{FCE9FE5D-44C3-8C54-08CD-28198F6D44CC}"/>
              </a:ext>
            </a:extLst>
          </p:cNvPr>
          <p:cNvGraphicFramePr/>
          <p:nvPr>
            <p:extLst>
              <p:ext uri="{D42A27DB-BD31-4B8C-83A1-F6EECF244321}">
                <p14:modId xmlns:p14="http://schemas.microsoft.com/office/powerpoint/2010/main" val="858279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540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967E11-7957-F902-3A1D-F45B66FEB02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SOLUTION AND ITS VALUE PROPOSITION</a:t>
            </a:r>
            <a:endParaRPr lang="en-US" dirty="0"/>
          </a:p>
        </p:txBody>
      </p:sp>
      <p:sp>
        <p:nvSpPr>
          <p:cNvPr id="8" name="Content Placeholder 7">
            <a:extLst>
              <a:ext uri="{FF2B5EF4-FFF2-40B4-BE49-F238E27FC236}">
                <a16:creationId xmlns:a16="http://schemas.microsoft.com/office/drawing/2014/main" id="{04227164-41D0-16B0-96DF-53722EA5FB3B}"/>
              </a:ext>
            </a:extLst>
          </p:cNvPr>
          <p:cNvSpPr>
            <a:spLocks noGrp="1"/>
          </p:cNvSpPr>
          <p:nvPr>
            <p:ph idx="1"/>
          </p:nvPr>
        </p:nvSpPr>
        <p:spPr>
          <a:xfrm>
            <a:off x="838200" y="1825625"/>
            <a:ext cx="10515600" cy="4288456"/>
          </a:xfrm>
        </p:spPr>
        <p:txBody>
          <a:bodyPr>
            <a:normAutofit fontScale="55000" lnSpcReduction="20000"/>
          </a:bodyPr>
          <a:lstStyle/>
          <a:p>
            <a:pPr marL="0" indent="0">
              <a:buNone/>
            </a:pPr>
            <a:r>
              <a:rPr lang="en-US" sz="4500" b="1" dirty="0"/>
              <a:t>Solution:</a:t>
            </a:r>
          </a:p>
          <a:p>
            <a:r>
              <a:rPr lang="en-US" sz="2900" dirty="0"/>
              <a:t>Our solution for the Analysis of Sample Superstore Dataset project revolves around leveraging advanced data analytics techniques to extract valuable insights from the provided dataset. Through a comprehensive process of data exploration, cleaning, and analysis, we aim to uncover hidden patterns, trends, and relationships within the data. The project encompasses various key components, including customer segmentation, sales analysis, profitability analysis, and customer behavior analysis, among others.</a:t>
            </a:r>
          </a:p>
          <a:p>
            <a:r>
              <a:rPr lang="en-US" sz="2900" dirty="0"/>
              <a:t>1. Sales Analysis: We will conduct an in-depth analysis of sales data, examining trends, seasonality, and correlations with various factors such as promotions, pricing, and product categories. This analysis will provide insights into the store's top-selling products, peak sales periods, and opportunities for revenue growth.</a:t>
            </a:r>
          </a:p>
          <a:p>
            <a:r>
              <a:rPr lang="en-US" sz="2900" dirty="0"/>
              <a:t>2. Profitability Analysis: We evaluated the profit of different products, product categories, and customer segments. This analysis will help the store identify high-profit areas, optimize pricing strategies, and allocate resources effectively to maximize profit.</a:t>
            </a:r>
          </a:p>
          <a:p>
            <a:r>
              <a:rPr lang="en-US" sz="2900" dirty="0"/>
              <a:t>3. Customer Behavior Analysis: By analyzing customer purchase history, browsing patterns, and interactions with the store, we will gain insights into customer preferences, buying habits, and loyalty. This analysis will enable the store to develop targeted marketing campaigns, improve customer retention, and enhance the overall customer experience.</a:t>
            </a:r>
          </a:p>
          <a:p>
            <a:r>
              <a:rPr lang="en-US" sz="2900" dirty="0"/>
              <a:t>Through our comprehensive data analytics approach, the Analysis of Sample Superstore Dataset project aims to empower the store with actionable insights that can drive strategic decision-making, optimize operations, and ultimately improve the store's performance and profitability.</a:t>
            </a:r>
          </a:p>
        </p:txBody>
      </p:sp>
    </p:spTree>
    <p:extLst>
      <p:ext uri="{BB962C8B-B14F-4D97-AF65-F5344CB8AC3E}">
        <p14:creationId xmlns:p14="http://schemas.microsoft.com/office/powerpoint/2010/main" val="41780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3E03-BC8C-EB7D-0EC6-122892B8376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Loss in different Segments</a:t>
            </a:r>
          </a:p>
        </p:txBody>
      </p:sp>
      <p:sp>
        <p:nvSpPr>
          <p:cNvPr id="4" name="TextBox 3">
            <a:extLst>
              <a:ext uri="{FF2B5EF4-FFF2-40B4-BE49-F238E27FC236}">
                <a16:creationId xmlns:a16="http://schemas.microsoft.com/office/drawing/2014/main" id="{3F37D371-0487-3E75-FA09-6612E0314E83}"/>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200"/>
              <a:t>Clearly visible that the sales in consumer segment is high and the loss is also high.</a:t>
            </a:r>
          </a:p>
          <a:p>
            <a:pPr indent="-228600" defTabSz="914400">
              <a:lnSpc>
                <a:spcPct val="90000"/>
              </a:lnSpc>
              <a:spcAft>
                <a:spcPts val="600"/>
              </a:spcAft>
              <a:buFont typeface="Arial" panose="020B0604020202020204" pitchFamily="34" charset="0"/>
              <a:buChar char="•"/>
            </a:pPr>
            <a:r>
              <a:rPr lang="en-US" sz="2200"/>
              <a:t>So there needs to make changes to reduce it or change it.</a:t>
            </a:r>
          </a:p>
          <a:p>
            <a:pPr indent="-228600" defTabSz="914400">
              <a:lnSpc>
                <a:spcPct val="90000"/>
              </a:lnSpc>
              <a:spcAft>
                <a:spcPts val="600"/>
              </a:spcAft>
              <a:buFont typeface="Arial" panose="020B0604020202020204" pitchFamily="34" charset="0"/>
              <a:buChar char="•"/>
            </a:pPr>
            <a:endParaRPr lang="en-US" sz="2200"/>
          </a:p>
        </p:txBody>
      </p:sp>
      <p:pic>
        <p:nvPicPr>
          <p:cNvPr id="4098" name="Picture 2" descr="Chart, waterfall chart&#10;&#10;Description automatically generated">
            <a:extLst>
              <a:ext uri="{FF2B5EF4-FFF2-40B4-BE49-F238E27FC236}">
                <a16:creationId xmlns:a16="http://schemas.microsoft.com/office/drawing/2014/main" id="{C48EE627-0F11-F2BA-A431-B13CD3F2D1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53771" y="640080"/>
            <a:ext cx="650476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30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651C-DA0C-2C73-08E7-155A36DB591C}"/>
              </a:ext>
            </a:extLst>
          </p:cNvPr>
          <p:cNvSpPr>
            <a:spLocks noGrp="1"/>
          </p:cNvSpPr>
          <p:nvPr>
            <p:ph type="title"/>
          </p:nvPr>
        </p:nvSpPr>
        <p:spPr>
          <a:xfrm>
            <a:off x="838200" y="1160257"/>
            <a:ext cx="10515600" cy="315912"/>
          </a:xfrm>
        </p:spPr>
        <p:txBody>
          <a:bodyPr>
            <a:normAutofit fontScale="90000"/>
          </a:bodyPr>
          <a:lstStyle/>
          <a:p>
            <a:r>
              <a:rPr lang="en-US" sz="2800" dirty="0"/>
              <a:t>Value </a:t>
            </a:r>
            <a:r>
              <a:rPr lang="en-US" sz="2800" dirty="0" err="1"/>
              <a:t>Propostion</a:t>
            </a:r>
            <a:r>
              <a:rPr lang="en-US" sz="2800" dirty="0"/>
              <a:t>:</a:t>
            </a:r>
          </a:p>
        </p:txBody>
      </p:sp>
      <p:sp>
        <p:nvSpPr>
          <p:cNvPr id="3" name="Content Placeholder 2">
            <a:extLst>
              <a:ext uri="{FF2B5EF4-FFF2-40B4-BE49-F238E27FC236}">
                <a16:creationId xmlns:a16="http://schemas.microsoft.com/office/drawing/2014/main" id="{56C10491-1CEA-3431-0D93-86144046BEB5}"/>
              </a:ext>
            </a:extLst>
          </p:cNvPr>
          <p:cNvSpPr>
            <a:spLocks noGrp="1"/>
          </p:cNvSpPr>
          <p:nvPr>
            <p:ph idx="1"/>
          </p:nvPr>
        </p:nvSpPr>
        <p:spPr/>
        <p:txBody>
          <a:bodyPr>
            <a:normAutofit/>
          </a:bodyPr>
          <a:lstStyle/>
          <a:p>
            <a:pPr>
              <a:buFont typeface="Wingdings" pitchFamily="2" charset="2"/>
              <a:buChar char="v"/>
            </a:pPr>
            <a:r>
              <a:rPr lang="en-US" sz="1800" b="1" i="1" dirty="0">
                <a:latin typeface="Times New Roman" panose="02020603050405020304" pitchFamily="18" charset="0"/>
                <a:cs typeface="Times New Roman" panose="02020603050405020304" pitchFamily="18" charset="0"/>
              </a:rPr>
              <a:t>Actionable Insights: </a:t>
            </a:r>
            <a:r>
              <a:rPr lang="en-US" sz="1800"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r>
              <a:rPr lang="en-US" sz="1800" i="1" dirty="0">
                <a:latin typeface="Times New Roman" panose="02020603050405020304" pitchFamily="18" charset="0"/>
                <a:cs typeface="Times New Roman" panose="02020603050405020304" pitchFamily="18" charset="0"/>
              </a:rPr>
              <a:t>.</a:t>
            </a:r>
          </a:p>
          <a:p>
            <a:pPr>
              <a:buFont typeface="Wingdings" pitchFamily="2" charset="2"/>
              <a:buChar char="v"/>
            </a:pPr>
            <a:r>
              <a:rPr lang="en-US" sz="1800" b="1" dirty="0"/>
              <a:t>Enhanced Decision Making</a:t>
            </a:r>
            <a:r>
              <a:rPr lang="en-US" sz="1600" dirty="0"/>
              <a:t>: </a:t>
            </a:r>
            <a:r>
              <a:rPr lang="en-IN" sz="1800" dirty="0"/>
              <a:t>Our project enables enhanced decision-making by promoting data-driven approaches, providing a deeper understanding of the dataset, mitigating risks, optimizing resource allocation, fostering proactive strategies, facilitating evaluation and monitoring, instilling confidence in decision-making, and aligning decisions with organizational goals</a:t>
            </a:r>
            <a:r>
              <a:rPr lang="en-IN" sz="1800" b="0" i="0" dirty="0">
                <a:solidFill>
                  <a:srgbClr val="D1D5DB"/>
                </a:solidFill>
                <a:effectLst/>
                <a:latin typeface="Söhne"/>
              </a:rPr>
              <a:t>.</a:t>
            </a:r>
          </a:p>
          <a:p>
            <a:pPr>
              <a:buFont typeface="Wingdings" pitchFamily="2" charset="2"/>
              <a:buChar char="v"/>
            </a:pPr>
            <a:r>
              <a:rPr lang="en-IN" sz="1800" b="1" dirty="0">
                <a:latin typeface="Söhne"/>
              </a:rPr>
              <a:t>Improved sales and  adaptability</a:t>
            </a:r>
            <a:r>
              <a:rPr lang="en-IN" sz="1600" dirty="0"/>
              <a:t>: </a:t>
            </a:r>
            <a:r>
              <a:rPr lang="en-IN" sz="1800" dirty="0"/>
              <a:t>Our project contributes to improved sales and customer satisfaction by enhancing sales strategies, personalizing the customer experience, optimizing pricing, improving product assortment, implementing targeted marketing campaigns, fostering customer retention and loyalty, enhancing customer service, and gaining a competitive advantage in the market</a:t>
            </a:r>
            <a:r>
              <a:rPr lang="en-IN" sz="1800" b="0" i="0" dirty="0">
                <a:solidFill>
                  <a:srgbClr val="D1D5DB"/>
                </a:solidFill>
                <a:effectLst/>
                <a:latin typeface="Söhne"/>
              </a:rPr>
              <a:t>.</a:t>
            </a:r>
          </a:p>
          <a:p>
            <a:endParaRPr lang="en-US" sz="1800" dirty="0"/>
          </a:p>
        </p:txBody>
      </p:sp>
    </p:spTree>
    <p:extLst>
      <p:ext uri="{BB962C8B-B14F-4D97-AF65-F5344CB8AC3E}">
        <p14:creationId xmlns:p14="http://schemas.microsoft.com/office/powerpoint/2010/main" val="2235814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{B5D16410-26D1-CC49-B8BE-B62BBC532D96}tf16401378</Template>
  <TotalTime>5648</TotalTime>
  <Words>1815</Words>
  <Application>Microsoft Macintosh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CIDFont+F4</vt:lpstr>
      <vt:lpstr>Söhne</vt:lpstr>
      <vt:lpstr>Times New Roman</vt:lpstr>
      <vt:lpstr>Wingdings</vt:lpstr>
      <vt:lpstr>Office Theme</vt:lpstr>
      <vt:lpstr>PowerPoint Presentation</vt:lpstr>
      <vt:lpstr>PowerPoint Presentation</vt:lpstr>
      <vt:lpstr>Agenda </vt:lpstr>
      <vt:lpstr>PowerPoint Presentation</vt:lpstr>
      <vt:lpstr>PowerPoint Presentation</vt:lpstr>
      <vt:lpstr>PowerPoint Presentation</vt:lpstr>
      <vt:lpstr>SOLUTION AND ITS VALUE PROPOSITION</vt:lpstr>
      <vt:lpstr>Loss in different Segments</vt:lpstr>
      <vt:lpstr>Value Propostion:</vt:lpstr>
      <vt:lpstr>PowerPoint Presentation</vt:lpstr>
      <vt:lpstr>HOW DID YOU CUSTOMIZE THE PROJECT AND MAKE IT YOUR OWN </vt:lpstr>
      <vt:lpstr>Modelling</vt:lpstr>
      <vt:lpstr>The most Profitable Sub-category </vt:lpstr>
      <vt:lpstr>Results </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2023-07-10T15:56:17Z</dcterms:created>
  <dcterms:modified xsi:type="dcterms:W3CDTF">2023-07-15T07:46:09Z</dcterms:modified>
</cp:coreProperties>
</file>