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5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5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DE643-749D-4D03-B51E-E197617FC5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93BA9CB-7ADA-4D23-8142-A90433B5C734}">
      <dgm:prSet custT="1"/>
      <dgm:spPr/>
      <dgm:t>
        <a:bodyPr/>
        <a:lstStyle/>
        <a:p>
          <a:r>
            <a:rPr lang="en-US" sz="1800" b="1" dirty="0"/>
            <a:t>AIM</a:t>
          </a:r>
          <a:r>
            <a:rPr lang="en-US" sz="1800" dirty="0"/>
            <a:t>: </a:t>
          </a:r>
          <a:r>
            <a:rPr lang="en-US" sz="1600" dirty="0">
              <a:latin typeface="+mj-lt"/>
            </a:rPr>
            <a:t>to develop a real-time Fraud Product Review Detection application for products on Amazon.</a:t>
          </a:r>
        </a:p>
      </dgm:t>
    </dgm:pt>
    <dgm:pt modelId="{C7591A8C-972D-4A7C-9DD4-A0D9CA7C7346}" type="parTrans" cxnId="{64149687-E782-4003-8B6F-769B98C879CF}">
      <dgm:prSet/>
      <dgm:spPr/>
      <dgm:t>
        <a:bodyPr/>
        <a:lstStyle/>
        <a:p>
          <a:endParaRPr lang="en-US"/>
        </a:p>
      </dgm:t>
    </dgm:pt>
    <dgm:pt modelId="{4389B6FC-21FC-4379-B0DE-6A1D653A8525}" type="sibTrans" cxnId="{64149687-E782-4003-8B6F-769B98C879CF}">
      <dgm:prSet/>
      <dgm:spPr/>
      <dgm:t>
        <a:bodyPr/>
        <a:lstStyle/>
        <a:p>
          <a:endParaRPr lang="en-US"/>
        </a:p>
      </dgm:t>
    </dgm:pt>
    <dgm:pt modelId="{9504B75A-4805-41E0-A9BB-19E1FF6789B8}">
      <dgm:prSet custT="1"/>
      <dgm:spPr/>
      <dgm:t>
        <a:bodyPr/>
        <a:lstStyle/>
        <a:p>
          <a:r>
            <a:rPr lang="en-US" sz="1800" b="1" dirty="0"/>
            <a:t>WHY</a:t>
          </a:r>
          <a:r>
            <a:rPr lang="en-US" sz="1800" b="1" dirty="0">
              <a:latin typeface="+mj-lt"/>
            </a:rPr>
            <a:t>? </a:t>
          </a:r>
          <a:r>
            <a:rPr lang="en-US" sz="16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gm:t>
    </dgm:pt>
    <dgm:pt modelId="{5044B46B-86A3-4499-9DF3-ED8E9C87D1A1}" type="parTrans" cxnId="{5AB1A423-C323-4841-A261-4E3AD06EE62F}">
      <dgm:prSet/>
      <dgm:spPr/>
      <dgm:t>
        <a:bodyPr/>
        <a:lstStyle/>
        <a:p>
          <a:endParaRPr lang="en-US"/>
        </a:p>
      </dgm:t>
    </dgm:pt>
    <dgm:pt modelId="{7D7F7B28-BB7A-4D2D-BBF0-EAAB63474533}" type="sibTrans" cxnId="{5AB1A423-C323-4841-A261-4E3AD06EE62F}">
      <dgm:prSet/>
      <dgm:spPr/>
      <dgm:t>
        <a:bodyPr/>
        <a:lstStyle/>
        <a:p>
          <a:endParaRPr lang="en-US"/>
        </a:p>
      </dgm:t>
    </dgm:pt>
    <dgm:pt modelId="{90AEBEF4-0F9A-4C84-BE1B-3981300FE7B6}">
      <dgm:prSet custT="1"/>
      <dgm:spPr/>
      <dgm:t>
        <a:bodyPr/>
        <a:lstStyle/>
        <a:p>
          <a:r>
            <a:rPr lang="en-US" sz="1800" b="1" dirty="0"/>
            <a:t>WHY NOW</a:t>
          </a:r>
          <a:r>
            <a:rPr lang="en-US" sz="1800" dirty="0"/>
            <a:t>: </a:t>
          </a:r>
          <a:r>
            <a:rPr lang="en-US" sz="1600" dirty="0"/>
            <a:t>Due to the increase in online purchases and the rise in concerns about review manipulation and the need for a transparent and trustworthy online shopping experience.</a:t>
          </a:r>
        </a:p>
      </dgm:t>
    </dgm:pt>
    <dgm:pt modelId="{C84E0CC8-48AE-4234-8578-3DD678DB3283}" type="parTrans" cxnId="{E0E05FE1-4728-43ED-9A84-CFC91D2355B7}">
      <dgm:prSet/>
      <dgm:spPr/>
      <dgm:t>
        <a:bodyPr/>
        <a:lstStyle/>
        <a:p>
          <a:endParaRPr lang="en-US"/>
        </a:p>
      </dgm:t>
    </dgm:pt>
    <dgm:pt modelId="{31E1B7E1-C9F1-446E-BFC8-189161E22162}" type="sibTrans" cxnId="{E0E05FE1-4728-43ED-9A84-CFC91D2355B7}">
      <dgm:prSet/>
      <dgm:spPr/>
      <dgm:t>
        <a:bodyPr/>
        <a:lstStyle/>
        <a:p>
          <a:endParaRPr lang="en-US"/>
        </a:p>
      </dgm:t>
    </dgm:pt>
    <dgm:pt modelId="{EC09DD4C-D5C9-4E6F-BDFF-9A6920246101}">
      <dgm:prSet custT="1"/>
      <dgm:spPr/>
      <dgm:t>
        <a:bodyPr/>
        <a:lstStyle/>
        <a:p>
          <a:r>
            <a:rPr lang="en-US" sz="1800" b="1" dirty="0"/>
            <a:t>APPROACH</a:t>
          </a:r>
          <a:r>
            <a:rPr lang="en-US" sz="1800" dirty="0"/>
            <a:t>: </a:t>
          </a:r>
          <a:r>
            <a:rPr lang="en-US" sz="1600" dirty="0"/>
            <a:t>Implement a combination of NLP analysis, machine learning models, and real-time monitoring to identify and filter out suspicious reviews.</a:t>
          </a:r>
        </a:p>
      </dgm:t>
    </dgm:pt>
    <dgm:pt modelId="{68DF10D0-365C-471C-9110-510120A3DAF0}" type="parTrans" cxnId="{0C9C7EBD-F4CC-49E4-95F4-54F8E65860D9}">
      <dgm:prSet/>
      <dgm:spPr/>
      <dgm:t>
        <a:bodyPr/>
        <a:lstStyle/>
        <a:p>
          <a:endParaRPr lang="en-US"/>
        </a:p>
      </dgm:t>
    </dgm:pt>
    <dgm:pt modelId="{3FE0D473-30FC-409E-B3B6-C77B26B4D9B0}" type="sibTrans" cxnId="{0C9C7EBD-F4CC-49E4-95F4-54F8E65860D9}">
      <dgm:prSet/>
      <dgm:spPr/>
      <dgm:t>
        <a:bodyPr/>
        <a:lstStyle/>
        <a:p>
          <a:endParaRPr lang="en-US"/>
        </a:p>
      </dgm:t>
    </dgm:pt>
    <dgm:pt modelId="{AB587DA8-050A-44EA-8F60-D7F3585335AC}" type="pres">
      <dgm:prSet presAssocID="{FF4DE643-749D-4D03-B51E-E197617FC5C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E7B5C84-016F-4FD2-8827-26F072A63976}" type="pres">
      <dgm:prSet presAssocID="{093BA9CB-7ADA-4D23-8142-A90433B5C734}" presName="compNode" presStyleCnt="0"/>
      <dgm:spPr/>
    </dgm:pt>
    <dgm:pt modelId="{1CB33FB6-7919-4BC6-85D5-C5BAB6A19739}" type="pres">
      <dgm:prSet presAssocID="{093BA9CB-7ADA-4D23-8142-A90433B5C734}" presName="bgRect" presStyleLbl="bgShp" presStyleIdx="0" presStyleCnt="4" custLinFactNeighborX="-8" custLinFactNeighborY="2529"/>
      <dgm:spPr/>
      <dgm:t>
        <a:bodyPr/>
        <a:lstStyle/>
        <a:p>
          <a:endParaRPr lang="en-IN"/>
        </a:p>
      </dgm:t>
    </dgm:pt>
    <dgm:pt modelId="{21BA6B43-6606-4C2B-B0A6-52BEAD727C69}" type="pres">
      <dgm:prSet presAssocID="{093BA9CB-7ADA-4D23-8142-A90433B5C73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7CD55830-D6E5-4B8C-8B65-B8C3D17D50CA}" type="pres">
      <dgm:prSet presAssocID="{093BA9CB-7ADA-4D23-8142-A90433B5C734}" presName="spaceRect" presStyleCnt="0"/>
      <dgm:spPr/>
    </dgm:pt>
    <dgm:pt modelId="{1CD585A5-794C-4B9A-9007-2C4CFEDAC759}" type="pres">
      <dgm:prSet presAssocID="{093BA9CB-7ADA-4D23-8142-A90433B5C734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DC0ADA9-A2D9-4748-8D55-0AA74F9F7538}" type="pres">
      <dgm:prSet presAssocID="{4389B6FC-21FC-4379-B0DE-6A1D653A8525}" presName="sibTrans" presStyleCnt="0"/>
      <dgm:spPr/>
    </dgm:pt>
    <dgm:pt modelId="{962C8338-779F-46D1-83A9-24EF6C3CB88B}" type="pres">
      <dgm:prSet presAssocID="{9504B75A-4805-41E0-A9BB-19E1FF6789B8}" presName="compNode" presStyleCnt="0"/>
      <dgm:spPr/>
    </dgm:pt>
    <dgm:pt modelId="{DE27B39E-5BBE-4738-8DB2-42E51394026F}" type="pres">
      <dgm:prSet presAssocID="{9504B75A-4805-41E0-A9BB-19E1FF6789B8}" presName="bgRect" presStyleLbl="bgShp" presStyleIdx="1" presStyleCnt="4"/>
      <dgm:spPr/>
    </dgm:pt>
    <dgm:pt modelId="{CBA0E43A-F76F-43AA-8833-1DC757A66857}" type="pres">
      <dgm:prSet presAssocID="{9504B75A-4805-41E0-A9BB-19E1FF6789B8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5DAC260-96BB-4570-8300-902D53E99C5D}" type="pres">
      <dgm:prSet presAssocID="{9504B75A-4805-41E0-A9BB-19E1FF6789B8}" presName="spaceRect" presStyleCnt="0"/>
      <dgm:spPr/>
    </dgm:pt>
    <dgm:pt modelId="{49EAAA9D-2708-43D5-8CD2-7B0BAA6F9223}" type="pres">
      <dgm:prSet presAssocID="{9504B75A-4805-41E0-A9BB-19E1FF6789B8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C2552A43-62FE-4735-96D2-F6AC86E21268}" type="pres">
      <dgm:prSet presAssocID="{7D7F7B28-BB7A-4D2D-BBF0-EAAB63474533}" presName="sibTrans" presStyleCnt="0"/>
      <dgm:spPr/>
    </dgm:pt>
    <dgm:pt modelId="{9A5ED8DE-46A3-4561-BE5B-2D78D15A29D3}" type="pres">
      <dgm:prSet presAssocID="{90AEBEF4-0F9A-4C84-BE1B-3981300FE7B6}" presName="compNode" presStyleCnt="0"/>
      <dgm:spPr/>
    </dgm:pt>
    <dgm:pt modelId="{612F0BAE-ECB5-45F7-86FF-AF81F32C04EE}" type="pres">
      <dgm:prSet presAssocID="{90AEBEF4-0F9A-4C84-BE1B-3981300FE7B6}" presName="bgRect" presStyleLbl="bgShp" presStyleIdx="2" presStyleCnt="4"/>
      <dgm:spPr/>
    </dgm:pt>
    <dgm:pt modelId="{1CE446E6-BFE1-442A-B783-454130EE6FE9}" type="pres">
      <dgm:prSet presAssocID="{90AEBEF4-0F9A-4C84-BE1B-3981300FE7B6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5D0E035-6DC6-4A32-ADE1-7442AA4BE5E7}" type="pres">
      <dgm:prSet presAssocID="{90AEBEF4-0F9A-4C84-BE1B-3981300FE7B6}" presName="spaceRect" presStyleCnt="0"/>
      <dgm:spPr/>
    </dgm:pt>
    <dgm:pt modelId="{A28257E5-C0E5-4347-B366-6CAAE6C1FA96}" type="pres">
      <dgm:prSet presAssocID="{90AEBEF4-0F9A-4C84-BE1B-3981300FE7B6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35F730A-4AD4-4900-AD0A-CD4E9658FA85}" type="pres">
      <dgm:prSet presAssocID="{31E1B7E1-C9F1-446E-BFC8-189161E22162}" presName="sibTrans" presStyleCnt="0"/>
      <dgm:spPr/>
    </dgm:pt>
    <dgm:pt modelId="{D4A37FF9-A973-432C-9049-1EE4E84C3554}" type="pres">
      <dgm:prSet presAssocID="{EC09DD4C-D5C9-4E6F-BDFF-9A6920246101}" presName="compNode" presStyleCnt="0"/>
      <dgm:spPr/>
    </dgm:pt>
    <dgm:pt modelId="{AB1B3E7F-7DD8-430E-99FD-58D257349502}" type="pres">
      <dgm:prSet presAssocID="{EC09DD4C-D5C9-4E6F-BDFF-9A6920246101}" presName="bgRect" presStyleLbl="bgShp" presStyleIdx="3" presStyleCnt="4"/>
      <dgm:spPr/>
    </dgm:pt>
    <dgm:pt modelId="{AF41DF93-083D-40FE-919B-52425C5ADC9D}" type="pres">
      <dgm:prSet presAssocID="{EC09DD4C-D5C9-4E6F-BDFF-9A692024610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03A539C-3DEA-4222-A202-CF9CA75C4696}" type="pres">
      <dgm:prSet presAssocID="{EC09DD4C-D5C9-4E6F-BDFF-9A6920246101}" presName="spaceRect" presStyleCnt="0"/>
      <dgm:spPr/>
    </dgm:pt>
    <dgm:pt modelId="{EBBBC12E-53CE-48CB-A145-1521A35AD05A}" type="pres">
      <dgm:prSet presAssocID="{EC09DD4C-D5C9-4E6F-BDFF-9A6920246101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E8AA02CC-F03F-4764-BB75-65757C991FE7}" type="presOf" srcId="{90AEBEF4-0F9A-4C84-BE1B-3981300FE7B6}" destId="{A28257E5-C0E5-4347-B366-6CAAE6C1FA96}" srcOrd="0" destOrd="0" presId="urn:microsoft.com/office/officeart/2018/2/layout/IconVerticalSolidList"/>
    <dgm:cxn modelId="{64149687-E782-4003-8B6F-769B98C879CF}" srcId="{FF4DE643-749D-4D03-B51E-E197617FC5CF}" destId="{093BA9CB-7ADA-4D23-8142-A90433B5C734}" srcOrd="0" destOrd="0" parTransId="{C7591A8C-972D-4A7C-9DD4-A0D9CA7C7346}" sibTransId="{4389B6FC-21FC-4379-B0DE-6A1D653A8525}"/>
    <dgm:cxn modelId="{42EE3F45-C7CD-4870-848A-5A5D324689C3}" type="presOf" srcId="{9504B75A-4805-41E0-A9BB-19E1FF6789B8}" destId="{49EAAA9D-2708-43D5-8CD2-7B0BAA6F9223}" srcOrd="0" destOrd="0" presId="urn:microsoft.com/office/officeart/2018/2/layout/IconVerticalSolidList"/>
    <dgm:cxn modelId="{79567E59-6BA3-4CB8-BA13-540F5F38F4A2}" type="presOf" srcId="{093BA9CB-7ADA-4D23-8142-A90433B5C734}" destId="{1CD585A5-794C-4B9A-9007-2C4CFEDAC759}" srcOrd="0" destOrd="0" presId="urn:microsoft.com/office/officeart/2018/2/layout/IconVerticalSolidList"/>
    <dgm:cxn modelId="{AF03E74C-DEEC-41B2-94BA-F0D20EDD6D20}" type="presOf" srcId="{EC09DD4C-D5C9-4E6F-BDFF-9A6920246101}" destId="{EBBBC12E-53CE-48CB-A145-1521A35AD05A}" srcOrd="0" destOrd="0" presId="urn:microsoft.com/office/officeart/2018/2/layout/IconVerticalSolidList"/>
    <dgm:cxn modelId="{0C9C7EBD-F4CC-49E4-95F4-54F8E65860D9}" srcId="{FF4DE643-749D-4D03-B51E-E197617FC5CF}" destId="{EC09DD4C-D5C9-4E6F-BDFF-9A6920246101}" srcOrd="3" destOrd="0" parTransId="{68DF10D0-365C-471C-9110-510120A3DAF0}" sibTransId="{3FE0D473-30FC-409E-B3B6-C77B26B4D9B0}"/>
    <dgm:cxn modelId="{F3F97AEF-F7B6-46AD-A809-939E5C9B7EB0}" type="presOf" srcId="{FF4DE643-749D-4D03-B51E-E197617FC5CF}" destId="{AB587DA8-050A-44EA-8F60-D7F3585335AC}" srcOrd="0" destOrd="0" presId="urn:microsoft.com/office/officeart/2018/2/layout/IconVerticalSolidList"/>
    <dgm:cxn modelId="{5AB1A423-C323-4841-A261-4E3AD06EE62F}" srcId="{FF4DE643-749D-4D03-B51E-E197617FC5CF}" destId="{9504B75A-4805-41E0-A9BB-19E1FF6789B8}" srcOrd="1" destOrd="0" parTransId="{5044B46B-86A3-4499-9DF3-ED8E9C87D1A1}" sibTransId="{7D7F7B28-BB7A-4D2D-BBF0-EAAB63474533}"/>
    <dgm:cxn modelId="{E0E05FE1-4728-43ED-9A84-CFC91D2355B7}" srcId="{FF4DE643-749D-4D03-B51E-E197617FC5CF}" destId="{90AEBEF4-0F9A-4C84-BE1B-3981300FE7B6}" srcOrd="2" destOrd="0" parTransId="{C84E0CC8-48AE-4234-8578-3DD678DB3283}" sibTransId="{31E1B7E1-C9F1-446E-BFC8-189161E22162}"/>
    <dgm:cxn modelId="{02CF19B7-AEB6-4BDA-9DA1-B785F3221C56}" type="presParOf" srcId="{AB587DA8-050A-44EA-8F60-D7F3585335AC}" destId="{9E7B5C84-016F-4FD2-8827-26F072A63976}" srcOrd="0" destOrd="0" presId="urn:microsoft.com/office/officeart/2018/2/layout/IconVerticalSolidList"/>
    <dgm:cxn modelId="{05B3D79A-BB9B-41BF-AA43-E074634A8060}" type="presParOf" srcId="{9E7B5C84-016F-4FD2-8827-26F072A63976}" destId="{1CB33FB6-7919-4BC6-85D5-C5BAB6A19739}" srcOrd="0" destOrd="0" presId="urn:microsoft.com/office/officeart/2018/2/layout/IconVerticalSolidList"/>
    <dgm:cxn modelId="{3E4F34E9-FBD6-4C7E-BE64-4058CBA1B179}" type="presParOf" srcId="{9E7B5C84-016F-4FD2-8827-26F072A63976}" destId="{21BA6B43-6606-4C2B-B0A6-52BEAD727C69}" srcOrd="1" destOrd="0" presId="urn:microsoft.com/office/officeart/2018/2/layout/IconVerticalSolidList"/>
    <dgm:cxn modelId="{A6C5DE0B-7988-426D-A907-E758CF404A3E}" type="presParOf" srcId="{9E7B5C84-016F-4FD2-8827-26F072A63976}" destId="{7CD55830-D6E5-4B8C-8B65-B8C3D17D50CA}" srcOrd="2" destOrd="0" presId="urn:microsoft.com/office/officeart/2018/2/layout/IconVerticalSolidList"/>
    <dgm:cxn modelId="{30B8E734-7EC3-4C03-8430-839FA296F436}" type="presParOf" srcId="{9E7B5C84-016F-4FD2-8827-26F072A63976}" destId="{1CD585A5-794C-4B9A-9007-2C4CFEDAC759}" srcOrd="3" destOrd="0" presId="urn:microsoft.com/office/officeart/2018/2/layout/IconVerticalSolidList"/>
    <dgm:cxn modelId="{66ABFF0B-41CE-4AEC-8157-EF1B53514C14}" type="presParOf" srcId="{AB587DA8-050A-44EA-8F60-D7F3585335AC}" destId="{BDC0ADA9-A2D9-4748-8D55-0AA74F9F7538}" srcOrd="1" destOrd="0" presId="urn:microsoft.com/office/officeart/2018/2/layout/IconVerticalSolidList"/>
    <dgm:cxn modelId="{EB0E21BF-0D30-4125-90A1-3F7D4F2F9D89}" type="presParOf" srcId="{AB587DA8-050A-44EA-8F60-D7F3585335AC}" destId="{962C8338-779F-46D1-83A9-24EF6C3CB88B}" srcOrd="2" destOrd="0" presId="urn:microsoft.com/office/officeart/2018/2/layout/IconVerticalSolidList"/>
    <dgm:cxn modelId="{0AA11C10-F0E0-446C-BDFD-C21091512DC3}" type="presParOf" srcId="{962C8338-779F-46D1-83A9-24EF6C3CB88B}" destId="{DE27B39E-5BBE-4738-8DB2-42E51394026F}" srcOrd="0" destOrd="0" presId="urn:microsoft.com/office/officeart/2018/2/layout/IconVerticalSolidList"/>
    <dgm:cxn modelId="{08FE838F-A87F-4399-A9DD-2C444530AF85}" type="presParOf" srcId="{962C8338-779F-46D1-83A9-24EF6C3CB88B}" destId="{CBA0E43A-F76F-43AA-8833-1DC757A66857}" srcOrd="1" destOrd="0" presId="urn:microsoft.com/office/officeart/2018/2/layout/IconVerticalSolidList"/>
    <dgm:cxn modelId="{7D22F904-AE07-4670-9D87-4D59CA90594C}" type="presParOf" srcId="{962C8338-779F-46D1-83A9-24EF6C3CB88B}" destId="{A5DAC260-96BB-4570-8300-902D53E99C5D}" srcOrd="2" destOrd="0" presId="urn:microsoft.com/office/officeart/2018/2/layout/IconVerticalSolidList"/>
    <dgm:cxn modelId="{A22E7953-8852-40D6-BBC5-267282A6841B}" type="presParOf" srcId="{962C8338-779F-46D1-83A9-24EF6C3CB88B}" destId="{49EAAA9D-2708-43D5-8CD2-7B0BAA6F9223}" srcOrd="3" destOrd="0" presId="urn:microsoft.com/office/officeart/2018/2/layout/IconVerticalSolidList"/>
    <dgm:cxn modelId="{1DBF4FD2-60E0-43AD-B7FD-8C044B258BFB}" type="presParOf" srcId="{AB587DA8-050A-44EA-8F60-D7F3585335AC}" destId="{C2552A43-62FE-4735-96D2-F6AC86E21268}" srcOrd="3" destOrd="0" presId="urn:microsoft.com/office/officeart/2018/2/layout/IconVerticalSolidList"/>
    <dgm:cxn modelId="{FD77E7F6-6D69-45D2-8598-489D5DD2D564}" type="presParOf" srcId="{AB587DA8-050A-44EA-8F60-D7F3585335AC}" destId="{9A5ED8DE-46A3-4561-BE5B-2D78D15A29D3}" srcOrd="4" destOrd="0" presId="urn:microsoft.com/office/officeart/2018/2/layout/IconVerticalSolidList"/>
    <dgm:cxn modelId="{009E4AFC-3127-4C64-A69B-9950D1D49F94}" type="presParOf" srcId="{9A5ED8DE-46A3-4561-BE5B-2D78D15A29D3}" destId="{612F0BAE-ECB5-45F7-86FF-AF81F32C04EE}" srcOrd="0" destOrd="0" presId="urn:microsoft.com/office/officeart/2018/2/layout/IconVerticalSolidList"/>
    <dgm:cxn modelId="{900045EB-B45D-445E-BEB8-159E1E6524E4}" type="presParOf" srcId="{9A5ED8DE-46A3-4561-BE5B-2D78D15A29D3}" destId="{1CE446E6-BFE1-442A-B783-454130EE6FE9}" srcOrd="1" destOrd="0" presId="urn:microsoft.com/office/officeart/2018/2/layout/IconVerticalSolidList"/>
    <dgm:cxn modelId="{E6EEDB37-EBA7-4718-A55B-ED8EC614B86B}" type="presParOf" srcId="{9A5ED8DE-46A3-4561-BE5B-2D78D15A29D3}" destId="{45D0E035-6DC6-4A32-ADE1-7442AA4BE5E7}" srcOrd="2" destOrd="0" presId="urn:microsoft.com/office/officeart/2018/2/layout/IconVerticalSolidList"/>
    <dgm:cxn modelId="{C0BF5748-85A4-4F7A-B8E8-9FD7680958E0}" type="presParOf" srcId="{9A5ED8DE-46A3-4561-BE5B-2D78D15A29D3}" destId="{A28257E5-C0E5-4347-B366-6CAAE6C1FA96}" srcOrd="3" destOrd="0" presId="urn:microsoft.com/office/officeart/2018/2/layout/IconVerticalSolidList"/>
    <dgm:cxn modelId="{1045A84C-2705-4877-8A9B-7E65C0986877}" type="presParOf" srcId="{AB587DA8-050A-44EA-8F60-D7F3585335AC}" destId="{135F730A-4AD4-4900-AD0A-CD4E9658FA85}" srcOrd="5" destOrd="0" presId="urn:microsoft.com/office/officeart/2018/2/layout/IconVerticalSolidList"/>
    <dgm:cxn modelId="{C67C956D-EA85-47E4-9429-8769A4AE3CA2}" type="presParOf" srcId="{AB587DA8-050A-44EA-8F60-D7F3585335AC}" destId="{D4A37FF9-A973-432C-9049-1EE4E84C3554}" srcOrd="6" destOrd="0" presId="urn:microsoft.com/office/officeart/2018/2/layout/IconVerticalSolidList"/>
    <dgm:cxn modelId="{AA5F8900-B2E5-4716-A42F-D99CE621BA48}" type="presParOf" srcId="{D4A37FF9-A973-432C-9049-1EE4E84C3554}" destId="{AB1B3E7F-7DD8-430E-99FD-58D257349502}" srcOrd="0" destOrd="0" presId="urn:microsoft.com/office/officeart/2018/2/layout/IconVerticalSolidList"/>
    <dgm:cxn modelId="{E7DE0E35-CB13-4454-BA8E-8D088345A905}" type="presParOf" srcId="{D4A37FF9-A973-432C-9049-1EE4E84C3554}" destId="{AF41DF93-083D-40FE-919B-52425C5ADC9D}" srcOrd="1" destOrd="0" presId="urn:microsoft.com/office/officeart/2018/2/layout/IconVerticalSolidList"/>
    <dgm:cxn modelId="{D835B2A2-2E90-4AA8-B138-6C91D475E01B}" type="presParOf" srcId="{D4A37FF9-A973-432C-9049-1EE4E84C3554}" destId="{203A539C-3DEA-4222-A202-CF9CA75C4696}" srcOrd="2" destOrd="0" presId="urn:microsoft.com/office/officeart/2018/2/layout/IconVerticalSolidList"/>
    <dgm:cxn modelId="{A361656A-8654-4EF2-9E75-807AD61696D3}" type="presParOf" srcId="{D4A37FF9-A973-432C-9049-1EE4E84C3554}" destId="{EBBBC12E-53CE-48CB-A145-1521A35AD0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33FB6-7919-4BC6-85D5-C5BAB6A19739}">
      <dsp:nvSpPr>
        <dsp:cNvPr id="0" name=""/>
        <dsp:cNvSpPr/>
      </dsp:nvSpPr>
      <dsp:spPr>
        <a:xfrm>
          <a:off x="0" y="22730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A6B43-6606-4C2B-B0A6-52BEAD727C69}">
      <dsp:nvSpPr>
        <dsp:cNvPr id="0" name=""/>
        <dsp:cNvSpPr/>
      </dsp:nvSpPr>
      <dsp:spPr>
        <a:xfrm>
          <a:off x="229284" y="174103"/>
          <a:ext cx="417287" cy="41688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585A5-794C-4B9A-9007-2C4CFEDAC759}">
      <dsp:nvSpPr>
        <dsp:cNvPr id="0" name=""/>
        <dsp:cNvSpPr/>
      </dsp:nvSpPr>
      <dsp:spPr>
        <a:xfrm>
          <a:off x="875855" y="3561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AIM</a:t>
          </a:r>
          <a:r>
            <a:rPr lang="en-US" sz="1800" kern="1200" dirty="0"/>
            <a:t>: </a:t>
          </a:r>
          <a:r>
            <a:rPr lang="en-US" sz="1600" kern="1200" dirty="0">
              <a:latin typeface="+mj-lt"/>
            </a:rPr>
            <a:t>to develop a real-time Fraud Product Review Detection application for products on Amazon.</a:t>
          </a:r>
        </a:p>
      </dsp:txBody>
      <dsp:txXfrm>
        <a:off x="875855" y="3561"/>
        <a:ext cx="8928547" cy="829022"/>
      </dsp:txXfrm>
    </dsp:sp>
    <dsp:sp modelId="{DE27B39E-5BBE-4738-8DB2-42E51394026F}">
      <dsp:nvSpPr>
        <dsp:cNvPr id="0" name=""/>
        <dsp:cNvSpPr/>
      </dsp:nvSpPr>
      <dsp:spPr>
        <a:xfrm>
          <a:off x="0" y="1039840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0E43A-F76F-43AA-8833-1DC757A66857}">
      <dsp:nvSpPr>
        <dsp:cNvPr id="0" name=""/>
        <dsp:cNvSpPr/>
      </dsp:nvSpPr>
      <dsp:spPr>
        <a:xfrm>
          <a:off x="229284" y="1210382"/>
          <a:ext cx="417287" cy="41688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AAA9D-2708-43D5-8CD2-7B0BAA6F9223}">
      <dsp:nvSpPr>
        <dsp:cNvPr id="0" name=""/>
        <dsp:cNvSpPr/>
      </dsp:nvSpPr>
      <dsp:spPr>
        <a:xfrm>
          <a:off x="875855" y="1039840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WHY</a:t>
          </a:r>
          <a:r>
            <a:rPr lang="en-US" sz="1800" b="1" kern="1200" dirty="0">
              <a:latin typeface="+mj-lt"/>
            </a:rPr>
            <a:t>? </a:t>
          </a:r>
          <a:r>
            <a:rPr lang="en-US" sz="1600" kern="12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sp:txBody>
      <dsp:txXfrm>
        <a:off x="875855" y="1039840"/>
        <a:ext cx="8928547" cy="829022"/>
      </dsp:txXfrm>
    </dsp:sp>
    <dsp:sp modelId="{612F0BAE-ECB5-45F7-86FF-AF81F32C04EE}">
      <dsp:nvSpPr>
        <dsp:cNvPr id="0" name=""/>
        <dsp:cNvSpPr/>
      </dsp:nvSpPr>
      <dsp:spPr>
        <a:xfrm>
          <a:off x="0" y="2076119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446E6-BFE1-442A-B783-454130EE6FE9}">
      <dsp:nvSpPr>
        <dsp:cNvPr id="0" name=""/>
        <dsp:cNvSpPr/>
      </dsp:nvSpPr>
      <dsp:spPr>
        <a:xfrm>
          <a:off x="229284" y="2246661"/>
          <a:ext cx="417287" cy="41688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257E5-C0E5-4347-B366-6CAAE6C1FA96}">
      <dsp:nvSpPr>
        <dsp:cNvPr id="0" name=""/>
        <dsp:cNvSpPr/>
      </dsp:nvSpPr>
      <dsp:spPr>
        <a:xfrm>
          <a:off x="875855" y="2076119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WHY NOW</a:t>
          </a:r>
          <a:r>
            <a:rPr lang="en-US" sz="1800" kern="1200" dirty="0"/>
            <a:t>: </a:t>
          </a:r>
          <a:r>
            <a:rPr lang="en-US" sz="1600" kern="1200" dirty="0"/>
            <a:t>Due to the increase in online purchases and the rise in concerns about review manipulation and the need for a transparent and trustworthy online shopping experience.</a:t>
          </a:r>
        </a:p>
      </dsp:txBody>
      <dsp:txXfrm>
        <a:off x="875855" y="2076119"/>
        <a:ext cx="8928547" cy="829022"/>
      </dsp:txXfrm>
    </dsp:sp>
    <dsp:sp modelId="{AB1B3E7F-7DD8-430E-99FD-58D257349502}">
      <dsp:nvSpPr>
        <dsp:cNvPr id="0" name=""/>
        <dsp:cNvSpPr/>
      </dsp:nvSpPr>
      <dsp:spPr>
        <a:xfrm>
          <a:off x="0" y="3112398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1DF93-083D-40FE-919B-52425C5ADC9D}">
      <dsp:nvSpPr>
        <dsp:cNvPr id="0" name=""/>
        <dsp:cNvSpPr/>
      </dsp:nvSpPr>
      <dsp:spPr>
        <a:xfrm>
          <a:off x="229284" y="3282939"/>
          <a:ext cx="417287" cy="41688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BC12E-53CE-48CB-A145-1521A35AD05A}">
      <dsp:nvSpPr>
        <dsp:cNvPr id="0" name=""/>
        <dsp:cNvSpPr/>
      </dsp:nvSpPr>
      <dsp:spPr>
        <a:xfrm>
          <a:off x="875855" y="3112398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APPROACH</a:t>
          </a:r>
          <a:r>
            <a:rPr lang="en-US" sz="1800" kern="1200" dirty="0"/>
            <a:t>: </a:t>
          </a:r>
          <a:r>
            <a:rPr lang="en-US" sz="1600" kern="1200" dirty="0"/>
            <a:t>Implement a combination of NLP analysis, machine learning models, and real-time monitoring to identify and filter out suspicious reviews.</a:t>
          </a:r>
        </a:p>
      </dsp:txBody>
      <dsp:txXfrm>
        <a:off x="875855" y="3112398"/>
        <a:ext cx="8928547" cy="82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443" y="1614537"/>
            <a:ext cx="8825658" cy="6515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FRAUD REVIEW DETECTION WEB APP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816" y="2885506"/>
            <a:ext cx="8825658" cy="1842361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US" sz="4900" b="1" dirty="0" smtClean="0"/>
              <a:t>ANANTHAKRISHNAN JAYADEV (100886199)</a:t>
            </a:r>
            <a:endParaRPr lang="en-US" sz="4900" b="1" dirty="0"/>
          </a:p>
          <a:p>
            <a:pPr algn="ctr"/>
            <a:r>
              <a:rPr lang="en-US" sz="4900" b="1" dirty="0" smtClean="0"/>
              <a:t>ATHUL KUNNIL VINAYAN (100936894)</a:t>
            </a:r>
            <a:endParaRPr lang="en-US" sz="4900" b="1" dirty="0"/>
          </a:p>
          <a:p>
            <a:pPr algn="ctr"/>
            <a:r>
              <a:rPr lang="en-US" sz="4900" b="1" dirty="0" smtClean="0"/>
              <a:t>BIBINDAS KIZHAKKE KAMMIL (100940754)</a:t>
            </a:r>
            <a:endParaRPr lang="en-US" sz="4900" b="1" dirty="0"/>
          </a:p>
          <a:p>
            <a:pPr algn="ctr"/>
            <a:r>
              <a:rPr lang="en-US" sz="4900" b="1" dirty="0" smtClean="0"/>
              <a:t>ROOPESH NAIR PERAYIL (100858755)</a:t>
            </a:r>
          </a:p>
          <a:p>
            <a:pPr algn="ctr"/>
            <a:r>
              <a:rPr lang="en-US" sz="4900" b="1" dirty="0" smtClean="0"/>
              <a:t> </a:t>
            </a:r>
          </a:p>
          <a:p>
            <a:pPr algn="ctr"/>
            <a:endParaRPr lang="en-IN" sz="6200" b="1" dirty="0"/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766B9122-6238-1201-A008-DC3229F33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975331"/>
              </p:ext>
            </p:extLst>
          </p:nvPr>
        </p:nvGraphicFramePr>
        <p:xfrm>
          <a:off x="1154954" y="2455817"/>
          <a:ext cx="9843972" cy="394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Functionalities and stages.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58B0344-B257-97E7-E45F-8E9A4D7E301A}"/>
              </a:ext>
            </a:extLst>
          </p:cNvPr>
          <p:cNvSpPr txBox="1">
            <a:spLocks/>
          </p:cNvSpPr>
          <p:nvPr/>
        </p:nvSpPr>
        <p:spPr>
          <a:xfrm>
            <a:off x="1933303" y="3122024"/>
            <a:ext cx="9000308" cy="2194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Users can easily copy-paste reviews from any e-commerce websites and get the result, whether the review is fake or true. </a:t>
            </a:r>
            <a:endParaRPr lang="en-US" dirty="0"/>
          </a:p>
          <a:p>
            <a:r>
              <a:rPr lang="en-US" dirty="0" smtClean="0"/>
              <a:t>In our second version we are planning to expand our solution to scrap reviews from the user provided link, and list out true reviews from it.</a:t>
            </a:r>
            <a:endParaRPr lang="en-US" dirty="0"/>
          </a:p>
          <a:p>
            <a:r>
              <a:rPr lang="en-US" dirty="0" smtClean="0"/>
              <a:t>Users can see their historical activity.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0BAC9E-0A29-F3A9-56FB-090F80D51B95}"/>
              </a:ext>
            </a:extLst>
          </p:cNvPr>
          <p:cNvSpPr/>
          <p:nvPr/>
        </p:nvSpPr>
        <p:spPr>
          <a:xfrm>
            <a:off x="4942114" y="43107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Application</a:t>
            </a:r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9F636065-CE9B-3BF9-9D6A-4FB3DCCEF19E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7337788" y="-157572"/>
            <a:ext cx="822959" cy="3306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AE360BA1-EB3D-196C-2AD7-6EF0C53022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17522" y="1495691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8"/>
          <a:stretch/>
        </p:blipFill>
        <p:spPr>
          <a:xfrm>
            <a:off x="2449559" y="1915662"/>
            <a:ext cx="1101634" cy="1289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8"/>
          <a:stretch/>
        </p:blipFill>
        <p:spPr>
          <a:xfrm>
            <a:off x="8811441" y="1922773"/>
            <a:ext cx="1182188" cy="12822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19" y="4095527"/>
            <a:ext cx="1555980" cy="8752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9" y="4095527"/>
            <a:ext cx="1067897" cy="10678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2" y="4108708"/>
            <a:ext cx="1085819" cy="10858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29" y="4047740"/>
            <a:ext cx="1940580" cy="11813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67" y="4337681"/>
            <a:ext cx="1361303" cy="7045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10676920" y="5802149"/>
            <a:ext cx="1408386" cy="5664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20" y="4179451"/>
            <a:ext cx="1408386" cy="900047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3017522" y="3193349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79022" y="3474720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179022" y="3474720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012450" y="3474719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32416" y="3474718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466219" y="3193347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627719" y="3474718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627719" y="3474718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474210" y="3474717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381113" y="3474716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118173" y="5200387"/>
            <a:ext cx="5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 and technology.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56" y="3254046"/>
            <a:ext cx="6148981" cy="1670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Functionalities</a:t>
            </a:r>
          </a:p>
          <a:p>
            <a:r>
              <a:rPr lang="en-US" dirty="0" smtClean="0"/>
              <a:t>User registration</a:t>
            </a:r>
            <a:endParaRPr lang="en-US" dirty="0"/>
          </a:p>
          <a:p>
            <a:r>
              <a:rPr lang="en-US" dirty="0" smtClean="0"/>
              <a:t>User login</a:t>
            </a:r>
            <a:endParaRPr lang="en-US" dirty="0"/>
          </a:p>
          <a:p>
            <a:r>
              <a:rPr lang="en-US" dirty="0" smtClean="0"/>
              <a:t>Page for pasting the review &amp; get the result</a:t>
            </a:r>
          </a:p>
        </p:txBody>
      </p:sp>
      <p:sp>
        <p:nvSpPr>
          <p:cNvPr id="3" name="Rectangle 2"/>
          <p:cNvSpPr/>
          <p:nvPr/>
        </p:nvSpPr>
        <p:spPr>
          <a:xfrm>
            <a:off x="7880527" y="325404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594" y="4196745"/>
            <a:ext cx="1555980" cy="875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9" y="4004087"/>
            <a:ext cx="1067897" cy="1067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02" y="4017268"/>
            <a:ext cx="1085819" cy="10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313509" y="2693565"/>
            <a:ext cx="5695405" cy="3550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Functionalities</a:t>
            </a:r>
          </a:p>
          <a:p>
            <a:r>
              <a:rPr lang="en-US" dirty="0" smtClean="0"/>
              <a:t>Registering user details to DB</a:t>
            </a:r>
          </a:p>
          <a:p>
            <a:r>
              <a:rPr lang="en-US" dirty="0" smtClean="0"/>
              <a:t>Authenticate login operation</a:t>
            </a:r>
          </a:p>
          <a:p>
            <a:r>
              <a:rPr lang="en-US" dirty="0" smtClean="0"/>
              <a:t>Natural Language Processing on review text data.</a:t>
            </a:r>
            <a:endParaRPr lang="en-US" dirty="0"/>
          </a:p>
          <a:p>
            <a:r>
              <a:rPr lang="en-US" dirty="0" smtClean="0"/>
              <a:t>Develop and deploy ML/DL model using the amazon review dataset (supervised learning).</a:t>
            </a:r>
          </a:p>
          <a:p>
            <a:r>
              <a:rPr lang="en-US" dirty="0" smtClean="0"/>
              <a:t>Use Ml/DL models to predict whether the real-time review text is fake or not</a:t>
            </a:r>
            <a:endParaRPr lang="en-US" dirty="0"/>
          </a:p>
          <a:p>
            <a:r>
              <a:rPr lang="en-US" dirty="0" smtClean="0"/>
              <a:t>APIs to take the review text from front end and send the result value to the front end.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149537" y="2693565"/>
            <a:ext cx="14173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IN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996" y="3608532"/>
            <a:ext cx="1940580" cy="11813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81" y="3846936"/>
            <a:ext cx="1361303" cy="704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10572416" y="5440593"/>
            <a:ext cx="1408386" cy="566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417" y="3608532"/>
            <a:ext cx="1408386" cy="9000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13670" y="4789920"/>
            <a:ext cx="5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9EBDD78-A191-22B1-156A-FE912359E511}"/>
              </a:ext>
            </a:extLst>
          </p:cNvPr>
          <p:cNvSpPr txBox="1">
            <a:spLocks/>
          </p:cNvSpPr>
          <p:nvPr/>
        </p:nvSpPr>
        <p:spPr>
          <a:xfrm>
            <a:off x="2207622" y="2717073"/>
            <a:ext cx="8412480" cy="280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We are planning to use MySQL DB for storing the registration details, authentication details, and review texts with results.</a:t>
            </a:r>
          </a:p>
          <a:p>
            <a:pPr marL="0" indent="0">
              <a:buNone/>
            </a:pPr>
            <a:r>
              <a:rPr lang="en-US" dirty="0" smtClean="0"/>
              <a:t>The tables will be</a:t>
            </a:r>
            <a:endParaRPr lang="en-US" dirty="0"/>
          </a:p>
          <a:p>
            <a:r>
              <a:rPr lang="en-US" dirty="0" smtClean="0"/>
              <a:t>User registration table</a:t>
            </a:r>
            <a:endParaRPr lang="en-US" dirty="0"/>
          </a:p>
          <a:p>
            <a:r>
              <a:rPr lang="en-US" dirty="0" smtClean="0"/>
              <a:t>Login details table</a:t>
            </a:r>
            <a:endParaRPr lang="en-US" dirty="0"/>
          </a:p>
          <a:p>
            <a:r>
              <a:rPr lang="en-US" dirty="0" smtClean="0"/>
              <a:t>Reviews with results table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2" y="3416749"/>
            <a:ext cx="1361303" cy="7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8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Feature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0523156-0C06-9CF1-A35E-2AC8FDE4182C}"/>
              </a:ext>
            </a:extLst>
          </p:cNvPr>
          <p:cNvSpPr txBox="1">
            <a:spLocks/>
          </p:cNvSpPr>
          <p:nvPr/>
        </p:nvSpPr>
        <p:spPr>
          <a:xfrm>
            <a:off x="1436915" y="2690949"/>
            <a:ext cx="9353005" cy="2730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Machine Learning Models</a:t>
            </a:r>
            <a:r>
              <a:rPr lang="en-US" dirty="0"/>
              <a:t>: Machine </a:t>
            </a:r>
            <a:r>
              <a:rPr lang="en-US" dirty="0" smtClean="0"/>
              <a:t>learning or Deep learning </a:t>
            </a:r>
            <a:r>
              <a:rPr lang="en-US" dirty="0"/>
              <a:t>models can be trained on large </a:t>
            </a:r>
            <a:r>
              <a:rPr lang="en-US" dirty="0" smtClean="0"/>
              <a:t>datasets (amazon review dataset) </a:t>
            </a:r>
            <a:r>
              <a:rPr lang="en-US" dirty="0"/>
              <a:t>of genuine and fake reviews to learn patterns and </a:t>
            </a:r>
            <a:r>
              <a:rPr lang="en-US" dirty="0" smtClean="0"/>
              <a:t>predict fake </a:t>
            </a:r>
            <a:r>
              <a:rPr lang="en-US" dirty="0"/>
              <a:t>reviews. </a:t>
            </a:r>
          </a:p>
          <a:p>
            <a:r>
              <a:rPr lang="en-US" b="1" dirty="0"/>
              <a:t>Natural Language Processing (NLP): </a:t>
            </a:r>
            <a:r>
              <a:rPr lang="en-US" dirty="0" smtClean="0"/>
              <a:t>With </a:t>
            </a:r>
            <a:r>
              <a:rPr lang="en-US" dirty="0"/>
              <a:t>the help of NLP the system will analyze the </a:t>
            </a:r>
            <a:r>
              <a:rPr lang="en-US" dirty="0" smtClean="0"/>
              <a:t>semantics and context </a:t>
            </a:r>
            <a:r>
              <a:rPr lang="en-US" dirty="0"/>
              <a:t>of the review text which will help to detect inconsistencies or signs of manipulation.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6" y="2483246"/>
            <a:ext cx="8140337" cy="1891507"/>
          </a:xfrm>
        </p:spPr>
        <p:txBody>
          <a:bodyPr>
            <a:normAutofit fontScale="92500" lnSpcReduction="10000"/>
          </a:bodyPr>
          <a:lstStyle/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       </a:t>
            </a:r>
          </a:p>
          <a:p>
            <a:pPr marL="3657600" lvl="8" indent="0">
              <a:buNone/>
            </a:pPr>
            <a:r>
              <a:rPr lang="en-US" sz="1600" b="1" dirty="0"/>
              <a:t>                 </a:t>
            </a:r>
          </a:p>
          <a:p>
            <a:pPr marL="3657600" lvl="8" indent="0">
              <a:buNone/>
            </a:pPr>
            <a:endParaRPr lang="en-US" sz="1600" b="1" dirty="0"/>
          </a:p>
          <a:p>
            <a:pPr marL="3657600" lvl="8" indent="0">
              <a:buNone/>
            </a:pPr>
            <a:r>
              <a:rPr lang="en-US" sz="1600" b="1" dirty="0"/>
              <a:t>	</a:t>
            </a:r>
            <a:r>
              <a:rPr lang="en-US" sz="4000" b="1" dirty="0"/>
              <a:t>	Thank you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1417</TotalTime>
  <Words>398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FRAUD REVIEW DETECTION WEB APP</vt:lpstr>
      <vt:lpstr>Project Definition and overview.</vt:lpstr>
      <vt:lpstr>Project Functionalities and stages.</vt:lpstr>
      <vt:lpstr>PowerPoint Presentation</vt:lpstr>
      <vt:lpstr>Frontend Functionality and technology.</vt:lpstr>
      <vt:lpstr>Backend Functionality.</vt:lpstr>
      <vt:lpstr>Database:</vt:lpstr>
      <vt:lpstr>AI Feature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Microsoft account</cp:lastModifiedBy>
  <cp:revision>62</cp:revision>
  <dcterms:created xsi:type="dcterms:W3CDTF">2023-05-20T20:29:00Z</dcterms:created>
  <dcterms:modified xsi:type="dcterms:W3CDTF">2023-10-05T19:57:20Z</dcterms:modified>
</cp:coreProperties>
</file>