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8DD58-B958-47D3-9980-909B50F69120}"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4C520-2000-4AD7-84DC-FFAEA3E9ACD7}" type="slidenum">
              <a:rPr lang="en-IN" smtClean="0"/>
              <a:t>‹#›</a:t>
            </a:fld>
            <a:endParaRPr lang="en-IN"/>
          </a:p>
        </p:txBody>
      </p:sp>
    </p:spTree>
    <p:extLst>
      <p:ext uri="{BB962C8B-B14F-4D97-AF65-F5344CB8AC3E}">
        <p14:creationId xmlns:p14="http://schemas.microsoft.com/office/powerpoint/2010/main" val="115319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154C520-2000-4AD7-84DC-FFAEA3E9ACD7}" type="slidenum">
              <a:rPr lang="en-IN" smtClean="0"/>
              <a:t>8</a:t>
            </a:fld>
            <a:endParaRPr lang="en-IN"/>
          </a:p>
        </p:txBody>
      </p:sp>
    </p:spTree>
    <p:extLst>
      <p:ext uri="{BB962C8B-B14F-4D97-AF65-F5344CB8AC3E}">
        <p14:creationId xmlns:p14="http://schemas.microsoft.com/office/powerpoint/2010/main" val="3002456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7" name="flSlideMaster.Title SlideFooter" descr="Classification: Confidential Contains PII: No">
            <a:extLst>
              <a:ext uri="{FF2B5EF4-FFF2-40B4-BE49-F238E27FC236}">
                <a16:creationId xmlns:a16="http://schemas.microsoft.com/office/drawing/2014/main" id="{62D352AB-46E3-EAC4-B29F-47EC083E90B9}"/>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4860801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8" name="flSlideMaster.Panoramic Picture with CaptionFooter" descr="Classification: Confidential Contains PII: No">
            <a:extLst>
              <a:ext uri="{FF2B5EF4-FFF2-40B4-BE49-F238E27FC236}">
                <a16:creationId xmlns:a16="http://schemas.microsoft.com/office/drawing/2014/main" id="{7B050D1B-0532-AD58-83D8-5083FA959BC2}"/>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8594800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3" name="flSlideMaster.Title and CaptionFooter" descr="Classification: Confidential Contains PII: No">
            <a:extLst>
              <a:ext uri="{FF2B5EF4-FFF2-40B4-BE49-F238E27FC236}">
                <a16:creationId xmlns:a16="http://schemas.microsoft.com/office/drawing/2014/main" id="{8877F6BD-D8A0-FEC3-57CE-2737085C09EC}"/>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323522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3" name="flSlideMaster.Quote with CaptionFooter" descr="Classification: Confidential Contains PII: No">
            <a:extLst>
              <a:ext uri="{FF2B5EF4-FFF2-40B4-BE49-F238E27FC236}">
                <a16:creationId xmlns:a16="http://schemas.microsoft.com/office/drawing/2014/main" id="{381607B4-6078-021C-85F4-6562287077B9}"/>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2552637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Name CardFooter" descr="Classification: Confidential Contains PII: No">
            <a:extLst>
              <a:ext uri="{FF2B5EF4-FFF2-40B4-BE49-F238E27FC236}">
                <a16:creationId xmlns:a16="http://schemas.microsoft.com/office/drawing/2014/main" id="{97E5DF94-8BFC-E615-12E8-FD77C5E23C54}"/>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580131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3/27/2024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8" name="flSlideMaster.3 ColumnFooter" descr="Classification: Confidential Contains PII: No">
            <a:extLst>
              <a:ext uri="{FF2B5EF4-FFF2-40B4-BE49-F238E27FC236}">
                <a16:creationId xmlns:a16="http://schemas.microsoft.com/office/drawing/2014/main" id="{C016527E-169F-F328-0149-4F67D6EC56D1}"/>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2879699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3/27/2024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8" name="flSlideMaster.3 Picture ColumnFooter" descr="Classification: Confidential Contains PII: No">
            <a:extLst>
              <a:ext uri="{FF2B5EF4-FFF2-40B4-BE49-F238E27FC236}">
                <a16:creationId xmlns:a16="http://schemas.microsoft.com/office/drawing/2014/main" id="{76286AEF-E93C-0442-2965-BBA10D224F54}"/>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6288718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Title and Vertical TextFooter" descr="Classification: Confidential Contains PII: No">
            <a:extLst>
              <a:ext uri="{FF2B5EF4-FFF2-40B4-BE49-F238E27FC236}">
                <a16:creationId xmlns:a16="http://schemas.microsoft.com/office/drawing/2014/main" id="{8B2C9A7D-C391-A269-DBCC-6BE7FA6DB812}"/>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0132706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Vertical Title and TextFooter" descr="Classification: Confidential Contains PII: No">
            <a:extLst>
              <a:ext uri="{FF2B5EF4-FFF2-40B4-BE49-F238E27FC236}">
                <a16:creationId xmlns:a16="http://schemas.microsoft.com/office/drawing/2014/main" id="{C77CFA19-8996-753C-78BE-F4800442DB93}"/>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5750671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4" name="flSlideMaster.Title and ContentFooter" descr="Classification: Confidential Contains PII: No">
            <a:extLst>
              <a:ext uri="{FF2B5EF4-FFF2-40B4-BE49-F238E27FC236}">
                <a16:creationId xmlns:a16="http://schemas.microsoft.com/office/drawing/2014/main" id="{A076702B-3ECE-4554-6058-A0C2A34E7F08}"/>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3224739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7" name="flSlideMaster.Section HeaderFooter" descr="Classification: Confidential Contains PII: No">
            <a:extLst>
              <a:ext uri="{FF2B5EF4-FFF2-40B4-BE49-F238E27FC236}">
                <a16:creationId xmlns:a16="http://schemas.microsoft.com/office/drawing/2014/main" id="{416633C9-7082-8CA3-54D0-318496D8E7E7}"/>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5726549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8" name="flSlideMaster.Two ContentFooter" descr="Classification: Confidential Contains PII: No">
            <a:extLst>
              <a:ext uri="{FF2B5EF4-FFF2-40B4-BE49-F238E27FC236}">
                <a16:creationId xmlns:a16="http://schemas.microsoft.com/office/drawing/2014/main" id="{329CBAC6-A9B2-5720-DA33-41DDA1900AF4}"/>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438186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10" name="flSlideMaster.ComparisonFooter" descr="Classification: Confidential Contains PII: No">
            <a:extLst>
              <a:ext uri="{FF2B5EF4-FFF2-40B4-BE49-F238E27FC236}">
                <a16:creationId xmlns:a16="http://schemas.microsoft.com/office/drawing/2014/main" id="{7E34E24D-259C-1C9E-8F1C-4D4742B43CE5}"/>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4682645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3/27/2024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
        <p:nvSpPr>
          <p:cNvPr id="3" name="flSlideMaster.Title OnlyFooter" descr="Classification: Confidential Contains PII: No">
            <a:extLst>
              <a:ext uri="{FF2B5EF4-FFF2-40B4-BE49-F238E27FC236}">
                <a16:creationId xmlns:a16="http://schemas.microsoft.com/office/drawing/2014/main" id="{471EF3A2-3515-4D25-8E2F-49A2661E0EA7}"/>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7990398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3/27/2024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
        <p:nvSpPr>
          <p:cNvPr id="2" name="flSlideMaster.BlankFooter" descr="Classification: Confidential Contains PII: No">
            <a:extLst>
              <a:ext uri="{FF2B5EF4-FFF2-40B4-BE49-F238E27FC236}">
                <a16:creationId xmlns:a16="http://schemas.microsoft.com/office/drawing/2014/main" id="{6E539CE5-6856-3C25-12AF-E3F68C0E6231}"/>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1149148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3/27/2024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8" name="flSlideMaster.Content with CaptionFooter" descr="Classification: Confidential Contains PII: No">
            <a:extLst>
              <a:ext uri="{FF2B5EF4-FFF2-40B4-BE49-F238E27FC236}">
                <a16:creationId xmlns:a16="http://schemas.microsoft.com/office/drawing/2014/main" id="{85982048-83EB-F0D3-3740-082A55E739C6}"/>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0587194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8" name="flSlideMaster.Picture with CaptionFooter" descr="Classification: Confidential Contains PII: No">
            <a:extLst>
              <a:ext uri="{FF2B5EF4-FFF2-40B4-BE49-F238E27FC236}">
                <a16:creationId xmlns:a16="http://schemas.microsoft.com/office/drawing/2014/main" id="{D4DCD07C-5CD6-2B76-4D65-1B3110EE6CA8}"/>
              </a:ext>
            </a:extLst>
          </p:cNvPr>
          <p:cNvSpPr txBox="1"/>
          <p:nvPr userDrawn="1"/>
        </p:nvSpPr>
        <p:spPr>
          <a:xfrm>
            <a:off x="0" y="6537960"/>
            <a:ext cx="12192000" cy="223138"/>
          </a:xfrm>
          <a:prstGeom prst="rect">
            <a:avLst/>
          </a:prstGeom>
          <a:solidFill>
            <a:srgbClr val="FFFFFF"/>
          </a:solid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9401614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3/27/2024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5243217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Pen placed on top of a signature line">
            <a:extLst>
              <a:ext uri="{FF2B5EF4-FFF2-40B4-BE49-F238E27FC236}">
                <a16:creationId xmlns:a16="http://schemas.microsoft.com/office/drawing/2014/main" id="{4BC24E34-2999-3931-D60F-231D48871A53}"/>
              </a:ext>
            </a:extLst>
          </p:cNvPr>
          <p:cNvPicPr>
            <a:picLocks noChangeAspect="1"/>
          </p:cNvPicPr>
          <p:nvPr/>
        </p:nvPicPr>
        <p:blipFill rotWithShape="1">
          <a:blip r:embed="rId3">
            <a:duotone>
              <a:prstClr val="black"/>
              <a:schemeClr val="accent5">
                <a:tint val="45000"/>
                <a:satMod val="400000"/>
              </a:schemeClr>
            </a:duotone>
            <a:alphaModFix amt="25000"/>
          </a:blip>
          <a:srcRect t="8023" b="7707"/>
          <a:stretch/>
        </p:blipFill>
        <p:spPr>
          <a:xfrm>
            <a:off x="20" y="10"/>
            <a:ext cx="12191980" cy="6857990"/>
          </a:xfrm>
          <a:prstGeom prst="rect">
            <a:avLst/>
          </a:prstGeom>
        </p:spPr>
      </p:pic>
      <p:sp>
        <p:nvSpPr>
          <p:cNvPr id="2" name="Title 1">
            <a:extLst>
              <a:ext uri="{FF2B5EF4-FFF2-40B4-BE49-F238E27FC236}">
                <a16:creationId xmlns:a16="http://schemas.microsoft.com/office/drawing/2014/main" id="{E8CB35D7-C61A-6F7A-8058-638538CD12B7}"/>
              </a:ext>
            </a:extLst>
          </p:cNvPr>
          <p:cNvSpPr>
            <a:spLocks noGrp="1"/>
          </p:cNvSpPr>
          <p:nvPr>
            <p:ph type="ctrTitle"/>
          </p:nvPr>
        </p:nvSpPr>
        <p:spPr>
          <a:xfrm>
            <a:off x="1154955" y="1447800"/>
            <a:ext cx="8825658" cy="3329581"/>
          </a:xfrm>
        </p:spPr>
        <p:txBody>
          <a:bodyPr>
            <a:normAutofit/>
          </a:bodyPr>
          <a:lstStyle/>
          <a:p>
            <a:pPr>
              <a:lnSpc>
                <a:spcPct val="90000"/>
              </a:lnSpc>
            </a:pPr>
            <a:r>
              <a:rPr lang="en-IN" sz="5600" dirty="0">
                <a:latin typeface="Abadi Extra Light" panose="020B0204020104020204" pitchFamily="34" charset="0"/>
                <a:cs typeface="Aldhabi" panose="020F0502020204030204" pitchFamily="2" charset="-78"/>
              </a:rPr>
              <a:t>Final Assessment</a:t>
            </a:r>
            <a:br>
              <a:rPr lang="en-IN" sz="5600" dirty="0">
                <a:latin typeface="Abadi Extra Light" panose="020B0204020104020204" pitchFamily="34" charset="0"/>
                <a:cs typeface="Aldhabi" panose="020F0502020204030204" pitchFamily="2" charset="-78"/>
              </a:rPr>
            </a:br>
            <a:r>
              <a:rPr lang="en-IN" sz="5600" dirty="0">
                <a:latin typeface="+mn-lt"/>
                <a:cs typeface="Aldhabi" panose="020F0502020204030204" pitchFamily="2" charset="-78"/>
              </a:rPr>
              <a:t>excel</a:t>
            </a:r>
            <a:br>
              <a:rPr lang="en-IN" sz="5600" dirty="0">
                <a:latin typeface="+mn-lt"/>
                <a:cs typeface="Aldhabi" panose="020F0502020204030204" pitchFamily="2" charset="-78"/>
              </a:rPr>
            </a:br>
            <a:br>
              <a:rPr lang="en-IN" sz="5600" dirty="0">
                <a:latin typeface="+mn-lt"/>
                <a:cs typeface="Aldhabi" panose="020F0502020204030204" pitchFamily="2" charset="-78"/>
              </a:rPr>
            </a:br>
            <a:r>
              <a:rPr lang="en-IN" sz="5600" dirty="0">
                <a:latin typeface="+mn-lt"/>
                <a:cs typeface="Aldhabi" panose="020F0502020204030204" pitchFamily="2" charset="-78"/>
              </a:rPr>
              <a:t>Ananthalakshmi P</a:t>
            </a:r>
          </a:p>
        </p:txBody>
      </p:sp>
      <p:sp>
        <p:nvSpPr>
          <p:cNvPr id="8" name="Rectangle 7">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9163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CC6265-E7B4-6F87-CA5F-2F1A30FB31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EFA6CA6-D904-FDF4-E0B8-9BF6331EF058}"/>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Q9</a:t>
            </a:r>
          </a:p>
        </p:txBody>
      </p:sp>
      <p:pic>
        <p:nvPicPr>
          <p:cNvPr id="8" name="Picture 7">
            <a:extLst>
              <a:ext uri="{FF2B5EF4-FFF2-40B4-BE49-F238E27FC236}">
                <a16:creationId xmlns:a16="http://schemas.microsoft.com/office/drawing/2014/main" id="{A7998091-4095-3351-3264-0C79CCDD006E}"/>
              </a:ext>
            </a:extLst>
          </p:cNvPr>
          <p:cNvPicPr>
            <a:picLocks noChangeAspect="1"/>
          </p:cNvPicPr>
          <p:nvPr/>
        </p:nvPicPr>
        <p:blipFill>
          <a:blip r:embed="rId2"/>
          <a:stretch>
            <a:fillRect/>
          </a:stretch>
        </p:blipFill>
        <p:spPr>
          <a:xfrm>
            <a:off x="284481" y="787778"/>
            <a:ext cx="9032240" cy="4510454"/>
          </a:xfrm>
          <a:prstGeom prst="rect">
            <a:avLst/>
          </a:prstGeom>
        </p:spPr>
      </p:pic>
      <p:sp>
        <p:nvSpPr>
          <p:cNvPr id="10" name="Text Placeholder 9">
            <a:extLst>
              <a:ext uri="{FF2B5EF4-FFF2-40B4-BE49-F238E27FC236}">
                <a16:creationId xmlns:a16="http://schemas.microsoft.com/office/drawing/2014/main" id="{2338BD59-90BF-4B41-C109-5D95AF3AD98E}"/>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33652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97C191-AA4F-607E-8CBB-BD584944D02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solidFill>
                  <a:schemeClr val="tx1">
                    <a:lumMod val="85000"/>
                    <a:lumOff val="15000"/>
                  </a:schemeClr>
                </a:solidFill>
              </a:rPr>
              <a:t>    Q1</a:t>
            </a:r>
          </a:p>
        </p:txBody>
      </p:sp>
      <p:sp>
        <p:nvSpPr>
          <p:cNvPr id="4" name="Text Placeholder 3">
            <a:extLst>
              <a:ext uri="{FF2B5EF4-FFF2-40B4-BE49-F238E27FC236}">
                <a16:creationId xmlns:a16="http://schemas.microsoft.com/office/drawing/2014/main" id="{CC242025-5AC8-94DC-3B3A-4570DEF883E8}"/>
              </a:ext>
            </a:extLst>
          </p:cNvPr>
          <p:cNvSpPr>
            <a:spLocks noGrp="1"/>
          </p:cNvSpPr>
          <p:nvPr>
            <p:ph type="body" sz="half" idx="2"/>
          </p:nvPr>
        </p:nvSpPr>
        <p:spPr>
          <a:xfrm>
            <a:off x="2733040" y="4708186"/>
            <a:ext cx="9065813" cy="1496816"/>
          </a:xfrm>
        </p:spPr>
        <p:txBody>
          <a:bodyPr vert="horz" lIns="91440" tIns="45720" rIns="91440" bIns="45720" rtlCol="0">
            <a:normAutofit/>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 – </a:t>
            </a:r>
          </a:p>
          <a:p>
            <a:pPr algn="just">
              <a:lnSpc>
                <a:spcPct val="100000"/>
              </a:lnSpc>
              <a:spcBef>
                <a:spcPts val="0"/>
              </a:spcBef>
              <a:spcAft>
                <a:spcPts val="600"/>
              </a:spcAft>
            </a:pPr>
            <a:r>
              <a:rPr lang="en-US" b="0" i="0" dirty="0">
                <a:solidFill>
                  <a:srgbClr val="FF0000"/>
                </a:solidFill>
                <a:effectLst/>
                <a:latin typeface="Söhne"/>
              </a:rPr>
              <a:t>The number of orders returned indicates the extent of dissatisfaction or issues faced by customers with the products or services offered. It reflects on product quality, accuracy in fulfilling orders, and customer service effectiveness.</a:t>
            </a:r>
            <a:endParaRPr lang="en-US" spc="80" dirty="0">
              <a:solidFill>
                <a:srgbClr val="FF0000"/>
              </a:solidFill>
            </a:endParaRPr>
          </a:p>
        </p:txBody>
      </p:sp>
      <p:pic>
        <p:nvPicPr>
          <p:cNvPr id="5" name="Picture 4">
            <a:extLst>
              <a:ext uri="{FF2B5EF4-FFF2-40B4-BE49-F238E27FC236}">
                <a16:creationId xmlns:a16="http://schemas.microsoft.com/office/drawing/2014/main" id="{670FB2D6-DC46-FC14-5CFF-08FEBC71FF13}"/>
              </a:ext>
            </a:extLst>
          </p:cNvPr>
          <p:cNvPicPr>
            <a:picLocks noChangeAspect="1"/>
          </p:cNvPicPr>
          <p:nvPr/>
        </p:nvPicPr>
        <p:blipFill>
          <a:blip r:embed="rId2"/>
          <a:stretch>
            <a:fillRect/>
          </a:stretch>
        </p:blipFill>
        <p:spPr>
          <a:xfrm>
            <a:off x="127636" y="294639"/>
            <a:ext cx="9676850" cy="4041413"/>
          </a:xfrm>
          <a:prstGeom prst="rect">
            <a:avLst/>
          </a:prstGeom>
        </p:spPr>
      </p:pic>
    </p:spTree>
    <p:extLst>
      <p:ext uri="{BB962C8B-B14F-4D97-AF65-F5344CB8AC3E}">
        <p14:creationId xmlns:p14="http://schemas.microsoft.com/office/powerpoint/2010/main" val="202265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404CA5-9917-2515-6063-0F1C738DD02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0A30874-665D-1540-7A2E-4A545CC1D4EA}"/>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Q2</a:t>
            </a:r>
          </a:p>
        </p:txBody>
      </p:sp>
      <p:sp>
        <p:nvSpPr>
          <p:cNvPr id="4" name="Text Placeholder 3">
            <a:extLst>
              <a:ext uri="{FF2B5EF4-FFF2-40B4-BE49-F238E27FC236}">
                <a16:creationId xmlns:a16="http://schemas.microsoft.com/office/drawing/2014/main" id="{F02EB804-6AA7-F530-FB04-36F8BA593462}"/>
              </a:ext>
            </a:extLst>
          </p:cNvPr>
          <p:cNvSpPr>
            <a:spLocks noGrp="1"/>
          </p:cNvSpPr>
          <p:nvPr>
            <p:ph type="body" sz="half" idx="2"/>
          </p:nvPr>
        </p:nvSpPr>
        <p:spPr>
          <a:xfrm>
            <a:off x="2194560" y="4708186"/>
            <a:ext cx="9604293" cy="1496816"/>
          </a:xfrm>
        </p:spPr>
        <p:txBody>
          <a:bodyPr vert="horz" lIns="91440" tIns="45720" rIns="91440" bIns="45720" rtlCol="0">
            <a:normAutofit/>
          </a:bodyPr>
          <a:lstStyle/>
          <a:p>
            <a:pPr algn="ctr">
              <a:lnSpc>
                <a:spcPct val="100000"/>
              </a:lnSpc>
              <a:spcBef>
                <a:spcPts val="0"/>
              </a:spcBef>
              <a:spcAft>
                <a:spcPts val="600"/>
              </a:spcAft>
            </a:pPr>
            <a:r>
              <a:rPr lang="en-US" spc="80" dirty="0">
                <a:solidFill>
                  <a:schemeClr val="tx1">
                    <a:lumMod val="85000"/>
                    <a:lumOff val="15000"/>
                  </a:schemeClr>
                </a:solidFill>
              </a:rPr>
              <a:t>Insights- </a:t>
            </a:r>
          </a:p>
          <a:p>
            <a:pPr algn="just">
              <a:lnSpc>
                <a:spcPct val="100000"/>
              </a:lnSpc>
              <a:spcBef>
                <a:spcPts val="0"/>
              </a:spcBef>
              <a:spcAft>
                <a:spcPts val="600"/>
              </a:spcAft>
            </a:pPr>
            <a:r>
              <a:rPr lang="en-US" b="0" i="0" dirty="0">
                <a:solidFill>
                  <a:srgbClr val="FF0000"/>
                </a:solidFill>
                <a:effectLst/>
                <a:latin typeface="Söhne"/>
              </a:rPr>
              <a:t>Calculating the average shipping time for each shipping mode allows businesses to understand the typical turnaround time from order placement to shipment.</a:t>
            </a:r>
            <a:endParaRPr lang="en-US" spc="80" dirty="0">
              <a:solidFill>
                <a:srgbClr val="FF0000"/>
              </a:solidFill>
            </a:endParaRPr>
          </a:p>
        </p:txBody>
      </p:sp>
      <p:pic>
        <p:nvPicPr>
          <p:cNvPr id="8" name="Picture 7">
            <a:extLst>
              <a:ext uri="{FF2B5EF4-FFF2-40B4-BE49-F238E27FC236}">
                <a16:creationId xmlns:a16="http://schemas.microsoft.com/office/drawing/2014/main" id="{575023DA-3E8C-06B7-D564-25DCBDEF1B22}"/>
              </a:ext>
            </a:extLst>
          </p:cNvPr>
          <p:cNvPicPr>
            <a:picLocks noChangeAspect="1"/>
          </p:cNvPicPr>
          <p:nvPr/>
        </p:nvPicPr>
        <p:blipFill>
          <a:blip r:embed="rId2"/>
          <a:stretch>
            <a:fillRect/>
          </a:stretch>
        </p:blipFill>
        <p:spPr>
          <a:xfrm>
            <a:off x="722313" y="720716"/>
            <a:ext cx="8462328" cy="3819525"/>
          </a:xfrm>
          <a:prstGeom prst="rect">
            <a:avLst/>
          </a:prstGeom>
        </p:spPr>
      </p:pic>
    </p:spTree>
    <p:extLst>
      <p:ext uri="{BB962C8B-B14F-4D97-AF65-F5344CB8AC3E}">
        <p14:creationId xmlns:p14="http://schemas.microsoft.com/office/powerpoint/2010/main" val="21624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2A3C63-3DB4-D140-779A-121257AF5A2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E3F4CE-A7A2-94B2-97EC-22EB24FDC84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Q3</a:t>
            </a:r>
          </a:p>
        </p:txBody>
      </p:sp>
      <p:sp>
        <p:nvSpPr>
          <p:cNvPr id="4" name="Text Placeholder 3">
            <a:extLst>
              <a:ext uri="{FF2B5EF4-FFF2-40B4-BE49-F238E27FC236}">
                <a16:creationId xmlns:a16="http://schemas.microsoft.com/office/drawing/2014/main" id="{8A46F848-59E2-F10E-D5A5-0BA545C85742}"/>
              </a:ext>
            </a:extLst>
          </p:cNvPr>
          <p:cNvSpPr>
            <a:spLocks noGrp="1"/>
          </p:cNvSpPr>
          <p:nvPr>
            <p:ph type="body" sz="half" idx="2"/>
          </p:nvPr>
        </p:nvSpPr>
        <p:spPr>
          <a:xfrm>
            <a:off x="2133600" y="4708186"/>
            <a:ext cx="9665253" cy="1496816"/>
          </a:xfrm>
        </p:spPr>
        <p:txBody>
          <a:bodyPr vert="horz" lIns="91440" tIns="45720" rIns="91440" bIns="45720" rtlCol="0">
            <a:normAutofit/>
          </a:bodyPr>
          <a:lstStyle/>
          <a:p>
            <a:pPr algn="ctr">
              <a:lnSpc>
                <a:spcPct val="100000"/>
              </a:lnSpc>
              <a:spcBef>
                <a:spcPts val="0"/>
              </a:spcBef>
              <a:spcAft>
                <a:spcPts val="600"/>
              </a:spcAft>
            </a:pPr>
            <a:r>
              <a:rPr lang="en-US" spc="80" dirty="0">
                <a:solidFill>
                  <a:schemeClr val="tx1">
                    <a:lumMod val="85000"/>
                    <a:lumOff val="15000"/>
                  </a:schemeClr>
                </a:solidFill>
                <a:highlight>
                  <a:srgbClr val="000000"/>
                </a:highlight>
              </a:rPr>
              <a:t>Insights-</a:t>
            </a:r>
          </a:p>
          <a:p>
            <a:pPr algn="just">
              <a:lnSpc>
                <a:spcPct val="100000"/>
              </a:lnSpc>
              <a:spcBef>
                <a:spcPts val="0"/>
              </a:spcBef>
              <a:spcAft>
                <a:spcPts val="600"/>
              </a:spcAft>
            </a:pPr>
            <a:r>
              <a:rPr lang="en-US" b="0" i="0" dirty="0">
                <a:solidFill>
                  <a:srgbClr val="FF0000"/>
                </a:solidFill>
                <a:effectLst/>
                <a:highlight>
                  <a:srgbClr val="000000"/>
                </a:highlight>
                <a:latin typeface="Söhne"/>
              </a:rPr>
              <a:t>Segmenting customers based on factors such as total sales, frequency of orders, average order value, or product preferences helps identify distinct groups with similar buying patterns.</a:t>
            </a:r>
            <a:endParaRPr lang="en-US" spc="80" dirty="0">
              <a:solidFill>
                <a:srgbClr val="FF0000"/>
              </a:solidFill>
              <a:highlight>
                <a:srgbClr val="000000"/>
              </a:highlight>
            </a:endParaRPr>
          </a:p>
        </p:txBody>
      </p:sp>
      <p:pic>
        <p:nvPicPr>
          <p:cNvPr id="8" name="Picture 7">
            <a:extLst>
              <a:ext uri="{FF2B5EF4-FFF2-40B4-BE49-F238E27FC236}">
                <a16:creationId xmlns:a16="http://schemas.microsoft.com/office/drawing/2014/main" id="{A194698C-6A94-7FEB-D945-5EDBAFA68EEA}"/>
              </a:ext>
            </a:extLst>
          </p:cNvPr>
          <p:cNvPicPr>
            <a:picLocks noChangeAspect="1"/>
          </p:cNvPicPr>
          <p:nvPr/>
        </p:nvPicPr>
        <p:blipFill>
          <a:blip r:embed="rId2"/>
          <a:stretch>
            <a:fillRect/>
          </a:stretch>
        </p:blipFill>
        <p:spPr>
          <a:xfrm>
            <a:off x="1447800" y="585787"/>
            <a:ext cx="6739466" cy="4122399"/>
          </a:xfrm>
          <a:prstGeom prst="rect">
            <a:avLst/>
          </a:prstGeom>
        </p:spPr>
      </p:pic>
    </p:spTree>
    <p:extLst>
      <p:ext uri="{BB962C8B-B14F-4D97-AF65-F5344CB8AC3E}">
        <p14:creationId xmlns:p14="http://schemas.microsoft.com/office/powerpoint/2010/main" val="227751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B6C4E2-C924-F33B-8A13-4350C0DFC5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5F82FEB-36CD-4A02-F87B-4E25AEA64F4A}"/>
              </a:ext>
            </a:extLst>
          </p:cNvPr>
          <p:cNvSpPr>
            <a:spLocks noGrp="1"/>
          </p:cNvSpPr>
          <p:nvPr>
            <p:ph type="title"/>
          </p:nvPr>
        </p:nvSpPr>
        <p:spPr>
          <a:xfrm>
            <a:off x="9321801" y="612843"/>
            <a:ext cx="2312480" cy="1499738"/>
          </a:xfrm>
        </p:spPr>
        <p:txBody>
          <a:bodyPr vert="horz" lIns="91440" tIns="45720" rIns="91440" bIns="45720" rtlCol="0" anchor="b">
            <a:normAutofit/>
          </a:bodyPr>
          <a:lstStyle/>
          <a:p>
            <a:pPr>
              <a:lnSpc>
                <a:spcPct val="90000"/>
              </a:lnSpc>
            </a:pPr>
            <a:r>
              <a:rPr lang="en-US" sz="2800" spc="0">
                <a:solidFill>
                  <a:schemeClr val="tx1">
                    <a:lumMod val="85000"/>
                    <a:lumOff val="15000"/>
                  </a:schemeClr>
                </a:solidFill>
              </a:rPr>
              <a:t>Q4</a:t>
            </a:r>
          </a:p>
        </p:txBody>
      </p:sp>
      <p:pic>
        <p:nvPicPr>
          <p:cNvPr id="6" name="Picture Placeholder 5">
            <a:extLst>
              <a:ext uri="{FF2B5EF4-FFF2-40B4-BE49-F238E27FC236}">
                <a16:creationId xmlns:a16="http://schemas.microsoft.com/office/drawing/2014/main" id="{0E15DEB0-8CBB-EB83-6281-D2BF67304A2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589" r="31589"/>
          <a:stretch/>
        </p:blipFill>
        <p:spPr>
          <a:xfrm>
            <a:off x="4495800" y="834392"/>
            <a:ext cx="4404360" cy="4572000"/>
          </a:xfrm>
          <a:prstGeom prst="rect">
            <a:avLst/>
          </a:prstGeom>
        </p:spPr>
      </p:pic>
      <p:sp>
        <p:nvSpPr>
          <p:cNvPr id="4" name="Text Placeholder 3">
            <a:extLst>
              <a:ext uri="{FF2B5EF4-FFF2-40B4-BE49-F238E27FC236}">
                <a16:creationId xmlns:a16="http://schemas.microsoft.com/office/drawing/2014/main" id="{E5878D9D-864B-F1B8-38F9-D48A650B77B5}"/>
              </a:ext>
            </a:extLst>
          </p:cNvPr>
          <p:cNvSpPr>
            <a:spLocks noGrp="1"/>
          </p:cNvSpPr>
          <p:nvPr>
            <p:ph type="body" sz="half" idx="2"/>
          </p:nvPr>
        </p:nvSpPr>
        <p:spPr>
          <a:xfrm>
            <a:off x="9321801" y="2149813"/>
            <a:ext cx="2574924" cy="4046706"/>
          </a:xfrm>
        </p:spPr>
        <p:txBody>
          <a:bodyPr vert="horz" lIns="91440" tIns="45720" rIns="91440" bIns="45720" rtlCol="0">
            <a:normAutofit/>
          </a:bodyPr>
          <a:lstStyle/>
          <a:p>
            <a:pPr>
              <a:lnSpc>
                <a:spcPct val="100000"/>
              </a:lnSpc>
              <a:spcBef>
                <a:spcPts val="0"/>
              </a:spcBef>
              <a:spcAft>
                <a:spcPts val="600"/>
              </a:spcAft>
            </a:pPr>
            <a:endParaRPr lang="en-US" sz="1400" spc="80" dirty="0">
              <a:solidFill>
                <a:schemeClr val="tx1">
                  <a:lumMod val="85000"/>
                  <a:lumOff val="15000"/>
                </a:schemeClr>
              </a:solidFill>
              <a:highlight>
                <a:srgbClr val="FFFF00"/>
              </a:highlight>
            </a:endParaRPr>
          </a:p>
          <a:p>
            <a:pPr>
              <a:lnSpc>
                <a:spcPct val="100000"/>
              </a:lnSpc>
              <a:spcBef>
                <a:spcPts val="0"/>
              </a:spcBef>
              <a:spcAft>
                <a:spcPts val="600"/>
              </a:spcAft>
            </a:pPr>
            <a:r>
              <a:rPr lang="en-US" sz="1400" spc="80" dirty="0">
                <a:solidFill>
                  <a:schemeClr val="tx1">
                    <a:lumMod val="85000"/>
                    <a:lumOff val="15000"/>
                  </a:schemeClr>
                </a:solidFill>
                <a:highlight>
                  <a:srgbClr val="000000"/>
                </a:highlight>
              </a:rPr>
              <a:t>Insights –</a:t>
            </a:r>
          </a:p>
          <a:p>
            <a:pPr>
              <a:lnSpc>
                <a:spcPct val="100000"/>
              </a:lnSpc>
              <a:spcBef>
                <a:spcPts val="0"/>
              </a:spcBef>
              <a:spcAft>
                <a:spcPts val="600"/>
              </a:spcAft>
            </a:pPr>
            <a:endParaRPr lang="en-US" sz="1400" spc="80" dirty="0">
              <a:solidFill>
                <a:schemeClr val="tx1">
                  <a:lumMod val="85000"/>
                  <a:lumOff val="15000"/>
                </a:schemeClr>
              </a:solidFill>
              <a:highlight>
                <a:srgbClr val="000000"/>
              </a:highlight>
            </a:endParaRPr>
          </a:p>
        </p:txBody>
      </p:sp>
      <p:pic>
        <p:nvPicPr>
          <p:cNvPr id="5" name="Picture 4">
            <a:extLst>
              <a:ext uri="{FF2B5EF4-FFF2-40B4-BE49-F238E27FC236}">
                <a16:creationId xmlns:a16="http://schemas.microsoft.com/office/drawing/2014/main" id="{44E9E21F-58C6-03C2-F000-9A21C99A2463}"/>
              </a:ext>
            </a:extLst>
          </p:cNvPr>
          <p:cNvPicPr>
            <a:picLocks noChangeAspect="1"/>
          </p:cNvPicPr>
          <p:nvPr/>
        </p:nvPicPr>
        <p:blipFill>
          <a:blip r:embed="rId3"/>
          <a:stretch>
            <a:fillRect/>
          </a:stretch>
        </p:blipFill>
        <p:spPr>
          <a:xfrm>
            <a:off x="0" y="422912"/>
            <a:ext cx="3942644" cy="3225800"/>
          </a:xfrm>
          <a:prstGeom prst="rect">
            <a:avLst/>
          </a:prstGeom>
        </p:spPr>
      </p:pic>
      <p:sp>
        <p:nvSpPr>
          <p:cNvPr id="7" name="Rectangle 1">
            <a:extLst>
              <a:ext uri="{FF2B5EF4-FFF2-40B4-BE49-F238E27FC236}">
                <a16:creationId xmlns:a16="http://schemas.microsoft.com/office/drawing/2014/main" id="{B282DB6F-23E5-AF7F-42AD-6B8C8B185211}"/>
              </a:ext>
            </a:extLst>
          </p:cNvPr>
          <p:cNvSpPr>
            <a:spLocks noChangeArrowheads="1"/>
          </p:cNvSpPr>
          <p:nvPr/>
        </p:nvSpPr>
        <p:spPr bwMode="auto">
          <a:xfrm>
            <a:off x="9043643" y="3054933"/>
            <a:ext cx="31312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When cost and pricing variances are taken into consideration, the average profit margin offers valuable information about the profitability of products within each category and subcategory.</a:t>
            </a:r>
          </a:p>
        </p:txBody>
      </p:sp>
    </p:spTree>
    <p:extLst>
      <p:ext uri="{BB962C8B-B14F-4D97-AF65-F5344CB8AC3E}">
        <p14:creationId xmlns:p14="http://schemas.microsoft.com/office/powerpoint/2010/main" val="23800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3716B5-702B-FB86-5FD9-EE0A7A6BE50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B6F580A-B024-F1D6-0DEB-37A759EAA6EE}"/>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Q5</a:t>
            </a:r>
          </a:p>
        </p:txBody>
      </p:sp>
      <p:sp>
        <p:nvSpPr>
          <p:cNvPr id="4" name="Text Placeholder 3">
            <a:extLst>
              <a:ext uri="{FF2B5EF4-FFF2-40B4-BE49-F238E27FC236}">
                <a16:creationId xmlns:a16="http://schemas.microsoft.com/office/drawing/2014/main" id="{A4569F30-F45F-E3E2-4D40-6E5708D367CA}"/>
              </a:ext>
            </a:extLst>
          </p:cNvPr>
          <p:cNvSpPr>
            <a:spLocks noGrp="1"/>
          </p:cNvSpPr>
          <p:nvPr>
            <p:ph type="body" sz="half" idx="2"/>
          </p:nvPr>
        </p:nvSpPr>
        <p:spPr>
          <a:xfrm>
            <a:off x="538480" y="4033520"/>
            <a:ext cx="11260373" cy="2171482"/>
          </a:xfrm>
        </p:spPr>
        <p:txBody>
          <a:bodyPr vert="horz" lIns="91440" tIns="45720" rIns="91440" bIns="45720" rtlCol="0">
            <a:normAutofit/>
          </a:bodyPr>
          <a:lstStyle/>
          <a:p>
            <a:pPr algn="ctr">
              <a:lnSpc>
                <a:spcPct val="100000"/>
              </a:lnSpc>
              <a:spcBef>
                <a:spcPts val="0"/>
              </a:spcBef>
              <a:spcAft>
                <a:spcPts val="600"/>
              </a:spcAft>
            </a:pPr>
            <a:r>
              <a:rPr lang="en-US" sz="1400" spc="80" dirty="0">
                <a:solidFill>
                  <a:schemeClr val="tx1">
                    <a:lumMod val="85000"/>
                    <a:lumOff val="15000"/>
                  </a:schemeClr>
                </a:solidFill>
                <a:highlight>
                  <a:srgbClr val="000000"/>
                </a:highlight>
              </a:rPr>
              <a:t>Insights-  </a:t>
            </a:r>
          </a:p>
          <a:p>
            <a:pPr algn="l">
              <a:buFont typeface="Arial" panose="020B0604020202020204" pitchFamily="34" charset="0"/>
              <a:buChar char="•"/>
            </a:pPr>
            <a:r>
              <a:rPr lang="en-US" sz="1400" b="0" i="0" dirty="0">
                <a:solidFill>
                  <a:srgbClr val="FF0000"/>
                </a:solidFill>
                <a:effectLst/>
                <a:highlight>
                  <a:srgbClr val="000000"/>
                </a:highlight>
                <a:latin typeface="Söhne"/>
              </a:rPr>
              <a:t>Compare sales performance across regions to identify regions with the highest and lowest sales. This comparison helps understand geographic variations in demand and market potential.</a:t>
            </a:r>
          </a:p>
          <a:p>
            <a:pPr algn="just">
              <a:lnSpc>
                <a:spcPct val="100000"/>
              </a:lnSpc>
              <a:spcBef>
                <a:spcPts val="0"/>
              </a:spcBef>
              <a:spcAft>
                <a:spcPts val="600"/>
              </a:spcAft>
            </a:pPr>
            <a:endParaRPr lang="en-US" sz="1400" spc="80" dirty="0">
              <a:solidFill>
                <a:schemeClr val="tx1">
                  <a:lumMod val="85000"/>
                  <a:lumOff val="15000"/>
                </a:schemeClr>
              </a:solidFill>
              <a:highlight>
                <a:srgbClr val="FFFF00"/>
              </a:highlight>
            </a:endParaRPr>
          </a:p>
        </p:txBody>
      </p:sp>
      <p:pic>
        <p:nvPicPr>
          <p:cNvPr id="8" name="Picture 7">
            <a:extLst>
              <a:ext uri="{FF2B5EF4-FFF2-40B4-BE49-F238E27FC236}">
                <a16:creationId xmlns:a16="http://schemas.microsoft.com/office/drawing/2014/main" id="{479540FD-EFBE-8B7C-BBFC-E72788C43A6A}"/>
              </a:ext>
            </a:extLst>
          </p:cNvPr>
          <p:cNvPicPr>
            <a:picLocks noChangeAspect="1"/>
          </p:cNvPicPr>
          <p:nvPr/>
        </p:nvPicPr>
        <p:blipFill>
          <a:blip r:embed="rId2"/>
          <a:stretch>
            <a:fillRect/>
          </a:stretch>
        </p:blipFill>
        <p:spPr>
          <a:xfrm>
            <a:off x="393147" y="932961"/>
            <a:ext cx="6890561" cy="2775439"/>
          </a:xfrm>
          <a:prstGeom prst="rect">
            <a:avLst/>
          </a:prstGeom>
        </p:spPr>
      </p:pic>
      <p:sp>
        <p:nvSpPr>
          <p:cNvPr id="9" name="Rectangle 1">
            <a:extLst>
              <a:ext uri="{FF2B5EF4-FFF2-40B4-BE49-F238E27FC236}">
                <a16:creationId xmlns:a16="http://schemas.microsoft.com/office/drawing/2014/main" id="{43F592B4-0E86-DA2E-3BBD-9ACD8F16DE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top and lowest sales regions can be determined by comparing sales performance across regions. Understanding regional differences in market potential and demand is aided by this comparison.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851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91C032-6CBB-EFFB-ED4A-40B0347967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8D1497E-2911-4BF2-28CE-B55BC1B5542C}"/>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Q6</a:t>
            </a:r>
          </a:p>
        </p:txBody>
      </p:sp>
      <p:sp>
        <p:nvSpPr>
          <p:cNvPr id="4" name="Text Placeholder 3">
            <a:extLst>
              <a:ext uri="{FF2B5EF4-FFF2-40B4-BE49-F238E27FC236}">
                <a16:creationId xmlns:a16="http://schemas.microsoft.com/office/drawing/2014/main" id="{26354831-0732-1DB7-2E79-120FA183737E}"/>
              </a:ext>
            </a:extLst>
          </p:cNvPr>
          <p:cNvSpPr>
            <a:spLocks noGrp="1"/>
          </p:cNvSpPr>
          <p:nvPr>
            <p:ph type="body" sz="half" idx="2"/>
          </p:nvPr>
        </p:nvSpPr>
        <p:spPr>
          <a:xfrm>
            <a:off x="8560024" y="3429000"/>
            <a:ext cx="3238829" cy="2776002"/>
          </a:xfrm>
        </p:spPr>
        <p:txBody>
          <a:bodyPr vert="horz" lIns="91440" tIns="45720" rIns="91440" bIns="45720" rtlCol="0">
            <a:normAutofit/>
          </a:bodyPr>
          <a:lstStyle/>
          <a:p>
            <a:pPr algn="ctr">
              <a:lnSpc>
                <a:spcPct val="100000"/>
              </a:lnSpc>
              <a:spcBef>
                <a:spcPts val="0"/>
              </a:spcBef>
              <a:spcAft>
                <a:spcPts val="600"/>
              </a:spcAft>
            </a:pPr>
            <a:r>
              <a:rPr lang="en-US" spc="80" dirty="0">
                <a:solidFill>
                  <a:schemeClr val="tx1">
                    <a:lumMod val="85000"/>
                    <a:lumOff val="15000"/>
                  </a:schemeClr>
                </a:solidFill>
                <a:highlight>
                  <a:srgbClr val="000000"/>
                </a:highlight>
              </a:rPr>
              <a:t>Insights</a:t>
            </a:r>
          </a:p>
          <a:p>
            <a:pPr algn="ctr">
              <a:lnSpc>
                <a:spcPct val="100000"/>
              </a:lnSpc>
              <a:spcBef>
                <a:spcPts val="0"/>
              </a:spcBef>
              <a:spcAft>
                <a:spcPts val="600"/>
              </a:spcAft>
            </a:pPr>
            <a:endParaRPr lang="en-US" spc="80" dirty="0">
              <a:solidFill>
                <a:schemeClr val="tx1">
                  <a:lumMod val="85000"/>
                  <a:lumOff val="15000"/>
                </a:schemeClr>
              </a:solidFill>
              <a:highlight>
                <a:srgbClr val="000000"/>
              </a:highlight>
            </a:endParaRPr>
          </a:p>
        </p:txBody>
      </p:sp>
      <p:pic>
        <p:nvPicPr>
          <p:cNvPr id="5" name="Picture 4">
            <a:extLst>
              <a:ext uri="{FF2B5EF4-FFF2-40B4-BE49-F238E27FC236}">
                <a16:creationId xmlns:a16="http://schemas.microsoft.com/office/drawing/2014/main" id="{A492DD2C-D070-7121-970D-6E7A454ACA16}"/>
              </a:ext>
            </a:extLst>
          </p:cNvPr>
          <p:cNvPicPr>
            <a:picLocks noChangeAspect="1"/>
          </p:cNvPicPr>
          <p:nvPr/>
        </p:nvPicPr>
        <p:blipFill>
          <a:blip r:embed="rId2"/>
          <a:stretch>
            <a:fillRect/>
          </a:stretch>
        </p:blipFill>
        <p:spPr>
          <a:xfrm>
            <a:off x="274321" y="500063"/>
            <a:ext cx="8210273" cy="4995862"/>
          </a:xfrm>
          <a:prstGeom prst="rect">
            <a:avLst/>
          </a:prstGeom>
        </p:spPr>
      </p:pic>
      <p:sp>
        <p:nvSpPr>
          <p:cNvPr id="12" name="Rectangle 4">
            <a:extLst>
              <a:ext uri="{FF2B5EF4-FFF2-40B4-BE49-F238E27FC236}">
                <a16:creationId xmlns:a16="http://schemas.microsoft.com/office/drawing/2014/main" id="{A7FD4EA0-BC50-07E0-56B4-440FC7FE734B}"/>
              </a:ext>
            </a:extLst>
          </p:cNvPr>
          <p:cNvSpPr>
            <a:spLocks noChangeArrowheads="1"/>
          </p:cNvSpPr>
          <p:nvPr/>
        </p:nvSpPr>
        <p:spPr bwMode="auto">
          <a:xfrm>
            <a:off x="9074426" y="4493835"/>
            <a:ext cx="2843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64B2EA06-54D9-7867-DE1F-51837CA32E9C}"/>
              </a:ext>
            </a:extLst>
          </p:cNvPr>
          <p:cNvSpPr>
            <a:spLocks noChangeArrowheads="1"/>
          </p:cNvSpPr>
          <p:nvPr/>
        </p:nvSpPr>
        <p:spPr bwMode="auto">
          <a:xfrm rot="10800000" flipV="1">
            <a:off x="9074426" y="3933825"/>
            <a:ext cx="2799856" cy="177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Understanding the relationship between discounts and sales volume can be gained by calculating the correlation between the discount rate and the amount sold. better discounts may be linked to better sales, according to a positive connection, whereas the opposite may be true according to a negative correlation. </a:t>
            </a:r>
          </a:p>
        </p:txBody>
      </p:sp>
    </p:spTree>
    <p:extLst>
      <p:ext uri="{BB962C8B-B14F-4D97-AF65-F5344CB8AC3E}">
        <p14:creationId xmlns:p14="http://schemas.microsoft.com/office/powerpoint/2010/main" val="32500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6E891-D7F8-CCAE-A030-2D894B4D3D9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BD0B5A0-3026-F5B5-F27B-386C8EB970D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solidFill>
                  <a:schemeClr val="tx1">
                    <a:lumMod val="85000"/>
                    <a:lumOff val="15000"/>
                  </a:schemeClr>
                </a:solidFill>
              </a:rPr>
              <a:t>Q7</a:t>
            </a:r>
          </a:p>
        </p:txBody>
      </p:sp>
      <p:sp>
        <p:nvSpPr>
          <p:cNvPr id="4" name="Text Placeholder 3">
            <a:extLst>
              <a:ext uri="{FF2B5EF4-FFF2-40B4-BE49-F238E27FC236}">
                <a16:creationId xmlns:a16="http://schemas.microsoft.com/office/drawing/2014/main" id="{98500368-41AB-D90D-10F3-E0CE26028D5B}"/>
              </a:ext>
            </a:extLst>
          </p:cNvPr>
          <p:cNvSpPr>
            <a:spLocks noGrp="1"/>
          </p:cNvSpPr>
          <p:nvPr>
            <p:ph type="body" sz="half" idx="2"/>
          </p:nvPr>
        </p:nvSpPr>
        <p:spPr>
          <a:xfrm>
            <a:off x="8560024" y="3576320"/>
            <a:ext cx="3238829" cy="2628682"/>
          </a:xfrm>
        </p:spPr>
        <p:txBody>
          <a:bodyPr vert="horz" lIns="91440" tIns="45720" rIns="91440" bIns="45720" rtlCol="0">
            <a:normAutofit lnSpcReduction="10000"/>
          </a:bodyPr>
          <a:lstStyle/>
          <a:p>
            <a:pPr algn="ctr">
              <a:lnSpc>
                <a:spcPct val="100000"/>
              </a:lnSpc>
              <a:spcBef>
                <a:spcPts val="0"/>
              </a:spcBef>
              <a:spcAft>
                <a:spcPts val="600"/>
              </a:spcAft>
            </a:pPr>
            <a:r>
              <a:rPr lang="en-US" spc="80" dirty="0">
                <a:solidFill>
                  <a:schemeClr val="tx1">
                    <a:lumMod val="85000"/>
                    <a:lumOff val="15000"/>
                  </a:schemeClr>
                </a:solidFill>
                <a:highlight>
                  <a:srgbClr val="000000"/>
                </a:highlight>
              </a:rPr>
              <a:t>Insights</a:t>
            </a:r>
          </a:p>
          <a:p>
            <a:pPr algn="l"/>
            <a:r>
              <a:rPr lang="en-US" b="0" i="0" dirty="0">
                <a:effectLst/>
                <a:highlight>
                  <a:srgbClr val="000000"/>
                </a:highlight>
                <a:latin typeface="Söhne"/>
              </a:rPr>
              <a:t>Conduct market research to identify regions where your products or services are underrepresented or where there is a growing demand for similar offerings.</a:t>
            </a:r>
          </a:p>
          <a:p>
            <a:pPr algn="l"/>
            <a:r>
              <a:rPr lang="en-US" b="0" i="0" dirty="0">
                <a:effectLst/>
                <a:highlight>
                  <a:srgbClr val="000000"/>
                </a:highlight>
                <a:latin typeface="Söhne"/>
              </a:rPr>
              <a:t>Analyze demographic data, economic indicators, consumer behavior, and competitive landscape to assess market potential and identify regions with low market saturation and high growth potential.</a:t>
            </a:r>
          </a:p>
          <a:p>
            <a:pPr algn="ctr">
              <a:lnSpc>
                <a:spcPct val="100000"/>
              </a:lnSpc>
              <a:spcBef>
                <a:spcPts val="0"/>
              </a:spcBef>
              <a:spcAft>
                <a:spcPts val="600"/>
              </a:spcAft>
            </a:pPr>
            <a:endParaRPr lang="en-US" spc="80" dirty="0">
              <a:solidFill>
                <a:schemeClr val="tx1">
                  <a:lumMod val="85000"/>
                  <a:lumOff val="15000"/>
                </a:schemeClr>
              </a:solidFill>
              <a:highlight>
                <a:srgbClr val="FFFF00"/>
              </a:highlight>
            </a:endParaRPr>
          </a:p>
          <a:p>
            <a:pPr algn="ctr">
              <a:lnSpc>
                <a:spcPct val="100000"/>
              </a:lnSpc>
              <a:spcBef>
                <a:spcPts val="0"/>
              </a:spcBef>
              <a:spcAft>
                <a:spcPts val="600"/>
              </a:spcAft>
            </a:pPr>
            <a:endParaRPr lang="en-US" spc="80" dirty="0">
              <a:solidFill>
                <a:schemeClr val="tx1">
                  <a:lumMod val="85000"/>
                  <a:lumOff val="15000"/>
                </a:schemeClr>
              </a:solidFill>
            </a:endParaRPr>
          </a:p>
        </p:txBody>
      </p:sp>
      <p:pic>
        <p:nvPicPr>
          <p:cNvPr id="10" name="Picture 9">
            <a:extLst>
              <a:ext uri="{FF2B5EF4-FFF2-40B4-BE49-F238E27FC236}">
                <a16:creationId xmlns:a16="http://schemas.microsoft.com/office/drawing/2014/main" id="{B03C146D-1697-FCFF-E4AA-DE6FA6281B7D}"/>
              </a:ext>
            </a:extLst>
          </p:cNvPr>
          <p:cNvPicPr>
            <a:picLocks noChangeAspect="1"/>
          </p:cNvPicPr>
          <p:nvPr/>
        </p:nvPicPr>
        <p:blipFill>
          <a:blip r:embed="rId3"/>
          <a:stretch>
            <a:fillRect/>
          </a:stretch>
        </p:blipFill>
        <p:spPr>
          <a:xfrm>
            <a:off x="393147" y="397083"/>
            <a:ext cx="8101944" cy="4493578"/>
          </a:xfrm>
          <a:prstGeom prst="rect">
            <a:avLst/>
          </a:prstGeom>
        </p:spPr>
      </p:pic>
    </p:spTree>
    <p:extLst>
      <p:ext uri="{BB962C8B-B14F-4D97-AF65-F5344CB8AC3E}">
        <p14:creationId xmlns:p14="http://schemas.microsoft.com/office/powerpoint/2010/main" val="36103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5818C-4EAF-3502-3AA0-9611702BF4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A4F4268-B1AB-A218-1B91-F93AAE71C90B}"/>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Q8</a:t>
            </a:r>
          </a:p>
        </p:txBody>
      </p:sp>
      <p:sp>
        <p:nvSpPr>
          <p:cNvPr id="4" name="Text Placeholder 3">
            <a:extLst>
              <a:ext uri="{FF2B5EF4-FFF2-40B4-BE49-F238E27FC236}">
                <a16:creationId xmlns:a16="http://schemas.microsoft.com/office/drawing/2014/main" id="{79821B78-3310-C7F6-0F4B-40E5C2614E38}"/>
              </a:ext>
            </a:extLst>
          </p:cNvPr>
          <p:cNvSpPr>
            <a:spLocks noGrp="1"/>
          </p:cNvSpPr>
          <p:nvPr>
            <p:ph type="body" sz="half" idx="2"/>
          </p:nvPr>
        </p:nvSpPr>
        <p:spPr>
          <a:xfrm>
            <a:off x="8560024" y="3429000"/>
            <a:ext cx="3238829" cy="2776002"/>
          </a:xfrm>
        </p:spPr>
        <p:txBody>
          <a:bodyPr vert="horz" lIns="91440" tIns="45720" rIns="91440" bIns="45720" rtlCol="0">
            <a:normAutofit/>
          </a:bodyPr>
          <a:lstStyle/>
          <a:p>
            <a:pPr algn="ctr">
              <a:lnSpc>
                <a:spcPct val="100000"/>
              </a:lnSpc>
              <a:spcBef>
                <a:spcPts val="0"/>
              </a:spcBef>
              <a:spcAft>
                <a:spcPts val="600"/>
              </a:spcAft>
            </a:pPr>
            <a:r>
              <a:rPr lang="en-US" spc="80" dirty="0">
                <a:solidFill>
                  <a:schemeClr val="tx1">
                    <a:lumMod val="85000"/>
                    <a:lumOff val="15000"/>
                  </a:schemeClr>
                </a:solidFill>
                <a:highlight>
                  <a:srgbClr val="000000"/>
                </a:highlight>
              </a:rPr>
              <a:t>Insights</a:t>
            </a:r>
          </a:p>
          <a:p>
            <a:pPr algn="just">
              <a:lnSpc>
                <a:spcPct val="100000"/>
              </a:lnSpc>
              <a:spcBef>
                <a:spcPts val="0"/>
              </a:spcBef>
              <a:spcAft>
                <a:spcPts val="600"/>
              </a:spcAft>
            </a:pPr>
            <a:r>
              <a:rPr lang="en-US" b="0" i="0" dirty="0">
                <a:solidFill>
                  <a:srgbClr val="FF0000"/>
                </a:solidFill>
                <a:effectLst/>
                <a:highlight>
                  <a:srgbClr val="000000"/>
                </a:highlight>
                <a:latin typeface="Söhne"/>
              </a:rPr>
              <a:t>Analyzing repeat orders from existing customers allows businesses to calculate the customer retention rate, which represents the percentage of customers who continue to make purchases over time.</a:t>
            </a:r>
            <a:endParaRPr lang="en-US" spc="80" dirty="0">
              <a:solidFill>
                <a:srgbClr val="FF0000"/>
              </a:solidFill>
              <a:highlight>
                <a:srgbClr val="000000"/>
              </a:highlight>
            </a:endParaRPr>
          </a:p>
        </p:txBody>
      </p:sp>
      <p:pic>
        <p:nvPicPr>
          <p:cNvPr id="8" name="Picture 7">
            <a:extLst>
              <a:ext uri="{FF2B5EF4-FFF2-40B4-BE49-F238E27FC236}">
                <a16:creationId xmlns:a16="http://schemas.microsoft.com/office/drawing/2014/main" id="{29F70A74-982E-3D2B-E699-32A9D51E6EA9}"/>
              </a:ext>
            </a:extLst>
          </p:cNvPr>
          <p:cNvPicPr>
            <a:picLocks noChangeAspect="1"/>
          </p:cNvPicPr>
          <p:nvPr/>
        </p:nvPicPr>
        <p:blipFill>
          <a:blip r:embed="rId2"/>
          <a:stretch>
            <a:fillRect/>
          </a:stretch>
        </p:blipFill>
        <p:spPr>
          <a:xfrm>
            <a:off x="393147" y="1706327"/>
            <a:ext cx="6972300" cy="2000250"/>
          </a:xfrm>
          <a:prstGeom prst="rect">
            <a:avLst/>
          </a:prstGeom>
        </p:spPr>
      </p:pic>
    </p:spTree>
    <p:extLst>
      <p:ext uri="{BB962C8B-B14F-4D97-AF65-F5344CB8AC3E}">
        <p14:creationId xmlns:p14="http://schemas.microsoft.com/office/powerpoint/2010/main" val="34279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1f5873bf-1f16-49e9-ab93-9e30c9b9533a</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573204DF-AC11-45ED-BAE9-A775C94356C0}">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emplate>Ion</Template>
  <TotalTime>262</TotalTime>
  <Words>340</Words>
  <Application>Microsoft Office PowerPoint</Application>
  <PresentationFormat>Widescreen</PresentationFormat>
  <Paragraphs>31</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Abadi Extra Light</vt:lpstr>
      <vt:lpstr>Aptos</vt:lpstr>
      <vt:lpstr>Arial</vt:lpstr>
      <vt:lpstr>Century Gothic</vt:lpstr>
      <vt:lpstr>Microsoft Sans Serif</vt:lpstr>
      <vt:lpstr>Söhne</vt:lpstr>
      <vt:lpstr>Wingdings 3</vt:lpstr>
      <vt:lpstr>Ion</vt:lpstr>
      <vt:lpstr>Final Assessment excel  Ananthalakshmi P</vt:lpstr>
      <vt:lpstr>    Q1</vt:lpstr>
      <vt:lpstr>Q2</vt:lpstr>
      <vt:lpstr>Q3</vt:lpstr>
      <vt:lpstr>Q4</vt:lpstr>
      <vt:lpstr>Q5</vt:lpstr>
      <vt:lpstr>Q6</vt:lpstr>
      <vt:lpstr>Q7</vt:lpstr>
      <vt:lpstr>Q8</vt:lpstr>
      <vt:lpstr>Q9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Assessment excel -------------------------------------------------------------------------------------------------------------------------------------------------- NANDHA S P</dc:title>
  <dc:creator>Ananthalakshmi P(Latentview)</dc:creator>
  <cp:keywords>Classification=LV_C0NF1D3NT1AL</cp:keywords>
  <cp:lastModifiedBy>Ananthalakshmi</cp:lastModifiedBy>
  <cp:revision>19</cp:revision>
  <dcterms:created xsi:type="dcterms:W3CDTF">2024-02-28T07:30:42Z</dcterms:created>
  <dcterms:modified xsi:type="dcterms:W3CDTF">2024-03-27T11:58:07Z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1f5873bf-1f16-49e9-ab93-9e30c9b9533a</vt:lpwstr>
  </property>
  <property fmtid="{D5CDD505-2E9C-101B-9397-08002B2CF9AE}" pid="3" name="Classification">
    <vt:lpwstr>LV_C0NF1D3NT1AL</vt:lpwstr>
  </property>
  <property fmtid="{D5CDD505-2E9C-101B-9397-08002B2CF9AE}" pid="4" name="ContainsPII">
    <vt:lpwstr>No</vt:lpwstr>
  </property>
</Properties>
</file>