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370" y="-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 u="heavy">
                <a:solidFill>
                  <a:srgbClr val="6666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381000" cy="53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340" y="779729"/>
            <a:ext cx="288544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340" y="1474889"/>
            <a:ext cx="10116185" cy="3441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 u="heavy">
                <a:solidFill>
                  <a:srgbClr val="6666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elp.github.com/desktop/guides/getting-started/configuring-git-for-github-desktop/" TargetMode="External"/><Relationship Id="rId4" Type="http://schemas.openxmlformats.org/officeDocument/2006/relationships/hyperlink" Target="https://help.github.com/desktop/guides/getting-started/authenticating-to-github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articles/create-a-repo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lp.github.com/desktop/guides/contributing/adding-a-repository-from-your-local-computer-to-github-desktop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articles/create-a-repo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lp.github.com/desktop/guides/contributing/committing-and-reviewing-changes-to-your-project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articles/creating-and-deleting-branches-within-your-repository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lp.github.com/desktop/guides/contributing/creating-a-branch-for-your-work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desktop/guides/getting-started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is.upenn.edu/~matuszek/cit591-2012/Lectures/git.ppt" TargetMode="External"/><Relationship Id="rId5" Type="http://schemas.openxmlformats.org/officeDocument/2006/relationships/hyperlink" Target="https://help.github.com/categories/collaborating/" TargetMode="External"/><Relationship Id="rId4" Type="http://schemas.openxmlformats.org/officeDocument/2006/relationships/hyperlink" Target="https://help.github.com/desktop/guides/contributin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jsmith@seas.upenn.edu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00" y="-344848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674108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87523" y="1690116"/>
              <a:ext cx="9904730" cy="2534920"/>
            </a:xfrm>
            <a:custGeom>
              <a:avLst/>
              <a:gdLst/>
              <a:ahLst/>
              <a:cxnLst/>
              <a:rect l="l" t="t" r="r" b="b"/>
              <a:pathLst>
                <a:path w="9904730" h="2534920">
                  <a:moveTo>
                    <a:pt x="9904476" y="0"/>
                  </a:moveTo>
                  <a:lnTo>
                    <a:pt x="0" y="0"/>
                  </a:lnTo>
                  <a:lnTo>
                    <a:pt x="0" y="2534412"/>
                  </a:lnTo>
                  <a:lnTo>
                    <a:pt x="9904476" y="2534412"/>
                  </a:lnTo>
                  <a:lnTo>
                    <a:pt x="990447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3523" y="3592067"/>
              <a:ext cx="759460" cy="632460"/>
            </a:xfrm>
            <a:custGeom>
              <a:avLst/>
              <a:gdLst/>
              <a:ahLst/>
              <a:cxnLst/>
              <a:rect l="l" t="t" r="r" b="b"/>
              <a:pathLst>
                <a:path w="759460" h="632460">
                  <a:moveTo>
                    <a:pt x="0" y="632460"/>
                  </a:moveTo>
                  <a:lnTo>
                    <a:pt x="758952" y="632460"/>
                  </a:lnTo>
                  <a:lnTo>
                    <a:pt x="758952" y="0"/>
                  </a:lnTo>
                  <a:lnTo>
                    <a:pt x="0" y="0"/>
                  </a:lnTo>
                  <a:lnTo>
                    <a:pt x="0" y="63246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87524" y="1066799"/>
              <a:ext cx="1534795" cy="1257300"/>
            </a:xfrm>
            <a:custGeom>
              <a:avLst/>
              <a:gdLst/>
              <a:ahLst/>
              <a:cxnLst/>
              <a:rect l="l" t="t" r="r" b="b"/>
              <a:pathLst>
                <a:path w="1534795" h="1257300">
                  <a:moveTo>
                    <a:pt x="754380" y="623328"/>
                  </a:moveTo>
                  <a:lnTo>
                    <a:pt x="0" y="623328"/>
                  </a:lnTo>
                  <a:lnTo>
                    <a:pt x="0" y="1257300"/>
                  </a:lnTo>
                  <a:lnTo>
                    <a:pt x="754380" y="1257300"/>
                  </a:lnTo>
                  <a:lnTo>
                    <a:pt x="754380" y="623328"/>
                  </a:lnTo>
                  <a:close/>
                </a:path>
                <a:path w="1534795" h="1257300">
                  <a:moveTo>
                    <a:pt x="1534668" y="0"/>
                  </a:moveTo>
                  <a:lnTo>
                    <a:pt x="754380" y="0"/>
                  </a:lnTo>
                  <a:lnTo>
                    <a:pt x="754380" y="623328"/>
                  </a:lnTo>
                  <a:lnTo>
                    <a:pt x="1534668" y="623328"/>
                  </a:lnTo>
                  <a:lnTo>
                    <a:pt x="15346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2475" y="3592067"/>
              <a:ext cx="779145" cy="632460"/>
            </a:xfrm>
            <a:custGeom>
              <a:avLst/>
              <a:gdLst/>
              <a:ahLst/>
              <a:cxnLst/>
              <a:rect l="l" t="t" r="r" b="b"/>
              <a:pathLst>
                <a:path w="779144" h="632460">
                  <a:moveTo>
                    <a:pt x="0" y="632460"/>
                  </a:moveTo>
                  <a:lnTo>
                    <a:pt x="778763" y="632460"/>
                  </a:lnTo>
                  <a:lnTo>
                    <a:pt x="778763" y="0"/>
                  </a:lnTo>
                  <a:lnTo>
                    <a:pt x="0" y="0"/>
                  </a:lnTo>
                  <a:lnTo>
                    <a:pt x="0" y="63246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41904" y="1690116"/>
              <a:ext cx="780415" cy="643255"/>
            </a:xfrm>
            <a:custGeom>
              <a:avLst/>
              <a:gdLst/>
              <a:ahLst/>
              <a:cxnLst/>
              <a:rect l="l" t="t" r="r" b="b"/>
              <a:pathLst>
                <a:path w="780414" h="643255">
                  <a:moveTo>
                    <a:pt x="780288" y="0"/>
                  </a:moveTo>
                  <a:lnTo>
                    <a:pt x="0" y="0"/>
                  </a:lnTo>
                  <a:lnTo>
                    <a:pt x="0" y="643127"/>
                  </a:lnTo>
                  <a:lnTo>
                    <a:pt x="780288" y="643127"/>
                  </a:lnTo>
                  <a:lnTo>
                    <a:pt x="78028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2475" y="2324100"/>
              <a:ext cx="765175" cy="623570"/>
            </a:xfrm>
            <a:custGeom>
              <a:avLst/>
              <a:gdLst/>
              <a:ahLst/>
              <a:cxnLst/>
              <a:rect l="l" t="t" r="r" b="b"/>
              <a:pathLst>
                <a:path w="765175" h="623569">
                  <a:moveTo>
                    <a:pt x="0" y="623315"/>
                  </a:moveTo>
                  <a:lnTo>
                    <a:pt x="765048" y="623315"/>
                  </a:lnTo>
                  <a:lnTo>
                    <a:pt x="765048" y="0"/>
                  </a:lnTo>
                  <a:lnTo>
                    <a:pt x="0" y="0"/>
                  </a:lnTo>
                  <a:lnTo>
                    <a:pt x="0" y="62331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2324099"/>
              <a:ext cx="777240" cy="634365"/>
            </a:xfrm>
            <a:custGeom>
              <a:avLst/>
              <a:gdLst/>
              <a:ahLst/>
              <a:cxnLst/>
              <a:rect l="l" t="t" r="r" b="b"/>
              <a:pathLst>
                <a:path w="777240" h="634364">
                  <a:moveTo>
                    <a:pt x="777240" y="0"/>
                  </a:moveTo>
                  <a:lnTo>
                    <a:pt x="0" y="0"/>
                  </a:lnTo>
                  <a:lnTo>
                    <a:pt x="0" y="623316"/>
                  </a:lnTo>
                  <a:lnTo>
                    <a:pt x="0" y="633984"/>
                  </a:lnTo>
                  <a:lnTo>
                    <a:pt x="777240" y="633984"/>
                  </a:lnTo>
                  <a:lnTo>
                    <a:pt x="777240" y="623316"/>
                  </a:lnTo>
                  <a:lnTo>
                    <a:pt x="777240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87523" y="2324100"/>
              <a:ext cx="775970" cy="634365"/>
            </a:xfrm>
            <a:custGeom>
              <a:avLst/>
              <a:gdLst/>
              <a:ahLst/>
              <a:cxnLst/>
              <a:rect l="l" t="t" r="r" b="b"/>
              <a:pathLst>
                <a:path w="775969" h="634364">
                  <a:moveTo>
                    <a:pt x="775715" y="0"/>
                  </a:moveTo>
                  <a:lnTo>
                    <a:pt x="0" y="0"/>
                  </a:lnTo>
                  <a:lnTo>
                    <a:pt x="0" y="633984"/>
                  </a:lnTo>
                  <a:lnTo>
                    <a:pt x="775715" y="633984"/>
                  </a:lnTo>
                  <a:lnTo>
                    <a:pt x="775715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3523" y="2947416"/>
              <a:ext cx="759460" cy="645160"/>
            </a:xfrm>
            <a:custGeom>
              <a:avLst/>
              <a:gdLst/>
              <a:ahLst/>
              <a:cxnLst/>
              <a:rect l="l" t="t" r="r" b="b"/>
              <a:pathLst>
                <a:path w="759460" h="645160">
                  <a:moveTo>
                    <a:pt x="0" y="644651"/>
                  </a:moveTo>
                  <a:lnTo>
                    <a:pt x="758952" y="644651"/>
                  </a:lnTo>
                  <a:lnTo>
                    <a:pt x="758952" y="0"/>
                  </a:lnTo>
                  <a:lnTo>
                    <a:pt x="0" y="0"/>
                  </a:lnTo>
                  <a:lnTo>
                    <a:pt x="0" y="644651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2475" y="2947416"/>
              <a:ext cx="779145" cy="645160"/>
            </a:xfrm>
            <a:custGeom>
              <a:avLst/>
              <a:gdLst/>
              <a:ahLst/>
              <a:cxnLst/>
              <a:rect l="l" t="t" r="r" b="b"/>
              <a:pathLst>
                <a:path w="779144" h="645160">
                  <a:moveTo>
                    <a:pt x="778763" y="0"/>
                  </a:moveTo>
                  <a:lnTo>
                    <a:pt x="0" y="0"/>
                  </a:lnTo>
                  <a:lnTo>
                    <a:pt x="0" y="644651"/>
                  </a:lnTo>
                  <a:lnTo>
                    <a:pt x="778763" y="644651"/>
                  </a:lnTo>
                  <a:lnTo>
                    <a:pt x="778763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063239" y="2328672"/>
            <a:ext cx="9128760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282700" algn="ctr">
              <a:lnSpc>
                <a:spcPts val="4630"/>
              </a:lnSpc>
            </a:pPr>
            <a:r>
              <a:rPr sz="5000" dirty="0">
                <a:solidFill>
                  <a:srgbClr val="FFFFFF"/>
                </a:solidFill>
              </a:rPr>
              <a:t>A Tutorial for Git</a:t>
            </a:r>
            <a:r>
              <a:rPr sz="5000" spc="-105" dirty="0">
                <a:solidFill>
                  <a:srgbClr val="FFFFFF"/>
                </a:solidFill>
              </a:rPr>
              <a:t> </a:t>
            </a:r>
            <a:r>
              <a:rPr sz="5000" dirty="0">
                <a:solidFill>
                  <a:srgbClr val="FFFFFF"/>
                </a:solidFill>
              </a:rPr>
              <a:t>and</a:t>
            </a:r>
            <a:endParaRPr sz="5000"/>
          </a:p>
        </p:txBody>
      </p:sp>
      <p:sp>
        <p:nvSpPr>
          <p:cNvPr id="15" name="object 15"/>
          <p:cNvSpPr txBox="1"/>
          <p:nvPr/>
        </p:nvSpPr>
        <p:spPr>
          <a:xfrm>
            <a:off x="2301239" y="2958083"/>
            <a:ext cx="9890760" cy="1266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3235">
              <a:lnSpc>
                <a:spcPts val="5675"/>
              </a:lnSpc>
            </a:pPr>
            <a:r>
              <a:rPr sz="5000" dirty="0">
                <a:solidFill>
                  <a:srgbClr val="FFFFFF"/>
                </a:solidFill>
                <a:latin typeface="Arial"/>
                <a:cs typeface="Arial"/>
              </a:rPr>
              <a:t>GitHub</a:t>
            </a:r>
            <a:endParaRPr sz="5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8100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5260" y="0"/>
            <a:ext cx="12016740" cy="546100"/>
            <a:chOff x="175260" y="0"/>
            <a:chExt cx="12016740" cy="546100"/>
          </a:xfrm>
        </p:grpSpPr>
        <p:sp>
          <p:nvSpPr>
            <p:cNvPr id="4" name="object 4"/>
            <p:cNvSpPr/>
            <p:nvPr/>
          </p:nvSpPr>
          <p:spPr>
            <a:xfrm>
              <a:off x="550164" y="135636"/>
              <a:ext cx="11641836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5592" y="0"/>
              <a:ext cx="370840" cy="271780"/>
            </a:xfrm>
            <a:custGeom>
              <a:avLst/>
              <a:gdLst/>
              <a:ahLst/>
              <a:cxnLst/>
              <a:rect l="l" t="t" r="r" b="b"/>
              <a:pathLst>
                <a:path w="370840" h="271780">
                  <a:moveTo>
                    <a:pt x="184404" y="135648"/>
                  </a:moveTo>
                  <a:lnTo>
                    <a:pt x="0" y="135648"/>
                  </a:lnTo>
                  <a:lnTo>
                    <a:pt x="0" y="271272"/>
                  </a:lnTo>
                  <a:lnTo>
                    <a:pt x="184404" y="271272"/>
                  </a:lnTo>
                  <a:lnTo>
                    <a:pt x="184404" y="135648"/>
                  </a:lnTo>
                  <a:close/>
                </a:path>
                <a:path w="370840" h="271780">
                  <a:moveTo>
                    <a:pt x="370332" y="0"/>
                  </a:moveTo>
                  <a:lnTo>
                    <a:pt x="184404" y="0"/>
                  </a:lnTo>
                  <a:lnTo>
                    <a:pt x="184404" y="135648"/>
                  </a:lnTo>
                  <a:lnTo>
                    <a:pt x="370332" y="135648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9996" y="135636"/>
              <a:ext cx="186055" cy="140335"/>
            </a:xfrm>
            <a:custGeom>
              <a:avLst/>
              <a:gdLst/>
              <a:ahLst/>
              <a:cxnLst/>
              <a:rect l="l" t="t" r="r" b="b"/>
              <a:pathLst>
                <a:path w="186055" h="140335">
                  <a:moveTo>
                    <a:pt x="185928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185928" y="140207"/>
                  </a:lnTo>
                  <a:lnTo>
                    <a:pt x="18592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5760" y="274320"/>
              <a:ext cx="190500" cy="135890"/>
            </a:xfrm>
            <a:custGeom>
              <a:avLst/>
              <a:gdLst/>
              <a:ahLst/>
              <a:cxnLst/>
              <a:rect l="l" t="t" r="r" b="b"/>
              <a:pathLst>
                <a:path w="190500" h="135890">
                  <a:moveTo>
                    <a:pt x="0" y="135635"/>
                  </a:moveTo>
                  <a:lnTo>
                    <a:pt x="190499" y="135635"/>
                  </a:lnTo>
                  <a:lnTo>
                    <a:pt x="190499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5260" y="137160"/>
              <a:ext cx="189230" cy="137160"/>
            </a:xfrm>
            <a:custGeom>
              <a:avLst/>
              <a:gdLst/>
              <a:ahLst/>
              <a:cxnLst/>
              <a:rect l="l" t="t" r="r" b="b"/>
              <a:pathLst>
                <a:path w="189229" h="137160">
                  <a:moveTo>
                    <a:pt x="18897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88976" y="1371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5760" y="271271"/>
              <a:ext cx="364490" cy="274320"/>
            </a:xfrm>
            <a:custGeom>
              <a:avLst/>
              <a:gdLst/>
              <a:ahLst/>
              <a:cxnLst/>
              <a:rect l="l" t="t" r="r" b="b"/>
              <a:pathLst>
                <a:path w="364490" h="274320">
                  <a:moveTo>
                    <a:pt x="364236" y="0"/>
                  </a:moveTo>
                  <a:lnTo>
                    <a:pt x="179832" y="0"/>
                  </a:lnTo>
                  <a:lnTo>
                    <a:pt x="179832" y="138684"/>
                  </a:lnTo>
                  <a:lnTo>
                    <a:pt x="0" y="138684"/>
                  </a:lnTo>
                  <a:lnTo>
                    <a:pt x="0" y="274320"/>
                  </a:lnTo>
                  <a:lnTo>
                    <a:pt x="190500" y="274320"/>
                  </a:lnTo>
                  <a:lnTo>
                    <a:pt x="190500" y="138684"/>
                  </a:lnTo>
                  <a:lnTo>
                    <a:pt x="364236" y="138684"/>
                  </a:lnTo>
                  <a:lnTo>
                    <a:pt x="364236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88340" y="778205"/>
            <a:ext cx="65417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00FF"/>
                </a:solidFill>
                <a:latin typeface="Trebuchet MS"/>
                <a:cs typeface="Trebuchet MS"/>
              </a:rPr>
              <a:t>init </a:t>
            </a:r>
            <a:r>
              <a:rPr dirty="0"/>
              <a:t>and the </a:t>
            </a:r>
            <a:r>
              <a:rPr spc="-5" dirty="0">
                <a:solidFill>
                  <a:srgbClr val="3300FF"/>
                </a:solidFill>
                <a:latin typeface="Trebuchet MS"/>
                <a:cs typeface="Trebuchet MS"/>
              </a:rPr>
              <a:t>.git</a:t>
            </a:r>
            <a:r>
              <a:rPr spc="-165" dirty="0">
                <a:solidFill>
                  <a:srgbClr val="3300FF"/>
                </a:solidFill>
                <a:latin typeface="Trebuchet MS"/>
                <a:cs typeface="Trebuchet MS"/>
              </a:rPr>
              <a:t> </a:t>
            </a:r>
            <a:r>
              <a:rPr dirty="0"/>
              <a:t>repository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8340" y="1993519"/>
            <a:ext cx="10555605" cy="38906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55600" marR="683260" indent="-342900">
              <a:lnSpc>
                <a:spcPct val="101000"/>
              </a:lnSpc>
              <a:spcBef>
                <a:spcPts val="6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  <a:tab pos="4048760" algn="l"/>
              </a:tabLst>
            </a:pPr>
            <a:r>
              <a:rPr sz="3200" dirty="0">
                <a:latin typeface="Arial"/>
                <a:cs typeface="Arial"/>
              </a:rPr>
              <a:t>When you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said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635" dirty="0">
                <a:solidFill>
                  <a:srgbClr val="00007C"/>
                </a:solidFill>
                <a:latin typeface="Arial"/>
                <a:cs typeface="Arial"/>
              </a:rPr>
              <a:t>git	</a:t>
            </a:r>
            <a:r>
              <a:rPr sz="3200" spc="735" dirty="0">
                <a:solidFill>
                  <a:srgbClr val="00007C"/>
                </a:solidFill>
                <a:latin typeface="Arial"/>
                <a:cs typeface="Arial"/>
              </a:rPr>
              <a:t>init</a:t>
            </a:r>
            <a:r>
              <a:rPr sz="3200" spc="-10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 your </a:t>
            </a:r>
            <a:r>
              <a:rPr sz="3200" spc="-5" dirty="0">
                <a:latin typeface="Arial"/>
                <a:cs typeface="Arial"/>
              </a:rPr>
              <a:t>project </a:t>
            </a:r>
            <a:r>
              <a:rPr sz="3200" dirty="0">
                <a:latin typeface="Arial"/>
                <a:cs typeface="Arial"/>
              </a:rPr>
              <a:t>directory, or  when you cloned an existing project, you created a  repository</a:t>
            </a:r>
            <a:endParaRPr sz="32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85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repository </a:t>
            </a:r>
            <a:r>
              <a:rPr sz="2800" spc="-5" dirty="0">
                <a:latin typeface="Arial"/>
                <a:cs typeface="Arial"/>
              </a:rPr>
              <a:t>is a </a:t>
            </a:r>
            <a:r>
              <a:rPr sz="2800" dirty="0">
                <a:latin typeface="Arial"/>
                <a:cs typeface="Arial"/>
              </a:rPr>
              <a:t>subdirectory </a:t>
            </a:r>
            <a:r>
              <a:rPr sz="2800" spc="-5" dirty="0">
                <a:latin typeface="Arial"/>
                <a:cs typeface="Arial"/>
              </a:rPr>
              <a:t>named </a:t>
            </a:r>
            <a:r>
              <a:rPr sz="2800" spc="-5" dirty="0">
                <a:solidFill>
                  <a:srgbClr val="9999CC"/>
                </a:solidFill>
                <a:latin typeface="Trebuchet MS"/>
                <a:cs typeface="Trebuchet MS"/>
              </a:rPr>
              <a:t>.git </a:t>
            </a:r>
            <a:r>
              <a:rPr sz="2800" dirty="0">
                <a:latin typeface="Arial"/>
                <a:cs typeface="Arial"/>
              </a:rPr>
              <a:t>containing various  </a:t>
            </a:r>
            <a:r>
              <a:rPr sz="2800" spc="-5" dirty="0">
                <a:latin typeface="Arial"/>
                <a:cs typeface="Arial"/>
              </a:rPr>
              <a:t>files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The dot indicates a “hidden”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directory</a:t>
            </a:r>
            <a:endParaRPr sz="2800">
              <a:latin typeface="Arial"/>
              <a:cs typeface="Arial"/>
            </a:endParaRPr>
          </a:p>
          <a:p>
            <a:pPr marL="756285" marR="572770" lvl="1" indent="-287020">
              <a:lnSpc>
                <a:spcPct val="100000"/>
              </a:lnSpc>
              <a:spcBef>
                <a:spcPts val="675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You do </a:t>
            </a:r>
            <a:r>
              <a:rPr sz="2800" i="1" spc="-5" dirty="0">
                <a:latin typeface="Arial"/>
                <a:cs typeface="Arial"/>
              </a:rPr>
              <a:t>not </a:t>
            </a:r>
            <a:r>
              <a:rPr sz="2800" spc="-5" dirty="0">
                <a:latin typeface="Arial"/>
                <a:cs typeface="Arial"/>
              </a:rPr>
              <a:t>work </a:t>
            </a:r>
            <a:r>
              <a:rPr sz="2800" dirty="0">
                <a:latin typeface="Arial"/>
                <a:cs typeface="Arial"/>
              </a:rPr>
              <a:t>directly </a:t>
            </a:r>
            <a:r>
              <a:rPr sz="2800" spc="-5" dirty="0">
                <a:latin typeface="Arial"/>
                <a:cs typeface="Arial"/>
              </a:rPr>
              <a:t>with the </a:t>
            </a:r>
            <a:r>
              <a:rPr sz="2800" dirty="0">
                <a:latin typeface="Arial"/>
                <a:cs typeface="Arial"/>
              </a:rPr>
              <a:t>contents </a:t>
            </a:r>
            <a:r>
              <a:rPr sz="2800" spc="-5" dirty="0">
                <a:latin typeface="Arial"/>
                <a:cs typeface="Arial"/>
              </a:rPr>
              <a:t>of that </a:t>
            </a:r>
            <a:r>
              <a:rPr sz="2800" dirty="0">
                <a:latin typeface="Arial"/>
                <a:cs typeface="Arial"/>
              </a:rPr>
              <a:t>directory;  various git </a:t>
            </a:r>
            <a:r>
              <a:rPr sz="2800" spc="-5" dirty="0">
                <a:latin typeface="Arial"/>
                <a:cs typeface="Arial"/>
              </a:rPr>
              <a:t>commands do that for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you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84494" y="6428943"/>
            <a:ext cx="2235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8100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5260" y="0"/>
            <a:ext cx="12016740" cy="546100"/>
            <a:chOff x="175260" y="0"/>
            <a:chExt cx="12016740" cy="546100"/>
          </a:xfrm>
        </p:grpSpPr>
        <p:sp>
          <p:nvSpPr>
            <p:cNvPr id="4" name="object 4"/>
            <p:cNvSpPr/>
            <p:nvPr/>
          </p:nvSpPr>
          <p:spPr>
            <a:xfrm>
              <a:off x="550164" y="135636"/>
              <a:ext cx="11641836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5592" y="0"/>
              <a:ext cx="370840" cy="271780"/>
            </a:xfrm>
            <a:custGeom>
              <a:avLst/>
              <a:gdLst/>
              <a:ahLst/>
              <a:cxnLst/>
              <a:rect l="l" t="t" r="r" b="b"/>
              <a:pathLst>
                <a:path w="370840" h="271780">
                  <a:moveTo>
                    <a:pt x="184404" y="135648"/>
                  </a:moveTo>
                  <a:lnTo>
                    <a:pt x="0" y="135648"/>
                  </a:lnTo>
                  <a:lnTo>
                    <a:pt x="0" y="271272"/>
                  </a:lnTo>
                  <a:lnTo>
                    <a:pt x="184404" y="271272"/>
                  </a:lnTo>
                  <a:lnTo>
                    <a:pt x="184404" y="135648"/>
                  </a:lnTo>
                  <a:close/>
                </a:path>
                <a:path w="370840" h="271780">
                  <a:moveTo>
                    <a:pt x="370332" y="0"/>
                  </a:moveTo>
                  <a:lnTo>
                    <a:pt x="184404" y="0"/>
                  </a:lnTo>
                  <a:lnTo>
                    <a:pt x="184404" y="135648"/>
                  </a:lnTo>
                  <a:lnTo>
                    <a:pt x="370332" y="135648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9996" y="135636"/>
              <a:ext cx="186055" cy="140335"/>
            </a:xfrm>
            <a:custGeom>
              <a:avLst/>
              <a:gdLst/>
              <a:ahLst/>
              <a:cxnLst/>
              <a:rect l="l" t="t" r="r" b="b"/>
              <a:pathLst>
                <a:path w="186055" h="140335">
                  <a:moveTo>
                    <a:pt x="185928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185928" y="140207"/>
                  </a:lnTo>
                  <a:lnTo>
                    <a:pt x="18592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5760" y="274320"/>
              <a:ext cx="190500" cy="135890"/>
            </a:xfrm>
            <a:custGeom>
              <a:avLst/>
              <a:gdLst/>
              <a:ahLst/>
              <a:cxnLst/>
              <a:rect l="l" t="t" r="r" b="b"/>
              <a:pathLst>
                <a:path w="190500" h="135890">
                  <a:moveTo>
                    <a:pt x="0" y="135635"/>
                  </a:moveTo>
                  <a:lnTo>
                    <a:pt x="190499" y="135635"/>
                  </a:lnTo>
                  <a:lnTo>
                    <a:pt x="190499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5260" y="137160"/>
              <a:ext cx="189230" cy="137160"/>
            </a:xfrm>
            <a:custGeom>
              <a:avLst/>
              <a:gdLst/>
              <a:ahLst/>
              <a:cxnLst/>
              <a:rect l="l" t="t" r="r" b="b"/>
              <a:pathLst>
                <a:path w="189229" h="137160">
                  <a:moveTo>
                    <a:pt x="18897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88976" y="1371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5760" y="271271"/>
              <a:ext cx="364490" cy="274320"/>
            </a:xfrm>
            <a:custGeom>
              <a:avLst/>
              <a:gdLst/>
              <a:ahLst/>
              <a:cxnLst/>
              <a:rect l="l" t="t" r="r" b="b"/>
              <a:pathLst>
                <a:path w="364490" h="274320">
                  <a:moveTo>
                    <a:pt x="364236" y="0"/>
                  </a:moveTo>
                  <a:lnTo>
                    <a:pt x="179832" y="0"/>
                  </a:lnTo>
                  <a:lnTo>
                    <a:pt x="179832" y="138684"/>
                  </a:lnTo>
                  <a:lnTo>
                    <a:pt x="0" y="138684"/>
                  </a:lnTo>
                  <a:lnTo>
                    <a:pt x="0" y="274320"/>
                  </a:lnTo>
                  <a:lnTo>
                    <a:pt x="190500" y="274320"/>
                  </a:lnTo>
                  <a:lnTo>
                    <a:pt x="190500" y="138684"/>
                  </a:lnTo>
                  <a:lnTo>
                    <a:pt x="364236" y="138684"/>
                  </a:lnTo>
                  <a:lnTo>
                    <a:pt x="364236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88340" y="779729"/>
            <a:ext cx="40671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Making</a:t>
            </a:r>
            <a:r>
              <a:rPr spc="-65" dirty="0"/>
              <a:t> </a:t>
            </a:r>
            <a:r>
              <a:rPr dirty="0"/>
              <a:t>commits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58418" y="1642084"/>
            <a:ext cx="10471785" cy="41973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You do your work in </a:t>
            </a:r>
            <a:r>
              <a:rPr sz="2000" spc="-5" dirty="0">
                <a:latin typeface="Arial"/>
                <a:cs typeface="Arial"/>
              </a:rPr>
              <a:t>your </a:t>
            </a:r>
            <a:r>
              <a:rPr sz="2000" dirty="0">
                <a:latin typeface="Arial"/>
                <a:cs typeface="Arial"/>
              </a:rPr>
              <a:t>project directory, as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usual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If you create new </a:t>
            </a:r>
            <a:r>
              <a:rPr sz="2000" spc="-5" dirty="0">
                <a:latin typeface="Arial"/>
                <a:cs typeface="Arial"/>
              </a:rPr>
              <a:t>files </a:t>
            </a:r>
            <a:r>
              <a:rPr sz="2000" dirty="0">
                <a:latin typeface="Arial"/>
                <a:cs typeface="Arial"/>
              </a:rPr>
              <a:t>and/or folders, they are </a:t>
            </a:r>
            <a:r>
              <a:rPr sz="2000" i="1" dirty="0">
                <a:latin typeface="Arial"/>
                <a:cs typeface="Arial"/>
              </a:rPr>
              <a:t>not tracked </a:t>
            </a:r>
            <a:r>
              <a:rPr sz="2000" dirty="0">
                <a:latin typeface="Arial"/>
                <a:cs typeface="Arial"/>
              </a:rPr>
              <a:t>by Git unless you ask it to do</a:t>
            </a:r>
            <a:r>
              <a:rPr sz="2000" spc="-2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380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spc="345" dirty="0">
                <a:solidFill>
                  <a:srgbClr val="00007C"/>
                </a:solidFill>
                <a:latin typeface="Arial"/>
                <a:cs typeface="Arial"/>
              </a:rPr>
              <a:t>git </a:t>
            </a:r>
            <a:r>
              <a:rPr sz="1800" spc="-15" dirty="0">
                <a:solidFill>
                  <a:srgbClr val="00007C"/>
                </a:solidFill>
                <a:latin typeface="Arial"/>
                <a:cs typeface="Arial"/>
              </a:rPr>
              <a:t>add </a:t>
            </a:r>
            <a:r>
              <a:rPr sz="1800" i="1" spc="85" dirty="0">
                <a:solidFill>
                  <a:srgbClr val="00007C"/>
                </a:solidFill>
                <a:latin typeface="Arial"/>
                <a:cs typeface="Arial"/>
              </a:rPr>
              <a:t>newFile1 </a:t>
            </a:r>
            <a:r>
              <a:rPr sz="1800" i="1" spc="45" dirty="0">
                <a:solidFill>
                  <a:srgbClr val="00007C"/>
                </a:solidFill>
                <a:latin typeface="Arial"/>
                <a:cs typeface="Arial"/>
              </a:rPr>
              <a:t>newFolder1 newFolder2</a:t>
            </a:r>
            <a:r>
              <a:rPr sz="1800" i="1" spc="320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i="1" spc="85" dirty="0">
                <a:solidFill>
                  <a:srgbClr val="00007C"/>
                </a:solidFill>
                <a:latin typeface="Arial"/>
                <a:cs typeface="Arial"/>
              </a:rPr>
              <a:t>newFile2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Committing </a:t>
            </a:r>
            <a:r>
              <a:rPr sz="2000" dirty="0">
                <a:latin typeface="Arial"/>
                <a:cs typeface="Arial"/>
              </a:rPr>
              <a:t>makes a “snapshot” of </a:t>
            </a:r>
            <a:r>
              <a:rPr sz="2000" spc="-5" dirty="0">
                <a:latin typeface="Arial"/>
                <a:cs typeface="Arial"/>
              </a:rPr>
              <a:t>everything being </a:t>
            </a:r>
            <a:r>
              <a:rPr sz="2000" dirty="0">
                <a:latin typeface="Arial"/>
                <a:cs typeface="Arial"/>
              </a:rPr>
              <a:t>tracked </a:t>
            </a:r>
            <a:r>
              <a:rPr sz="2000" spc="-5" dirty="0">
                <a:latin typeface="Arial"/>
                <a:cs typeface="Arial"/>
              </a:rPr>
              <a:t>into your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repository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40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message telling </a:t>
            </a:r>
            <a:r>
              <a:rPr sz="1800" spc="-15" dirty="0">
                <a:latin typeface="Arial"/>
                <a:cs typeface="Arial"/>
              </a:rPr>
              <a:t>what </a:t>
            </a:r>
            <a:r>
              <a:rPr sz="1800" spc="-10" dirty="0">
                <a:latin typeface="Arial"/>
                <a:cs typeface="Arial"/>
              </a:rPr>
              <a:t>you </a:t>
            </a:r>
            <a:r>
              <a:rPr sz="1800" spc="-5" dirty="0">
                <a:latin typeface="Arial"/>
                <a:cs typeface="Arial"/>
              </a:rPr>
              <a:t>have </a:t>
            </a:r>
            <a:r>
              <a:rPr sz="1800" spc="-10" dirty="0">
                <a:latin typeface="Arial"/>
                <a:cs typeface="Arial"/>
              </a:rPr>
              <a:t>done </a:t>
            </a:r>
            <a:r>
              <a:rPr sz="1800" spc="-5" dirty="0">
                <a:latin typeface="Arial"/>
                <a:cs typeface="Arial"/>
              </a:rPr>
              <a:t>is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required</a:t>
            </a:r>
            <a:endParaRPr sz="1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375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spc="345" dirty="0">
                <a:solidFill>
                  <a:srgbClr val="00007C"/>
                </a:solidFill>
                <a:latin typeface="Arial"/>
                <a:cs typeface="Arial"/>
              </a:rPr>
              <a:t>git </a:t>
            </a:r>
            <a:r>
              <a:rPr sz="1800" spc="20" dirty="0">
                <a:solidFill>
                  <a:srgbClr val="00007C"/>
                </a:solidFill>
                <a:latin typeface="Arial"/>
                <a:cs typeface="Arial"/>
              </a:rPr>
              <a:t>commit </a:t>
            </a:r>
            <a:r>
              <a:rPr sz="1800" spc="-260" dirty="0">
                <a:solidFill>
                  <a:srgbClr val="00007C"/>
                </a:solidFill>
                <a:latin typeface="Arial"/>
                <a:cs typeface="Arial"/>
              </a:rPr>
              <a:t>–m </a:t>
            </a:r>
            <a:r>
              <a:rPr sz="1800" spc="120" dirty="0">
                <a:solidFill>
                  <a:srgbClr val="00007C"/>
                </a:solidFill>
                <a:latin typeface="Arial"/>
                <a:cs typeface="Arial"/>
              </a:rPr>
              <a:t>“Uncrevulated </a:t>
            </a:r>
            <a:r>
              <a:rPr sz="1800" spc="150" dirty="0">
                <a:solidFill>
                  <a:srgbClr val="00007C"/>
                </a:solidFill>
                <a:latin typeface="Arial"/>
                <a:cs typeface="Arial"/>
              </a:rPr>
              <a:t>the </a:t>
            </a:r>
            <a:r>
              <a:rPr sz="1800" spc="-15" dirty="0">
                <a:solidFill>
                  <a:srgbClr val="00007C"/>
                </a:solidFill>
                <a:latin typeface="Arial"/>
                <a:cs typeface="Arial"/>
              </a:rPr>
              <a:t>conundrum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185" dirty="0">
                <a:solidFill>
                  <a:srgbClr val="00007C"/>
                </a:solidFill>
                <a:latin typeface="Arial"/>
                <a:cs typeface="Arial"/>
              </a:rPr>
              <a:t>bar”</a:t>
            </a:r>
            <a:endParaRPr sz="1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30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spc="345" dirty="0">
                <a:solidFill>
                  <a:srgbClr val="00007C"/>
                </a:solidFill>
                <a:latin typeface="Arial"/>
                <a:cs typeface="Arial"/>
              </a:rPr>
              <a:t>git</a:t>
            </a:r>
            <a:r>
              <a:rPr sz="1800" spc="47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00007C"/>
                </a:solidFill>
                <a:latin typeface="Arial"/>
                <a:cs typeface="Arial"/>
              </a:rPr>
              <a:t>commit</a:t>
            </a:r>
            <a:endParaRPr sz="1800">
              <a:latin typeface="Arial"/>
              <a:cs typeface="Arial"/>
            </a:endParaRPr>
          </a:p>
          <a:p>
            <a:pPr marL="1155700" lvl="2" indent="-229870">
              <a:lnSpc>
                <a:spcPct val="100000"/>
              </a:lnSpc>
              <a:spcBef>
                <a:spcPts val="495"/>
              </a:spcBef>
              <a:buClr>
                <a:srgbClr val="00007C"/>
              </a:buClr>
              <a:buSzPct val="63888"/>
              <a:buFont typeface="Wingdings"/>
              <a:buChar char=""/>
              <a:tabLst>
                <a:tab pos="1156335" algn="l"/>
              </a:tabLst>
            </a:pPr>
            <a:r>
              <a:rPr sz="1800" spc="-5" dirty="0">
                <a:latin typeface="Arial"/>
                <a:cs typeface="Arial"/>
              </a:rPr>
              <a:t>This version opens an editor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10" dirty="0">
                <a:latin typeface="Arial"/>
                <a:cs typeface="Arial"/>
              </a:rPr>
              <a:t>you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enter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message</a:t>
            </a:r>
            <a:endParaRPr sz="1800">
              <a:latin typeface="Arial"/>
              <a:cs typeface="Arial"/>
            </a:endParaRPr>
          </a:p>
          <a:p>
            <a:pPr marL="1155700" lvl="2" indent="-229870">
              <a:lnSpc>
                <a:spcPct val="100000"/>
              </a:lnSpc>
              <a:spcBef>
                <a:spcPts val="434"/>
              </a:spcBef>
              <a:buClr>
                <a:srgbClr val="00007C"/>
              </a:buClr>
              <a:buSzPct val="63888"/>
              <a:buFont typeface="Wingdings"/>
              <a:buChar char=""/>
              <a:tabLst>
                <a:tab pos="1156335" algn="l"/>
              </a:tabLst>
            </a:pPr>
            <a:r>
              <a:rPr sz="1800" spc="5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finish, save and quit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editor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Format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the commit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message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45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One </a:t>
            </a:r>
            <a:r>
              <a:rPr sz="1800" spc="-5" dirty="0">
                <a:latin typeface="Arial"/>
                <a:cs typeface="Arial"/>
              </a:rPr>
              <a:t>line containing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complete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summary</a:t>
            </a:r>
            <a:endParaRPr sz="1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34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more than one line,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second line </a:t>
            </a:r>
            <a:r>
              <a:rPr sz="1800" dirty="0">
                <a:latin typeface="Arial"/>
                <a:cs typeface="Arial"/>
              </a:rPr>
              <a:t>must </a:t>
            </a:r>
            <a:r>
              <a:rPr sz="1800" spc="-5" dirty="0">
                <a:latin typeface="Arial"/>
                <a:cs typeface="Arial"/>
              </a:rPr>
              <a:t>be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blank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84494" y="6428943"/>
            <a:ext cx="2235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8100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5260" y="0"/>
            <a:ext cx="12016740" cy="546100"/>
            <a:chOff x="175260" y="0"/>
            <a:chExt cx="12016740" cy="546100"/>
          </a:xfrm>
        </p:grpSpPr>
        <p:sp>
          <p:nvSpPr>
            <p:cNvPr id="4" name="object 4"/>
            <p:cNvSpPr/>
            <p:nvPr/>
          </p:nvSpPr>
          <p:spPr>
            <a:xfrm>
              <a:off x="550164" y="135636"/>
              <a:ext cx="11641836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5592" y="0"/>
              <a:ext cx="370840" cy="271780"/>
            </a:xfrm>
            <a:custGeom>
              <a:avLst/>
              <a:gdLst/>
              <a:ahLst/>
              <a:cxnLst/>
              <a:rect l="l" t="t" r="r" b="b"/>
              <a:pathLst>
                <a:path w="370840" h="271780">
                  <a:moveTo>
                    <a:pt x="184404" y="135648"/>
                  </a:moveTo>
                  <a:lnTo>
                    <a:pt x="0" y="135648"/>
                  </a:lnTo>
                  <a:lnTo>
                    <a:pt x="0" y="271272"/>
                  </a:lnTo>
                  <a:lnTo>
                    <a:pt x="184404" y="271272"/>
                  </a:lnTo>
                  <a:lnTo>
                    <a:pt x="184404" y="135648"/>
                  </a:lnTo>
                  <a:close/>
                </a:path>
                <a:path w="370840" h="271780">
                  <a:moveTo>
                    <a:pt x="370332" y="0"/>
                  </a:moveTo>
                  <a:lnTo>
                    <a:pt x="184404" y="0"/>
                  </a:lnTo>
                  <a:lnTo>
                    <a:pt x="184404" y="135648"/>
                  </a:lnTo>
                  <a:lnTo>
                    <a:pt x="370332" y="135648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9996" y="135636"/>
              <a:ext cx="186055" cy="140335"/>
            </a:xfrm>
            <a:custGeom>
              <a:avLst/>
              <a:gdLst/>
              <a:ahLst/>
              <a:cxnLst/>
              <a:rect l="l" t="t" r="r" b="b"/>
              <a:pathLst>
                <a:path w="186055" h="140335">
                  <a:moveTo>
                    <a:pt x="185928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185928" y="140207"/>
                  </a:lnTo>
                  <a:lnTo>
                    <a:pt x="18592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5760" y="274320"/>
              <a:ext cx="190500" cy="135890"/>
            </a:xfrm>
            <a:custGeom>
              <a:avLst/>
              <a:gdLst/>
              <a:ahLst/>
              <a:cxnLst/>
              <a:rect l="l" t="t" r="r" b="b"/>
              <a:pathLst>
                <a:path w="190500" h="135890">
                  <a:moveTo>
                    <a:pt x="0" y="135635"/>
                  </a:moveTo>
                  <a:lnTo>
                    <a:pt x="190499" y="135635"/>
                  </a:lnTo>
                  <a:lnTo>
                    <a:pt x="190499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5260" y="137160"/>
              <a:ext cx="189230" cy="137160"/>
            </a:xfrm>
            <a:custGeom>
              <a:avLst/>
              <a:gdLst/>
              <a:ahLst/>
              <a:cxnLst/>
              <a:rect l="l" t="t" r="r" b="b"/>
              <a:pathLst>
                <a:path w="189229" h="137160">
                  <a:moveTo>
                    <a:pt x="18897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88976" y="1371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5760" y="271271"/>
              <a:ext cx="364490" cy="274320"/>
            </a:xfrm>
            <a:custGeom>
              <a:avLst/>
              <a:gdLst/>
              <a:ahLst/>
              <a:cxnLst/>
              <a:rect l="l" t="t" r="r" b="b"/>
              <a:pathLst>
                <a:path w="364490" h="274320">
                  <a:moveTo>
                    <a:pt x="364236" y="0"/>
                  </a:moveTo>
                  <a:lnTo>
                    <a:pt x="179832" y="0"/>
                  </a:lnTo>
                  <a:lnTo>
                    <a:pt x="179832" y="138684"/>
                  </a:lnTo>
                  <a:lnTo>
                    <a:pt x="0" y="138684"/>
                  </a:lnTo>
                  <a:lnTo>
                    <a:pt x="0" y="274320"/>
                  </a:lnTo>
                  <a:lnTo>
                    <a:pt x="190500" y="274320"/>
                  </a:lnTo>
                  <a:lnTo>
                    <a:pt x="190500" y="138684"/>
                  </a:lnTo>
                  <a:lnTo>
                    <a:pt x="364236" y="138684"/>
                  </a:lnTo>
                  <a:lnTo>
                    <a:pt x="364236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88340" y="779729"/>
            <a:ext cx="51847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Commits and</a:t>
            </a:r>
            <a:r>
              <a:rPr spc="-75" dirty="0"/>
              <a:t> </a:t>
            </a:r>
            <a:r>
              <a:rPr dirty="0"/>
              <a:t>graphs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8995" y="1550034"/>
            <a:ext cx="10486390" cy="5118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57480" indent="-342900">
              <a:lnSpc>
                <a:spcPct val="100000"/>
              </a:lnSpc>
              <a:spcBef>
                <a:spcPts val="1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commit </a:t>
            </a:r>
            <a:r>
              <a:rPr sz="2400" spc="-5" dirty="0">
                <a:latin typeface="Arial"/>
                <a:cs typeface="Arial"/>
              </a:rPr>
              <a:t>is when you tell git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a change (or addition) you have made is  ready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be included in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project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When you </a:t>
            </a:r>
            <a:r>
              <a:rPr sz="2400" dirty="0">
                <a:latin typeface="Arial"/>
                <a:cs typeface="Arial"/>
              </a:rPr>
              <a:t>commit </a:t>
            </a:r>
            <a:r>
              <a:rPr sz="2400" spc="-5" dirty="0">
                <a:latin typeface="Arial"/>
                <a:cs typeface="Arial"/>
              </a:rPr>
              <a:t>your change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git, it </a:t>
            </a:r>
            <a:r>
              <a:rPr sz="2400" dirty="0">
                <a:latin typeface="Arial"/>
                <a:cs typeface="Arial"/>
              </a:rPr>
              <a:t>creates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commit</a:t>
            </a:r>
            <a:r>
              <a:rPr sz="2400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object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A commit object represents the complete state of the project, including all the files</a:t>
            </a:r>
            <a:r>
              <a:rPr sz="2000" spc="-2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project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i="1" dirty="0">
                <a:latin typeface="Arial"/>
                <a:cs typeface="Arial"/>
              </a:rPr>
              <a:t>very first </a:t>
            </a:r>
            <a:r>
              <a:rPr sz="2000" dirty="0">
                <a:latin typeface="Arial"/>
                <a:cs typeface="Arial"/>
              </a:rPr>
              <a:t>commit </a:t>
            </a:r>
            <a:r>
              <a:rPr sz="2000" spc="-5" dirty="0">
                <a:latin typeface="Arial"/>
                <a:cs typeface="Arial"/>
              </a:rPr>
              <a:t>object has no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“parents”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Usually, </a:t>
            </a:r>
            <a:r>
              <a:rPr sz="2000" spc="-5" dirty="0">
                <a:latin typeface="Arial"/>
                <a:cs typeface="Arial"/>
              </a:rPr>
              <a:t>you </a:t>
            </a:r>
            <a:r>
              <a:rPr sz="2000" dirty="0">
                <a:latin typeface="Arial"/>
                <a:cs typeface="Arial"/>
              </a:rPr>
              <a:t>take some commit object, make some changes, and create a new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commit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object; the original commit object is the parent of the new commit</a:t>
            </a:r>
            <a:r>
              <a:rPr sz="2000" spc="-2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object</a:t>
            </a:r>
            <a:endParaRPr sz="20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40"/>
              </a:spcBef>
              <a:buClr>
                <a:srgbClr val="00007C"/>
              </a:buClr>
              <a:buSzPct val="63888"/>
              <a:buFont typeface="Wingdings"/>
              <a:buChar char=""/>
              <a:tabLst>
                <a:tab pos="1156335" algn="l"/>
              </a:tabLst>
            </a:pPr>
            <a:r>
              <a:rPr sz="1800" spc="-5" dirty="0">
                <a:latin typeface="Arial"/>
                <a:cs typeface="Arial"/>
              </a:rPr>
              <a:t>Hence, </a:t>
            </a:r>
            <a:r>
              <a:rPr sz="1800" dirty="0">
                <a:latin typeface="Arial"/>
                <a:cs typeface="Arial"/>
              </a:rPr>
              <a:t>most </a:t>
            </a:r>
            <a:r>
              <a:rPr sz="1800" spc="-5" dirty="0">
                <a:latin typeface="Arial"/>
                <a:cs typeface="Arial"/>
              </a:rPr>
              <a:t>commit objects have a single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parent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70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You can also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merge </a:t>
            </a:r>
            <a:r>
              <a:rPr sz="2000" dirty="0">
                <a:latin typeface="Arial"/>
                <a:cs typeface="Arial"/>
              </a:rPr>
              <a:t>two commit objects to form a new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one</a:t>
            </a:r>
            <a:endParaRPr sz="20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40"/>
              </a:spcBef>
              <a:buClr>
                <a:srgbClr val="00007C"/>
              </a:buClr>
              <a:buSzPct val="63888"/>
              <a:buFont typeface="Wingdings"/>
              <a:buChar char=""/>
              <a:tabLst>
                <a:tab pos="1156335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new </a:t>
            </a:r>
            <a:r>
              <a:rPr sz="1800" spc="-5" dirty="0">
                <a:latin typeface="Arial"/>
                <a:cs typeface="Arial"/>
              </a:rPr>
              <a:t>commit object has </a:t>
            </a:r>
            <a:r>
              <a:rPr sz="1800" spc="-15" dirty="0">
                <a:latin typeface="Arial"/>
                <a:cs typeface="Arial"/>
              </a:rPr>
              <a:t>two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parents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Hence, commit objects forms a </a:t>
            </a:r>
            <a:r>
              <a:rPr sz="2600" b="1" dirty="0">
                <a:latin typeface="Arial"/>
                <a:cs typeface="Arial"/>
              </a:rPr>
              <a:t>directed</a:t>
            </a:r>
            <a:r>
              <a:rPr sz="2600" b="1" spc="-5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graph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5"/>
              </a:spcBef>
              <a:buClr>
                <a:srgbClr val="9999CC"/>
              </a:buClr>
              <a:buSzPct val="79545"/>
              <a:buFont typeface="Wingdings"/>
              <a:buChar char=""/>
              <a:tabLst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Git is </a:t>
            </a:r>
            <a:r>
              <a:rPr sz="2200" dirty="0">
                <a:latin typeface="Arial"/>
                <a:cs typeface="Arial"/>
              </a:rPr>
              <a:t>all </a:t>
            </a:r>
            <a:r>
              <a:rPr sz="2200" spc="-5" dirty="0">
                <a:latin typeface="Arial"/>
                <a:cs typeface="Arial"/>
              </a:rPr>
              <a:t>about using and manipulating this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graph</a:t>
            </a:r>
            <a:endParaRPr sz="2200">
              <a:latin typeface="Arial"/>
              <a:cs typeface="Arial"/>
            </a:endParaRPr>
          </a:p>
          <a:p>
            <a:pPr marL="208279" algn="ctr">
              <a:lnSpc>
                <a:spcPct val="100000"/>
              </a:lnSpc>
              <a:spcBef>
                <a:spcPts val="785"/>
              </a:spcBef>
            </a:pPr>
            <a:r>
              <a:rPr sz="1400" spc="-5" dirty="0"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8100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5260" y="0"/>
            <a:ext cx="12016740" cy="546100"/>
            <a:chOff x="175260" y="0"/>
            <a:chExt cx="12016740" cy="546100"/>
          </a:xfrm>
        </p:grpSpPr>
        <p:sp>
          <p:nvSpPr>
            <p:cNvPr id="4" name="object 4"/>
            <p:cNvSpPr/>
            <p:nvPr/>
          </p:nvSpPr>
          <p:spPr>
            <a:xfrm>
              <a:off x="550164" y="135636"/>
              <a:ext cx="11641836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5592" y="0"/>
              <a:ext cx="370840" cy="271780"/>
            </a:xfrm>
            <a:custGeom>
              <a:avLst/>
              <a:gdLst/>
              <a:ahLst/>
              <a:cxnLst/>
              <a:rect l="l" t="t" r="r" b="b"/>
              <a:pathLst>
                <a:path w="370840" h="271780">
                  <a:moveTo>
                    <a:pt x="184404" y="135648"/>
                  </a:moveTo>
                  <a:lnTo>
                    <a:pt x="0" y="135648"/>
                  </a:lnTo>
                  <a:lnTo>
                    <a:pt x="0" y="271272"/>
                  </a:lnTo>
                  <a:lnTo>
                    <a:pt x="184404" y="271272"/>
                  </a:lnTo>
                  <a:lnTo>
                    <a:pt x="184404" y="135648"/>
                  </a:lnTo>
                  <a:close/>
                </a:path>
                <a:path w="370840" h="271780">
                  <a:moveTo>
                    <a:pt x="370332" y="0"/>
                  </a:moveTo>
                  <a:lnTo>
                    <a:pt x="184404" y="0"/>
                  </a:lnTo>
                  <a:lnTo>
                    <a:pt x="184404" y="135648"/>
                  </a:lnTo>
                  <a:lnTo>
                    <a:pt x="370332" y="135648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9996" y="135636"/>
              <a:ext cx="186055" cy="140335"/>
            </a:xfrm>
            <a:custGeom>
              <a:avLst/>
              <a:gdLst/>
              <a:ahLst/>
              <a:cxnLst/>
              <a:rect l="l" t="t" r="r" b="b"/>
              <a:pathLst>
                <a:path w="186055" h="140335">
                  <a:moveTo>
                    <a:pt x="185928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185928" y="140207"/>
                  </a:lnTo>
                  <a:lnTo>
                    <a:pt x="18592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5760" y="274320"/>
              <a:ext cx="190500" cy="135890"/>
            </a:xfrm>
            <a:custGeom>
              <a:avLst/>
              <a:gdLst/>
              <a:ahLst/>
              <a:cxnLst/>
              <a:rect l="l" t="t" r="r" b="b"/>
              <a:pathLst>
                <a:path w="190500" h="135890">
                  <a:moveTo>
                    <a:pt x="0" y="135635"/>
                  </a:moveTo>
                  <a:lnTo>
                    <a:pt x="190499" y="135635"/>
                  </a:lnTo>
                  <a:lnTo>
                    <a:pt x="190499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5260" y="137160"/>
              <a:ext cx="189230" cy="137160"/>
            </a:xfrm>
            <a:custGeom>
              <a:avLst/>
              <a:gdLst/>
              <a:ahLst/>
              <a:cxnLst/>
              <a:rect l="l" t="t" r="r" b="b"/>
              <a:pathLst>
                <a:path w="189229" h="137160">
                  <a:moveTo>
                    <a:pt x="18897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88976" y="1371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5760" y="271271"/>
              <a:ext cx="364490" cy="274320"/>
            </a:xfrm>
            <a:custGeom>
              <a:avLst/>
              <a:gdLst/>
              <a:ahLst/>
              <a:cxnLst/>
              <a:rect l="l" t="t" r="r" b="b"/>
              <a:pathLst>
                <a:path w="364490" h="274320">
                  <a:moveTo>
                    <a:pt x="364236" y="0"/>
                  </a:moveTo>
                  <a:lnTo>
                    <a:pt x="179832" y="0"/>
                  </a:lnTo>
                  <a:lnTo>
                    <a:pt x="179832" y="138684"/>
                  </a:lnTo>
                  <a:lnTo>
                    <a:pt x="0" y="138684"/>
                  </a:lnTo>
                  <a:lnTo>
                    <a:pt x="0" y="274320"/>
                  </a:lnTo>
                  <a:lnTo>
                    <a:pt x="190500" y="274320"/>
                  </a:lnTo>
                  <a:lnTo>
                    <a:pt x="190500" y="138684"/>
                  </a:lnTo>
                  <a:lnTo>
                    <a:pt x="364236" y="138684"/>
                  </a:lnTo>
                  <a:lnTo>
                    <a:pt x="364236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88340" y="779729"/>
            <a:ext cx="46564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Commit</a:t>
            </a:r>
            <a:r>
              <a:rPr spc="-70" dirty="0"/>
              <a:t> </a:t>
            </a:r>
            <a:r>
              <a:rPr dirty="0"/>
              <a:t>messages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8340" y="1906114"/>
            <a:ext cx="10708640" cy="476313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In git, “Commits are cheap.” </a:t>
            </a:r>
            <a:r>
              <a:rPr sz="3200" dirty="0">
                <a:latin typeface="Arial"/>
                <a:cs typeface="Arial"/>
              </a:rPr>
              <a:t>Do </a:t>
            </a:r>
            <a:r>
              <a:rPr sz="3200" spc="-5" dirty="0">
                <a:latin typeface="Arial"/>
                <a:cs typeface="Arial"/>
              </a:rPr>
              <a:t>them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often.</a:t>
            </a:r>
            <a:endParaRPr sz="3200">
              <a:latin typeface="Arial"/>
              <a:cs typeface="Arial"/>
            </a:endParaRPr>
          </a:p>
          <a:p>
            <a:pPr marL="355600" marR="123825" indent="-342900">
              <a:lnSpc>
                <a:spcPct val="100000"/>
              </a:lnSpc>
              <a:spcBef>
                <a:spcPts val="76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When you commit, you must provide a </a:t>
            </a:r>
            <a:r>
              <a:rPr sz="3200" spc="-10" dirty="0">
                <a:latin typeface="Arial"/>
                <a:cs typeface="Arial"/>
              </a:rPr>
              <a:t>one-line</a:t>
            </a:r>
            <a:r>
              <a:rPr sz="3200" spc="-1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message  stating what you have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done</a:t>
            </a:r>
            <a:endParaRPr sz="3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Terrible message: “Fixed a </a:t>
            </a:r>
            <a:r>
              <a:rPr sz="2800" dirty="0">
                <a:latin typeface="Arial"/>
                <a:cs typeface="Arial"/>
              </a:rPr>
              <a:t>bunch of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things”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Better message: “Corrected the </a:t>
            </a:r>
            <a:r>
              <a:rPr sz="2800" dirty="0">
                <a:latin typeface="Arial"/>
                <a:cs typeface="Arial"/>
              </a:rPr>
              <a:t>calculation of </a:t>
            </a:r>
            <a:r>
              <a:rPr sz="2800" spc="-5" dirty="0">
                <a:latin typeface="Arial"/>
                <a:cs typeface="Arial"/>
              </a:rPr>
              <a:t>median</a:t>
            </a:r>
            <a:r>
              <a:rPr sz="2800" spc="8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scores”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Commit messages can be very </a:t>
            </a:r>
            <a:r>
              <a:rPr sz="3200" spc="-5" dirty="0">
                <a:latin typeface="Arial"/>
                <a:cs typeface="Arial"/>
              </a:rPr>
              <a:t>helpful, </a:t>
            </a:r>
            <a:r>
              <a:rPr sz="3200" dirty="0">
                <a:latin typeface="Arial"/>
                <a:cs typeface="Arial"/>
              </a:rPr>
              <a:t>to yourself as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well  </a:t>
            </a:r>
            <a:r>
              <a:rPr sz="3200" dirty="0">
                <a:latin typeface="Arial"/>
                <a:cs typeface="Arial"/>
              </a:rPr>
              <a:t>as </a:t>
            </a:r>
            <a:r>
              <a:rPr sz="3200" spc="-10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your team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members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You can’t say </a:t>
            </a:r>
            <a:r>
              <a:rPr sz="3200" spc="-5" dirty="0">
                <a:latin typeface="Arial"/>
                <a:cs typeface="Arial"/>
              </a:rPr>
              <a:t>much in one line, </a:t>
            </a:r>
            <a:r>
              <a:rPr sz="3200" dirty="0">
                <a:latin typeface="Arial"/>
                <a:cs typeface="Arial"/>
              </a:rPr>
              <a:t>so commit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often</a:t>
            </a:r>
            <a:endParaRPr sz="3200">
              <a:latin typeface="Arial"/>
              <a:cs typeface="Arial"/>
            </a:endParaRPr>
          </a:p>
          <a:p>
            <a:pPr marL="106680" algn="ctr">
              <a:lnSpc>
                <a:spcPct val="100000"/>
              </a:lnSpc>
              <a:spcBef>
                <a:spcPts val="1440"/>
              </a:spcBef>
            </a:pPr>
            <a:r>
              <a:rPr sz="1400" spc="-5" dirty="0">
                <a:latin typeface="Arial"/>
                <a:cs typeface="Arial"/>
              </a:rPr>
              <a:t>17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5260" y="0"/>
            <a:ext cx="12016740" cy="546100"/>
            <a:chOff x="175260" y="0"/>
            <a:chExt cx="12016740" cy="546100"/>
          </a:xfrm>
        </p:grpSpPr>
        <p:sp>
          <p:nvSpPr>
            <p:cNvPr id="3" name="object 3"/>
            <p:cNvSpPr/>
            <p:nvPr/>
          </p:nvSpPr>
          <p:spPr>
            <a:xfrm>
              <a:off x="550164" y="135636"/>
              <a:ext cx="11641836" cy="2743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5592" y="0"/>
              <a:ext cx="370840" cy="271780"/>
            </a:xfrm>
            <a:custGeom>
              <a:avLst/>
              <a:gdLst/>
              <a:ahLst/>
              <a:cxnLst/>
              <a:rect l="l" t="t" r="r" b="b"/>
              <a:pathLst>
                <a:path w="370840" h="271780">
                  <a:moveTo>
                    <a:pt x="184404" y="135648"/>
                  </a:moveTo>
                  <a:lnTo>
                    <a:pt x="0" y="135648"/>
                  </a:lnTo>
                  <a:lnTo>
                    <a:pt x="0" y="271272"/>
                  </a:lnTo>
                  <a:lnTo>
                    <a:pt x="184404" y="271272"/>
                  </a:lnTo>
                  <a:lnTo>
                    <a:pt x="184404" y="135648"/>
                  </a:lnTo>
                  <a:close/>
                </a:path>
                <a:path w="370840" h="271780">
                  <a:moveTo>
                    <a:pt x="370332" y="0"/>
                  </a:moveTo>
                  <a:lnTo>
                    <a:pt x="184404" y="0"/>
                  </a:lnTo>
                  <a:lnTo>
                    <a:pt x="184404" y="135648"/>
                  </a:lnTo>
                  <a:lnTo>
                    <a:pt x="370332" y="135648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9996" y="135636"/>
              <a:ext cx="186055" cy="140335"/>
            </a:xfrm>
            <a:custGeom>
              <a:avLst/>
              <a:gdLst/>
              <a:ahLst/>
              <a:cxnLst/>
              <a:rect l="l" t="t" r="r" b="b"/>
              <a:pathLst>
                <a:path w="186055" h="140335">
                  <a:moveTo>
                    <a:pt x="185928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185928" y="140207"/>
                  </a:lnTo>
                  <a:lnTo>
                    <a:pt x="18592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5760" y="274320"/>
              <a:ext cx="190500" cy="135890"/>
            </a:xfrm>
            <a:custGeom>
              <a:avLst/>
              <a:gdLst/>
              <a:ahLst/>
              <a:cxnLst/>
              <a:rect l="l" t="t" r="r" b="b"/>
              <a:pathLst>
                <a:path w="190500" h="135890">
                  <a:moveTo>
                    <a:pt x="0" y="135635"/>
                  </a:moveTo>
                  <a:lnTo>
                    <a:pt x="190499" y="135635"/>
                  </a:lnTo>
                  <a:lnTo>
                    <a:pt x="190499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5260" y="137160"/>
              <a:ext cx="189230" cy="137160"/>
            </a:xfrm>
            <a:custGeom>
              <a:avLst/>
              <a:gdLst/>
              <a:ahLst/>
              <a:cxnLst/>
              <a:rect l="l" t="t" r="r" b="b"/>
              <a:pathLst>
                <a:path w="189229" h="137160">
                  <a:moveTo>
                    <a:pt x="18897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88976" y="1371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5760" y="271271"/>
              <a:ext cx="364490" cy="274320"/>
            </a:xfrm>
            <a:custGeom>
              <a:avLst/>
              <a:gdLst/>
              <a:ahLst/>
              <a:cxnLst/>
              <a:rect l="l" t="t" r="r" b="b"/>
              <a:pathLst>
                <a:path w="364490" h="274320">
                  <a:moveTo>
                    <a:pt x="364236" y="0"/>
                  </a:moveTo>
                  <a:lnTo>
                    <a:pt x="179832" y="0"/>
                  </a:lnTo>
                  <a:lnTo>
                    <a:pt x="179832" y="138684"/>
                  </a:lnTo>
                  <a:lnTo>
                    <a:pt x="0" y="138684"/>
                  </a:lnTo>
                  <a:lnTo>
                    <a:pt x="0" y="274320"/>
                  </a:lnTo>
                  <a:lnTo>
                    <a:pt x="190500" y="274320"/>
                  </a:lnTo>
                  <a:lnTo>
                    <a:pt x="190500" y="138684"/>
                  </a:lnTo>
                  <a:lnTo>
                    <a:pt x="364236" y="138684"/>
                  </a:lnTo>
                  <a:lnTo>
                    <a:pt x="364236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8340" y="779729"/>
            <a:ext cx="41281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Typical</a:t>
            </a:r>
            <a:r>
              <a:rPr spc="-70" dirty="0"/>
              <a:t> </a:t>
            </a:r>
            <a:r>
              <a:rPr dirty="0"/>
              <a:t>workflow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8340" y="1723954"/>
            <a:ext cx="6188075" cy="3408679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0"/>
              </a:spcBef>
              <a:buSzPct val="75000"/>
              <a:buFont typeface="Wingdings"/>
              <a:buChar char=""/>
              <a:tabLst>
                <a:tab pos="355600" algn="l"/>
                <a:tab pos="1251585" algn="l"/>
              </a:tabLst>
            </a:pPr>
            <a:r>
              <a:rPr sz="3200" spc="635" dirty="0">
                <a:solidFill>
                  <a:srgbClr val="00007C"/>
                </a:solidFill>
                <a:latin typeface="Arial"/>
                <a:cs typeface="Arial"/>
              </a:rPr>
              <a:t>git	</a:t>
            </a:r>
            <a:r>
              <a:rPr sz="3200" spc="335" dirty="0">
                <a:solidFill>
                  <a:srgbClr val="00007C"/>
                </a:solidFill>
                <a:latin typeface="Arial"/>
                <a:cs typeface="Arial"/>
              </a:rPr>
              <a:t>status</a:t>
            </a:r>
            <a:endParaRPr sz="3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85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See what Git </a:t>
            </a:r>
            <a:r>
              <a:rPr sz="2800" dirty="0">
                <a:latin typeface="Arial"/>
                <a:cs typeface="Arial"/>
              </a:rPr>
              <a:t>thinks </a:t>
            </a:r>
            <a:r>
              <a:rPr sz="2800" spc="-5" dirty="0">
                <a:latin typeface="Arial"/>
                <a:cs typeface="Arial"/>
              </a:rPr>
              <a:t>is going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on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Use this </a:t>
            </a:r>
            <a:r>
              <a:rPr sz="2800" dirty="0">
                <a:latin typeface="Arial"/>
                <a:cs typeface="Arial"/>
              </a:rPr>
              <a:t>frequently!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Work on your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files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SzPct val="75000"/>
              <a:buFont typeface="Wingdings"/>
              <a:buChar char=""/>
              <a:tabLst>
                <a:tab pos="355600" algn="l"/>
                <a:tab pos="1251585" algn="l"/>
                <a:tab pos="2146935" algn="l"/>
                <a:tab pos="3265170" algn="l"/>
              </a:tabLst>
            </a:pPr>
            <a:r>
              <a:rPr sz="3200" spc="635" dirty="0">
                <a:solidFill>
                  <a:srgbClr val="00007C"/>
                </a:solidFill>
                <a:latin typeface="Arial"/>
                <a:cs typeface="Arial"/>
              </a:rPr>
              <a:t>git	</a:t>
            </a:r>
            <a:r>
              <a:rPr sz="3200" spc="-20" dirty="0">
                <a:solidFill>
                  <a:srgbClr val="00007C"/>
                </a:solidFill>
                <a:latin typeface="Arial"/>
                <a:cs typeface="Arial"/>
              </a:rPr>
              <a:t>add	</a:t>
            </a:r>
            <a:r>
              <a:rPr sz="3200" spc="204" dirty="0">
                <a:solidFill>
                  <a:srgbClr val="00007C"/>
                </a:solidFill>
                <a:latin typeface="Arial"/>
                <a:cs typeface="Arial"/>
              </a:rPr>
              <a:t>your	</a:t>
            </a:r>
            <a:r>
              <a:rPr sz="3200" spc="555" dirty="0">
                <a:solidFill>
                  <a:srgbClr val="00007C"/>
                </a:solidFill>
                <a:latin typeface="Arial"/>
                <a:cs typeface="Arial"/>
              </a:rPr>
              <a:t>editfiles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SzPct val="75000"/>
              <a:buFont typeface="Wingdings"/>
              <a:buChar char=""/>
              <a:tabLst>
                <a:tab pos="355600" algn="l"/>
                <a:tab pos="1251585" algn="l"/>
                <a:tab pos="2818765" algn="l"/>
                <a:tab pos="3489325" algn="l"/>
                <a:tab pos="4832350" algn="l"/>
                <a:tab pos="5280025" algn="l"/>
              </a:tabLst>
            </a:pPr>
            <a:r>
              <a:rPr sz="3200" spc="635" dirty="0">
                <a:solidFill>
                  <a:srgbClr val="00007C"/>
                </a:solidFill>
                <a:latin typeface="Arial"/>
                <a:cs typeface="Arial"/>
              </a:rPr>
              <a:t>git	</a:t>
            </a:r>
            <a:r>
              <a:rPr sz="3200" spc="40" dirty="0">
                <a:solidFill>
                  <a:srgbClr val="00007C"/>
                </a:solidFill>
                <a:latin typeface="Arial"/>
                <a:cs typeface="Arial"/>
              </a:rPr>
              <a:t>commit	</a:t>
            </a:r>
            <a:r>
              <a:rPr sz="3200" spc="-30" dirty="0">
                <a:solidFill>
                  <a:srgbClr val="00007C"/>
                </a:solidFill>
                <a:latin typeface="Arial"/>
                <a:cs typeface="Arial"/>
              </a:rPr>
              <a:t>–</a:t>
            </a:r>
            <a:r>
              <a:rPr sz="3200" spc="-905" dirty="0">
                <a:solidFill>
                  <a:srgbClr val="00007C"/>
                </a:solidFill>
                <a:latin typeface="Arial"/>
                <a:cs typeface="Arial"/>
              </a:rPr>
              <a:t>m</a:t>
            </a:r>
            <a:r>
              <a:rPr sz="3200" dirty="0">
                <a:solidFill>
                  <a:srgbClr val="00007C"/>
                </a:solidFill>
                <a:latin typeface="Arial"/>
                <a:cs typeface="Arial"/>
              </a:rPr>
              <a:t>	</a:t>
            </a:r>
            <a:r>
              <a:rPr sz="3200" spc="695" dirty="0">
                <a:solidFill>
                  <a:srgbClr val="00007C"/>
                </a:solidFill>
                <a:latin typeface="Arial"/>
                <a:cs typeface="Arial"/>
              </a:rPr>
              <a:t>“</a:t>
            </a:r>
            <a:r>
              <a:rPr sz="3200" i="1" spc="-110" dirty="0">
                <a:solidFill>
                  <a:srgbClr val="00007C"/>
                </a:solidFill>
                <a:latin typeface="Arial"/>
                <a:cs typeface="Arial"/>
              </a:rPr>
              <a:t>What</a:t>
            </a:r>
            <a:r>
              <a:rPr sz="3200" i="1" dirty="0">
                <a:solidFill>
                  <a:srgbClr val="00007C"/>
                </a:solidFill>
                <a:latin typeface="Arial"/>
                <a:cs typeface="Arial"/>
              </a:rPr>
              <a:t>	</a:t>
            </a:r>
            <a:r>
              <a:rPr sz="3200" i="1" spc="869" dirty="0">
                <a:solidFill>
                  <a:srgbClr val="00007C"/>
                </a:solidFill>
                <a:latin typeface="Arial"/>
                <a:cs typeface="Arial"/>
              </a:rPr>
              <a:t>I</a:t>
            </a:r>
            <a:r>
              <a:rPr sz="3200" i="1" dirty="0">
                <a:solidFill>
                  <a:srgbClr val="00007C"/>
                </a:solidFill>
                <a:latin typeface="Arial"/>
                <a:cs typeface="Arial"/>
              </a:rPr>
              <a:t>	</a:t>
            </a:r>
            <a:r>
              <a:rPr sz="3200" i="1" spc="295" dirty="0">
                <a:solidFill>
                  <a:srgbClr val="00007C"/>
                </a:solidFill>
                <a:latin typeface="Arial"/>
                <a:cs typeface="Arial"/>
              </a:rPr>
              <a:t>di</a:t>
            </a:r>
            <a:r>
              <a:rPr sz="3200" i="1" spc="409" dirty="0">
                <a:solidFill>
                  <a:srgbClr val="00007C"/>
                </a:solidFill>
                <a:latin typeface="Arial"/>
                <a:cs typeface="Arial"/>
              </a:rPr>
              <a:t>d</a:t>
            </a:r>
            <a:r>
              <a:rPr sz="3200" spc="695" dirty="0">
                <a:solidFill>
                  <a:srgbClr val="00007C"/>
                </a:solidFill>
                <a:latin typeface="Arial"/>
                <a:cs typeface="Arial"/>
              </a:rPr>
              <a:t>”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84494" y="6428943"/>
            <a:ext cx="2235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776419" y="2296022"/>
            <a:ext cx="3797325" cy="22629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5260" y="0"/>
            <a:ext cx="12016740" cy="546100"/>
            <a:chOff x="175260" y="0"/>
            <a:chExt cx="12016740" cy="546100"/>
          </a:xfrm>
        </p:grpSpPr>
        <p:sp>
          <p:nvSpPr>
            <p:cNvPr id="3" name="object 3"/>
            <p:cNvSpPr/>
            <p:nvPr/>
          </p:nvSpPr>
          <p:spPr>
            <a:xfrm>
              <a:off x="550164" y="135636"/>
              <a:ext cx="11641836" cy="2743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5592" y="0"/>
              <a:ext cx="370840" cy="271780"/>
            </a:xfrm>
            <a:custGeom>
              <a:avLst/>
              <a:gdLst/>
              <a:ahLst/>
              <a:cxnLst/>
              <a:rect l="l" t="t" r="r" b="b"/>
              <a:pathLst>
                <a:path w="370840" h="271780">
                  <a:moveTo>
                    <a:pt x="184404" y="135648"/>
                  </a:moveTo>
                  <a:lnTo>
                    <a:pt x="0" y="135648"/>
                  </a:lnTo>
                  <a:lnTo>
                    <a:pt x="0" y="271272"/>
                  </a:lnTo>
                  <a:lnTo>
                    <a:pt x="184404" y="271272"/>
                  </a:lnTo>
                  <a:lnTo>
                    <a:pt x="184404" y="135648"/>
                  </a:lnTo>
                  <a:close/>
                </a:path>
                <a:path w="370840" h="271780">
                  <a:moveTo>
                    <a:pt x="370332" y="0"/>
                  </a:moveTo>
                  <a:lnTo>
                    <a:pt x="184404" y="0"/>
                  </a:lnTo>
                  <a:lnTo>
                    <a:pt x="184404" y="135648"/>
                  </a:lnTo>
                  <a:lnTo>
                    <a:pt x="370332" y="135648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9996" y="135636"/>
              <a:ext cx="186055" cy="140335"/>
            </a:xfrm>
            <a:custGeom>
              <a:avLst/>
              <a:gdLst/>
              <a:ahLst/>
              <a:cxnLst/>
              <a:rect l="l" t="t" r="r" b="b"/>
              <a:pathLst>
                <a:path w="186055" h="140335">
                  <a:moveTo>
                    <a:pt x="185928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185928" y="140207"/>
                  </a:lnTo>
                  <a:lnTo>
                    <a:pt x="18592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5760" y="274320"/>
              <a:ext cx="190500" cy="135890"/>
            </a:xfrm>
            <a:custGeom>
              <a:avLst/>
              <a:gdLst/>
              <a:ahLst/>
              <a:cxnLst/>
              <a:rect l="l" t="t" r="r" b="b"/>
              <a:pathLst>
                <a:path w="190500" h="135890">
                  <a:moveTo>
                    <a:pt x="0" y="135635"/>
                  </a:moveTo>
                  <a:lnTo>
                    <a:pt x="190499" y="135635"/>
                  </a:lnTo>
                  <a:lnTo>
                    <a:pt x="190499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5260" y="137160"/>
              <a:ext cx="189230" cy="137160"/>
            </a:xfrm>
            <a:custGeom>
              <a:avLst/>
              <a:gdLst/>
              <a:ahLst/>
              <a:cxnLst/>
              <a:rect l="l" t="t" r="r" b="b"/>
              <a:pathLst>
                <a:path w="189229" h="137160">
                  <a:moveTo>
                    <a:pt x="18897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88976" y="1371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5760" y="271271"/>
              <a:ext cx="364490" cy="274320"/>
            </a:xfrm>
            <a:custGeom>
              <a:avLst/>
              <a:gdLst/>
              <a:ahLst/>
              <a:cxnLst/>
              <a:rect l="l" t="t" r="r" b="b"/>
              <a:pathLst>
                <a:path w="364490" h="274320">
                  <a:moveTo>
                    <a:pt x="364236" y="0"/>
                  </a:moveTo>
                  <a:lnTo>
                    <a:pt x="179832" y="0"/>
                  </a:lnTo>
                  <a:lnTo>
                    <a:pt x="179832" y="138684"/>
                  </a:lnTo>
                  <a:lnTo>
                    <a:pt x="0" y="138684"/>
                  </a:lnTo>
                  <a:lnTo>
                    <a:pt x="0" y="274320"/>
                  </a:lnTo>
                  <a:lnTo>
                    <a:pt x="190500" y="274320"/>
                  </a:lnTo>
                  <a:lnTo>
                    <a:pt x="190500" y="138684"/>
                  </a:lnTo>
                  <a:lnTo>
                    <a:pt x="364236" y="138684"/>
                  </a:lnTo>
                  <a:lnTo>
                    <a:pt x="364236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8340" y="779729"/>
            <a:ext cx="42868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Keeping it</a:t>
            </a:r>
            <a:r>
              <a:rPr spc="-60" dirty="0"/>
              <a:t> </a:t>
            </a:r>
            <a:r>
              <a:rPr dirty="0"/>
              <a:t>simple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87018" y="1399686"/>
            <a:ext cx="9126855" cy="526923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If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you: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4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Make sure you are current with the central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repository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Make some improvements to your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code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Update the central repository before anyone else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does</a:t>
            </a:r>
            <a:endParaRPr sz="200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57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Then </a:t>
            </a:r>
            <a:r>
              <a:rPr sz="2400" dirty="0">
                <a:latin typeface="Arial"/>
                <a:cs typeface="Arial"/>
              </a:rPr>
              <a:t>you </a:t>
            </a:r>
            <a:r>
              <a:rPr sz="2400" spc="-5" dirty="0">
                <a:latin typeface="Arial"/>
                <a:cs typeface="Arial"/>
              </a:rPr>
              <a:t>don’t have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worry about resolving conflicts or </a:t>
            </a:r>
            <a:r>
              <a:rPr sz="2400" spc="-10" dirty="0">
                <a:latin typeface="Arial"/>
                <a:cs typeface="Arial"/>
              </a:rPr>
              <a:t>working  </a:t>
            </a:r>
            <a:r>
              <a:rPr sz="2400" spc="-5" dirty="0">
                <a:latin typeface="Arial"/>
                <a:cs typeface="Arial"/>
              </a:rPr>
              <a:t>with multiple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branches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4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spc="-5" dirty="0">
                <a:latin typeface="Arial"/>
                <a:cs typeface="Arial"/>
              </a:rPr>
              <a:t>All </a:t>
            </a:r>
            <a:r>
              <a:rPr sz="2000" dirty="0">
                <a:latin typeface="Arial"/>
                <a:cs typeface="Arial"/>
              </a:rPr>
              <a:t>the complexity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git comes from dealing with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these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9999CC"/>
              </a:buClr>
              <a:buFont typeface="Wingdings"/>
              <a:buChar char=""/>
            </a:pPr>
            <a:endParaRPr sz="255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Therefore: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4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Make sure you are up-to-date before starting to</a:t>
            </a:r>
            <a:r>
              <a:rPr sz="2000" spc="-2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work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4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Commit and update the central repository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frequently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9999CC"/>
              </a:buClr>
              <a:buFont typeface="Wingdings"/>
              <a:buChar char=""/>
            </a:pPr>
            <a:endParaRPr sz="255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you need help:</a:t>
            </a:r>
            <a:r>
              <a:rPr sz="2400" spc="20" dirty="0">
                <a:solidFill>
                  <a:srgbClr val="666699"/>
                </a:solidFill>
                <a:latin typeface="Arial"/>
                <a:cs typeface="Arial"/>
              </a:rPr>
              <a:t> </a:t>
            </a:r>
            <a:r>
              <a:rPr sz="2400" u="heavy" spc="-5" dirty="0">
                <a:solidFill>
                  <a:srgbClr val="666699"/>
                </a:solidFill>
                <a:uFill>
                  <a:solidFill>
                    <a:srgbClr val="666699"/>
                  </a:solidFill>
                </a:uFill>
                <a:latin typeface="Arial"/>
                <a:cs typeface="Arial"/>
                <a:hlinkClick r:id="rId3"/>
              </a:rPr>
              <a:t>https://help.github.com/</a:t>
            </a:r>
            <a:endParaRPr sz="2400">
              <a:latin typeface="Arial"/>
              <a:cs typeface="Arial"/>
            </a:endParaRPr>
          </a:p>
          <a:p>
            <a:pPr marL="891540" algn="ctr">
              <a:lnSpc>
                <a:spcPct val="100000"/>
              </a:lnSpc>
              <a:spcBef>
                <a:spcPts val="805"/>
              </a:spcBef>
            </a:pPr>
            <a:r>
              <a:rPr sz="1400" spc="-5" dirty="0"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8100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5260" y="0"/>
            <a:ext cx="12016740" cy="546100"/>
            <a:chOff x="175260" y="0"/>
            <a:chExt cx="12016740" cy="546100"/>
          </a:xfrm>
        </p:grpSpPr>
        <p:sp>
          <p:nvSpPr>
            <p:cNvPr id="4" name="object 4"/>
            <p:cNvSpPr/>
            <p:nvPr/>
          </p:nvSpPr>
          <p:spPr>
            <a:xfrm>
              <a:off x="550164" y="135636"/>
              <a:ext cx="11641836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5592" y="0"/>
              <a:ext cx="370840" cy="271780"/>
            </a:xfrm>
            <a:custGeom>
              <a:avLst/>
              <a:gdLst/>
              <a:ahLst/>
              <a:cxnLst/>
              <a:rect l="l" t="t" r="r" b="b"/>
              <a:pathLst>
                <a:path w="370840" h="271780">
                  <a:moveTo>
                    <a:pt x="184404" y="135648"/>
                  </a:moveTo>
                  <a:lnTo>
                    <a:pt x="0" y="135648"/>
                  </a:lnTo>
                  <a:lnTo>
                    <a:pt x="0" y="271272"/>
                  </a:lnTo>
                  <a:lnTo>
                    <a:pt x="184404" y="271272"/>
                  </a:lnTo>
                  <a:lnTo>
                    <a:pt x="184404" y="135648"/>
                  </a:lnTo>
                  <a:close/>
                </a:path>
                <a:path w="370840" h="271780">
                  <a:moveTo>
                    <a:pt x="370332" y="0"/>
                  </a:moveTo>
                  <a:lnTo>
                    <a:pt x="184404" y="0"/>
                  </a:lnTo>
                  <a:lnTo>
                    <a:pt x="184404" y="135648"/>
                  </a:lnTo>
                  <a:lnTo>
                    <a:pt x="370332" y="135648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9996" y="135636"/>
              <a:ext cx="186055" cy="140335"/>
            </a:xfrm>
            <a:custGeom>
              <a:avLst/>
              <a:gdLst/>
              <a:ahLst/>
              <a:cxnLst/>
              <a:rect l="l" t="t" r="r" b="b"/>
              <a:pathLst>
                <a:path w="186055" h="140335">
                  <a:moveTo>
                    <a:pt x="185928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185928" y="140207"/>
                  </a:lnTo>
                  <a:lnTo>
                    <a:pt x="18592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5760" y="274320"/>
              <a:ext cx="190500" cy="135890"/>
            </a:xfrm>
            <a:custGeom>
              <a:avLst/>
              <a:gdLst/>
              <a:ahLst/>
              <a:cxnLst/>
              <a:rect l="l" t="t" r="r" b="b"/>
              <a:pathLst>
                <a:path w="190500" h="135890">
                  <a:moveTo>
                    <a:pt x="0" y="135635"/>
                  </a:moveTo>
                  <a:lnTo>
                    <a:pt x="190499" y="135635"/>
                  </a:lnTo>
                  <a:lnTo>
                    <a:pt x="190499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5260" y="137160"/>
              <a:ext cx="189230" cy="137160"/>
            </a:xfrm>
            <a:custGeom>
              <a:avLst/>
              <a:gdLst/>
              <a:ahLst/>
              <a:cxnLst/>
              <a:rect l="l" t="t" r="r" b="b"/>
              <a:pathLst>
                <a:path w="189229" h="137160">
                  <a:moveTo>
                    <a:pt x="18897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88976" y="1371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5760" y="271271"/>
              <a:ext cx="364490" cy="274320"/>
            </a:xfrm>
            <a:custGeom>
              <a:avLst/>
              <a:gdLst/>
              <a:ahLst/>
              <a:cxnLst/>
              <a:rect l="l" t="t" r="r" b="b"/>
              <a:pathLst>
                <a:path w="364490" h="274320">
                  <a:moveTo>
                    <a:pt x="364236" y="0"/>
                  </a:moveTo>
                  <a:lnTo>
                    <a:pt x="179832" y="0"/>
                  </a:lnTo>
                  <a:lnTo>
                    <a:pt x="179832" y="138684"/>
                  </a:lnTo>
                  <a:lnTo>
                    <a:pt x="0" y="138684"/>
                  </a:lnTo>
                  <a:lnTo>
                    <a:pt x="0" y="274320"/>
                  </a:lnTo>
                  <a:lnTo>
                    <a:pt x="190500" y="274320"/>
                  </a:lnTo>
                  <a:lnTo>
                    <a:pt x="190500" y="138684"/>
                  </a:lnTo>
                  <a:lnTo>
                    <a:pt x="364236" y="138684"/>
                  </a:lnTo>
                  <a:lnTo>
                    <a:pt x="364236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88340" y="779729"/>
            <a:ext cx="90684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More </a:t>
            </a:r>
            <a:r>
              <a:rPr spc="-5" dirty="0"/>
              <a:t>Commands: Don’t </a:t>
            </a:r>
            <a:r>
              <a:rPr dirty="0"/>
              <a:t>Get</a:t>
            </a:r>
            <a:r>
              <a:rPr spc="-40" dirty="0"/>
              <a:t> </a:t>
            </a:r>
            <a:r>
              <a:rPr dirty="0"/>
              <a:t>Scared.</a:t>
            </a:r>
          </a:p>
        </p:txBody>
      </p:sp>
      <p:sp>
        <p:nvSpPr>
          <p:cNvPr id="11" name="object 11"/>
          <p:cNvSpPr/>
          <p:nvPr/>
        </p:nvSpPr>
        <p:spPr>
          <a:xfrm>
            <a:off x="812291" y="1644395"/>
            <a:ext cx="10855452" cy="30800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95626" y="5192674"/>
            <a:ext cx="809688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Arial"/>
                <a:cs typeface="Arial"/>
              </a:rPr>
              <a:t>GitHub </a:t>
            </a:r>
            <a:r>
              <a:rPr sz="4800" spc="-5" dirty="0">
                <a:latin typeface="Arial"/>
                <a:cs typeface="Arial"/>
              </a:rPr>
              <a:t>Desktop </a:t>
            </a:r>
            <a:r>
              <a:rPr sz="4800" dirty="0">
                <a:latin typeface="Arial"/>
                <a:cs typeface="Arial"/>
              </a:rPr>
              <a:t>can Help</a:t>
            </a:r>
            <a:r>
              <a:rPr sz="4800" spc="-105" dirty="0">
                <a:latin typeface="Arial"/>
                <a:cs typeface="Arial"/>
              </a:rPr>
              <a:t> </a:t>
            </a:r>
            <a:r>
              <a:rPr sz="4800" spc="-150" dirty="0">
                <a:latin typeface="Arial"/>
                <a:cs typeface="Arial"/>
              </a:rPr>
              <a:t>You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5260" y="0"/>
            <a:ext cx="12016740" cy="546100"/>
            <a:chOff x="175260" y="0"/>
            <a:chExt cx="12016740" cy="546100"/>
          </a:xfrm>
        </p:grpSpPr>
        <p:sp>
          <p:nvSpPr>
            <p:cNvPr id="3" name="object 3"/>
            <p:cNvSpPr/>
            <p:nvPr/>
          </p:nvSpPr>
          <p:spPr>
            <a:xfrm>
              <a:off x="550164" y="135636"/>
              <a:ext cx="11641836" cy="2743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5592" y="0"/>
              <a:ext cx="370840" cy="271780"/>
            </a:xfrm>
            <a:custGeom>
              <a:avLst/>
              <a:gdLst/>
              <a:ahLst/>
              <a:cxnLst/>
              <a:rect l="l" t="t" r="r" b="b"/>
              <a:pathLst>
                <a:path w="370840" h="271780">
                  <a:moveTo>
                    <a:pt x="184404" y="135648"/>
                  </a:moveTo>
                  <a:lnTo>
                    <a:pt x="0" y="135648"/>
                  </a:lnTo>
                  <a:lnTo>
                    <a:pt x="0" y="271272"/>
                  </a:lnTo>
                  <a:lnTo>
                    <a:pt x="184404" y="271272"/>
                  </a:lnTo>
                  <a:lnTo>
                    <a:pt x="184404" y="135648"/>
                  </a:lnTo>
                  <a:close/>
                </a:path>
                <a:path w="370840" h="271780">
                  <a:moveTo>
                    <a:pt x="370332" y="0"/>
                  </a:moveTo>
                  <a:lnTo>
                    <a:pt x="184404" y="0"/>
                  </a:lnTo>
                  <a:lnTo>
                    <a:pt x="184404" y="135648"/>
                  </a:lnTo>
                  <a:lnTo>
                    <a:pt x="370332" y="135648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9996" y="135636"/>
              <a:ext cx="186055" cy="140335"/>
            </a:xfrm>
            <a:custGeom>
              <a:avLst/>
              <a:gdLst/>
              <a:ahLst/>
              <a:cxnLst/>
              <a:rect l="l" t="t" r="r" b="b"/>
              <a:pathLst>
                <a:path w="186055" h="140335">
                  <a:moveTo>
                    <a:pt x="185928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185928" y="140207"/>
                  </a:lnTo>
                  <a:lnTo>
                    <a:pt x="18592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5760" y="274320"/>
              <a:ext cx="190500" cy="135890"/>
            </a:xfrm>
            <a:custGeom>
              <a:avLst/>
              <a:gdLst/>
              <a:ahLst/>
              <a:cxnLst/>
              <a:rect l="l" t="t" r="r" b="b"/>
              <a:pathLst>
                <a:path w="190500" h="135890">
                  <a:moveTo>
                    <a:pt x="0" y="135635"/>
                  </a:moveTo>
                  <a:lnTo>
                    <a:pt x="190499" y="135635"/>
                  </a:lnTo>
                  <a:lnTo>
                    <a:pt x="190499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5260" y="137160"/>
              <a:ext cx="189230" cy="137160"/>
            </a:xfrm>
            <a:custGeom>
              <a:avLst/>
              <a:gdLst/>
              <a:ahLst/>
              <a:cxnLst/>
              <a:rect l="l" t="t" r="r" b="b"/>
              <a:pathLst>
                <a:path w="189229" h="137160">
                  <a:moveTo>
                    <a:pt x="18897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88976" y="1371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5760" y="271271"/>
              <a:ext cx="364490" cy="274320"/>
            </a:xfrm>
            <a:custGeom>
              <a:avLst/>
              <a:gdLst/>
              <a:ahLst/>
              <a:cxnLst/>
              <a:rect l="l" t="t" r="r" b="b"/>
              <a:pathLst>
                <a:path w="364490" h="274320">
                  <a:moveTo>
                    <a:pt x="364236" y="0"/>
                  </a:moveTo>
                  <a:lnTo>
                    <a:pt x="179832" y="0"/>
                  </a:lnTo>
                  <a:lnTo>
                    <a:pt x="179832" y="138684"/>
                  </a:lnTo>
                  <a:lnTo>
                    <a:pt x="0" y="138684"/>
                  </a:lnTo>
                  <a:lnTo>
                    <a:pt x="0" y="274320"/>
                  </a:lnTo>
                  <a:lnTo>
                    <a:pt x="190500" y="274320"/>
                  </a:lnTo>
                  <a:lnTo>
                    <a:pt x="190500" y="138684"/>
                  </a:lnTo>
                  <a:lnTo>
                    <a:pt x="364236" y="138684"/>
                  </a:lnTo>
                  <a:lnTo>
                    <a:pt x="364236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41908" y="3302634"/>
            <a:ext cx="7188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latin typeface="Arial"/>
                <a:cs typeface="Arial"/>
              </a:rPr>
              <a:t>FUNDAMENTALS </a:t>
            </a:r>
            <a:r>
              <a:rPr sz="4000" b="1" spc="-5" dirty="0">
                <a:latin typeface="Arial"/>
                <a:cs typeface="Arial"/>
              </a:rPr>
              <a:t>OF</a:t>
            </a:r>
            <a:r>
              <a:rPr sz="4000" b="1" spc="10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GITHUB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5260" y="0"/>
            <a:ext cx="12016740" cy="546100"/>
            <a:chOff x="175260" y="0"/>
            <a:chExt cx="12016740" cy="546100"/>
          </a:xfrm>
        </p:grpSpPr>
        <p:sp>
          <p:nvSpPr>
            <p:cNvPr id="3" name="object 3"/>
            <p:cNvSpPr/>
            <p:nvPr/>
          </p:nvSpPr>
          <p:spPr>
            <a:xfrm>
              <a:off x="550164" y="135636"/>
              <a:ext cx="11641836" cy="2743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5592" y="0"/>
              <a:ext cx="370840" cy="271780"/>
            </a:xfrm>
            <a:custGeom>
              <a:avLst/>
              <a:gdLst/>
              <a:ahLst/>
              <a:cxnLst/>
              <a:rect l="l" t="t" r="r" b="b"/>
              <a:pathLst>
                <a:path w="370840" h="271780">
                  <a:moveTo>
                    <a:pt x="184404" y="135648"/>
                  </a:moveTo>
                  <a:lnTo>
                    <a:pt x="0" y="135648"/>
                  </a:lnTo>
                  <a:lnTo>
                    <a:pt x="0" y="271272"/>
                  </a:lnTo>
                  <a:lnTo>
                    <a:pt x="184404" y="271272"/>
                  </a:lnTo>
                  <a:lnTo>
                    <a:pt x="184404" y="135648"/>
                  </a:lnTo>
                  <a:close/>
                </a:path>
                <a:path w="370840" h="271780">
                  <a:moveTo>
                    <a:pt x="370332" y="0"/>
                  </a:moveTo>
                  <a:lnTo>
                    <a:pt x="184404" y="0"/>
                  </a:lnTo>
                  <a:lnTo>
                    <a:pt x="184404" y="135648"/>
                  </a:lnTo>
                  <a:lnTo>
                    <a:pt x="370332" y="135648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9996" y="135636"/>
              <a:ext cx="186055" cy="140335"/>
            </a:xfrm>
            <a:custGeom>
              <a:avLst/>
              <a:gdLst/>
              <a:ahLst/>
              <a:cxnLst/>
              <a:rect l="l" t="t" r="r" b="b"/>
              <a:pathLst>
                <a:path w="186055" h="140335">
                  <a:moveTo>
                    <a:pt x="185928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185928" y="140207"/>
                  </a:lnTo>
                  <a:lnTo>
                    <a:pt x="18592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5760" y="274320"/>
              <a:ext cx="190500" cy="135890"/>
            </a:xfrm>
            <a:custGeom>
              <a:avLst/>
              <a:gdLst/>
              <a:ahLst/>
              <a:cxnLst/>
              <a:rect l="l" t="t" r="r" b="b"/>
              <a:pathLst>
                <a:path w="190500" h="135890">
                  <a:moveTo>
                    <a:pt x="0" y="135635"/>
                  </a:moveTo>
                  <a:lnTo>
                    <a:pt x="190499" y="135635"/>
                  </a:lnTo>
                  <a:lnTo>
                    <a:pt x="190499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5260" y="137160"/>
              <a:ext cx="189230" cy="137160"/>
            </a:xfrm>
            <a:custGeom>
              <a:avLst/>
              <a:gdLst/>
              <a:ahLst/>
              <a:cxnLst/>
              <a:rect l="l" t="t" r="r" b="b"/>
              <a:pathLst>
                <a:path w="189229" h="137160">
                  <a:moveTo>
                    <a:pt x="18897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88976" y="1371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5760" y="271271"/>
              <a:ext cx="364490" cy="274320"/>
            </a:xfrm>
            <a:custGeom>
              <a:avLst/>
              <a:gdLst/>
              <a:ahLst/>
              <a:cxnLst/>
              <a:rect l="l" t="t" r="r" b="b"/>
              <a:pathLst>
                <a:path w="364490" h="274320">
                  <a:moveTo>
                    <a:pt x="364236" y="0"/>
                  </a:moveTo>
                  <a:lnTo>
                    <a:pt x="179832" y="0"/>
                  </a:lnTo>
                  <a:lnTo>
                    <a:pt x="179832" y="138684"/>
                  </a:lnTo>
                  <a:lnTo>
                    <a:pt x="0" y="138684"/>
                  </a:lnTo>
                  <a:lnTo>
                    <a:pt x="0" y="274320"/>
                  </a:lnTo>
                  <a:lnTo>
                    <a:pt x="190500" y="274320"/>
                  </a:lnTo>
                  <a:lnTo>
                    <a:pt x="190500" y="138684"/>
                  </a:lnTo>
                  <a:lnTo>
                    <a:pt x="364236" y="138684"/>
                  </a:lnTo>
                  <a:lnTo>
                    <a:pt x="364236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8340" y="779729"/>
            <a:ext cx="69907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Introduce yourself to</a:t>
            </a:r>
            <a:r>
              <a:rPr spc="-50" dirty="0"/>
              <a:t> </a:t>
            </a:r>
            <a:r>
              <a:rPr dirty="0"/>
              <a:t>GitHub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8340" y="1902506"/>
            <a:ext cx="8138795" cy="4177029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Register on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GitHub</a:t>
            </a:r>
            <a:endParaRPr sz="3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u="heavy" dirty="0">
                <a:solidFill>
                  <a:srgbClr val="666699"/>
                </a:solidFill>
                <a:uFill>
                  <a:solidFill>
                    <a:srgbClr val="666699"/>
                  </a:solidFill>
                </a:uFill>
                <a:latin typeface="Arial"/>
                <a:cs typeface="Arial"/>
                <a:hlinkClick r:id="rId3"/>
              </a:rPr>
              <a:t>https://github.com/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Authenticating to GitHub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Desktop</a:t>
            </a:r>
            <a:endParaRPr sz="32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85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u="heavy" dirty="0">
                <a:solidFill>
                  <a:srgbClr val="666699"/>
                </a:solidFill>
                <a:uFill>
                  <a:solidFill>
                    <a:srgbClr val="666699"/>
                  </a:solidFill>
                </a:uFill>
                <a:latin typeface="Arial"/>
                <a:cs typeface="Arial"/>
                <a:hlinkClick r:id="rId4"/>
              </a:rPr>
              <a:t>https://help.github.com/desktop/guides/getting-  started/authenticating-to-github/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Configuring Git for GitHub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Desktop</a:t>
            </a:r>
            <a:endParaRPr sz="32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90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u="heavy" dirty="0">
                <a:solidFill>
                  <a:srgbClr val="666699"/>
                </a:solidFill>
                <a:uFill>
                  <a:solidFill>
                    <a:srgbClr val="666699"/>
                  </a:solidFill>
                </a:uFill>
                <a:latin typeface="Arial"/>
                <a:cs typeface="Arial"/>
                <a:hlinkClick r:id="rId5"/>
              </a:rPr>
              <a:t>https://help.github.com/desktop/guides/getting-  started/configuring-git-for-github-desktop/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5260" y="0"/>
            <a:ext cx="12016740" cy="546100"/>
            <a:chOff x="175260" y="0"/>
            <a:chExt cx="12016740" cy="546100"/>
          </a:xfrm>
        </p:grpSpPr>
        <p:sp>
          <p:nvSpPr>
            <p:cNvPr id="3" name="object 3"/>
            <p:cNvSpPr/>
            <p:nvPr/>
          </p:nvSpPr>
          <p:spPr>
            <a:xfrm>
              <a:off x="550164" y="135636"/>
              <a:ext cx="11641836" cy="2743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5592" y="0"/>
              <a:ext cx="370840" cy="271780"/>
            </a:xfrm>
            <a:custGeom>
              <a:avLst/>
              <a:gdLst/>
              <a:ahLst/>
              <a:cxnLst/>
              <a:rect l="l" t="t" r="r" b="b"/>
              <a:pathLst>
                <a:path w="370840" h="271780">
                  <a:moveTo>
                    <a:pt x="184404" y="135648"/>
                  </a:moveTo>
                  <a:lnTo>
                    <a:pt x="0" y="135648"/>
                  </a:lnTo>
                  <a:lnTo>
                    <a:pt x="0" y="271272"/>
                  </a:lnTo>
                  <a:lnTo>
                    <a:pt x="184404" y="271272"/>
                  </a:lnTo>
                  <a:lnTo>
                    <a:pt x="184404" y="135648"/>
                  </a:lnTo>
                  <a:close/>
                </a:path>
                <a:path w="370840" h="271780">
                  <a:moveTo>
                    <a:pt x="370332" y="0"/>
                  </a:moveTo>
                  <a:lnTo>
                    <a:pt x="184404" y="0"/>
                  </a:lnTo>
                  <a:lnTo>
                    <a:pt x="184404" y="135648"/>
                  </a:lnTo>
                  <a:lnTo>
                    <a:pt x="370332" y="135648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9996" y="135636"/>
              <a:ext cx="186055" cy="140335"/>
            </a:xfrm>
            <a:custGeom>
              <a:avLst/>
              <a:gdLst/>
              <a:ahLst/>
              <a:cxnLst/>
              <a:rect l="l" t="t" r="r" b="b"/>
              <a:pathLst>
                <a:path w="186055" h="140335">
                  <a:moveTo>
                    <a:pt x="185928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185928" y="140207"/>
                  </a:lnTo>
                  <a:lnTo>
                    <a:pt x="18592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5760" y="274320"/>
              <a:ext cx="190500" cy="135890"/>
            </a:xfrm>
            <a:custGeom>
              <a:avLst/>
              <a:gdLst/>
              <a:ahLst/>
              <a:cxnLst/>
              <a:rect l="l" t="t" r="r" b="b"/>
              <a:pathLst>
                <a:path w="190500" h="135890">
                  <a:moveTo>
                    <a:pt x="0" y="135635"/>
                  </a:moveTo>
                  <a:lnTo>
                    <a:pt x="190499" y="135635"/>
                  </a:lnTo>
                  <a:lnTo>
                    <a:pt x="190499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5260" y="137160"/>
              <a:ext cx="189230" cy="137160"/>
            </a:xfrm>
            <a:custGeom>
              <a:avLst/>
              <a:gdLst/>
              <a:ahLst/>
              <a:cxnLst/>
              <a:rect l="l" t="t" r="r" b="b"/>
              <a:pathLst>
                <a:path w="189229" h="137160">
                  <a:moveTo>
                    <a:pt x="18897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88976" y="1371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5760" y="271271"/>
              <a:ext cx="364490" cy="274320"/>
            </a:xfrm>
            <a:custGeom>
              <a:avLst/>
              <a:gdLst/>
              <a:ahLst/>
              <a:cxnLst/>
              <a:rect l="l" t="t" r="r" b="b"/>
              <a:pathLst>
                <a:path w="364490" h="274320">
                  <a:moveTo>
                    <a:pt x="364236" y="0"/>
                  </a:moveTo>
                  <a:lnTo>
                    <a:pt x="179832" y="0"/>
                  </a:lnTo>
                  <a:lnTo>
                    <a:pt x="179832" y="138684"/>
                  </a:lnTo>
                  <a:lnTo>
                    <a:pt x="0" y="138684"/>
                  </a:lnTo>
                  <a:lnTo>
                    <a:pt x="0" y="274320"/>
                  </a:lnTo>
                  <a:lnTo>
                    <a:pt x="190500" y="274320"/>
                  </a:lnTo>
                  <a:lnTo>
                    <a:pt x="190500" y="138684"/>
                  </a:lnTo>
                  <a:lnTo>
                    <a:pt x="364236" y="138684"/>
                  </a:lnTo>
                  <a:lnTo>
                    <a:pt x="364236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8340" y="779729"/>
            <a:ext cx="9042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Create </a:t>
            </a:r>
            <a:r>
              <a:rPr spc="-5" dirty="0"/>
              <a:t>or </a:t>
            </a:r>
            <a:r>
              <a:rPr dirty="0"/>
              <a:t>add a repository to</a:t>
            </a:r>
            <a:r>
              <a:rPr spc="-35" dirty="0"/>
              <a:t> </a:t>
            </a:r>
            <a:r>
              <a:rPr dirty="0"/>
              <a:t>GitHub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8340" y="1902506"/>
            <a:ext cx="10397490" cy="4104004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Create a </a:t>
            </a:r>
            <a:r>
              <a:rPr sz="3200" spc="-5" dirty="0">
                <a:latin typeface="Arial"/>
                <a:cs typeface="Arial"/>
              </a:rPr>
              <a:t>new </a:t>
            </a:r>
            <a:r>
              <a:rPr sz="3200" dirty="0">
                <a:latin typeface="Arial"/>
                <a:cs typeface="Arial"/>
              </a:rPr>
              <a:t>repository on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GitHub</a:t>
            </a:r>
            <a:endParaRPr sz="3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u="heavy" dirty="0">
                <a:solidFill>
                  <a:srgbClr val="666699"/>
                </a:solidFill>
                <a:uFill>
                  <a:solidFill>
                    <a:srgbClr val="666699"/>
                  </a:solidFill>
                </a:uFill>
                <a:latin typeface="Arial"/>
                <a:cs typeface="Arial"/>
                <a:hlinkClick r:id="rId3"/>
              </a:rPr>
              <a:t>https://help.github.com/articles/create-a-repo/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9999CC"/>
              </a:buClr>
              <a:buFont typeface="Wingdings"/>
              <a:buChar char=""/>
            </a:pPr>
            <a:endParaRPr sz="41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From GitHub Desktop, </a:t>
            </a:r>
            <a:r>
              <a:rPr sz="3200" spc="-5" dirty="0">
                <a:latin typeface="Arial"/>
                <a:cs typeface="Arial"/>
              </a:rPr>
              <a:t>then Publish 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GitHub</a:t>
            </a:r>
            <a:endParaRPr sz="32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90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u="heavy" dirty="0">
                <a:solidFill>
                  <a:srgbClr val="666699"/>
                </a:solidFill>
                <a:uFill>
                  <a:solidFill>
                    <a:srgbClr val="666699"/>
                  </a:solidFill>
                </a:uFill>
                <a:latin typeface="Arial"/>
                <a:cs typeface="Arial"/>
                <a:hlinkClick r:id="rId4"/>
              </a:rPr>
              <a:t>https://help.github.com/desktop/guides/contributing/adding-a-  repository-from-your-local-computer-to-github-desktop/</a:t>
            </a:r>
            <a:endParaRPr sz="2800">
              <a:latin typeface="Arial"/>
              <a:cs typeface="Arial"/>
            </a:endParaRPr>
          </a:p>
          <a:p>
            <a:pPr marL="756285" marR="411480" lvl="1" indent="-287020">
              <a:lnSpc>
                <a:spcPct val="100000"/>
              </a:lnSpc>
              <a:spcBef>
                <a:spcPts val="670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Remember to Publish, </a:t>
            </a:r>
            <a:r>
              <a:rPr sz="2800" dirty="0">
                <a:latin typeface="Arial"/>
                <a:cs typeface="Arial"/>
              </a:rPr>
              <a:t>otherwise your repository </a:t>
            </a:r>
            <a:r>
              <a:rPr sz="2800" spc="-5" dirty="0">
                <a:latin typeface="Arial"/>
                <a:cs typeface="Arial"/>
              </a:rPr>
              <a:t>would not  appear on the GitHub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website.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8100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5260" y="0"/>
            <a:ext cx="12016740" cy="546100"/>
            <a:chOff x="175260" y="0"/>
            <a:chExt cx="12016740" cy="546100"/>
          </a:xfrm>
        </p:grpSpPr>
        <p:sp>
          <p:nvSpPr>
            <p:cNvPr id="4" name="object 4"/>
            <p:cNvSpPr/>
            <p:nvPr/>
          </p:nvSpPr>
          <p:spPr>
            <a:xfrm>
              <a:off x="550164" y="135636"/>
              <a:ext cx="11641836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5592" y="0"/>
              <a:ext cx="370840" cy="271780"/>
            </a:xfrm>
            <a:custGeom>
              <a:avLst/>
              <a:gdLst/>
              <a:ahLst/>
              <a:cxnLst/>
              <a:rect l="l" t="t" r="r" b="b"/>
              <a:pathLst>
                <a:path w="370840" h="271780">
                  <a:moveTo>
                    <a:pt x="184404" y="135648"/>
                  </a:moveTo>
                  <a:lnTo>
                    <a:pt x="0" y="135648"/>
                  </a:lnTo>
                  <a:lnTo>
                    <a:pt x="0" y="271272"/>
                  </a:lnTo>
                  <a:lnTo>
                    <a:pt x="184404" y="271272"/>
                  </a:lnTo>
                  <a:lnTo>
                    <a:pt x="184404" y="135648"/>
                  </a:lnTo>
                  <a:close/>
                </a:path>
                <a:path w="370840" h="271780">
                  <a:moveTo>
                    <a:pt x="370332" y="0"/>
                  </a:moveTo>
                  <a:lnTo>
                    <a:pt x="184404" y="0"/>
                  </a:lnTo>
                  <a:lnTo>
                    <a:pt x="184404" y="135648"/>
                  </a:lnTo>
                  <a:lnTo>
                    <a:pt x="370332" y="135648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9996" y="135636"/>
              <a:ext cx="186055" cy="140335"/>
            </a:xfrm>
            <a:custGeom>
              <a:avLst/>
              <a:gdLst/>
              <a:ahLst/>
              <a:cxnLst/>
              <a:rect l="l" t="t" r="r" b="b"/>
              <a:pathLst>
                <a:path w="186055" h="140335">
                  <a:moveTo>
                    <a:pt x="185928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185928" y="140207"/>
                  </a:lnTo>
                  <a:lnTo>
                    <a:pt x="18592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5760" y="274320"/>
              <a:ext cx="190500" cy="135890"/>
            </a:xfrm>
            <a:custGeom>
              <a:avLst/>
              <a:gdLst/>
              <a:ahLst/>
              <a:cxnLst/>
              <a:rect l="l" t="t" r="r" b="b"/>
              <a:pathLst>
                <a:path w="190500" h="135890">
                  <a:moveTo>
                    <a:pt x="0" y="135635"/>
                  </a:moveTo>
                  <a:lnTo>
                    <a:pt x="190499" y="135635"/>
                  </a:lnTo>
                  <a:lnTo>
                    <a:pt x="190499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5260" y="137160"/>
              <a:ext cx="189230" cy="137160"/>
            </a:xfrm>
            <a:custGeom>
              <a:avLst/>
              <a:gdLst/>
              <a:ahLst/>
              <a:cxnLst/>
              <a:rect l="l" t="t" r="r" b="b"/>
              <a:pathLst>
                <a:path w="189229" h="137160">
                  <a:moveTo>
                    <a:pt x="18897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88976" y="1371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5760" y="271271"/>
              <a:ext cx="364490" cy="274320"/>
            </a:xfrm>
            <a:custGeom>
              <a:avLst/>
              <a:gdLst/>
              <a:ahLst/>
              <a:cxnLst/>
              <a:rect l="l" t="t" r="r" b="b"/>
              <a:pathLst>
                <a:path w="364490" h="274320">
                  <a:moveTo>
                    <a:pt x="364236" y="0"/>
                  </a:moveTo>
                  <a:lnTo>
                    <a:pt x="179832" y="0"/>
                  </a:lnTo>
                  <a:lnTo>
                    <a:pt x="179832" y="138684"/>
                  </a:lnTo>
                  <a:lnTo>
                    <a:pt x="0" y="138684"/>
                  </a:lnTo>
                  <a:lnTo>
                    <a:pt x="0" y="274320"/>
                  </a:lnTo>
                  <a:lnTo>
                    <a:pt x="190500" y="274320"/>
                  </a:lnTo>
                  <a:lnTo>
                    <a:pt x="190500" y="138684"/>
                  </a:lnTo>
                  <a:lnTo>
                    <a:pt x="364236" y="138684"/>
                  </a:lnTo>
                  <a:lnTo>
                    <a:pt x="364236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88340" y="779729"/>
            <a:ext cx="19545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Agenda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8340" y="1906114"/>
            <a:ext cx="8206740" cy="2983509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smtClean="0">
                <a:latin typeface="Arial"/>
                <a:cs typeface="Arial"/>
              </a:rPr>
              <a:t>Version </a:t>
            </a:r>
            <a:r>
              <a:rPr sz="3200" dirty="0">
                <a:latin typeface="Arial"/>
                <a:cs typeface="Arial"/>
              </a:rPr>
              <a:t>(Source) Control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Systems</a:t>
            </a: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What are Git and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GitHub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Basic Git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Commands</a:t>
            </a:r>
            <a:endParaRPr sz="3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Fundamentals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GitHub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Using GitHub in Project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Implementation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5260" y="0"/>
            <a:ext cx="12016740" cy="546100"/>
            <a:chOff x="175260" y="0"/>
            <a:chExt cx="12016740" cy="546100"/>
          </a:xfrm>
        </p:grpSpPr>
        <p:sp>
          <p:nvSpPr>
            <p:cNvPr id="3" name="object 3"/>
            <p:cNvSpPr/>
            <p:nvPr/>
          </p:nvSpPr>
          <p:spPr>
            <a:xfrm>
              <a:off x="550164" y="135636"/>
              <a:ext cx="11641836" cy="2743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5592" y="0"/>
              <a:ext cx="370840" cy="271780"/>
            </a:xfrm>
            <a:custGeom>
              <a:avLst/>
              <a:gdLst/>
              <a:ahLst/>
              <a:cxnLst/>
              <a:rect l="l" t="t" r="r" b="b"/>
              <a:pathLst>
                <a:path w="370840" h="271780">
                  <a:moveTo>
                    <a:pt x="184404" y="135648"/>
                  </a:moveTo>
                  <a:lnTo>
                    <a:pt x="0" y="135648"/>
                  </a:lnTo>
                  <a:lnTo>
                    <a:pt x="0" y="271272"/>
                  </a:lnTo>
                  <a:lnTo>
                    <a:pt x="184404" y="271272"/>
                  </a:lnTo>
                  <a:lnTo>
                    <a:pt x="184404" y="135648"/>
                  </a:lnTo>
                  <a:close/>
                </a:path>
                <a:path w="370840" h="271780">
                  <a:moveTo>
                    <a:pt x="370332" y="0"/>
                  </a:moveTo>
                  <a:lnTo>
                    <a:pt x="184404" y="0"/>
                  </a:lnTo>
                  <a:lnTo>
                    <a:pt x="184404" y="135648"/>
                  </a:lnTo>
                  <a:lnTo>
                    <a:pt x="370332" y="135648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9996" y="135636"/>
              <a:ext cx="186055" cy="140335"/>
            </a:xfrm>
            <a:custGeom>
              <a:avLst/>
              <a:gdLst/>
              <a:ahLst/>
              <a:cxnLst/>
              <a:rect l="l" t="t" r="r" b="b"/>
              <a:pathLst>
                <a:path w="186055" h="140335">
                  <a:moveTo>
                    <a:pt x="185928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185928" y="140207"/>
                  </a:lnTo>
                  <a:lnTo>
                    <a:pt x="18592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5760" y="274320"/>
              <a:ext cx="190500" cy="135890"/>
            </a:xfrm>
            <a:custGeom>
              <a:avLst/>
              <a:gdLst/>
              <a:ahLst/>
              <a:cxnLst/>
              <a:rect l="l" t="t" r="r" b="b"/>
              <a:pathLst>
                <a:path w="190500" h="135890">
                  <a:moveTo>
                    <a:pt x="0" y="135635"/>
                  </a:moveTo>
                  <a:lnTo>
                    <a:pt x="190499" y="135635"/>
                  </a:lnTo>
                  <a:lnTo>
                    <a:pt x="190499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5260" y="137160"/>
              <a:ext cx="189230" cy="137160"/>
            </a:xfrm>
            <a:custGeom>
              <a:avLst/>
              <a:gdLst/>
              <a:ahLst/>
              <a:cxnLst/>
              <a:rect l="l" t="t" r="r" b="b"/>
              <a:pathLst>
                <a:path w="189229" h="137160">
                  <a:moveTo>
                    <a:pt x="18897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88976" y="1371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5760" y="271271"/>
              <a:ext cx="364490" cy="274320"/>
            </a:xfrm>
            <a:custGeom>
              <a:avLst/>
              <a:gdLst/>
              <a:ahLst/>
              <a:cxnLst/>
              <a:rect l="l" t="t" r="r" b="b"/>
              <a:pathLst>
                <a:path w="364490" h="274320">
                  <a:moveTo>
                    <a:pt x="364236" y="0"/>
                  </a:moveTo>
                  <a:lnTo>
                    <a:pt x="179832" y="0"/>
                  </a:lnTo>
                  <a:lnTo>
                    <a:pt x="179832" y="138684"/>
                  </a:lnTo>
                  <a:lnTo>
                    <a:pt x="0" y="138684"/>
                  </a:lnTo>
                  <a:lnTo>
                    <a:pt x="0" y="274320"/>
                  </a:lnTo>
                  <a:lnTo>
                    <a:pt x="190500" y="274320"/>
                  </a:lnTo>
                  <a:lnTo>
                    <a:pt x="190500" y="138684"/>
                  </a:lnTo>
                  <a:lnTo>
                    <a:pt x="364236" y="138684"/>
                  </a:lnTo>
                  <a:lnTo>
                    <a:pt x="364236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8340" y="779729"/>
            <a:ext cx="81368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Commit your changes on</a:t>
            </a:r>
            <a:r>
              <a:rPr spc="-80" dirty="0"/>
              <a:t> </a:t>
            </a:r>
            <a:r>
              <a:rPr dirty="0"/>
              <a:t>GitHub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8340" y="1902506"/>
            <a:ext cx="10731500" cy="316484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From GitHub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Website</a:t>
            </a:r>
            <a:endParaRPr sz="3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u="heavy" dirty="0">
                <a:solidFill>
                  <a:srgbClr val="666699"/>
                </a:solidFill>
                <a:uFill>
                  <a:solidFill>
                    <a:srgbClr val="666699"/>
                  </a:solidFill>
                </a:uFill>
                <a:latin typeface="Arial"/>
                <a:cs typeface="Arial"/>
                <a:hlinkClick r:id="rId3"/>
              </a:rPr>
              <a:t>https://help.github.com/articles/create-a-repo/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9999CC"/>
              </a:buClr>
              <a:buFont typeface="Wingdings"/>
              <a:buChar char=""/>
            </a:pPr>
            <a:endParaRPr sz="41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From GitHub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Desktop</a:t>
            </a:r>
            <a:endParaRPr sz="32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90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u="heavy" dirty="0">
                <a:solidFill>
                  <a:srgbClr val="666699"/>
                </a:solidFill>
                <a:uFill>
                  <a:solidFill>
                    <a:srgbClr val="666699"/>
                  </a:solidFill>
                </a:uFill>
                <a:latin typeface="Arial"/>
                <a:cs typeface="Arial"/>
                <a:hlinkClick r:id="rId4"/>
              </a:rPr>
              <a:t>https://help.github.com/desktop/guides/contributing/committing-  and-reviewing-changes-to-your-project/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5260" y="0"/>
            <a:ext cx="12016740" cy="546100"/>
            <a:chOff x="175260" y="0"/>
            <a:chExt cx="12016740" cy="546100"/>
          </a:xfrm>
        </p:grpSpPr>
        <p:sp>
          <p:nvSpPr>
            <p:cNvPr id="3" name="object 3"/>
            <p:cNvSpPr/>
            <p:nvPr/>
          </p:nvSpPr>
          <p:spPr>
            <a:xfrm>
              <a:off x="550164" y="135636"/>
              <a:ext cx="11641836" cy="2743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5592" y="0"/>
              <a:ext cx="370840" cy="271780"/>
            </a:xfrm>
            <a:custGeom>
              <a:avLst/>
              <a:gdLst/>
              <a:ahLst/>
              <a:cxnLst/>
              <a:rect l="l" t="t" r="r" b="b"/>
              <a:pathLst>
                <a:path w="370840" h="271780">
                  <a:moveTo>
                    <a:pt x="184404" y="135648"/>
                  </a:moveTo>
                  <a:lnTo>
                    <a:pt x="0" y="135648"/>
                  </a:lnTo>
                  <a:lnTo>
                    <a:pt x="0" y="271272"/>
                  </a:lnTo>
                  <a:lnTo>
                    <a:pt x="184404" y="271272"/>
                  </a:lnTo>
                  <a:lnTo>
                    <a:pt x="184404" y="135648"/>
                  </a:lnTo>
                  <a:close/>
                </a:path>
                <a:path w="370840" h="271780">
                  <a:moveTo>
                    <a:pt x="370332" y="0"/>
                  </a:moveTo>
                  <a:lnTo>
                    <a:pt x="184404" y="0"/>
                  </a:lnTo>
                  <a:lnTo>
                    <a:pt x="184404" y="135648"/>
                  </a:lnTo>
                  <a:lnTo>
                    <a:pt x="370332" y="135648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9996" y="135636"/>
              <a:ext cx="186055" cy="140335"/>
            </a:xfrm>
            <a:custGeom>
              <a:avLst/>
              <a:gdLst/>
              <a:ahLst/>
              <a:cxnLst/>
              <a:rect l="l" t="t" r="r" b="b"/>
              <a:pathLst>
                <a:path w="186055" h="140335">
                  <a:moveTo>
                    <a:pt x="185928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185928" y="140207"/>
                  </a:lnTo>
                  <a:lnTo>
                    <a:pt x="18592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5760" y="274320"/>
              <a:ext cx="190500" cy="135890"/>
            </a:xfrm>
            <a:custGeom>
              <a:avLst/>
              <a:gdLst/>
              <a:ahLst/>
              <a:cxnLst/>
              <a:rect l="l" t="t" r="r" b="b"/>
              <a:pathLst>
                <a:path w="190500" h="135890">
                  <a:moveTo>
                    <a:pt x="0" y="135635"/>
                  </a:moveTo>
                  <a:lnTo>
                    <a:pt x="190499" y="135635"/>
                  </a:lnTo>
                  <a:lnTo>
                    <a:pt x="190499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5260" y="137160"/>
              <a:ext cx="189230" cy="137160"/>
            </a:xfrm>
            <a:custGeom>
              <a:avLst/>
              <a:gdLst/>
              <a:ahLst/>
              <a:cxnLst/>
              <a:rect l="l" t="t" r="r" b="b"/>
              <a:pathLst>
                <a:path w="189229" h="137160">
                  <a:moveTo>
                    <a:pt x="18897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88976" y="1371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5760" y="271271"/>
              <a:ext cx="364490" cy="274320"/>
            </a:xfrm>
            <a:custGeom>
              <a:avLst/>
              <a:gdLst/>
              <a:ahLst/>
              <a:cxnLst/>
              <a:rect l="l" t="t" r="r" b="b"/>
              <a:pathLst>
                <a:path w="364490" h="274320">
                  <a:moveTo>
                    <a:pt x="364236" y="0"/>
                  </a:moveTo>
                  <a:lnTo>
                    <a:pt x="179832" y="0"/>
                  </a:lnTo>
                  <a:lnTo>
                    <a:pt x="179832" y="138684"/>
                  </a:lnTo>
                  <a:lnTo>
                    <a:pt x="0" y="138684"/>
                  </a:lnTo>
                  <a:lnTo>
                    <a:pt x="0" y="274320"/>
                  </a:lnTo>
                  <a:lnTo>
                    <a:pt x="190500" y="274320"/>
                  </a:lnTo>
                  <a:lnTo>
                    <a:pt x="190500" y="138684"/>
                  </a:lnTo>
                  <a:lnTo>
                    <a:pt x="364236" y="138684"/>
                  </a:lnTo>
                  <a:lnTo>
                    <a:pt x="364236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8340" y="779729"/>
            <a:ext cx="78600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Creating a branch for your</a:t>
            </a:r>
            <a:r>
              <a:rPr spc="-55" dirty="0"/>
              <a:t> </a:t>
            </a:r>
            <a:r>
              <a:rPr dirty="0"/>
              <a:t>work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8340" y="1850263"/>
            <a:ext cx="9645650" cy="420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 branch is a </a:t>
            </a:r>
            <a:r>
              <a:rPr sz="3200" spc="-5" dirty="0">
                <a:latin typeface="Arial"/>
                <a:cs typeface="Arial"/>
              </a:rPr>
              <a:t>parallel </a:t>
            </a:r>
            <a:r>
              <a:rPr sz="3200" dirty="0">
                <a:latin typeface="Arial"/>
                <a:cs typeface="Arial"/>
              </a:rPr>
              <a:t>version of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main </a:t>
            </a:r>
            <a:r>
              <a:rPr sz="3200" spc="-5" dirty="0">
                <a:latin typeface="Arial"/>
                <a:cs typeface="Arial"/>
              </a:rPr>
              <a:t>line </a:t>
            </a:r>
            <a:r>
              <a:rPr sz="3200" dirty="0">
                <a:latin typeface="Arial"/>
                <a:cs typeface="Arial"/>
              </a:rPr>
              <a:t>of  development in the repository, or the </a:t>
            </a:r>
            <a:r>
              <a:rPr sz="3200" spc="-5" dirty="0">
                <a:latin typeface="Arial"/>
                <a:cs typeface="Arial"/>
              </a:rPr>
              <a:t>default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branch  (usually master). Use </a:t>
            </a:r>
            <a:r>
              <a:rPr sz="3200" spc="-5" dirty="0">
                <a:latin typeface="Arial"/>
                <a:cs typeface="Arial"/>
              </a:rPr>
              <a:t>branches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</a:t>
            </a:r>
            <a:endParaRPr sz="3200">
              <a:latin typeface="Arial"/>
              <a:cs typeface="Arial"/>
            </a:endParaRPr>
          </a:p>
          <a:p>
            <a:pPr marL="1155700" lvl="1" indent="-229235">
              <a:lnSpc>
                <a:spcPct val="100000"/>
              </a:lnSpc>
              <a:spcBef>
                <a:spcPts val="605"/>
              </a:spcBef>
              <a:buClr>
                <a:srgbClr val="00007C"/>
              </a:buClr>
              <a:buSzPct val="64583"/>
              <a:buFont typeface="Wingdings"/>
              <a:buChar char=""/>
              <a:tabLst>
                <a:tab pos="1156335" algn="l"/>
              </a:tabLst>
            </a:pPr>
            <a:r>
              <a:rPr sz="2400" spc="-5" dirty="0">
                <a:latin typeface="Arial"/>
                <a:cs typeface="Arial"/>
              </a:rPr>
              <a:t>Develop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features</a:t>
            </a:r>
            <a:endParaRPr sz="2400">
              <a:latin typeface="Arial"/>
              <a:cs typeface="Arial"/>
            </a:endParaRPr>
          </a:p>
          <a:p>
            <a:pPr marL="1155700" lvl="1" indent="-229235">
              <a:lnSpc>
                <a:spcPct val="100000"/>
              </a:lnSpc>
              <a:spcBef>
                <a:spcPts val="580"/>
              </a:spcBef>
              <a:buClr>
                <a:srgbClr val="00007C"/>
              </a:buClr>
              <a:buSzPct val="64583"/>
              <a:buFont typeface="Wingdings"/>
              <a:buChar char=""/>
              <a:tabLst>
                <a:tab pos="1156335" algn="l"/>
              </a:tabLst>
            </a:pPr>
            <a:r>
              <a:rPr sz="2400" spc="-5" dirty="0">
                <a:latin typeface="Arial"/>
                <a:cs typeface="Arial"/>
              </a:rPr>
              <a:t>Fix bugs</a:t>
            </a:r>
            <a:endParaRPr sz="2400">
              <a:latin typeface="Arial"/>
              <a:cs typeface="Arial"/>
            </a:endParaRPr>
          </a:p>
          <a:p>
            <a:pPr marL="1155700" lvl="1" indent="-229235">
              <a:lnSpc>
                <a:spcPct val="100000"/>
              </a:lnSpc>
              <a:spcBef>
                <a:spcPts val="575"/>
              </a:spcBef>
              <a:buClr>
                <a:srgbClr val="00007C"/>
              </a:buClr>
              <a:buSzPct val="64583"/>
              <a:buFont typeface="Wingdings"/>
              <a:buChar char=""/>
              <a:tabLst>
                <a:tab pos="1156335" algn="l"/>
              </a:tabLst>
            </a:pPr>
            <a:r>
              <a:rPr sz="2400" spc="-5" dirty="0">
                <a:latin typeface="Arial"/>
                <a:cs typeface="Arial"/>
              </a:rPr>
              <a:t>Safely experiment with new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ideas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From the GitHub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Website</a:t>
            </a:r>
            <a:endParaRPr sz="200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spcBef>
                <a:spcPts val="440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u="heavy" spc="-5" dirty="0">
                <a:solidFill>
                  <a:srgbClr val="666699"/>
                </a:solidFill>
                <a:uFill>
                  <a:solidFill>
                    <a:srgbClr val="666699"/>
                  </a:solidFill>
                </a:uFill>
                <a:latin typeface="Arial"/>
                <a:cs typeface="Arial"/>
                <a:hlinkClick r:id="rId3"/>
              </a:rPr>
              <a:t>https://help.github.com/articles/creating-and-deleting-branches-within-your-repository/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From the GitHub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Desktop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u="heavy" spc="-5" dirty="0">
                <a:solidFill>
                  <a:srgbClr val="666699"/>
                </a:solidFill>
                <a:uFill>
                  <a:solidFill>
                    <a:srgbClr val="666699"/>
                  </a:solidFill>
                </a:uFill>
                <a:latin typeface="Arial"/>
                <a:cs typeface="Arial"/>
                <a:hlinkClick r:id="rId4"/>
              </a:rPr>
              <a:t>https://help.github.com/desktop/guides/contributing/creating-a-branch-for-your-work/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8100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5260" y="0"/>
            <a:ext cx="12016740" cy="546100"/>
            <a:chOff x="175260" y="0"/>
            <a:chExt cx="12016740" cy="546100"/>
          </a:xfrm>
        </p:grpSpPr>
        <p:sp>
          <p:nvSpPr>
            <p:cNvPr id="4" name="object 4"/>
            <p:cNvSpPr/>
            <p:nvPr/>
          </p:nvSpPr>
          <p:spPr>
            <a:xfrm>
              <a:off x="550164" y="135636"/>
              <a:ext cx="11641836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5592" y="0"/>
              <a:ext cx="370840" cy="271780"/>
            </a:xfrm>
            <a:custGeom>
              <a:avLst/>
              <a:gdLst/>
              <a:ahLst/>
              <a:cxnLst/>
              <a:rect l="l" t="t" r="r" b="b"/>
              <a:pathLst>
                <a:path w="370840" h="271780">
                  <a:moveTo>
                    <a:pt x="184404" y="135648"/>
                  </a:moveTo>
                  <a:lnTo>
                    <a:pt x="0" y="135648"/>
                  </a:lnTo>
                  <a:lnTo>
                    <a:pt x="0" y="271272"/>
                  </a:lnTo>
                  <a:lnTo>
                    <a:pt x="184404" y="271272"/>
                  </a:lnTo>
                  <a:lnTo>
                    <a:pt x="184404" y="135648"/>
                  </a:lnTo>
                  <a:close/>
                </a:path>
                <a:path w="370840" h="271780">
                  <a:moveTo>
                    <a:pt x="370332" y="0"/>
                  </a:moveTo>
                  <a:lnTo>
                    <a:pt x="184404" y="0"/>
                  </a:lnTo>
                  <a:lnTo>
                    <a:pt x="184404" y="135648"/>
                  </a:lnTo>
                  <a:lnTo>
                    <a:pt x="370332" y="135648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9996" y="135636"/>
              <a:ext cx="186055" cy="140335"/>
            </a:xfrm>
            <a:custGeom>
              <a:avLst/>
              <a:gdLst/>
              <a:ahLst/>
              <a:cxnLst/>
              <a:rect l="l" t="t" r="r" b="b"/>
              <a:pathLst>
                <a:path w="186055" h="140335">
                  <a:moveTo>
                    <a:pt x="185928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185928" y="140207"/>
                  </a:lnTo>
                  <a:lnTo>
                    <a:pt x="18592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5760" y="274320"/>
              <a:ext cx="190500" cy="135890"/>
            </a:xfrm>
            <a:custGeom>
              <a:avLst/>
              <a:gdLst/>
              <a:ahLst/>
              <a:cxnLst/>
              <a:rect l="l" t="t" r="r" b="b"/>
              <a:pathLst>
                <a:path w="190500" h="135890">
                  <a:moveTo>
                    <a:pt x="0" y="135635"/>
                  </a:moveTo>
                  <a:lnTo>
                    <a:pt x="190499" y="135635"/>
                  </a:lnTo>
                  <a:lnTo>
                    <a:pt x="190499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5260" y="137160"/>
              <a:ext cx="189230" cy="137160"/>
            </a:xfrm>
            <a:custGeom>
              <a:avLst/>
              <a:gdLst/>
              <a:ahLst/>
              <a:cxnLst/>
              <a:rect l="l" t="t" r="r" b="b"/>
              <a:pathLst>
                <a:path w="189229" h="137160">
                  <a:moveTo>
                    <a:pt x="18897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88976" y="1371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5760" y="271271"/>
              <a:ext cx="364490" cy="274320"/>
            </a:xfrm>
            <a:custGeom>
              <a:avLst/>
              <a:gdLst/>
              <a:ahLst/>
              <a:cxnLst/>
              <a:rect l="l" t="t" r="r" b="b"/>
              <a:pathLst>
                <a:path w="364490" h="274320">
                  <a:moveTo>
                    <a:pt x="364236" y="0"/>
                  </a:moveTo>
                  <a:lnTo>
                    <a:pt x="179832" y="0"/>
                  </a:lnTo>
                  <a:lnTo>
                    <a:pt x="179832" y="138684"/>
                  </a:lnTo>
                  <a:lnTo>
                    <a:pt x="0" y="138684"/>
                  </a:lnTo>
                  <a:lnTo>
                    <a:pt x="0" y="274320"/>
                  </a:lnTo>
                  <a:lnTo>
                    <a:pt x="190500" y="274320"/>
                  </a:lnTo>
                  <a:lnTo>
                    <a:pt x="190500" y="138684"/>
                  </a:lnTo>
                  <a:lnTo>
                    <a:pt x="364236" y="138684"/>
                  </a:lnTo>
                  <a:lnTo>
                    <a:pt x="364236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88340" y="779729"/>
            <a:ext cx="66471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Synchronizing your</a:t>
            </a:r>
            <a:r>
              <a:rPr spc="-70" dirty="0"/>
              <a:t> </a:t>
            </a:r>
            <a:r>
              <a:rPr dirty="0"/>
              <a:t>branch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8340" y="2002663"/>
            <a:ext cx="10219055" cy="2430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3020" indent="-342900" algn="just">
              <a:lnSpc>
                <a:spcPct val="100000"/>
              </a:lnSpc>
              <a:spcBef>
                <a:spcPts val="10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As commits are pushed to your </a:t>
            </a:r>
            <a:r>
              <a:rPr sz="3200" spc="-5" dirty="0">
                <a:latin typeface="Arial"/>
                <a:cs typeface="Arial"/>
              </a:rPr>
              <a:t>project </a:t>
            </a:r>
            <a:r>
              <a:rPr sz="3200" spc="-10" dirty="0">
                <a:latin typeface="Arial"/>
                <a:cs typeface="Arial"/>
              </a:rPr>
              <a:t>on </a:t>
            </a:r>
            <a:r>
              <a:rPr sz="3200" dirty="0">
                <a:latin typeface="Arial"/>
                <a:cs typeface="Arial"/>
              </a:rPr>
              <a:t>GitHub, you  can keep your local copy of the project in sync with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  remote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repository.</a:t>
            </a:r>
            <a:endParaRPr sz="320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85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https://help.github.com/desktop/guides/contributing/syncing-  your-branch/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5260" y="0"/>
            <a:ext cx="12016740" cy="546100"/>
            <a:chOff x="175260" y="0"/>
            <a:chExt cx="12016740" cy="546100"/>
          </a:xfrm>
        </p:grpSpPr>
        <p:sp>
          <p:nvSpPr>
            <p:cNvPr id="3" name="object 3"/>
            <p:cNvSpPr/>
            <p:nvPr/>
          </p:nvSpPr>
          <p:spPr>
            <a:xfrm>
              <a:off x="550164" y="135636"/>
              <a:ext cx="11641836" cy="2743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5592" y="0"/>
              <a:ext cx="370840" cy="271780"/>
            </a:xfrm>
            <a:custGeom>
              <a:avLst/>
              <a:gdLst/>
              <a:ahLst/>
              <a:cxnLst/>
              <a:rect l="l" t="t" r="r" b="b"/>
              <a:pathLst>
                <a:path w="370840" h="271780">
                  <a:moveTo>
                    <a:pt x="184404" y="135648"/>
                  </a:moveTo>
                  <a:lnTo>
                    <a:pt x="0" y="135648"/>
                  </a:lnTo>
                  <a:lnTo>
                    <a:pt x="0" y="271272"/>
                  </a:lnTo>
                  <a:lnTo>
                    <a:pt x="184404" y="271272"/>
                  </a:lnTo>
                  <a:lnTo>
                    <a:pt x="184404" y="135648"/>
                  </a:lnTo>
                  <a:close/>
                </a:path>
                <a:path w="370840" h="271780">
                  <a:moveTo>
                    <a:pt x="370332" y="0"/>
                  </a:moveTo>
                  <a:lnTo>
                    <a:pt x="184404" y="0"/>
                  </a:lnTo>
                  <a:lnTo>
                    <a:pt x="184404" y="135648"/>
                  </a:lnTo>
                  <a:lnTo>
                    <a:pt x="370332" y="135648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9996" y="135636"/>
              <a:ext cx="186055" cy="140335"/>
            </a:xfrm>
            <a:custGeom>
              <a:avLst/>
              <a:gdLst/>
              <a:ahLst/>
              <a:cxnLst/>
              <a:rect l="l" t="t" r="r" b="b"/>
              <a:pathLst>
                <a:path w="186055" h="140335">
                  <a:moveTo>
                    <a:pt x="185928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185928" y="140207"/>
                  </a:lnTo>
                  <a:lnTo>
                    <a:pt x="18592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5760" y="274320"/>
              <a:ext cx="190500" cy="135890"/>
            </a:xfrm>
            <a:custGeom>
              <a:avLst/>
              <a:gdLst/>
              <a:ahLst/>
              <a:cxnLst/>
              <a:rect l="l" t="t" r="r" b="b"/>
              <a:pathLst>
                <a:path w="190500" h="135890">
                  <a:moveTo>
                    <a:pt x="0" y="135635"/>
                  </a:moveTo>
                  <a:lnTo>
                    <a:pt x="190499" y="135635"/>
                  </a:lnTo>
                  <a:lnTo>
                    <a:pt x="190499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5260" y="137160"/>
              <a:ext cx="189230" cy="137160"/>
            </a:xfrm>
            <a:custGeom>
              <a:avLst/>
              <a:gdLst/>
              <a:ahLst/>
              <a:cxnLst/>
              <a:rect l="l" t="t" r="r" b="b"/>
              <a:pathLst>
                <a:path w="189229" h="137160">
                  <a:moveTo>
                    <a:pt x="18897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88976" y="1371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5760" y="271271"/>
              <a:ext cx="364490" cy="274320"/>
            </a:xfrm>
            <a:custGeom>
              <a:avLst/>
              <a:gdLst/>
              <a:ahLst/>
              <a:cxnLst/>
              <a:rect l="l" t="t" r="r" b="b"/>
              <a:pathLst>
                <a:path w="364490" h="274320">
                  <a:moveTo>
                    <a:pt x="364236" y="0"/>
                  </a:moveTo>
                  <a:lnTo>
                    <a:pt x="179832" y="0"/>
                  </a:lnTo>
                  <a:lnTo>
                    <a:pt x="179832" y="138684"/>
                  </a:lnTo>
                  <a:lnTo>
                    <a:pt x="0" y="138684"/>
                  </a:lnTo>
                  <a:lnTo>
                    <a:pt x="0" y="274320"/>
                  </a:lnTo>
                  <a:lnTo>
                    <a:pt x="190500" y="274320"/>
                  </a:lnTo>
                  <a:lnTo>
                    <a:pt x="190500" y="138684"/>
                  </a:lnTo>
                  <a:lnTo>
                    <a:pt x="364236" y="138684"/>
                  </a:lnTo>
                  <a:lnTo>
                    <a:pt x="364236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8340" y="444753"/>
            <a:ext cx="88233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Viewing the history of your</a:t>
            </a:r>
            <a:r>
              <a:rPr spc="-60" dirty="0"/>
              <a:t> </a:t>
            </a:r>
            <a:r>
              <a:rPr dirty="0"/>
              <a:t>commits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8340" y="2002663"/>
            <a:ext cx="10686415" cy="4125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When you click a commit on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commit </a:t>
            </a:r>
            <a:r>
              <a:rPr sz="3200" spc="-5" dirty="0">
                <a:latin typeface="Arial"/>
                <a:cs typeface="Arial"/>
              </a:rPr>
              <a:t>timeline, </a:t>
            </a:r>
            <a:r>
              <a:rPr sz="3200" dirty="0">
                <a:latin typeface="Arial"/>
                <a:cs typeface="Arial"/>
              </a:rPr>
              <a:t>you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can  see more </a:t>
            </a:r>
            <a:r>
              <a:rPr sz="3200" spc="-5" dirty="0">
                <a:latin typeface="Arial"/>
                <a:cs typeface="Arial"/>
              </a:rPr>
              <a:t>details about the </a:t>
            </a:r>
            <a:r>
              <a:rPr sz="3200" dirty="0">
                <a:latin typeface="Arial"/>
                <a:cs typeface="Arial"/>
              </a:rPr>
              <a:t>commit, including a </a:t>
            </a:r>
            <a:r>
              <a:rPr sz="3200" spc="-5" dirty="0">
                <a:latin typeface="Arial"/>
                <a:cs typeface="Arial"/>
              </a:rPr>
              <a:t>diff of the  </a:t>
            </a:r>
            <a:r>
              <a:rPr sz="3200" dirty="0">
                <a:latin typeface="Arial"/>
                <a:cs typeface="Arial"/>
              </a:rPr>
              <a:t>changes the commit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introduced.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Each commit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shows:</a:t>
            </a:r>
            <a:endParaRPr sz="3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95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The commit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message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The time the commit was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created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committer's username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profile </a:t>
            </a:r>
            <a:r>
              <a:rPr sz="2800" spc="-5" dirty="0">
                <a:latin typeface="Arial"/>
                <a:cs typeface="Arial"/>
              </a:rPr>
              <a:t>photo </a:t>
            </a:r>
            <a:r>
              <a:rPr sz="2800" dirty="0">
                <a:latin typeface="Arial"/>
                <a:cs typeface="Arial"/>
              </a:rPr>
              <a:t>(if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available)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The commit's SHA-1 hash (the </a:t>
            </a:r>
            <a:r>
              <a:rPr sz="2800" dirty="0">
                <a:latin typeface="Arial"/>
                <a:cs typeface="Arial"/>
              </a:rPr>
              <a:t>unique</a:t>
            </a:r>
            <a:r>
              <a:rPr sz="2800" spc="8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ID)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5260" y="0"/>
            <a:ext cx="12016740" cy="546100"/>
            <a:chOff x="175260" y="0"/>
            <a:chExt cx="12016740" cy="546100"/>
          </a:xfrm>
        </p:grpSpPr>
        <p:sp>
          <p:nvSpPr>
            <p:cNvPr id="3" name="object 3"/>
            <p:cNvSpPr/>
            <p:nvPr/>
          </p:nvSpPr>
          <p:spPr>
            <a:xfrm>
              <a:off x="550164" y="135636"/>
              <a:ext cx="11641836" cy="2743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5592" y="0"/>
              <a:ext cx="370840" cy="271780"/>
            </a:xfrm>
            <a:custGeom>
              <a:avLst/>
              <a:gdLst/>
              <a:ahLst/>
              <a:cxnLst/>
              <a:rect l="l" t="t" r="r" b="b"/>
              <a:pathLst>
                <a:path w="370840" h="271780">
                  <a:moveTo>
                    <a:pt x="184404" y="135648"/>
                  </a:moveTo>
                  <a:lnTo>
                    <a:pt x="0" y="135648"/>
                  </a:lnTo>
                  <a:lnTo>
                    <a:pt x="0" y="271272"/>
                  </a:lnTo>
                  <a:lnTo>
                    <a:pt x="184404" y="271272"/>
                  </a:lnTo>
                  <a:lnTo>
                    <a:pt x="184404" y="135648"/>
                  </a:lnTo>
                  <a:close/>
                </a:path>
                <a:path w="370840" h="271780">
                  <a:moveTo>
                    <a:pt x="370332" y="0"/>
                  </a:moveTo>
                  <a:lnTo>
                    <a:pt x="184404" y="0"/>
                  </a:lnTo>
                  <a:lnTo>
                    <a:pt x="184404" y="135648"/>
                  </a:lnTo>
                  <a:lnTo>
                    <a:pt x="370332" y="135648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9996" y="135636"/>
              <a:ext cx="186055" cy="140335"/>
            </a:xfrm>
            <a:custGeom>
              <a:avLst/>
              <a:gdLst/>
              <a:ahLst/>
              <a:cxnLst/>
              <a:rect l="l" t="t" r="r" b="b"/>
              <a:pathLst>
                <a:path w="186055" h="140335">
                  <a:moveTo>
                    <a:pt x="185928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185928" y="140207"/>
                  </a:lnTo>
                  <a:lnTo>
                    <a:pt x="18592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5760" y="274320"/>
              <a:ext cx="190500" cy="135890"/>
            </a:xfrm>
            <a:custGeom>
              <a:avLst/>
              <a:gdLst/>
              <a:ahLst/>
              <a:cxnLst/>
              <a:rect l="l" t="t" r="r" b="b"/>
              <a:pathLst>
                <a:path w="190500" h="135890">
                  <a:moveTo>
                    <a:pt x="0" y="135635"/>
                  </a:moveTo>
                  <a:lnTo>
                    <a:pt x="190499" y="135635"/>
                  </a:lnTo>
                  <a:lnTo>
                    <a:pt x="190499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5260" y="137160"/>
              <a:ext cx="189230" cy="137160"/>
            </a:xfrm>
            <a:custGeom>
              <a:avLst/>
              <a:gdLst/>
              <a:ahLst/>
              <a:cxnLst/>
              <a:rect l="l" t="t" r="r" b="b"/>
              <a:pathLst>
                <a:path w="189229" h="137160">
                  <a:moveTo>
                    <a:pt x="18897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88976" y="1371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5760" y="271271"/>
              <a:ext cx="364490" cy="274320"/>
            </a:xfrm>
            <a:custGeom>
              <a:avLst/>
              <a:gdLst/>
              <a:ahLst/>
              <a:cxnLst/>
              <a:rect l="l" t="t" r="r" b="b"/>
              <a:pathLst>
                <a:path w="364490" h="274320">
                  <a:moveTo>
                    <a:pt x="364236" y="0"/>
                  </a:moveTo>
                  <a:lnTo>
                    <a:pt x="179832" y="0"/>
                  </a:lnTo>
                  <a:lnTo>
                    <a:pt x="179832" y="138684"/>
                  </a:lnTo>
                  <a:lnTo>
                    <a:pt x="0" y="138684"/>
                  </a:lnTo>
                  <a:lnTo>
                    <a:pt x="0" y="274320"/>
                  </a:lnTo>
                  <a:lnTo>
                    <a:pt x="190500" y="274320"/>
                  </a:lnTo>
                  <a:lnTo>
                    <a:pt x="190500" y="138684"/>
                  </a:lnTo>
                  <a:lnTo>
                    <a:pt x="364236" y="138684"/>
                  </a:lnTo>
                  <a:lnTo>
                    <a:pt x="364236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8340" y="779729"/>
            <a:ext cx="48742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Revert your</a:t>
            </a:r>
            <a:r>
              <a:rPr spc="-70" dirty="0"/>
              <a:t> </a:t>
            </a:r>
            <a:r>
              <a:rPr dirty="0"/>
              <a:t>commit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8340" y="2002663"/>
            <a:ext cx="10751185" cy="3636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29235" indent="-342900">
              <a:lnSpc>
                <a:spcPct val="100000"/>
              </a:lnSpc>
              <a:spcBef>
                <a:spcPts val="10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If you change your mind </a:t>
            </a:r>
            <a:r>
              <a:rPr sz="3200" spc="-5" dirty="0">
                <a:latin typeface="Arial"/>
                <a:cs typeface="Arial"/>
              </a:rPr>
              <a:t>about </a:t>
            </a:r>
            <a:r>
              <a:rPr sz="3200" dirty="0">
                <a:latin typeface="Arial"/>
                <a:cs typeface="Arial"/>
              </a:rPr>
              <a:t>a commit </a:t>
            </a:r>
            <a:r>
              <a:rPr sz="3200" spc="-5" dirty="0">
                <a:latin typeface="Arial"/>
                <a:cs typeface="Arial"/>
              </a:rPr>
              <a:t>after </a:t>
            </a:r>
            <a:r>
              <a:rPr sz="3200" dirty="0">
                <a:latin typeface="Arial"/>
                <a:cs typeface="Arial"/>
              </a:rPr>
              <a:t>you</a:t>
            </a:r>
            <a:r>
              <a:rPr sz="3200" spc="-1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create  it, you can revert the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commit.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When you revert to a previous commit, the revert is also</a:t>
            </a:r>
            <a:r>
              <a:rPr sz="3200" spc="-1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  commit. In </a:t>
            </a:r>
            <a:r>
              <a:rPr sz="3200" spc="-5" dirty="0">
                <a:latin typeface="Arial"/>
                <a:cs typeface="Arial"/>
              </a:rPr>
              <a:t>addition, the original </a:t>
            </a:r>
            <a:r>
              <a:rPr sz="3200" dirty="0">
                <a:latin typeface="Arial"/>
                <a:cs typeface="Arial"/>
              </a:rPr>
              <a:t>commit </a:t>
            </a:r>
            <a:r>
              <a:rPr sz="3200" spc="-5" dirty="0">
                <a:latin typeface="Arial"/>
                <a:cs typeface="Arial"/>
              </a:rPr>
              <a:t>remains </a:t>
            </a:r>
            <a:r>
              <a:rPr sz="3200" dirty="0">
                <a:latin typeface="Arial"/>
                <a:cs typeface="Arial"/>
              </a:rPr>
              <a:t>in the  repository's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history.</a:t>
            </a:r>
            <a:endParaRPr sz="3200">
              <a:latin typeface="Arial"/>
              <a:cs typeface="Arial"/>
            </a:endParaRPr>
          </a:p>
          <a:p>
            <a:pPr marL="355600" marR="8890" indent="-342900">
              <a:lnSpc>
                <a:spcPct val="100000"/>
              </a:lnSpc>
              <a:spcBef>
                <a:spcPts val="7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https://help.github.com/desktop/guides/contributing/reverti  ng-a-commit/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5260" y="0"/>
            <a:ext cx="12016740" cy="546100"/>
            <a:chOff x="175260" y="0"/>
            <a:chExt cx="12016740" cy="546100"/>
          </a:xfrm>
        </p:grpSpPr>
        <p:sp>
          <p:nvSpPr>
            <p:cNvPr id="3" name="object 3"/>
            <p:cNvSpPr/>
            <p:nvPr/>
          </p:nvSpPr>
          <p:spPr>
            <a:xfrm>
              <a:off x="550164" y="135636"/>
              <a:ext cx="11641836" cy="2743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5592" y="0"/>
              <a:ext cx="370840" cy="271780"/>
            </a:xfrm>
            <a:custGeom>
              <a:avLst/>
              <a:gdLst/>
              <a:ahLst/>
              <a:cxnLst/>
              <a:rect l="l" t="t" r="r" b="b"/>
              <a:pathLst>
                <a:path w="370840" h="271780">
                  <a:moveTo>
                    <a:pt x="184404" y="135648"/>
                  </a:moveTo>
                  <a:lnTo>
                    <a:pt x="0" y="135648"/>
                  </a:lnTo>
                  <a:lnTo>
                    <a:pt x="0" y="271272"/>
                  </a:lnTo>
                  <a:lnTo>
                    <a:pt x="184404" y="271272"/>
                  </a:lnTo>
                  <a:lnTo>
                    <a:pt x="184404" y="135648"/>
                  </a:lnTo>
                  <a:close/>
                </a:path>
                <a:path w="370840" h="271780">
                  <a:moveTo>
                    <a:pt x="370332" y="0"/>
                  </a:moveTo>
                  <a:lnTo>
                    <a:pt x="184404" y="0"/>
                  </a:lnTo>
                  <a:lnTo>
                    <a:pt x="184404" y="135648"/>
                  </a:lnTo>
                  <a:lnTo>
                    <a:pt x="370332" y="135648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9996" y="135636"/>
              <a:ext cx="186055" cy="140335"/>
            </a:xfrm>
            <a:custGeom>
              <a:avLst/>
              <a:gdLst/>
              <a:ahLst/>
              <a:cxnLst/>
              <a:rect l="l" t="t" r="r" b="b"/>
              <a:pathLst>
                <a:path w="186055" h="140335">
                  <a:moveTo>
                    <a:pt x="185928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185928" y="140207"/>
                  </a:lnTo>
                  <a:lnTo>
                    <a:pt x="18592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5760" y="274320"/>
              <a:ext cx="190500" cy="135890"/>
            </a:xfrm>
            <a:custGeom>
              <a:avLst/>
              <a:gdLst/>
              <a:ahLst/>
              <a:cxnLst/>
              <a:rect l="l" t="t" r="r" b="b"/>
              <a:pathLst>
                <a:path w="190500" h="135890">
                  <a:moveTo>
                    <a:pt x="0" y="135635"/>
                  </a:moveTo>
                  <a:lnTo>
                    <a:pt x="190499" y="135635"/>
                  </a:lnTo>
                  <a:lnTo>
                    <a:pt x="190499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5260" y="137160"/>
              <a:ext cx="189230" cy="137160"/>
            </a:xfrm>
            <a:custGeom>
              <a:avLst/>
              <a:gdLst/>
              <a:ahLst/>
              <a:cxnLst/>
              <a:rect l="l" t="t" r="r" b="b"/>
              <a:pathLst>
                <a:path w="189229" h="137160">
                  <a:moveTo>
                    <a:pt x="18897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88976" y="1371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5760" y="271271"/>
              <a:ext cx="364490" cy="274320"/>
            </a:xfrm>
            <a:custGeom>
              <a:avLst/>
              <a:gdLst/>
              <a:ahLst/>
              <a:cxnLst/>
              <a:rect l="l" t="t" r="r" b="b"/>
              <a:pathLst>
                <a:path w="364490" h="274320">
                  <a:moveTo>
                    <a:pt x="364236" y="0"/>
                  </a:moveTo>
                  <a:lnTo>
                    <a:pt x="179832" y="0"/>
                  </a:lnTo>
                  <a:lnTo>
                    <a:pt x="179832" y="138684"/>
                  </a:lnTo>
                  <a:lnTo>
                    <a:pt x="0" y="138684"/>
                  </a:lnTo>
                  <a:lnTo>
                    <a:pt x="0" y="274320"/>
                  </a:lnTo>
                  <a:lnTo>
                    <a:pt x="190500" y="274320"/>
                  </a:lnTo>
                  <a:lnTo>
                    <a:pt x="190500" y="138684"/>
                  </a:lnTo>
                  <a:lnTo>
                    <a:pt x="364236" y="138684"/>
                  </a:lnTo>
                  <a:lnTo>
                    <a:pt x="364236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8340" y="779729"/>
            <a:ext cx="85420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Fork &amp; Pull: A Collaborative</a:t>
            </a:r>
            <a:r>
              <a:rPr spc="-65" dirty="0"/>
              <a:t> </a:t>
            </a:r>
            <a:r>
              <a:rPr dirty="0"/>
              <a:t>model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1977" y="1541526"/>
            <a:ext cx="10743565" cy="5076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A fork is a </a:t>
            </a:r>
            <a:r>
              <a:rPr sz="3200" spc="-5" dirty="0">
                <a:latin typeface="Arial"/>
                <a:cs typeface="Arial"/>
              </a:rPr>
              <a:t>copy </a:t>
            </a:r>
            <a:r>
              <a:rPr sz="3200" spc="-10" dirty="0">
                <a:latin typeface="Arial"/>
                <a:cs typeface="Arial"/>
              </a:rPr>
              <a:t>of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repository that </a:t>
            </a:r>
            <a:r>
              <a:rPr sz="3200" dirty="0">
                <a:latin typeface="Arial"/>
                <a:cs typeface="Arial"/>
              </a:rPr>
              <a:t>you </a:t>
            </a:r>
            <a:r>
              <a:rPr sz="3200" spc="-5" dirty="0">
                <a:latin typeface="Arial"/>
                <a:cs typeface="Arial"/>
              </a:rPr>
              <a:t>manage. </a:t>
            </a:r>
            <a:r>
              <a:rPr sz="3200" dirty="0">
                <a:latin typeface="Arial"/>
                <a:cs typeface="Arial"/>
              </a:rPr>
              <a:t>Forks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let  you </a:t>
            </a:r>
            <a:r>
              <a:rPr sz="3200" spc="-5" dirty="0">
                <a:latin typeface="Arial"/>
                <a:cs typeface="Arial"/>
              </a:rPr>
              <a:t>make changes </a:t>
            </a:r>
            <a:r>
              <a:rPr sz="3200" dirty="0">
                <a:latin typeface="Arial"/>
                <a:cs typeface="Arial"/>
              </a:rPr>
              <a:t>to a </a:t>
            </a:r>
            <a:r>
              <a:rPr sz="3200" spc="-5" dirty="0">
                <a:latin typeface="Arial"/>
                <a:cs typeface="Arial"/>
              </a:rPr>
              <a:t>project without affecting </a:t>
            </a:r>
            <a:r>
              <a:rPr sz="3200" dirty="0">
                <a:latin typeface="Arial"/>
                <a:cs typeface="Arial"/>
              </a:rPr>
              <a:t>the  </a:t>
            </a:r>
            <a:r>
              <a:rPr sz="3200" spc="-5" dirty="0">
                <a:latin typeface="Arial"/>
                <a:cs typeface="Arial"/>
              </a:rPr>
              <a:t>original repository. </a:t>
            </a:r>
            <a:r>
              <a:rPr sz="3200" dirty="0">
                <a:latin typeface="Arial"/>
                <a:cs typeface="Arial"/>
              </a:rPr>
              <a:t>You can </a:t>
            </a:r>
            <a:r>
              <a:rPr sz="3200" spc="-5" dirty="0">
                <a:latin typeface="Arial"/>
                <a:cs typeface="Arial"/>
              </a:rPr>
              <a:t>fetch updates </a:t>
            </a:r>
            <a:r>
              <a:rPr sz="3200" dirty="0">
                <a:latin typeface="Arial"/>
                <a:cs typeface="Arial"/>
              </a:rPr>
              <a:t>from or </a:t>
            </a:r>
            <a:r>
              <a:rPr sz="3200" spc="-5" dirty="0">
                <a:latin typeface="Arial"/>
                <a:cs typeface="Arial"/>
              </a:rPr>
              <a:t>submit  changes </a:t>
            </a:r>
            <a:r>
              <a:rPr sz="3200" dirty="0">
                <a:latin typeface="Arial"/>
                <a:cs typeface="Arial"/>
              </a:rPr>
              <a:t>to the </a:t>
            </a:r>
            <a:r>
              <a:rPr sz="3200" spc="-5" dirty="0">
                <a:latin typeface="Arial"/>
                <a:cs typeface="Arial"/>
              </a:rPr>
              <a:t>original repository </a:t>
            </a:r>
            <a:r>
              <a:rPr sz="3200" dirty="0">
                <a:latin typeface="Arial"/>
                <a:cs typeface="Arial"/>
              </a:rPr>
              <a:t>with </a:t>
            </a:r>
            <a:r>
              <a:rPr sz="3200" spc="-5" dirty="0">
                <a:latin typeface="Arial"/>
                <a:cs typeface="Arial"/>
              </a:rPr>
              <a:t>pull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requests.</a:t>
            </a:r>
            <a:endParaRPr sz="3200">
              <a:latin typeface="Arial"/>
              <a:cs typeface="Arial"/>
            </a:endParaRPr>
          </a:p>
          <a:p>
            <a:pPr marL="355600" marR="231140" indent="-343535">
              <a:lnSpc>
                <a:spcPct val="100000"/>
              </a:lnSpc>
              <a:spcBef>
                <a:spcPts val="76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great example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5" dirty="0">
                <a:latin typeface="Arial"/>
                <a:cs typeface="Arial"/>
              </a:rPr>
              <a:t>using </a:t>
            </a:r>
            <a:r>
              <a:rPr sz="3200" dirty="0">
                <a:latin typeface="Arial"/>
                <a:cs typeface="Arial"/>
              </a:rPr>
              <a:t>forks to </a:t>
            </a:r>
            <a:r>
              <a:rPr sz="3200" spc="-5" dirty="0">
                <a:latin typeface="Arial"/>
                <a:cs typeface="Arial"/>
              </a:rPr>
              <a:t>propose changes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for  bug fixes. </a:t>
            </a:r>
            <a:r>
              <a:rPr sz="3200" dirty="0">
                <a:latin typeface="Arial"/>
                <a:cs typeface="Arial"/>
              </a:rPr>
              <a:t>Rather </a:t>
            </a:r>
            <a:r>
              <a:rPr sz="3200" spc="-5" dirty="0">
                <a:latin typeface="Arial"/>
                <a:cs typeface="Arial"/>
              </a:rPr>
              <a:t>than logging </a:t>
            </a:r>
            <a:r>
              <a:rPr sz="3200" spc="-10" dirty="0">
                <a:latin typeface="Arial"/>
                <a:cs typeface="Arial"/>
              </a:rPr>
              <a:t>an </a:t>
            </a:r>
            <a:r>
              <a:rPr sz="3200" spc="-5" dirty="0">
                <a:latin typeface="Arial"/>
                <a:cs typeface="Arial"/>
              </a:rPr>
              <a:t>issue </a:t>
            </a:r>
            <a:r>
              <a:rPr sz="3200" dirty="0">
                <a:latin typeface="Arial"/>
                <a:cs typeface="Arial"/>
              </a:rPr>
              <a:t>for a </a:t>
            </a:r>
            <a:r>
              <a:rPr sz="3200" spc="-5" dirty="0">
                <a:latin typeface="Arial"/>
                <a:cs typeface="Arial"/>
              </a:rPr>
              <a:t>bug </a:t>
            </a:r>
            <a:r>
              <a:rPr sz="3200" dirty="0">
                <a:latin typeface="Arial"/>
                <a:cs typeface="Arial"/>
              </a:rPr>
              <a:t>you've  </a:t>
            </a:r>
            <a:r>
              <a:rPr sz="3200" spc="-5" dirty="0">
                <a:latin typeface="Arial"/>
                <a:cs typeface="Arial"/>
              </a:rPr>
              <a:t>found, </a:t>
            </a:r>
            <a:r>
              <a:rPr sz="3200" dirty="0">
                <a:latin typeface="Arial"/>
                <a:cs typeface="Arial"/>
              </a:rPr>
              <a:t>you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can:</a:t>
            </a:r>
            <a:endParaRPr sz="3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95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Fork the</a:t>
            </a:r>
            <a:r>
              <a:rPr sz="2800" dirty="0">
                <a:latin typeface="Arial"/>
                <a:cs typeface="Arial"/>
              </a:rPr>
              <a:t> repository.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Make the</a:t>
            </a:r>
            <a:r>
              <a:rPr sz="2800" dirty="0">
                <a:latin typeface="Arial"/>
                <a:cs typeface="Arial"/>
              </a:rPr>
              <a:t> fix.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Submit a </a:t>
            </a:r>
            <a:r>
              <a:rPr sz="2800" i="1" dirty="0">
                <a:latin typeface="Arial"/>
                <a:cs typeface="Arial"/>
              </a:rPr>
              <a:t>pull request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the project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owner.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8100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5260" y="0"/>
            <a:ext cx="12016740" cy="546100"/>
            <a:chOff x="175260" y="0"/>
            <a:chExt cx="12016740" cy="546100"/>
          </a:xfrm>
        </p:grpSpPr>
        <p:sp>
          <p:nvSpPr>
            <p:cNvPr id="4" name="object 4"/>
            <p:cNvSpPr/>
            <p:nvPr/>
          </p:nvSpPr>
          <p:spPr>
            <a:xfrm>
              <a:off x="550164" y="135636"/>
              <a:ext cx="11641836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5592" y="0"/>
              <a:ext cx="370840" cy="271780"/>
            </a:xfrm>
            <a:custGeom>
              <a:avLst/>
              <a:gdLst/>
              <a:ahLst/>
              <a:cxnLst/>
              <a:rect l="l" t="t" r="r" b="b"/>
              <a:pathLst>
                <a:path w="370840" h="271780">
                  <a:moveTo>
                    <a:pt x="184404" y="135648"/>
                  </a:moveTo>
                  <a:lnTo>
                    <a:pt x="0" y="135648"/>
                  </a:lnTo>
                  <a:lnTo>
                    <a:pt x="0" y="271272"/>
                  </a:lnTo>
                  <a:lnTo>
                    <a:pt x="184404" y="271272"/>
                  </a:lnTo>
                  <a:lnTo>
                    <a:pt x="184404" y="135648"/>
                  </a:lnTo>
                  <a:close/>
                </a:path>
                <a:path w="370840" h="271780">
                  <a:moveTo>
                    <a:pt x="370332" y="0"/>
                  </a:moveTo>
                  <a:lnTo>
                    <a:pt x="184404" y="0"/>
                  </a:lnTo>
                  <a:lnTo>
                    <a:pt x="184404" y="135648"/>
                  </a:lnTo>
                  <a:lnTo>
                    <a:pt x="370332" y="135648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9996" y="135636"/>
              <a:ext cx="186055" cy="140335"/>
            </a:xfrm>
            <a:custGeom>
              <a:avLst/>
              <a:gdLst/>
              <a:ahLst/>
              <a:cxnLst/>
              <a:rect l="l" t="t" r="r" b="b"/>
              <a:pathLst>
                <a:path w="186055" h="140335">
                  <a:moveTo>
                    <a:pt x="185928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185928" y="140207"/>
                  </a:lnTo>
                  <a:lnTo>
                    <a:pt x="18592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5760" y="274320"/>
              <a:ext cx="190500" cy="135890"/>
            </a:xfrm>
            <a:custGeom>
              <a:avLst/>
              <a:gdLst/>
              <a:ahLst/>
              <a:cxnLst/>
              <a:rect l="l" t="t" r="r" b="b"/>
              <a:pathLst>
                <a:path w="190500" h="135890">
                  <a:moveTo>
                    <a:pt x="0" y="135635"/>
                  </a:moveTo>
                  <a:lnTo>
                    <a:pt x="190499" y="135635"/>
                  </a:lnTo>
                  <a:lnTo>
                    <a:pt x="190499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5260" y="137160"/>
              <a:ext cx="189230" cy="137160"/>
            </a:xfrm>
            <a:custGeom>
              <a:avLst/>
              <a:gdLst/>
              <a:ahLst/>
              <a:cxnLst/>
              <a:rect l="l" t="t" r="r" b="b"/>
              <a:pathLst>
                <a:path w="189229" h="137160">
                  <a:moveTo>
                    <a:pt x="18897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88976" y="1371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5760" y="271271"/>
              <a:ext cx="364490" cy="274320"/>
            </a:xfrm>
            <a:custGeom>
              <a:avLst/>
              <a:gdLst/>
              <a:ahLst/>
              <a:cxnLst/>
              <a:rect l="l" t="t" r="r" b="b"/>
              <a:pathLst>
                <a:path w="364490" h="274320">
                  <a:moveTo>
                    <a:pt x="364236" y="0"/>
                  </a:moveTo>
                  <a:lnTo>
                    <a:pt x="179832" y="0"/>
                  </a:lnTo>
                  <a:lnTo>
                    <a:pt x="179832" y="138684"/>
                  </a:lnTo>
                  <a:lnTo>
                    <a:pt x="0" y="138684"/>
                  </a:lnTo>
                  <a:lnTo>
                    <a:pt x="0" y="274320"/>
                  </a:lnTo>
                  <a:lnTo>
                    <a:pt x="190500" y="274320"/>
                  </a:lnTo>
                  <a:lnTo>
                    <a:pt x="190500" y="138684"/>
                  </a:lnTo>
                  <a:lnTo>
                    <a:pt x="364236" y="138684"/>
                  </a:lnTo>
                  <a:lnTo>
                    <a:pt x="364236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88340" y="779729"/>
            <a:ext cx="98183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Using </a:t>
            </a:r>
            <a:r>
              <a:rPr spc="-5" dirty="0"/>
              <a:t>GitHub </a:t>
            </a:r>
            <a:r>
              <a:rPr dirty="0"/>
              <a:t>in Project</a:t>
            </a:r>
            <a:r>
              <a:rPr spc="-10" dirty="0"/>
              <a:t> </a:t>
            </a:r>
            <a:r>
              <a:rPr dirty="0"/>
              <a:t>Implementation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8340" y="2002663"/>
            <a:ext cx="9747250" cy="2757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In the section of project </a:t>
            </a:r>
            <a:r>
              <a:rPr sz="3200" spc="-5" dirty="0">
                <a:latin typeface="Arial"/>
                <a:cs typeface="Arial"/>
              </a:rPr>
              <a:t>implementation </a:t>
            </a:r>
            <a:r>
              <a:rPr sz="3200" dirty="0">
                <a:latin typeface="Arial"/>
                <a:cs typeface="Arial"/>
              </a:rPr>
              <a:t>in your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project  </a:t>
            </a:r>
            <a:r>
              <a:rPr sz="3200" spc="-5" dirty="0">
                <a:latin typeface="Arial"/>
                <a:cs typeface="Arial"/>
              </a:rPr>
              <a:t>report, </a:t>
            </a:r>
            <a:r>
              <a:rPr sz="3200" dirty="0">
                <a:latin typeface="Arial"/>
                <a:cs typeface="Arial"/>
              </a:rPr>
              <a:t>you </a:t>
            </a:r>
            <a:r>
              <a:rPr sz="3200" spc="-5" dirty="0">
                <a:latin typeface="Arial"/>
                <a:cs typeface="Arial"/>
              </a:rPr>
              <a:t>may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describe: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How you use GitHub in your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project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How version control </a:t>
            </a:r>
            <a:r>
              <a:rPr sz="3200" spc="-5" dirty="0">
                <a:latin typeface="Arial"/>
                <a:cs typeface="Arial"/>
              </a:rPr>
              <a:t>helps </a:t>
            </a:r>
            <a:r>
              <a:rPr sz="3200" dirty="0">
                <a:latin typeface="Arial"/>
                <a:cs typeface="Arial"/>
              </a:rPr>
              <a:t>your </a:t>
            </a:r>
            <a:r>
              <a:rPr sz="3200" spc="-5" dirty="0">
                <a:latin typeface="Arial"/>
                <a:cs typeface="Arial"/>
              </a:rPr>
              <a:t>quality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management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How you collaborate with your teammate in</a:t>
            </a:r>
            <a:r>
              <a:rPr sz="3200" spc="-1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GitHub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5260" y="0"/>
            <a:ext cx="12016740" cy="546100"/>
            <a:chOff x="175260" y="0"/>
            <a:chExt cx="12016740" cy="546100"/>
          </a:xfrm>
        </p:grpSpPr>
        <p:sp>
          <p:nvSpPr>
            <p:cNvPr id="3" name="object 3"/>
            <p:cNvSpPr/>
            <p:nvPr/>
          </p:nvSpPr>
          <p:spPr>
            <a:xfrm>
              <a:off x="550164" y="135636"/>
              <a:ext cx="11641836" cy="2743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5592" y="0"/>
              <a:ext cx="370840" cy="271780"/>
            </a:xfrm>
            <a:custGeom>
              <a:avLst/>
              <a:gdLst/>
              <a:ahLst/>
              <a:cxnLst/>
              <a:rect l="l" t="t" r="r" b="b"/>
              <a:pathLst>
                <a:path w="370840" h="271780">
                  <a:moveTo>
                    <a:pt x="184404" y="135648"/>
                  </a:moveTo>
                  <a:lnTo>
                    <a:pt x="0" y="135648"/>
                  </a:lnTo>
                  <a:lnTo>
                    <a:pt x="0" y="271272"/>
                  </a:lnTo>
                  <a:lnTo>
                    <a:pt x="184404" y="271272"/>
                  </a:lnTo>
                  <a:lnTo>
                    <a:pt x="184404" y="135648"/>
                  </a:lnTo>
                  <a:close/>
                </a:path>
                <a:path w="370840" h="271780">
                  <a:moveTo>
                    <a:pt x="370332" y="0"/>
                  </a:moveTo>
                  <a:lnTo>
                    <a:pt x="184404" y="0"/>
                  </a:lnTo>
                  <a:lnTo>
                    <a:pt x="184404" y="135648"/>
                  </a:lnTo>
                  <a:lnTo>
                    <a:pt x="370332" y="135648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9996" y="135636"/>
              <a:ext cx="186055" cy="140335"/>
            </a:xfrm>
            <a:custGeom>
              <a:avLst/>
              <a:gdLst/>
              <a:ahLst/>
              <a:cxnLst/>
              <a:rect l="l" t="t" r="r" b="b"/>
              <a:pathLst>
                <a:path w="186055" h="140335">
                  <a:moveTo>
                    <a:pt x="185928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185928" y="140207"/>
                  </a:lnTo>
                  <a:lnTo>
                    <a:pt x="18592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5760" y="274320"/>
              <a:ext cx="190500" cy="135890"/>
            </a:xfrm>
            <a:custGeom>
              <a:avLst/>
              <a:gdLst/>
              <a:ahLst/>
              <a:cxnLst/>
              <a:rect l="l" t="t" r="r" b="b"/>
              <a:pathLst>
                <a:path w="190500" h="135890">
                  <a:moveTo>
                    <a:pt x="0" y="135635"/>
                  </a:moveTo>
                  <a:lnTo>
                    <a:pt x="190499" y="135635"/>
                  </a:lnTo>
                  <a:lnTo>
                    <a:pt x="190499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5260" y="137160"/>
              <a:ext cx="189230" cy="137160"/>
            </a:xfrm>
            <a:custGeom>
              <a:avLst/>
              <a:gdLst/>
              <a:ahLst/>
              <a:cxnLst/>
              <a:rect l="l" t="t" r="r" b="b"/>
              <a:pathLst>
                <a:path w="189229" h="137160">
                  <a:moveTo>
                    <a:pt x="18897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88976" y="1371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5760" y="271271"/>
              <a:ext cx="364490" cy="274320"/>
            </a:xfrm>
            <a:custGeom>
              <a:avLst/>
              <a:gdLst/>
              <a:ahLst/>
              <a:cxnLst/>
              <a:rect l="l" t="t" r="r" b="b"/>
              <a:pathLst>
                <a:path w="364490" h="274320">
                  <a:moveTo>
                    <a:pt x="364236" y="0"/>
                  </a:moveTo>
                  <a:lnTo>
                    <a:pt x="179832" y="0"/>
                  </a:lnTo>
                  <a:lnTo>
                    <a:pt x="179832" y="138684"/>
                  </a:lnTo>
                  <a:lnTo>
                    <a:pt x="0" y="138684"/>
                  </a:lnTo>
                  <a:lnTo>
                    <a:pt x="0" y="274320"/>
                  </a:lnTo>
                  <a:lnTo>
                    <a:pt x="190500" y="274320"/>
                  </a:lnTo>
                  <a:lnTo>
                    <a:pt x="190500" y="138684"/>
                  </a:lnTo>
                  <a:lnTo>
                    <a:pt x="364236" y="138684"/>
                  </a:lnTo>
                  <a:lnTo>
                    <a:pt x="364236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Refere</a:t>
            </a:r>
            <a:r>
              <a:rPr spc="-15" dirty="0"/>
              <a:t>n</a:t>
            </a:r>
            <a:r>
              <a:rPr dirty="0"/>
              <a:t>ces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pc="-5" dirty="0">
                <a:hlinkClick r:id="rId3"/>
              </a:rPr>
              <a:t>Some content </a:t>
            </a:r>
            <a:r>
              <a:rPr dirty="0">
                <a:hlinkClick r:id="rId3"/>
              </a:rPr>
              <a:t>of </a:t>
            </a:r>
            <a:r>
              <a:rPr spc="-5" dirty="0">
                <a:hlinkClick r:id="rId3"/>
              </a:rPr>
              <a:t>the slides </a:t>
            </a:r>
            <a:r>
              <a:rPr dirty="0">
                <a:hlinkClick r:id="rId3"/>
              </a:rPr>
              <a:t>are </a:t>
            </a:r>
            <a:r>
              <a:rPr spc="-5" dirty="0">
                <a:hlinkClick r:id="rId3"/>
              </a:rPr>
              <a:t>adapted</a:t>
            </a:r>
            <a:r>
              <a:rPr spc="-100" dirty="0">
                <a:hlinkClick r:id="rId3"/>
              </a:rPr>
              <a:t> </a:t>
            </a:r>
            <a:r>
              <a:rPr dirty="0">
                <a:hlinkClick r:id="rId3"/>
              </a:rPr>
              <a:t>from: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pc="-5" dirty="0">
                <a:hlinkClick r:id="rId3"/>
              </a:rPr>
              <a:t>https://help.github.com/desktop/guides/getting-started/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pc="-5" dirty="0">
                <a:hlinkClick r:id="rId4"/>
              </a:rPr>
              <a:t>https://help.github.com/desktop/guides/contributing/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pc="-5" dirty="0">
                <a:hlinkClick r:id="rId5"/>
              </a:rPr>
              <a:t>https://help.github.com/categories/collaborating/</a:t>
            </a:r>
          </a:p>
          <a:p>
            <a:pPr marL="355600" marR="1794510" indent="-342900">
              <a:lnSpc>
                <a:spcPct val="100000"/>
              </a:lnSpc>
              <a:spcBef>
                <a:spcPts val="7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pc="-5" dirty="0">
                <a:hlinkClick r:id="rId6"/>
              </a:rPr>
              <a:t>http://www.cis.upenn.edu/~matuszek/cit591-  2012/Lectures/git.ppt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5260" y="0"/>
            <a:ext cx="12016740" cy="546100"/>
            <a:chOff x="175260" y="0"/>
            <a:chExt cx="12016740" cy="546100"/>
          </a:xfrm>
        </p:grpSpPr>
        <p:sp>
          <p:nvSpPr>
            <p:cNvPr id="3" name="object 3"/>
            <p:cNvSpPr/>
            <p:nvPr/>
          </p:nvSpPr>
          <p:spPr>
            <a:xfrm>
              <a:off x="550164" y="135636"/>
              <a:ext cx="11641836" cy="2743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5592" y="0"/>
              <a:ext cx="370840" cy="271780"/>
            </a:xfrm>
            <a:custGeom>
              <a:avLst/>
              <a:gdLst/>
              <a:ahLst/>
              <a:cxnLst/>
              <a:rect l="l" t="t" r="r" b="b"/>
              <a:pathLst>
                <a:path w="370840" h="271780">
                  <a:moveTo>
                    <a:pt x="184404" y="135648"/>
                  </a:moveTo>
                  <a:lnTo>
                    <a:pt x="0" y="135648"/>
                  </a:lnTo>
                  <a:lnTo>
                    <a:pt x="0" y="271272"/>
                  </a:lnTo>
                  <a:lnTo>
                    <a:pt x="184404" y="271272"/>
                  </a:lnTo>
                  <a:lnTo>
                    <a:pt x="184404" y="135648"/>
                  </a:lnTo>
                  <a:close/>
                </a:path>
                <a:path w="370840" h="271780">
                  <a:moveTo>
                    <a:pt x="370332" y="0"/>
                  </a:moveTo>
                  <a:lnTo>
                    <a:pt x="184404" y="0"/>
                  </a:lnTo>
                  <a:lnTo>
                    <a:pt x="184404" y="135648"/>
                  </a:lnTo>
                  <a:lnTo>
                    <a:pt x="370332" y="135648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9996" y="135636"/>
              <a:ext cx="186055" cy="140335"/>
            </a:xfrm>
            <a:custGeom>
              <a:avLst/>
              <a:gdLst/>
              <a:ahLst/>
              <a:cxnLst/>
              <a:rect l="l" t="t" r="r" b="b"/>
              <a:pathLst>
                <a:path w="186055" h="140335">
                  <a:moveTo>
                    <a:pt x="185928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185928" y="140207"/>
                  </a:lnTo>
                  <a:lnTo>
                    <a:pt x="18592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5760" y="274320"/>
              <a:ext cx="190500" cy="135890"/>
            </a:xfrm>
            <a:custGeom>
              <a:avLst/>
              <a:gdLst/>
              <a:ahLst/>
              <a:cxnLst/>
              <a:rect l="l" t="t" r="r" b="b"/>
              <a:pathLst>
                <a:path w="190500" h="135890">
                  <a:moveTo>
                    <a:pt x="0" y="135635"/>
                  </a:moveTo>
                  <a:lnTo>
                    <a:pt x="190499" y="135635"/>
                  </a:lnTo>
                  <a:lnTo>
                    <a:pt x="190499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5260" y="137160"/>
              <a:ext cx="189230" cy="137160"/>
            </a:xfrm>
            <a:custGeom>
              <a:avLst/>
              <a:gdLst/>
              <a:ahLst/>
              <a:cxnLst/>
              <a:rect l="l" t="t" r="r" b="b"/>
              <a:pathLst>
                <a:path w="189229" h="137160">
                  <a:moveTo>
                    <a:pt x="18897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88976" y="1371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5760" y="271271"/>
              <a:ext cx="364490" cy="274320"/>
            </a:xfrm>
            <a:custGeom>
              <a:avLst/>
              <a:gdLst/>
              <a:ahLst/>
              <a:cxnLst/>
              <a:rect l="l" t="t" r="r" b="b"/>
              <a:pathLst>
                <a:path w="364490" h="274320">
                  <a:moveTo>
                    <a:pt x="364236" y="0"/>
                  </a:moveTo>
                  <a:lnTo>
                    <a:pt x="179832" y="0"/>
                  </a:lnTo>
                  <a:lnTo>
                    <a:pt x="179832" y="138684"/>
                  </a:lnTo>
                  <a:lnTo>
                    <a:pt x="0" y="138684"/>
                  </a:lnTo>
                  <a:lnTo>
                    <a:pt x="0" y="274320"/>
                  </a:lnTo>
                  <a:lnTo>
                    <a:pt x="190500" y="274320"/>
                  </a:lnTo>
                  <a:lnTo>
                    <a:pt x="190500" y="138684"/>
                  </a:lnTo>
                  <a:lnTo>
                    <a:pt x="364236" y="138684"/>
                  </a:lnTo>
                  <a:lnTo>
                    <a:pt x="364236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040882" y="6461252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88340" y="779729"/>
            <a:ext cx="59639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Version control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8340" y="2002663"/>
            <a:ext cx="10266680" cy="3905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87045" indent="-342900">
              <a:lnSpc>
                <a:spcPct val="100000"/>
              </a:lnSpc>
              <a:spcBef>
                <a:spcPts val="10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 version control system (often called a source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code  control system) </a:t>
            </a:r>
            <a:r>
              <a:rPr sz="3200" spc="-5" dirty="0">
                <a:latin typeface="Arial"/>
                <a:cs typeface="Arial"/>
              </a:rPr>
              <a:t>does these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things:</a:t>
            </a:r>
            <a:endParaRPr sz="32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85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Keeps multiple (older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spc="-5" dirty="0">
                <a:latin typeface="Arial"/>
                <a:cs typeface="Arial"/>
              </a:rPr>
              <a:t>newer) versions of </a:t>
            </a:r>
            <a:r>
              <a:rPr sz="2800" dirty="0">
                <a:latin typeface="Arial"/>
                <a:cs typeface="Arial"/>
              </a:rPr>
              <a:t>everything </a:t>
            </a:r>
            <a:r>
              <a:rPr sz="2800" spc="-5" dirty="0">
                <a:latin typeface="Arial"/>
                <a:cs typeface="Arial"/>
              </a:rPr>
              <a:t>(not  just source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code)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Requests comments </a:t>
            </a:r>
            <a:r>
              <a:rPr sz="2800" dirty="0">
                <a:latin typeface="Arial"/>
                <a:cs typeface="Arial"/>
              </a:rPr>
              <a:t>regarding </a:t>
            </a:r>
            <a:r>
              <a:rPr sz="2800" spc="-5" dirty="0">
                <a:latin typeface="Arial"/>
                <a:cs typeface="Arial"/>
              </a:rPr>
              <a:t>every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change</a:t>
            </a:r>
            <a:endParaRPr sz="2800">
              <a:latin typeface="Arial"/>
              <a:cs typeface="Arial"/>
            </a:endParaRPr>
          </a:p>
          <a:p>
            <a:pPr marL="756285" marR="68580" lvl="1" indent="-287020">
              <a:lnSpc>
                <a:spcPct val="100000"/>
              </a:lnSpc>
              <a:spcBef>
                <a:spcPts val="675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Allows “check in” and “check out” of </a:t>
            </a:r>
            <a:r>
              <a:rPr sz="2800" dirty="0">
                <a:latin typeface="Arial"/>
                <a:cs typeface="Arial"/>
              </a:rPr>
              <a:t>files </a:t>
            </a:r>
            <a:r>
              <a:rPr sz="2800" spc="-5" dirty="0">
                <a:latin typeface="Arial"/>
                <a:cs typeface="Arial"/>
              </a:rPr>
              <a:t>so you </a:t>
            </a:r>
            <a:r>
              <a:rPr sz="2800" dirty="0">
                <a:latin typeface="Arial"/>
                <a:cs typeface="Arial"/>
              </a:rPr>
              <a:t>know </a:t>
            </a:r>
            <a:r>
              <a:rPr sz="2800" spc="-5" dirty="0">
                <a:latin typeface="Arial"/>
                <a:cs typeface="Arial"/>
              </a:rPr>
              <a:t>which  </a:t>
            </a:r>
            <a:r>
              <a:rPr sz="2800" dirty="0">
                <a:latin typeface="Arial"/>
                <a:cs typeface="Arial"/>
              </a:rPr>
              <a:t>files </a:t>
            </a:r>
            <a:r>
              <a:rPr sz="2800" spc="-5" dirty="0">
                <a:latin typeface="Arial"/>
                <a:cs typeface="Arial"/>
              </a:rPr>
              <a:t>someone </a:t>
            </a:r>
            <a:r>
              <a:rPr sz="2800" dirty="0">
                <a:latin typeface="Arial"/>
                <a:cs typeface="Arial"/>
              </a:rPr>
              <a:t>else is </a:t>
            </a:r>
            <a:r>
              <a:rPr sz="2800" spc="-5" dirty="0">
                <a:latin typeface="Arial"/>
                <a:cs typeface="Arial"/>
              </a:rPr>
              <a:t>working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on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Displays differences between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versions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5260" y="0"/>
            <a:ext cx="12016740" cy="546100"/>
            <a:chOff x="175260" y="0"/>
            <a:chExt cx="12016740" cy="546100"/>
          </a:xfrm>
        </p:grpSpPr>
        <p:sp>
          <p:nvSpPr>
            <p:cNvPr id="3" name="object 3"/>
            <p:cNvSpPr/>
            <p:nvPr/>
          </p:nvSpPr>
          <p:spPr>
            <a:xfrm>
              <a:off x="550164" y="135636"/>
              <a:ext cx="11641836" cy="2743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5592" y="0"/>
              <a:ext cx="370840" cy="271780"/>
            </a:xfrm>
            <a:custGeom>
              <a:avLst/>
              <a:gdLst/>
              <a:ahLst/>
              <a:cxnLst/>
              <a:rect l="l" t="t" r="r" b="b"/>
              <a:pathLst>
                <a:path w="370840" h="271780">
                  <a:moveTo>
                    <a:pt x="184404" y="135648"/>
                  </a:moveTo>
                  <a:lnTo>
                    <a:pt x="0" y="135648"/>
                  </a:lnTo>
                  <a:lnTo>
                    <a:pt x="0" y="271272"/>
                  </a:lnTo>
                  <a:lnTo>
                    <a:pt x="184404" y="271272"/>
                  </a:lnTo>
                  <a:lnTo>
                    <a:pt x="184404" y="135648"/>
                  </a:lnTo>
                  <a:close/>
                </a:path>
                <a:path w="370840" h="271780">
                  <a:moveTo>
                    <a:pt x="370332" y="0"/>
                  </a:moveTo>
                  <a:lnTo>
                    <a:pt x="184404" y="0"/>
                  </a:lnTo>
                  <a:lnTo>
                    <a:pt x="184404" y="135648"/>
                  </a:lnTo>
                  <a:lnTo>
                    <a:pt x="370332" y="135648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9996" y="135636"/>
              <a:ext cx="186055" cy="140335"/>
            </a:xfrm>
            <a:custGeom>
              <a:avLst/>
              <a:gdLst/>
              <a:ahLst/>
              <a:cxnLst/>
              <a:rect l="l" t="t" r="r" b="b"/>
              <a:pathLst>
                <a:path w="186055" h="140335">
                  <a:moveTo>
                    <a:pt x="185928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185928" y="140207"/>
                  </a:lnTo>
                  <a:lnTo>
                    <a:pt x="18592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5760" y="274320"/>
              <a:ext cx="190500" cy="135890"/>
            </a:xfrm>
            <a:custGeom>
              <a:avLst/>
              <a:gdLst/>
              <a:ahLst/>
              <a:cxnLst/>
              <a:rect l="l" t="t" r="r" b="b"/>
              <a:pathLst>
                <a:path w="190500" h="135890">
                  <a:moveTo>
                    <a:pt x="0" y="135635"/>
                  </a:moveTo>
                  <a:lnTo>
                    <a:pt x="190499" y="135635"/>
                  </a:lnTo>
                  <a:lnTo>
                    <a:pt x="190499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5260" y="137160"/>
              <a:ext cx="189230" cy="137160"/>
            </a:xfrm>
            <a:custGeom>
              <a:avLst/>
              <a:gdLst/>
              <a:ahLst/>
              <a:cxnLst/>
              <a:rect l="l" t="t" r="r" b="b"/>
              <a:pathLst>
                <a:path w="189229" h="137160">
                  <a:moveTo>
                    <a:pt x="18897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88976" y="1371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5760" y="271271"/>
              <a:ext cx="364490" cy="274320"/>
            </a:xfrm>
            <a:custGeom>
              <a:avLst/>
              <a:gdLst/>
              <a:ahLst/>
              <a:cxnLst/>
              <a:rect l="l" t="t" r="r" b="b"/>
              <a:pathLst>
                <a:path w="364490" h="274320">
                  <a:moveTo>
                    <a:pt x="364236" y="0"/>
                  </a:moveTo>
                  <a:lnTo>
                    <a:pt x="179832" y="0"/>
                  </a:lnTo>
                  <a:lnTo>
                    <a:pt x="179832" y="138684"/>
                  </a:lnTo>
                  <a:lnTo>
                    <a:pt x="0" y="138684"/>
                  </a:lnTo>
                  <a:lnTo>
                    <a:pt x="0" y="274320"/>
                  </a:lnTo>
                  <a:lnTo>
                    <a:pt x="190500" y="274320"/>
                  </a:lnTo>
                  <a:lnTo>
                    <a:pt x="190500" y="138684"/>
                  </a:lnTo>
                  <a:lnTo>
                    <a:pt x="364236" y="138684"/>
                  </a:lnTo>
                  <a:lnTo>
                    <a:pt x="364236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8340" y="779729"/>
            <a:ext cx="6462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Benefits of version</a:t>
            </a:r>
            <a:r>
              <a:rPr spc="-55" dirty="0"/>
              <a:t> </a:t>
            </a:r>
            <a:r>
              <a:rPr dirty="0"/>
              <a:t>control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8340" y="1674502"/>
            <a:ext cx="10679430" cy="31661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For working by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yourself:</a:t>
            </a:r>
            <a:endParaRPr sz="3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Gives you a “time machine” for going </a:t>
            </a:r>
            <a:r>
              <a:rPr sz="2800" dirty="0">
                <a:latin typeface="Arial"/>
                <a:cs typeface="Arial"/>
              </a:rPr>
              <a:t>back </a:t>
            </a:r>
            <a:r>
              <a:rPr sz="2800" spc="-5" dirty="0">
                <a:latin typeface="Arial"/>
                <a:cs typeface="Arial"/>
              </a:rPr>
              <a:t>to earlier</a:t>
            </a:r>
            <a:r>
              <a:rPr sz="2800" spc="1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versions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Gives you </a:t>
            </a:r>
            <a:r>
              <a:rPr sz="2800" dirty="0">
                <a:latin typeface="Arial"/>
                <a:cs typeface="Arial"/>
              </a:rPr>
              <a:t>great support 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different </a:t>
            </a:r>
            <a:r>
              <a:rPr sz="2800" spc="-5" dirty="0">
                <a:latin typeface="Arial"/>
                <a:cs typeface="Arial"/>
              </a:rPr>
              <a:t>versions </a:t>
            </a:r>
            <a:r>
              <a:rPr sz="2800" dirty="0">
                <a:latin typeface="Arial"/>
                <a:cs typeface="Arial"/>
              </a:rPr>
              <a:t>(standalone, </a:t>
            </a:r>
            <a:r>
              <a:rPr sz="2800" spc="-5" dirty="0">
                <a:latin typeface="Arial"/>
                <a:cs typeface="Arial"/>
              </a:rPr>
              <a:t>web  </a:t>
            </a:r>
            <a:r>
              <a:rPr sz="2800" dirty="0">
                <a:latin typeface="Arial"/>
                <a:cs typeface="Arial"/>
              </a:rPr>
              <a:t>app, etc.) </a:t>
            </a:r>
            <a:r>
              <a:rPr sz="2800" spc="-5" dirty="0">
                <a:latin typeface="Arial"/>
                <a:cs typeface="Arial"/>
              </a:rPr>
              <a:t>of the </a:t>
            </a:r>
            <a:r>
              <a:rPr sz="2800" dirty="0">
                <a:latin typeface="Arial"/>
                <a:cs typeface="Arial"/>
              </a:rPr>
              <a:t>same basic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project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For working with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others:</a:t>
            </a:r>
            <a:endParaRPr sz="3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Greatly </a:t>
            </a:r>
            <a:r>
              <a:rPr sz="2800" dirty="0">
                <a:latin typeface="Arial"/>
                <a:cs typeface="Arial"/>
              </a:rPr>
              <a:t>simplifies concurrent work, </a:t>
            </a:r>
            <a:r>
              <a:rPr sz="2800" spc="-5" dirty="0">
                <a:latin typeface="Arial"/>
                <a:cs typeface="Arial"/>
              </a:rPr>
              <a:t>merging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changes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34785" y="6428943"/>
            <a:ext cx="125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5260" y="0"/>
            <a:ext cx="12016740" cy="546100"/>
            <a:chOff x="175260" y="0"/>
            <a:chExt cx="12016740" cy="546100"/>
          </a:xfrm>
        </p:grpSpPr>
        <p:sp>
          <p:nvSpPr>
            <p:cNvPr id="3" name="object 3"/>
            <p:cNvSpPr/>
            <p:nvPr/>
          </p:nvSpPr>
          <p:spPr>
            <a:xfrm>
              <a:off x="550164" y="135636"/>
              <a:ext cx="11641836" cy="2743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5592" y="0"/>
              <a:ext cx="370840" cy="271780"/>
            </a:xfrm>
            <a:custGeom>
              <a:avLst/>
              <a:gdLst/>
              <a:ahLst/>
              <a:cxnLst/>
              <a:rect l="l" t="t" r="r" b="b"/>
              <a:pathLst>
                <a:path w="370840" h="271780">
                  <a:moveTo>
                    <a:pt x="184404" y="135648"/>
                  </a:moveTo>
                  <a:lnTo>
                    <a:pt x="0" y="135648"/>
                  </a:lnTo>
                  <a:lnTo>
                    <a:pt x="0" y="271272"/>
                  </a:lnTo>
                  <a:lnTo>
                    <a:pt x="184404" y="271272"/>
                  </a:lnTo>
                  <a:lnTo>
                    <a:pt x="184404" y="135648"/>
                  </a:lnTo>
                  <a:close/>
                </a:path>
                <a:path w="370840" h="271780">
                  <a:moveTo>
                    <a:pt x="370332" y="0"/>
                  </a:moveTo>
                  <a:lnTo>
                    <a:pt x="184404" y="0"/>
                  </a:lnTo>
                  <a:lnTo>
                    <a:pt x="184404" y="135648"/>
                  </a:lnTo>
                  <a:lnTo>
                    <a:pt x="370332" y="135648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9996" y="135636"/>
              <a:ext cx="186055" cy="140335"/>
            </a:xfrm>
            <a:custGeom>
              <a:avLst/>
              <a:gdLst/>
              <a:ahLst/>
              <a:cxnLst/>
              <a:rect l="l" t="t" r="r" b="b"/>
              <a:pathLst>
                <a:path w="186055" h="140335">
                  <a:moveTo>
                    <a:pt x="185928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185928" y="140207"/>
                  </a:lnTo>
                  <a:lnTo>
                    <a:pt x="18592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5760" y="274320"/>
              <a:ext cx="190500" cy="135890"/>
            </a:xfrm>
            <a:custGeom>
              <a:avLst/>
              <a:gdLst/>
              <a:ahLst/>
              <a:cxnLst/>
              <a:rect l="l" t="t" r="r" b="b"/>
              <a:pathLst>
                <a:path w="190500" h="135890">
                  <a:moveTo>
                    <a:pt x="0" y="135635"/>
                  </a:moveTo>
                  <a:lnTo>
                    <a:pt x="190499" y="135635"/>
                  </a:lnTo>
                  <a:lnTo>
                    <a:pt x="190499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5260" y="137160"/>
              <a:ext cx="189230" cy="137160"/>
            </a:xfrm>
            <a:custGeom>
              <a:avLst/>
              <a:gdLst/>
              <a:ahLst/>
              <a:cxnLst/>
              <a:rect l="l" t="t" r="r" b="b"/>
              <a:pathLst>
                <a:path w="189229" h="137160">
                  <a:moveTo>
                    <a:pt x="18897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88976" y="1371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5760" y="271271"/>
              <a:ext cx="364490" cy="274320"/>
            </a:xfrm>
            <a:custGeom>
              <a:avLst/>
              <a:gdLst/>
              <a:ahLst/>
              <a:cxnLst/>
              <a:rect l="l" t="t" r="r" b="b"/>
              <a:pathLst>
                <a:path w="364490" h="274320">
                  <a:moveTo>
                    <a:pt x="364236" y="0"/>
                  </a:moveTo>
                  <a:lnTo>
                    <a:pt x="179832" y="0"/>
                  </a:lnTo>
                  <a:lnTo>
                    <a:pt x="179832" y="138684"/>
                  </a:lnTo>
                  <a:lnTo>
                    <a:pt x="0" y="138684"/>
                  </a:lnTo>
                  <a:lnTo>
                    <a:pt x="0" y="274320"/>
                  </a:lnTo>
                  <a:lnTo>
                    <a:pt x="190500" y="274320"/>
                  </a:lnTo>
                  <a:lnTo>
                    <a:pt x="190500" y="138684"/>
                  </a:lnTo>
                  <a:lnTo>
                    <a:pt x="364236" y="138684"/>
                  </a:lnTo>
                  <a:lnTo>
                    <a:pt x="364236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8340" y="779729"/>
            <a:ext cx="61499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 </a:t>
            </a:r>
            <a:r>
              <a:rPr spc="-5" dirty="0"/>
              <a:t>are </a:t>
            </a:r>
            <a:r>
              <a:rPr dirty="0"/>
              <a:t>Git and</a:t>
            </a:r>
            <a:r>
              <a:rPr spc="-45" dirty="0"/>
              <a:t> </a:t>
            </a:r>
            <a:r>
              <a:rPr dirty="0"/>
              <a:t>GitHub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8340" y="2002663"/>
            <a:ext cx="10610215" cy="3538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Git is a </a:t>
            </a:r>
            <a:r>
              <a:rPr sz="3200" spc="-5" dirty="0">
                <a:latin typeface="Arial"/>
                <a:cs typeface="Arial"/>
              </a:rPr>
              <a:t>free and open source distributed </a:t>
            </a:r>
            <a:r>
              <a:rPr sz="3200" b="1" dirty="0">
                <a:latin typeface="Arial"/>
                <a:cs typeface="Arial"/>
              </a:rPr>
              <a:t>version</a:t>
            </a:r>
            <a:r>
              <a:rPr sz="3200" b="1" spc="-7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control  system </a:t>
            </a:r>
            <a:r>
              <a:rPr sz="3200" spc="-5" dirty="0">
                <a:latin typeface="Arial"/>
                <a:cs typeface="Arial"/>
              </a:rPr>
              <a:t>designed </a:t>
            </a:r>
            <a:r>
              <a:rPr sz="3200" dirty="0">
                <a:latin typeface="Arial"/>
                <a:cs typeface="Arial"/>
              </a:rPr>
              <a:t>to </a:t>
            </a:r>
            <a:r>
              <a:rPr sz="3200" spc="-5" dirty="0">
                <a:latin typeface="Arial"/>
                <a:cs typeface="Arial"/>
              </a:rPr>
              <a:t>handle </a:t>
            </a:r>
            <a:r>
              <a:rPr sz="3200" dirty="0">
                <a:latin typeface="Arial"/>
                <a:cs typeface="Arial"/>
              </a:rPr>
              <a:t>everything from </a:t>
            </a:r>
            <a:r>
              <a:rPr sz="3200" spc="-5" dirty="0">
                <a:latin typeface="Arial"/>
                <a:cs typeface="Arial"/>
              </a:rPr>
              <a:t>small to</a:t>
            </a:r>
            <a:r>
              <a:rPr sz="3200" spc="-1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very  large projects with speed and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efficiency</a:t>
            </a:r>
            <a:endParaRPr sz="3200">
              <a:latin typeface="Arial"/>
              <a:cs typeface="Arial"/>
            </a:endParaRPr>
          </a:p>
          <a:p>
            <a:pPr marL="355600" marR="302260" indent="-342900">
              <a:lnSpc>
                <a:spcPct val="100000"/>
              </a:lnSpc>
              <a:spcBef>
                <a:spcPts val="76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GitHub is a </a:t>
            </a:r>
            <a:r>
              <a:rPr sz="3200" b="1" dirty="0">
                <a:latin typeface="Arial"/>
                <a:cs typeface="Arial"/>
              </a:rPr>
              <a:t>web-based </a:t>
            </a:r>
            <a:r>
              <a:rPr sz="3200" dirty="0">
                <a:latin typeface="Arial"/>
                <a:cs typeface="Arial"/>
              </a:rPr>
              <a:t>Git </a:t>
            </a:r>
            <a:r>
              <a:rPr sz="3200" spc="-5" dirty="0">
                <a:latin typeface="Arial"/>
                <a:cs typeface="Arial"/>
              </a:rPr>
              <a:t>repository </a:t>
            </a:r>
            <a:r>
              <a:rPr sz="3200" b="1" dirty="0">
                <a:latin typeface="Arial"/>
                <a:cs typeface="Arial"/>
              </a:rPr>
              <a:t>hosting</a:t>
            </a:r>
            <a:r>
              <a:rPr sz="3200" b="1" spc="-1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service</a:t>
            </a:r>
            <a:r>
              <a:rPr sz="3200" spc="-5" dirty="0">
                <a:latin typeface="Arial"/>
                <a:cs typeface="Arial"/>
              </a:rPr>
              <a:t>,  </a:t>
            </a:r>
            <a:r>
              <a:rPr sz="3200" dirty="0">
                <a:latin typeface="Arial"/>
                <a:cs typeface="Arial"/>
              </a:rPr>
              <a:t>which </a:t>
            </a:r>
            <a:r>
              <a:rPr sz="3200" spc="-5" dirty="0">
                <a:latin typeface="Arial"/>
                <a:cs typeface="Arial"/>
              </a:rPr>
              <a:t>offers all </a:t>
            </a:r>
            <a:r>
              <a:rPr sz="3200" dirty="0">
                <a:latin typeface="Arial"/>
                <a:cs typeface="Arial"/>
              </a:rPr>
              <a:t>of the distributed revision control and  source code </a:t>
            </a:r>
            <a:r>
              <a:rPr sz="3200" spc="-5" dirty="0">
                <a:latin typeface="Arial"/>
                <a:cs typeface="Arial"/>
              </a:rPr>
              <a:t>management </a:t>
            </a:r>
            <a:r>
              <a:rPr sz="3200" dirty="0">
                <a:latin typeface="Arial"/>
                <a:cs typeface="Arial"/>
              </a:rPr>
              <a:t>(SCM) </a:t>
            </a:r>
            <a:r>
              <a:rPr sz="3200" spc="-5" dirty="0">
                <a:latin typeface="Arial"/>
                <a:cs typeface="Arial"/>
              </a:rPr>
              <a:t>functionality </a:t>
            </a:r>
            <a:r>
              <a:rPr sz="3200" dirty="0">
                <a:latin typeface="Arial"/>
                <a:cs typeface="Arial"/>
              </a:rPr>
              <a:t>of Git as  well as adding its own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features.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5260" y="0"/>
            <a:ext cx="12016740" cy="546100"/>
            <a:chOff x="175260" y="0"/>
            <a:chExt cx="12016740" cy="546100"/>
          </a:xfrm>
        </p:grpSpPr>
        <p:sp>
          <p:nvSpPr>
            <p:cNvPr id="3" name="object 3"/>
            <p:cNvSpPr/>
            <p:nvPr/>
          </p:nvSpPr>
          <p:spPr>
            <a:xfrm>
              <a:off x="550164" y="135636"/>
              <a:ext cx="11641836" cy="2743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5592" y="0"/>
              <a:ext cx="370840" cy="271780"/>
            </a:xfrm>
            <a:custGeom>
              <a:avLst/>
              <a:gdLst/>
              <a:ahLst/>
              <a:cxnLst/>
              <a:rect l="l" t="t" r="r" b="b"/>
              <a:pathLst>
                <a:path w="370840" h="271780">
                  <a:moveTo>
                    <a:pt x="184404" y="135648"/>
                  </a:moveTo>
                  <a:lnTo>
                    <a:pt x="0" y="135648"/>
                  </a:lnTo>
                  <a:lnTo>
                    <a:pt x="0" y="271272"/>
                  </a:lnTo>
                  <a:lnTo>
                    <a:pt x="184404" y="271272"/>
                  </a:lnTo>
                  <a:lnTo>
                    <a:pt x="184404" y="135648"/>
                  </a:lnTo>
                  <a:close/>
                </a:path>
                <a:path w="370840" h="271780">
                  <a:moveTo>
                    <a:pt x="370332" y="0"/>
                  </a:moveTo>
                  <a:lnTo>
                    <a:pt x="184404" y="0"/>
                  </a:lnTo>
                  <a:lnTo>
                    <a:pt x="184404" y="135648"/>
                  </a:lnTo>
                  <a:lnTo>
                    <a:pt x="370332" y="135648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9996" y="135636"/>
              <a:ext cx="186055" cy="140335"/>
            </a:xfrm>
            <a:custGeom>
              <a:avLst/>
              <a:gdLst/>
              <a:ahLst/>
              <a:cxnLst/>
              <a:rect l="l" t="t" r="r" b="b"/>
              <a:pathLst>
                <a:path w="186055" h="140335">
                  <a:moveTo>
                    <a:pt x="185928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185928" y="140207"/>
                  </a:lnTo>
                  <a:lnTo>
                    <a:pt x="18592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5760" y="274320"/>
              <a:ext cx="190500" cy="135890"/>
            </a:xfrm>
            <a:custGeom>
              <a:avLst/>
              <a:gdLst/>
              <a:ahLst/>
              <a:cxnLst/>
              <a:rect l="l" t="t" r="r" b="b"/>
              <a:pathLst>
                <a:path w="190500" h="135890">
                  <a:moveTo>
                    <a:pt x="0" y="135635"/>
                  </a:moveTo>
                  <a:lnTo>
                    <a:pt x="190499" y="135635"/>
                  </a:lnTo>
                  <a:lnTo>
                    <a:pt x="190499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5260" y="137160"/>
              <a:ext cx="189230" cy="137160"/>
            </a:xfrm>
            <a:custGeom>
              <a:avLst/>
              <a:gdLst/>
              <a:ahLst/>
              <a:cxnLst/>
              <a:rect l="l" t="t" r="r" b="b"/>
              <a:pathLst>
                <a:path w="189229" h="137160">
                  <a:moveTo>
                    <a:pt x="18897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88976" y="1371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5760" y="271271"/>
              <a:ext cx="364490" cy="274320"/>
            </a:xfrm>
            <a:custGeom>
              <a:avLst/>
              <a:gdLst/>
              <a:ahLst/>
              <a:cxnLst/>
              <a:rect l="l" t="t" r="r" b="b"/>
              <a:pathLst>
                <a:path w="364490" h="274320">
                  <a:moveTo>
                    <a:pt x="364236" y="0"/>
                  </a:moveTo>
                  <a:lnTo>
                    <a:pt x="179832" y="0"/>
                  </a:lnTo>
                  <a:lnTo>
                    <a:pt x="179832" y="138684"/>
                  </a:lnTo>
                  <a:lnTo>
                    <a:pt x="0" y="138684"/>
                  </a:lnTo>
                  <a:lnTo>
                    <a:pt x="0" y="274320"/>
                  </a:lnTo>
                  <a:lnTo>
                    <a:pt x="190500" y="274320"/>
                  </a:lnTo>
                  <a:lnTo>
                    <a:pt x="190500" y="138684"/>
                  </a:lnTo>
                  <a:lnTo>
                    <a:pt x="364236" y="138684"/>
                  </a:lnTo>
                  <a:lnTo>
                    <a:pt x="364236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8340" y="779729"/>
            <a:ext cx="71462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How to setup Git </a:t>
            </a:r>
            <a:r>
              <a:rPr spc="-5" dirty="0"/>
              <a:t>and</a:t>
            </a:r>
            <a:r>
              <a:rPr spc="-45" dirty="0"/>
              <a:t> </a:t>
            </a:r>
            <a:r>
              <a:rPr dirty="0"/>
              <a:t>GitHub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8340" y="2002663"/>
            <a:ext cx="10589895" cy="2660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  <a:hlinkClick r:id="rId3"/>
              </a:rPr>
              <a:t>Download and install the </a:t>
            </a:r>
            <a:r>
              <a:rPr sz="3200" spc="-5" dirty="0">
                <a:latin typeface="Arial"/>
                <a:cs typeface="Arial"/>
                <a:hlinkClick r:id="rId3"/>
              </a:rPr>
              <a:t>latest </a:t>
            </a:r>
            <a:r>
              <a:rPr sz="3200" dirty="0">
                <a:latin typeface="Arial"/>
                <a:cs typeface="Arial"/>
                <a:hlinkClick r:id="rId3"/>
              </a:rPr>
              <a:t>version of</a:t>
            </a:r>
            <a:r>
              <a:rPr sz="3200" dirty="0">
                <a:solidFill>
                  <a:srgbClr val="666699"/>
                </a:solidFill>
                <a:latin typeface="Arial"/>
                <a:cs typeface="Arial"/>
                <a:hlinkClick r:id="rId3"/>
              </a:rPr>
              <a:t> </a:t>
            </a:r>
            <a:r>
              <a:rPr sz="3200" u="heavy" dirty="0">
                <a:solidFill>
                  <a:srgbClr val="666699"/>
                </a:solidFill>
                <a:uFill>
                  <a:solidFill>
                    <a:srgbClr val="666699"/>
                  </a:solidFill>
                </a:uFill>
                <a:latin typeface="Arial"/>
                <a:cs typeface="Arial"/>
                <a:hlinkClick r:id="rId3"/>
              </a:rPr>
              <a:t>GitHub  Desktop</a:t>
            </a:r>
            <a:r>
              <a:rPr sz="3200" dirty="0">
                <a:latin typeface="Arial"/>
                <a:cs typeface="Arial"/>
                <a:hlinkClick r:id="rId3"/>
              </a:rPr>
              <a:t>. This will </a:t>
            </a:r>
            <a:r>
              <a:rPr sz="3200" spc="-5" dirty="0">
                <a:latin typeface="Arial"/>
                <a:cs typeface="Arial"/>
                <a:hlinkClick r:id="rId3"/>
              </a:rPr>
              <a:t>automatically </a:t>
            </a:r>
            <a:r>
              <a:rPr sz="3200" dirty="0">
                <a:latin typeface="Arial"/>
                <a:cs typeface="Arial"/>
                <a:hlinkClick r:id="rId3"/>
              </a:rPr>
              <a:t>install Git </a:t>
            </a:r>
            <a:r>
              <a:rPr sz="3200" i="1" spc="-5" dirty="0">
                <a:latin typeface="Arial"/>
                <a:cs typeface="Arial"/>
                <a:hlinkClick r:id="rId3"/>
              </a:rPr>
              <a:t>and </a:t>
            </a:r>
            <a:r>
              <a:rPr sz="3200" dirty="0">
                <a:latin typeface="Arial"/>
                <a:cs typeface="Arial"/>
              </a:rPr>
              <a:t>keep it</a:t>
            </a:r>
            <a:r>
              <a:rPr sz="3200" spc="-1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up-  to-date </a:t>
            </a:r>
            <a:r>
              <a:rPr sz="3200" dirty="0">
                <a:latin typeface="Arial"/>
                <a:cs typeface="Arial"/>
              </a:rPr>
              <a:t>for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you.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007C"/>
              </a:buClr>
              <a:buFont typeface="Wingdings"/>
              <a:buChar char=""/>
            </a:pPr>
            <a:endParaRPr sz="46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https://help.github.com/articles/set-up-git/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5260" y="0"/>
            <a:ext cx="12016740" cy="546100"/>
            <a:chOff x="175260" y="0"/>
            <a:chExt cx="12016740" cy="546100"/>
          </a:xfrm>
        </p:grpSpPr>
        <p:sp>
          <p:nvSpPr>
            <p:cNvPr id="3" name="object 3"/>
            <p:cNvSpPr/>
            <p:nvPr/>
          </p:nvSpPr>
          <p:spPr>
            <a:xfrm>
              <a:off x="550164" y="135636"/>
              <a:ext cx="11641836" cy="2743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5592" y="0"/>
              <a:ext cx="370840" cy="271780"/>
            </a:xfrm>
            <a:custGeom>
              <a:avLst/>
              <a:gdLst/>
              <a:ahLst/>
              <a:cxnLst/>
              <a:rect l="l" t="t" r="r" b="b"/>
              <a:pathLst>
                <a:path w="370840" h="271780">
                  <a:moveTo>
                    <a:pt x="184404" y="135648"/>
                  </a:moveTo>
                  <a:lnTo>
                    <a:pt x="0" y="135648"/>
                  </a:lnTo>
                  <a:lnTo>
                    <a:pt x="0" y="271272"/>
                  </a:lnTo>
                  <a:lnTo>
                    <a:pt x="184404" y="271272"/>
                  </a:lnTo>
                  <a:lnTo>
                    <a:pt x="184404" y="135648"/>
                  </a:lnTo>
                  <a:close/>
                </a:path>
                <a:path w="370840" h="271780">
                  <a:moveTo>
                    <a:pt x="370332" y="0"/>
                  </a:moveTo>
                  <a:lnTo>
                    <a:pt x="184404" y="0"/>
                  </a:lnTo>
                  <a:lnTo>
                    <a:pt x="184404" y="135648"/>
                  </a:lnTo>
                  <a:lnTo>
                    <a:pt x="370332" y="135648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9996" y="135636"/>
              <a:ext cx="186055" cy="140335"/>
            </a:xfrm>
            <a:custGeom>
              <a:avLst/>
              <a:gdLst/>
              <a:ahLst/>
              <a:cxnLst/>
              <a:rect l="l" t="t" r="r" b="b"/>
              <a:pathLst>
                <a:path w="186055" h="140335">
                  <a:moveTo>
                    <a:pt x="185928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185928" y="140207"/>
                  </a:lnTo>
                  <a:lnTo>
                    <a:pt x="18592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5760" y="274320"/>
              <a:ext cx="190500" cy="135890"/>
            </a:xfrm>
            <a:custGeom>
              <a:avLst/>
              <a:gdLst/>
              <a:ahLst/>
              <a:cxnLst/>
              <a:rect l="l" t="t" r="r" b="b"/>
              <a:pathLst>
                <a:path w="190500" h="135890">
                  <a:moveTo>
                    <a:pt x="0" y="135635"/>
                  </a:moveTo>
                  <a:lnTo>
                    <a:pt x="190499" y="135635"/>
                  </a:lnTo>
                  <a:lnTo>
                    <a:pt x="190499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5260" y="137160"/>
              <a:ext cx="189230" cy="137160"/>
            </a:xfrm>
            <a:custGeom>
              <a:avLst/>
              <a:gdLst/>
              <a:ahLst/>
              <a:cxnLst/>
              <a:rect l="l" t="t" r="r" b="b"/>
              <a:pathLst>
                <a:path w="189229" h="137160">
                  <a:moveTo>
                    <a:pt x="18897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88976" y="1371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5760" y="271271"/>
              <a:ext cx="364490" cy="274320"/>
            </a:xfrm>
            <a:custGeom>
              <a:avLst/>
              <a:gdLst/>
              <a:ahLst/>
              <a:cxnLst/>
              <a:rect l="l" t="t" r="r" b="b"/>
              <a:pathLst>
                <a:path w="364490" h="274320">
                  <a:moveTo>
                    <a:pt x="364236" y="0"/>
                  </a:moveTo>
                  <a:lnTo>
                    <a:pt x="179832" y="0"/>
                  </a:lnTo>
                  <a:lnTo>
                    <a:pt x="179832" y="138684"/>
                  </a:lnTo>
                  <a:lnTo>
                    <a:pt x="0" y="138684"/>
                  </a:lnTo>
                  <a:lnTo>
                    <a:pt x="0" y="274320"/>
                  </a:lnTo>
                  <a:lnTo>
                    <a:pt x="190500" y="274320"/>
                  </a:lnTo>
                  <a:lnTo>
                    <a:pt x="190500" y="138684"/>
                  </a:lnTo>
                  <a:lnTo>
                    <a:pt x="364236" y="138684"/>
                  </a:lnTo>
                  <a:lnTo>
                    <a:pt x="364236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41908" y="4427042"/>
            <a:ext cx="57753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Arial"/>
                <a:cs typeface="Arial"/>
              </a:rPr>
              <a:t>BASIC GIT</a:t>
            </a:r>
            <a:r>
              <a:rPr sz="4000" b="1" spc="-50" dirty="0">
                <a:latin typeface="Arial"/>
                <a:cs typeface="Arial"/>
              </a:rPr>
              <a:t> </a:t>
            </a:r>
            <a:r>
              <a:rPr sz="4000" b="1" spc="-10" dirty="0">
                <a:latin typeface="Arial"/>
                <a:cs typeface="Arial"/>
              </a:rPr>
              <a:t>COMMANDS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5260" y="0"/>
            <a:ext cx="12016740" cy="546100"/>
            <a:chOff x="175260" y="0"/>
            <a:chExt cx="12016740" cy="546100"/>
          </a:xfrm>
        </p:grpSpPr>
        <p:sp>
          <p:nvSpPr>
            <p:cNvPr id="3" name="object 3"/>
            <p:cNvSpPr/>
            <p:nvPr/>
          </p:nvSpPr>
          <p:spPr>
            <a:xfrm>
              <a:off x="550164" y="135636"/>
              <a:ext cx="11641836" cy="2743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5592" y="0"/>
              <a:ext cx="370840" cy="271780"/>
            </a:xfrm>
            <a:custGeom>
              <a:avLst/>
              <a:gdLst/>
              <a:ahLst/>
              <a:cxnLst/>
              <a:rect l="l" t="t" r="r" b="b"/>
              <a:pathLst>
                <a:path w="370840" h="271780">
                  <a:moveTo>
                    <a:pt x="184404" y="135648"/>
                  </a:moveTo>
                  <a:lnTo>
                    <a:pt x="0" y="135648"/>
                  </a:lnTo>
                  <a:lnTo>
                    <a:pt x="0" y="271272"/>
                  </a:lnTo>
                  <a:lnTo>
                    <a:pt x="184404" y="271272"/>
                  </a:lnTo>
                  <a:lnTo>
                    <a:pt x="184404" y="135648"/>
                  </a:lnTo>
                  <a:close/>
                </a:path>
                <a:path w="370840" h="271780">
                  <a:moveTo>
                    <a:pt x="370332" y="0"/>
                  </a:moveTo>
                  <a:lnTo>
                    <a:pt x="184404" y="0"/>
                  </a:lnTo>
                  <a:lnTo>
                    <a:pt x="184404" y="135648"/>
                  </a:lnTo>
                  <a:lnTo>
                    <a:pt x="370332" y="135648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9996" y="135636"/>
              <a:ext cx="186055" cy="140335"/>
            </a:xfrm>
            <a:custGeom>
              <a:avLst/>
              <a:gdLst/>
              <a:ahLst/>
              <a:cxnLst/>
              <a:rect l="l" t="t" r="r" b="b"/>
              <a:pathLst>
                <a:path w="186055" h="140335">
                  <a:moveTo>
                    <a:pt x="185928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185928" y="140207"/>
                  </a:lnTo>
                  <a:lnTo>
                    <a:pt x="18592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5760" y="274320"/>
              <a:ext cx="190500" cy="135890"/>
            </a:xfrm>
            <a:custGeom>
              <a:avLst/>
              <a:gdLst/>
              <a:ahLst/>
              <a:cxnLst/>
              <a:rect l="l" t="t" r="r" b="b"/>
              <a:pathLst>
                <a:path w="190500" h="135890">
                  <a:moveTo>
                    <a:pt x="0" y="135635"/>
                  </a:moveTo>
                  <a:lnTo>
                    <a:pt x="190499" y="135635"/>
                  </a:lnTo>
                  <a:lnTo>
                    <a:pt x="190499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5260" y="137160"/>
              <a:ext cx="189230" cy="137160"/>
            </a:xfrm>
            <a:custGeom>
              <a:avLst/>
              <a:gdLst/>
              <a:ahLst/>
              <a:cxnLst/>
              <a:rect l="l" t="t" r="r" b="b"/>
              <a:pathLst>
                <a:path w="189229" h="137160">
                  <a:moveTo>
                    <a:pt x="18897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88976" y="1371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5760" y="271271"/>
              <a:ext cx="364490" cy="274320"/>
            </a:xfrm>
            <a:custGeom>
              <a:avLst/>
              <a:gdLst/>
              <a:ahLst/>
              <a:cxnLst/>
              <a:rect l="l" t="t" r="r" b="b"/>
              <a:pathLst>
                <a:path w="364490" h="274320">
                  <a:moveTo>
                    <a:pt x="364236" y="0"/>
                  </a:moveTo>
                  <a:lnTo>
                    <a:pt x="179832" y="0"/>
                  </a:lnTo>
                  <a:lnTo>
                    <a:pt x="179832" y="138684"/>
                  </a:lnTo>
                  <a:lnTo>
                    <a:pt x="0" y="138684"/>
                  </a:lnTo>
                  <a:lnTo>
                    <a:pt x="0" y="274320"/>
                  </a:lnTo>
                  <a:lnTo>
                    <a:pt x="190500" y="274320"/>
                  </a:lnTo>
                  <a:lnTo>
                    <a:pt x="190500" y="138684"/>
                  </a:lnTo>
                  <a:lnTo>
                    <a:pt x="364236" y="138684"/>
                  </a:lnTo>
                  <a:lnTo>
                    <a:pt x="364236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8340" y="779729"/>
            <a:ext cx="59645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Introduce yourself to</a:t>
            </a:r>
            <a:r>
              <a:rPr spc="-60" dirty="0"/>
              <a:t> </a:t>
            </a:r>
            <a:r>
              <a:rPr dirty="0"/>
              <a:t>Git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8340" y="1753714"/>
            <a:ext cx="10234295" cy="491553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On your computer, open the </a:t>
            </a:r>
            <a:r>
              <a:rPr sz="3200" b="1" dirty="0">
                <a:latin typeface="Arial"/>
                <a:cs typeface="Arial"/>
              </a:rPr>
              <a:t>Git </a:t>
            </a:r>
            <a:r>
              <a:rPr sz="3200" b="1" spc="-5" dirty="0">
                <a:latin typeface="Arial"/>
                <a:cs typeface="Arial"/>
              </a:rPr>
              <a:t>Shell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application.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Enter these </a:t>
            </a:r>
            <a:r>
              <a:rPr sz="3200" spc="-5" dirty="0">
                <a:latin typeface="Arial"/>
                <a:cs typeface="Arial"/>
              </a:rPr>
              <a:t>lines </a:t>
            </a:r>
            <a:r>
              <a:rPr sz="3200" dirty="0">
                <a:latin typeface="Arial"/>
                <a:cs typeface="Arial"/>
              </a:rPr>
              <a:t>(with </a:t>
            </a:r>
            <a:r>
              <a:rPr sz="3200" spc="-5" dirty="0">
                <a:latin typeface="Arial"/>
                <a:cs typeface="Arial"/>
              </a:rPr>
              <a:t>appropriate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changes):</a:t>
            </a:r>
            <a:endParaRPr sz="3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59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56920" algn="l"/>
                <a:tab pos="1315720" algn="l"/>
                <a:tab pos="2292350" algn="l"/>
                <a:tab pos="3550920" algn="l"/>
                <a:tab pos="4947285" algn="l"/>
                <a:tab pos="5785485" algn="l"/>
              </a:tabLst>
            </a:pPr>
            <a:r>
              <a:rPr sz="2000" spc="395" dirty="0">
                <a:solidFill>
                  <a:srgbClr val="00007C"/>
                </a:solidFill>
                <a:latin typeface="Arial"/>
                <a:cs typeface="Arial"/>
              </a:rPr>
              <a:t>git	</a:t>
            </a:r>
            <a:r>
              <a:rPr sz="2000" spc="210" dirty="0">
                <a:solidFill>
                  <a:srgbClr val="00007C"/>
                </a:solidFill>
                <a:latin typeface="Arial"/>
                <a:cs typeface="Arial"/>
              </a:rPr>
              <a:t>config	</a:t>
            </a:r>
            <a:r>
              <a:rPr sz="2000" spc="265" dirty="0">
                <a:solidFill>
                  <a:srgbClr val="00007C"/>
                </a:solidFill>
                <a:latin typeface="Arial"/>
                <a:cs typeface="Arial"/>
              </a:rPr>
              <a:t>--global	</a:t>
            </a:r>
            <a:r>
              <a:rPr sz="2000" spc="45" dirty="0">
                <a:solidFill>
                  <a:srgbClr val="00007C"/>
                </a:solidFill>
                <a:latin typeface="Arial"/>
                <a:cs typeface="Arial"/>
              </a:rPr>
              <a:t>user.name	</a:t>
            </a:r>
            <a:r>
              <a:rPr sz="2000" spc="85" dirty="0">
                <a:solidFill>
                  <a:srgbClr val="00007C"/>
                </a:solidFill>
                <a:latin typeface="Arial"/>
                <a:cs typeface="Arial"/>
              </a:rPr>
              <a:t>"John	</a:t>
            </a:r>
            <a:r>
              <a:rPr sz="2000" spc="125" dirty="0">
                <a:solidFill>
                  <a:srgbClr val="00007C"/>
                </a:solidFill>
                <a:latin typeface="Arial"/>
                <a:cs typeface="Arial"/>
              </a:rPr>
              <a:t>Smith"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56920" algn="l"/>
                <a:tab pos="1315720" algn="l"/>
                <a:tab pos="2292350" algn="l"/>
                <a:tab pos="3551554" algn="l"/>
                <a:tab pos="5087620" algn="l"/>
              </a:tabLst>
            </a:pPr>
            <a:r>
              <a:rPr sz="2000" spc="395" dirty="0">
                <a:solidFill>
                  <a:srgbClr val="00007C"/>
                </a:solidFill>
                <a:latin typeface="Arial"/>
                <a:cs typeface="Arial"/>
              </a:rPr>
              <a:t>git	</a:t>
            </a:r>
            <a:r>
              <a:rPr sz="2000" spc="210" dirty="0">
                <a:solidFill>
                  <a:srgbClr val="00007C"/>
                </a:solidFill>
                <a:latin typeface="Arial"/>
                <a:cs typeface="Arial"/>
              </a:rPr>
              <a:t>config	</a:t>
            </a:r>
            <a:r>
              <a:rPr sz="2000" spc="265" dirty="0">
                <a:solidFill>
                  <a:srgbClr val="00007C"/>
                </a:solidFill>
                <a:latin typeface="Arial"/>
                <a:cs typeface="Arial"/>
              </a:rPr>
              <a:t>--global	</a:t>
            </a:r>
            <a:r>
              <a:rPr sz="2000" spc="175" dirty="0">
                <a:solidFill>
                  <a:srgbClr val="00007C"/>
                </a:solidFill>
                <a:latin typeface="Arial"/>
                <a:cs typeface="Arial"/>
              </a:rPr>
              <a:t>user.email	</a:t>
            </a:r>
            <a:r>
              <a:rPr sz="2000" u="heavy" spc="75" dirty="0">
                <a:solidFill>
                  <a:srgbClr val="666699"/>
                </a:solidFill>
                <a:uFill>
                  <a:solidFill>
                    <a:srgbClr val="666699"/>
                  </a:solidFill>
                </a:uFill>
                <a:latin typeface="Arial"/>
                <a:cs typeface="Arial"/>
                <a:hlinkClick r:id="rId3"/>
              </a:rPr>
              <a:t>jsmith@seas.upenn.edu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You </a:t>
            </a:r>
            <a:r>
              <a:rPr sz="3200" spc="-5" dirty="0">
                <a:latin typeface="Arial"/>
                <a:cs typeface="Arial"/>
              </a:rPr>
              <a:t>only need </a:t>
            </a:r>
            <a:r>
              <a:rPr sz="3200" dirty="0">
                <a:latin typeface="Arial"/>
                <a:cs typeface="Arial"/>
              </a:rPr>
              <a:t>to do </a:t>
            </a:r>
            <a:r>
              <a:rPr sz="3200" spc="-5" dirty="0">
                <a:latin typeface="Arial"/>
                <a:cs typeface="Arial"/>
              </a:rPr>
              <a:t>this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once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If you want to </a:t>
            </a:r>
            <a:r>
              <a:rPr sz="3200" spc="-5" dirty="0">
                <a:latin typeface="Arial"/>
                <a:cs typeface="Arial"/>
              </a:rPr>
              <a:t>use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different name/email address </a:t>
            </a:r>
            <a:r>
              <a:rPr sz="3200" dirty="0">
                <a:latin typeface="Arial"/>
                <a:cs typeface="Arial"/>
              </a:rPr>
              <a:t>for a  particular project, you can change it for just that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project</a:t>
            </a:r>
            <a:endParaRPr sz="3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0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55" dirty="0">
                <a:solidFill>
                  <a:srgbClr val="00007C"/>
                </a:solidFill>
                <a:latin typeface="Arial"/>
                <a:cs typeface="Arial"/>
              </a:rPr>
              <a:t>cd </a:t>
            </a:r>
            <a:r>
              <a:rPr sz="2800" spc="-5" dirty="0">
                <a:latin typeface="Arial"/>
                <a:cs typeface="Arial"/>
              </a:rPr>
              <a:t>to the </a:t>
            </a:r>
            <a:r>
              <a:rPr sz="2800" dirty="0">
                <a:latin typeface="Arial"/>
                <a:cs typeface="Arial"/>
              </a:rPr>
              <a:t>project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directory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Use the </a:t>
            </a:r>
            <a:r>
              <a:rPr sz="2800" dirty="0">
                <a:latin typeface="Arial"/>
                <a:cs typeface="Arial"/>
              </a:rPr>
              <a:t>above </a:t>
            </a:r>
            <a:r>
              <a:rPr sz="2800" spc="-5" dirty="0">
                <a:latin typeface="Arial"/>
                <a:cs typeface="Arial"/>
              </a:rPr>
              <a:t>commands, but leave </a:t>
            </a:r>
            <a:r>
              <a:rPr sz="2800" dirty="0">
                <a:latin typeface="Arial"/>
                <a:cs typeface="Arial"/>
              </a:rPr>
              <a:t>out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105" dirty="0">
                <a:latin typeface="Arial"/>
                <a:cs typeface="Arial"/>
              </a:rPr>
              <a:t> </a:t>
            </a:r>
            <a:r>
              <a:rPr sz="2800" spc="365" dirty="0">
                <a:solidFill>
                  <a:srgbClr val="00007C"/>
                </a:solidFill>
                <a:latin typeface="Arial"/>
                <a:cs typeface="Arial"/>
              </a:rPr>
              <a:t>--global</a:t>
            </a:r>
            <a:endParaRPr sz="2800">
              <a:latin typeface="Arial"/>
              <a:cs typeface="Arial"/>
            </a:endParaRPr>
          </a:p>
          <a:p>
            <a:pPr marL="581660" algn="ctr">
              <a:lnSpc>
                <a:spcPct val="100000"/>
              </a:lnSpc>
              <a:spcBef>
                <a:spcPts val="780"/>
              </a:spcBef>
            </a:pPr>
            <a:r>
              <a:rPr sz="1400" spc="-5" dirty="0"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8100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5260" y="0"/>
            <a:ext cx="12016740" cy="546100"/>
            <a:chOff x="175260" y="0"/>
            <a:chExt cx="12016740" cy="546100"/>
          </a:xfrm>
        </p:grpSpPr>
        <p:sp>
          <p:nvSpPr>
            <p:cNvPr id="4" name="object 4"/>
            <p:cNvSpPr/>
            <p:nvPr/>
          </p:nvSpPr>
          <p:spPr>
            <a:xfrm>
              <a:off x="550164" y="135636"/>
              <a:ext cx="11641836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5592" y="0"/>
              <a:ext cx="370840" cy="271780"/>
            </a:xfrm>
            <a:custGeom>
              <a:avLst/>
              <a:gdLst/>
              <a:ahLst/>
              <a:cxnLst/>
              <a:rect l="l" t="t" r="r" b="b"/>
              <a:pathLst>
                <a:path w="370840" h="271780">
                  <a:moveTo>
                    <a:pt x="184404" y="135648"/>
                  </a:moveTo>
                  <a:lnTo>
                    <a:pt x="0" y="135648"/>
                  </a:lnTo>
                  <a:lnTo>
                    <a:pt x="0" y="271272"/>
                  </a:lnTo>
                  <a:lnTo>
                    <a:pt x="184404" y="271272"/>
                  </a:lnTo>
                  <a:lnTo>
                    <a:pt x="184404" y="135648"/>
                  </a:lnTo>
                  <a:close/>
                </a:path>
                <a:path w="370840" h="271780">
                  <a:moveTo>
                    <a:pt x="370332" y="0"/>
                  </a:moveTo>
                  <a:lnTo>
                    <a:pt x="184404" y="0"/>
                  </a:lnTo>
                  <a:lnTo>
                    <a:pt x="184404" y="135648"/>
                  </a:lnTo>
                  <a:lnTo>
                    <a:pt x="370332" y="135648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9996" y="135636"/>
              <a:ext cx="186055" cy="140335"/>
            </a:xfrm>
            <a:custGeom>
              <a:avLst/>
              <a:gdLst/>
              <a:ahLst/>
              <a:cxnLst/>
              <a:rect l="l" t="t" r="r" b="b"/>
              <a:pathLst>
                <a:path w="186055" h="140335">
                  <a:moveTo>
                    <a:pt x="185928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185928" y="140207"/>
                  </a:lnTo>
                  <a:lnTo>
                    <a:pt x="18592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5760" y="274320"/>
              <a:ext cx="190500" cy="135890"/>
            </a:xfrm>
            <a:custGeom>
              <a:avLst/>
              <a:gdLst/>
              <a:ahLst/>
              <a:cxnLst/>
              <a:rect l="l" t="t" r="r" b="b"/>
              <a:pathLst>
                <a:path w="190500" h="135890">
                  <a:moveTo>
                    <a:pt x="0" y="135635"/>
                  </a:moveTo>
                  <a:lnTo>
                    <a:pt x="190499" y="135635"/>
                  </a:lnTo>
                  <a:lnTo>
                    <a:pt x="190499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5260" y="137160"/>
              <a:ext cx="189230" cy="137160"/>
            </a:xfrm>
            <a:custGeom>
              <a:avLst/>
              <a:gdLst/>
              <a:ahLst/>
              <a:cxnLst/>
              <a:rect l="l" t="t" r="r" b="b"/>
              <a:pathLst>
                <a:path w="189229" h="137160">
                  <a:moveTo>
                    <a:pt x="18897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88976" y="1371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5760" y="271271"/>
              <a:ext cx="364490" cy="274320"/>
            </a:xfrm>
            <a:custGeom>
              <a:avLst/>
              <a:gdLst/>
              <a:ahLst/>
              <a:cxnLst/>
              <a:rect l="l" t="t" r="r" b="b"/>
              <a:pathLst>
                <a:path w="364490" h="274320">
                  <a:moveTo>
                    <a:pt x="364236" y="0"/>
                  </a:moveTo>
                  <a:lnTo>
                    <a:pt x="179832" y="0"/>
                  </a:lnTo>
                  <a:lnTo>
                    <a:pt x="179832" y="138684"/>
                  </a:lnTo>
                  <a:lnTo>
                    <a:pt x="0" y="138684"/>
                  </a:lnTo>
                  <a:lnTo>
                    <a:pt x="0" y="274320"/>
                  </a:lnTo>
                  <a:lnTo>
                    <a:pt x="190500" y="274320"/>
                  </a:lnTo>
                  <a:lnTo>
                    <a:pt x="190500" y="138684"/>
                  </a:lnTo>
                  <a:lnTo>
                    <a:pt x="364236" y="138684"/>
                  </a:lnTo>
                  <a:lnTo>
                    <a:pt x="364236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88340" y="779729"/>
            <a:ext cx="36004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dirty="0"/>
              <a:t>repository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8340" y="1684363"/>
            <a:ext cx="10759440" cy="498475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Your top-level </a:t>
            </a:r>
            <a:r>
              <a:rPr sz="2400" b="1" dirty="0">
                <a:latin typeface="Arial"/>
                <a:cs typeface="Arial"/>
              </a:rPr>
              <a:t>working </a:t>
            </a:r>
            <a:r>
              <a:rPr sz="2400" b="1" spc="-5" dirty="0">
                <a:latin typeface="Arial"/>
                <a:cs typeface="Arial"/>
              </a:rPr>
              <a:t>directory </a:t>
            </a:r>
            <a:r>
              <a:rPr sz="2400" spc="-5" dirty="0">
                <a:latin typeface="Arial"/>
                <a:cs typeface="Arial"/>
              </a:rPr>
              <a:t>contains everything about your</a:t>
            </a:r>
            <a:r>
              <a:rPr sz="2400" spc="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project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The working directory probably contains many subdirectories—source code,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binaries,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documentation, data files,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One of these subdirectories, named </a:t>
            </a:r>
            <a:r>
              <a:rPr sz="2000" dirty="0">
                <a:solidFill>
                  <a:srgbClr val="9999CC"/>
                </a:solidFill>
                <a:latin typeface="Trebuchet MS"/>
                <a:cs typeface="Trebuchet MS"/>
              </a:rPr>
              <a:t>.git</a:t>
            </a:r>
            <a:r>
              <a:rPr sz="2000" dirty="0">
                <a:latin typeface="Arial"/>
                <a:cs typeface="Arial"/>
              </a:rPr>
              <a:t>, is your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repository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At </a:t>
            </a:r>
            <a:r>
              <a:rPr sz="2400" spc="-5" dirty="0">
                <a:latin typeface="Arial"/>
                <a:cs typeface="Arial"/>
              </a:rPr>
              <a:t>any </a:t>
            </a:r>
            <a:r>
              <a:rPr sz="2400" dirty="0">
                <a:latin typeface="Arial"/>
                <a:cs typeface="Arial"/>
              </a:rPr>
              <a:t>time, you can take a “snapshot” </a:t>
            </a:r>
            <a:r>
              <a:rPr sz="2400" spc="-5" dirty="0">
                <a:latin typeface="Arial"/>
                <a:cs typeface="Arial"/>
              </a:rPr>
              <a:t>of everything </a:t>
            </a:r>
            <a:r>
              <a:rPr sz="2400" dirty="0">
                <a:latin typeface="Arial"/>
                <a:cs typeface="Arial"/>
              </a:rPr>
              <a:t>(or </a:t>
            </a:r>
            <a:r>
              <a:rPr sz="2400" spc="-5" dirty="0">
                <a:latin typeface="Arial"/>
                <a:cs typeface="Arial"/>
              </a:rPr>
              <a:t>selected </a:t>
            </a:r>
            <a:r>
              <a:rPr sz="2400" dirty="0">
                <a:latin typeface="Arial"/>
                <a:cs typeface="Arial"/>
              </a:rPr>
              <a:t>things)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your </a:t>
            </a:r>
            <a:r>
              <a:rPr sz="2400" dirty="0">
                <a:latin typeface="Arial"/>
                <a:cs typeface="Arial"/>
              </a:rPr>
              <a:t>project </a:t>
            </a:r>
            <a:r>
              <a:rPr sz="2400" spc="-5" dirty="0">
                <a:latin typeface="Arial"/>
                <a:cs typeface="Arial"/>
              </a:rPr>
              <a:t>directory, and </a:t>
            </a:r>
            <a:r>
              <a:rPr sz="2400" dirty="0">
                <a:latin typeface="Arial"/>
                <a:cs typeface="Arial"/>
              </a:rPr>
              <a:t>put </a:t>
            </a:r>
            <a:r>
              <a:rPr sz="2400" spc="-5" dirty="0">
                <a:latin typeface="Arial"/>
                <a:cs typeface="Arial"/>
              </a:rPr>
              <a:t>it </a:t>
            </a:r>
            <a:r>
              <a:rPr sz="2400" spc="-1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your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repository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This </a:t>
            </a:r>
            <a:r>
              <a:rPr sz="2000" spc="-5" dirty="0">
                <a:latin typeface="Arial"/>
                <a:cs typeface="Arial"/>
              </a:rPr>
              <a:t>“snapshot” is </a:t>
            </a:r>
            <a:r>
              <a:rPr sz="2000" dirty="0">
                <a:latin typeface="Arial"/>
                <a:cs typeface="Arial"/>
              </a:rPr>
              <a:t>called a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commit</a:t>
            </a:r>
            <a:r>
              <a:rPr sz="20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object</a:t>
            </a:r>
            <a:endParaRPr sz="20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0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The commit </a:t>
            </a:r>
            <a:r>
              <a:rPr sz="2000" spc="-5" dirty="0">
                <a:latin typeface="Arial"/>
                <a:cs typeface="Arial"/>
              </a:rPr>
              <a:t>object contains </a:t>
            </a:r>
            <a:r>
              <a:rPr sz="2000" dirty="0">
                <a:latin typeface="Arial"/>
                <a:cs typeface="Arial"/>
              </a:rPr>
              <a:t>(1) a set </a:t>
            </a:r>
            <a:r>
              <a:rPr sz="2000" spc="-5" dirty="0">
                <a:latin typeface="Arial"/>
                <a:cs typeface="Arial"/>
              </a:rPr>
              <a:t>of files, </a:t>
            </a:r>
            <a:r>
              <a:rPr sz="2000" dirty="0">
                <a:latin typeface="Arial"/>
                <a:cs typeface="Arial"/>
              </a:rPr>
              <a:t>(2) references to the </a:t>
            </a:r>
            <a:r>
              <a:rPr sz="2000" spc="-5" dirty="0">
                <a:latin typeface="Arial"/>
                <a:cs typeface="Arial"/>
              </a:rPr>
              <a:t>“parents” of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commit  </a:t>
            </a:r>
            <a:r>
              <a:rPr sz="2000" spc="-5" dirty="0">
                <a:latin typeface="Arial"/>
                <a:cs typeface="Arial"/>
              </a:rPr>
              <a:t>object, and </a:t>
            </a:r>
            <a:r>
              <a:rPr sz="2000" dirty="0">
                <a:latin typeface="Arial"/>
                <a:cs typeface="Arial"/>
              </a:rPr>
              <a:t>(3) a </a:t>
            </a:r>
            <a:r>
              <a:rPr sz="2000" spc="-5" dirty="0">
                <a:latin typeface="Arial"/>
                <a:cs typeface="Arial"/>
              </a:rPr>
              <a:t>unique </a:t>
            </a:r>
            <a:r>
              <a:rPr sz="2000" dirty="0">
                <a:latin typeface="Arial"/>
                <a:cs typeface="Arial"/>
              </a:rPr>
              <a:t>“SHA1”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Commit objects do </a:t>
            </a:r>
            <a:r>
              <a:rPr sz="2000" i="1" dirty="0">
                <a:latin typeface="Arial"/>
                <a:cs typeface="Arial"/>
              </a:rPr>
              <a:t>not </a:t>
            </a:r>
            <a:r>
              <a:rPr sz="2000" dirty="0">
                <a:latin typeface="Arial"/>
                <a:cs typeface="Arial"/>
              </a:rPr>
              <a:t>require huge amounts of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memory</a:t>
            </a:r>
            <a:endParaRPr sz="2000">
              <a:latin typeface="Arial"/>
              <a:cs typeface="Arial"/>
            </a:endParaRPr>
          </a:p>
          <a:p>
            <a:pPr marL="355600" marR="1286510" indent="-342900">
              <a:lnSpc>
                <a:spcPts val="2820"/>
              </a:lnSpc>
              <a:spcBef>
                <a:spcPts val="71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You can work as much as </a:t>
            </a:r>
            <a:r>
              <a:rPr sz="2400" dirty="0">
                <a:latin typeface="Arial"/>
                <a:cs typeface="Arial"/>
              </a:rPr>
              <a:t>you </a:t>
            </a:r>
            <a:r>
              <a:rPr sz="2400" spc="-5" dirty="0">
                <a:latin typeface="Arial"/>
                <a:cs typeface="Arial"/>
              </a:rPr>
              <a:t>like in your working </a:t>
            </a:r>
            <a:r>
              <a:rPr sz="2400" dirty="0">
                <a:latin typeface="Arial"/>
                <a:cs typeface="Arial"/>
              </a:rPr>
              <a:t>directory, </a:t>
            </a:r>
            <a:r>
              <a:rPr sz="2400" spc="-5" dirty="0">
                <a:latin typeface="Arial"/>
                <a:cs typeface="Arial"/>
              </a:rPr>
              <a:t>but the  </a:t>
            </a:r>
            <a:r>
              <a:rPr sz="2400" dirty="0">
                <a:latin typeface="Arial"/>
                <a:cs typeface="Arial"/>
              </a:rPr>
              <a:t>repository </a:t>
            </a:r>
            <a:r>
              <a:rPr sz="2400" spc="-5" dirty="0">
                <a:latin typeface="Arial"/>
                <a:cs typeface="Arial"/>
              </a:rPr>
              <a:t>isn’t updated until </a:t>
            </a:r>
            <a:r>
              <a:rPr sz="2400" dirty="0">
                <a:latin typeface="Arial"/>
                <a:cs typeface="Arial"/>
              </a:rPr>
              <a:t>you </a:t>
            </a:r>
            <a:r>
              <a:rPr sz="2400" spc="25" dirty="0">
                <a:solidFill>
                  <a:srgbClr val="00007C"/>
                </a:solidFill>
                <a:latin typeface="Arial"/>
                <a:cs typeface="Arial"/>
              </a:rPr>
              <a:t>commit</a:t>
            </a:r>
            <a:r>
              <a:rPr sz="2400" spc="50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something</a:t>
            </a:r>
            <a:endParaRPr sz="2400">
              <a:latin typeface="Arial"/>
              <a:cs typeface="Arial"/>
            </a:endParaRPr>
          </a:p>
          <a:p>
            <a:pPr marL="56515" algn="ctr">
              <a:lnSpc>
                <a:spcPct val="100000"/>
              </a:lnSpc>
              <a:spcBef>
                <a:spcPts val="2010"/>
              </a:spcBef>
            </a:pPr>
            <a:r>
              <a:rPr sz="1400" spc="-5" dirty="0"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1347</Words>
  <Application>Microsoft Office PowerPoint</Application>
  <PresentationFormat>Custom</PresentationFormat>
  <Paragraphs>179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A Tutorial for Git and</vt:lpstr>
      <vt:lpstr>Agenda</vt:lpstr>
      <vt:lpstr>Version control systems</vt:lpstr>
      <vt:lpstr>Benefits of version control</vt:lpstr>
      <vt:lpstr>What are Git and GitHub</vt:lpstr>
      <vt:lpstr>How to setup Git and GitHub</vt:lpstr>
      <vt:lpstr>BASIC GIT COMMANDS</vt:lpstr>
      <vt:lpstr>Introduce yourself to Git</vt:lpstr>
      <vt:lpstr>The repository</vt:lpstr>
      <vt:lpstr>init and the .git repository</vt:lpstr>
      <vt:lpstr>Making commits</vt:lpstr>
      <vt:lpstr>Commits and graphs</vt:lpstr>
      <vt:lpstr>Commit messages</vt:lpstr>
      <vt:lpstr>Typical workflow</vt:lpstr>
      <vt:lpstr>Keeping it simple</vt:lpstr>
      <vt:lpstr>More Commands: Don’t Get Scared.</vt:lpstr>
      <vt:lpstr>FUNDAMENTALS OF GITHUB</vt:lpstr>
      <vt:lpstr>Introduce yourself to GitHub</vt:lpstr>
      <vt:lpstr>Create or add a repository to GitHub</vt:lpstr>
      <vt:lpstr>Commit your changes on GitHub</vt:lpstr>
      <vt:lpstr>Creating a branch for your work</vt:lpstr>
      <vt:lpstr>Synchronizing your branch</vt:lpstr>
      <vt:lpstr>Viewing the history of your commits</vt:lpstr>
      <vt:lpstr>Revert your commit</vt:lpstr>
      <vt:lpstr>Fork &amp; Pull: A Collaborative model</vt:lpstr>
      <vt:lpstr>Using GitHub in Project Implementation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Tutorial for GitHub</dc:title>
  <dc:creator>JiaqiYan</dc:creator>
  <cp:lastModifiedBy>Avinash Ananthapalli</cp:lastModifiedBy>
  <cp:revision>1</cp:revision>
  <dcterms:created xsi:type="dcterms:W3CDTF">2022-01-08T09:03:46Z</dcterms:created>
  <dcterms:modified xsi:type="dcterms:W3CDTF">2022-01-08T09:11:26Z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2016-10-13T00:00:00Z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2022-01-08T00:00:00Z</vt:filetime>
  </property>
</Properties>
</file>