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9" r:id="rId4"/>
    <p:sldId id="281" r:id="rId5"/>
    <p:sldId id="283" r:id="rId6"/>
    <p:sldId id="282" r:id="rId7"/>
    <p:sldId id="286" r:id="rId8"/>
    <p:sldId id="284" r:id="rId9"/>
    <p:sldId id="288" r:id="rId10"/>
    <p:sldId id="290" r:id="rId11"/>
    <p:sldId id="292" r:id="rId12"/>
    <p:sldId id="294" r:id="rId13"/>
    <p:sldId id="298" r:id="rId14"/>
    <p:sldId id="296" r:id="rId15"/>
    <p:sldId id="297" r:id="rId16"/>
    <p:sldId id="26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3EEC"/>
    <a:srgbClr val="4E18E8"/>
    <a:srgbClr val="6535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CC84DD-CB0D-47AA-8200-79B661E9B4FA}" type="datetimeFigureOut">
              <a:rPr lang="en-US" smtClean="0"/>
              <a:pPr/>
              <a:t>10/30/2021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66C7E2-8881-494D-BE33-5FA50EC48DF5}" type="slidenum">
              <a:rPr lang="en-US" smtClean="0"/>
              <a:pPr/>
              <a:t>‹#›</a:t>
            </a:fld>
            <a:endParaRPr lang="en-US"/>
          </a:p>
        </p:txBody>
      </p:sp>
    </p:spTree>
    <p:extLst>
      <p:ext uri="{BB962C8B-B14F-4D97-AF65-F5344CB8AC3E}">
        <p14:creationId xmlns:p14="http://schemas.microsoft.com/office/powerpoint/2010/main" val="1106121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166C7E2-8881-494D-BE33-5FA50EC48DF5}" type="slidenum">
              <a:rPr lang="en-US" smtClean="0"/>
              <a:pPr/>
              <a:t>2</a:t>
            </a:fld>
            <a:endParaRPr lang="en-US"/>
          </a:p>
        </p:txBody>
      </p:sp>
    </p:spTree>
    <p:extLst>
      <p:ext uri="{BB962C8B-B14F-4D97-AF65-F5344CB8AC3E}">
        <p14:creationId xmlns:p14="http://schemas.microsoft.com/office/powerpoint/2010/main" val="3791897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F0C28BE-54E0-4215-94E6-E7AE7AD0DE67}" type="datetime1">
              <a:rPr lang="en-US" smtClean="0"/>
              <a:pPr/>
              <a:t>10/30/2021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B2053A-79C1-4C5C-AA77-91D5E8B7955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77C352-E5CC-47A5-BF7F-5DD9C50DBBCF}" type="datetime1">
              <a:rPr lang="en-US" smtClean="0"/>
              <a:pPr/>
              <a:t>10/30/2021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B2053A-79C1-4C5C-AA77-91D5E8B7955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D1A8F2-744E-42C2-81F4-202923FACA2E}" type="datetime1">
              <a:rPr lang="en-US" smtClean="0"/>
              <a:pPr/>
              <a:t>10/30/2021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B2053A-79C1-4C5C-AA77-91D5E8B7955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2AB19D-791C-4D63-B5BA-654A4FCA716E}" type="datetime1">
              <a:rPr lang="en-US" smtClean="0"/>
              <a:pPr/>
              <a:t>10/30/2021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B2053A-79C1-4C5C-AA77-91D5E8B7955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A1F42E-B937-4DC0-84AB-3A485F036CC1}" type="datetime1">
              <a:rPr lang="en-US" smtClean="0"/>
              <a:pPr/>
              <a:t>10/30/2021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B2053A-79C1-4C5C-AA77-91D5E8B7955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5D86FE8-AF59-4914-A674-7E75A12AE1A0}" type="datetime1">
              <a:rPr lang="en-US" smtClean="0"/>
              <a:pPr/>
              <a:t>10/30/2021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B2053A-79C1-4C5C-AA77-91D5E8B7955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A5564A6-8423-4334-BAB4-10676716DF04}" type="datetime1">
              <a:rPr lang="en-US" smtClean="0"/>
              <a:pPr/>
              <a:t>10/30/2021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B2053A-79C1-4C5C-AA77-91D5E8B7955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EBFCC82-C4AE-4119-B0DA-940C85B99659}" type="datetime1">
              <a:rPr lang="en-US" smtClean="0"/>
              <a:pPr/>
              <a:t>10/30/2021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B2053A-79C1-4C5C-AA77-91D5E8B7955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FF217A-FB80-4F32-AFB7-AEEAFA4D80C8}" type="datetime1">
              <a:rPr lang="en-US" smtClean="0"/>
              <a:pPr/>
              <a:t>10/30/2021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B2053A-79C1-4C5C-AA77-91D5E8B7955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0955BF-FAEF-4D52-9FBA-1BD3F50CA77E}" type="datetime1">
              <a:rPr lang="en-US" smtClean="0"/>
              <a:pPr/>
              <a:t>10/30/2021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B2053A-79C1-4C5C-AA77-91D5E8B7955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BAB22E-5E62-4B15-AFFB-97387BEE5B44}" type="datetime1">
              <a:rPr lang="en-US" smtClean="0"/>
              <a:pPr/>
              <a:t>10/30/2021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B2053A-79C1-4C5C-AA77-91D5E8B7955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CED235-8116-4FC2-B0A6-D711EDDB237B}" type="datetime1">
              <a:rPr lang="en-US" smtClean="0"/>
              <a:pPr/>
              <a:t>10/30/2021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B2053A-79C1-4C5C-AA77-91D5E8B7955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7DFE4A2-8F10-46AC-947C-BBB0DD7747CC}"/>
              </a:ext>
            </a:extLst>
          </p:cNvPr>
          <p:cNvSpPr txBox="1">
            <a:spLocks/>
          </p:cNvSpPr>
          <p:nvPr/>
        </p:nvSpPr>
        <p:spPr>
          <a:xfrm>
            <a:off x="457200" y="304800"/>
            <a:ext cx="8382000" cy="9144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SRI RAMAKRISHNA ENGINEERING COLLEGE</a:t>
            </a:r>
            <a:br>
              <a:rPr kumimoji="0" lang="en-US" sz="1400" b="1" i="0" u="none" strike="noStrike" kern="1200" cap="none" spc="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br>
            <a:r>
              <a:rPr kumimoji="0" lang="en-US" sz="1100" b="0" i="0" u="none" strike="noStrike" kern="1200" cap="none" spc="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[Educational Service: SNR Sons Charitable Trust]</a:t>
            </a:r>
            <a:br>
              <a:rPr kumimoji="0" lang="en-US" sz="1100" b="0" i="0" u="none" strike="noStrike" kern="1200" cap="none" spc="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br>
            <a:r>
              <a:rPr kumimoji="0" lang="en-US" sz="1100" b="0" i="0" u="none" strike="noStrike" kern="1200" cap="none" spc="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[Autonomous Institution, Accredited by NAAC with ‘A’ Grade]</a:t>
            </a:r>
            <a:br>
              <a:rPr kumimoji="0" lang="en-US" sz="1100" b="0" i="0" u="none" strike="noStrike" kern="1200" cap="none" spc="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br>
            <a:r>
              <a:rPr kumimoji="0" lang="en-US" sz="1100" b="0" i="0" u="none" strike="noStrike" kern="1200" cap="none" spc="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[Approved by AICTE and Permanently Affiliated to Anna University, Chennai]</a:t>
            </a:r>
            <a:br>
              <a:rPr kumimoji="0" lang="en-US" sz="1100" b="0" i="0" u="none" strike="noStrike" kern="1200" cap="none" spc="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br>
            <a:r>
              <a:rPr kumimoji="0" lang="en-US" sz="1100" b="0" i="0" u="none" strike="noStrike" kern="1200" cap="none" spc="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[ISO 9001:2015 Certified and all eligible </a:t>
            </a:r>
            <a:r>
              <a:rPr kumimoji="0" lang="en-US" sz="1100" b="0" i="0" u="none" strike="noStrike" kern="1200" cap="none" spc="0" normalizeH="0" baseline="0" noProof="0" dirty="0" err="1">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programmes</a:t>
            </a:r>
            <a:r>
              <a:rPr kumimoji="0" lang="en-US" sz="1100" b="0" i="0" u="none" strike="noStrike" kern="1200" cap="none" spc="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 Accredited by NBA]</a:t>
            </a:r>
            <a:br>
              <a:rPr kumimoji="0" lang="en-US" sz="1100" b="0" i="0" u="none" strike="noStrike" kern="1200" cap="none" spc="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br>
            <a:r>
              <a:rPr kumimoji="0" lang="en-US" sz="1100" b="0" i="0" u="none" strike="noStrike" kern="1200" cap="none" spc="0" normalizeH="0" baseline="0" noProof="0" dirty="0" err="1">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Vattamalaipalayam</a:t>
            </a:r>
            <a:r>
              <a:rPr kumimoji="0" lang="en-US" sz="1100" b="0" i="0" u="none" strike="noStrike" kern="1200" cap="none" spc="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 N.G.G.O. Colony Post, Coimbatore – 641 022.</a:t>
            </a:r>
            <a:br>
              <a:rPr kumimoji="0" lang="en-US" sz="1100" b="0" i="0" u="none" strike="noStrike" kern="1200" cap="none" spc="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br>
            <a:br>
              <a:rPr kumimoji="0" lang="en-US" sz="1100" b="0" i="0" u="none" strike="noStrike" kern="1200" cap="none" spc="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br>
            <a:endParaRPr kumimoji="0" lang="en-IN" sz="1100" b="0" i="0" u="none" strike="noStrike" kern="1200" cap="none" spc="0" normalizeH="0" baseline="0" noProof="0" dirty="0">
              <a:ln>
                <a:noFill/>
              </a:ln>
              <a:solidFill>
                <a:schemeClr val="tx1"/>
              </a:solidFill>
              <a:effectLst/>
              <a:uLnTx/>
              <a:uFillTx/>
              <a:latin typeface="+mj-lt"/>
              <a:ea typeface="+mj-ea"/>
              <a:cs typeface="+mj-cs"/>
            </a:endParaRPr>
          </a:p>
        </p:txBody>
      </p:sp>
      <p:pic>
        <p:nvPicPr>
          <p:cNvPr id="5" name="Picture 1">
            <a:extLst>
              <a:ext uri="{FF2B5EF4-FFF2-40B4-BE49-F238E27FC236}">
                <a16:creationId xmlns:a16="http://schemas.microsoft.com/office/drawing/2014/main" id="{074AC663-E103-4D9E-937D-19FE06ADE555}"/>
              </a:ext>
            </a:extLst>
          </p:cNvPr>
          <p:cNvPicPr>
            <a:picLocks noChangeAspect="1" noChangeArrowheads="1"/>
          </p:cNvPicPr>
          <p:nvPr/>
        </p:nvPicPr>
        <p:blipFill>
          <a:blip r:embed="rId2" cstate="print"/>
          <a:srcRect/>
          <a:stretch>
            <a:fillRect/>
          </a:stretch>
        </p:blipFill>
        <p:spPr bwMode="auto">
          <a:xfrm>
            <a:off x="381000" y="685800"/>
            <a:ext cx="838200" cy="770759"/>
          </a:xfrm>
          <a:prstGeom prst="rect">
            <a:avLst/>
          </a:prstGeom>
          <a:noFill/>
          <a:ln w="9525">
            <a:noFill/>
            <a:miter lim="800000"/>
            <a:headEnd/>
            <a:tailEnd/>
          </a:ln>
        </p:spPr>
      </p:pic>
      <p:pic>
        <p:nvPicPr>
          <p:cNvPr id="6" name="Picture 8" descr="SNR LOGO">
            <a:extLst>
              <a:ext uri="{FF2B5EF4-FFF2-40B4-BE49-F238E27FC236}">
                <a16:creationId xmlns:a16="http://schemas.microsoft.com/office/drawing/2014/main" id="{40D82937-DDCD-462F-9F71-915D87A62E30}"/>
              </a:ext>
            </a:extLst>
          </p:cNvPr>
          <p:cNvPicPr>
            <a:picLocks noChangeAspect="1" noChangeArrowheads="1"/>
          </p:cNvPicPr>
          <p:nvPr/>
        </p:nvPicPr>
        <p:blipFill>
          <a:blip r:embed="rId3" cstate="print"/>
          <a:srcRect/>
          <a:stretch>
            <a:fillRect/>
          </a:stretch>
        </p:blipFill>
        <p:spPr bwMode="auto">
          <a:xfrm>
            <a:off x="7772400" y="533400"/>
            <a:ext cx="1066800" cy="907763"/>
          </a:xfrm>
          <a:prstGeom prst="rect">
            <a:avLst/>
          </a:prstGeom>
          <a:noFill/>
        </p:spPr>
      </p:pic>
      <p:graphicFrame>
        <p:nvGraphicFramePr>
          <p:cNvPr id="7" name="Content Placeholder 3"/>
          <p:cNvGraphicFramePr>
            <a:graphicFrameLocks/>
          </p:cNvGraphicFramePr>
          <p:nvPr>
            <p:extLst>
              <p:ext uri="{D42A27DB-BD31-4B8C-83A1-F6EECF244321}">
                <p14:modId xmlns:p14="http://schemas.microsoft.com/office/powerpoint/2010/main" val="3343587132"/>
              </p:ext>
            </p:extLst>
          </p:nvPr>
        </p:nvGraphicFramePr>
        <p:xfrm>
          <a:off x="375285" y="2311425"/>
          <a:ext cx="8241030" cy="3413760"/>
        </p:xfrm>
        <a:graphic>
          <a:graphicData uri="http://schemas.openxmlformats.org/drawingml/2006/table">
            <a:tbl>
              <a:tblPr firstRow="1" bandRow="1">
                <a:tableStyleId>{2D5ABB26-0587-4C30-8999-92F81FD0307C}</a:tableStyleId>
              </a:tblPr>
              <a:tblGrid>
                <a:gridCol w="3200400">
                  <a:extLst>
                    <a:ext uri="{9D8B030D-6E8A-4147-A177-3AD203B41FA5}">
                      <a16:colId xmlns:a16="http://schemas.microsoft.com/office/drawing/2014/main" val="20000"/>
                    </a:ext>
                  </a:extLst>
                </a:gridCol>
                <a:gridCol w="316230">
                  <a:extLst>
                    <a:ext uri="{9D8B030D-6E8A-4147-A177-3AD203B41FA5}">
                      <a16:colId xmlns:a16="http://schemas.microsoft.com/office/drawing/2014/main" val="20001"/>
                    </a:ext>
                  </a:extLst>
                </a:gridCol>
                <a:gridCol w="4724400">
                  <a:extLst>
                    <a:ext uri="{9D8B030D-6E8A-4147-A177-3AD203B41FA5}">
                      <a16:colId xmlns:a16="http://schemas.microsoft.com/office/drawing/2014/main" val="20002"/>
                    </a:ext>
                  </a:extLst>
                </a:gridCol>
              </a:tblGrid>
              <a:tr h="370840">
                <a:tc>
                  <a:txBody>
                    <a:bodyPr/>
                    <a:lstStyle/>
                    <a:p>
                      <a:pPr marL="0" algn="l" defTabSz="914400" rtl="0" eaLnBrk="1" latinLnBrk="0" hangingPunct="1"/>
                      <a:r>
                        <a:rPr lang="en-US" sz="2000" kern="1200" dirty="0">
                          <a:solidFill>
                            <a:srgbClr val="4E18E8"/>
                          </a:solidFill>
                          <a:latin typeface="Times New Roman" pitchFamily="18" charset="0"/>
                          <a:ea typeface="+mn-ea"/>
                          <a:cs typeface="Times New Roman" pitchFamily="18" charset="0"/>
                        </a:rPr>
                        <a:t>Title of the project</a:t>
                      </a:r>
                    </a:p>
                  </a:txBody>
                  <a:tcPr/>
                </a:tc>
                <a:tc>
                  <a:txBody>
                    <a:bodyPr/>
                    <a:lstStyle/>
                    <a:p>
                      <a:pPr marL="0" algn="l" defTabSz="914400" rtl="0" eaLnBrk="1" latinLnBrk="0" hangingPunct="1"/>
                      <a:r>
                        <a:rPr lang="en-US" sz="2000" kern="1200" dirty="0">
                          <a:solidFill>
                            <a:srgbClr val="4E18E8"/>
                          </a:solidFill>
                          <a:latin typeface="Times New Roman" pitchFamily="18" charset="0"/>
                          <a:ea typeface="+mn-ea"/>
                          <a:cs typeface="Times New Roman" pitchFamily="18" charset="0"/>
                        </a:rPr>
                        <a:t>:</a:t>
                      </a:r>
                    </a:p>
                  </a:txBody>
                  <a:tcPr/>
                </a:tc>
                <a:tc>
                  <a:txBody>
                    <a:bodyPr/>
                    <a:lstStyle/>
                    <a:p>
                      <a:pPr marL="0" algn="l" defTabSz="914400" rtl="0" eaLnBrk="1" latinLnBrk="0" hangingPunct="1"/>
                      <a:r>
                        <a:rPr lang="en-US" sz="2000" b="1" kern="1200" dirty="0">
                          <a:solidFill>
                            <a:srgbClr val="4E18E8"/>
                          </a:solidFill>
                          <a:latin typeface="Times New Roman" pitchFamily="18" charset="0"/>
                          <a:ea typeface="+mn-ea"/>
                          <a:cs typeface="Times New Roman" pitchFamily="18" charset="0"/>
                        </a:rPr>
                        <a:t>AI BASED MOBILE APP FOR RICE CROP STRESS IDENTIFICATION  AND GENERATING ADVISORY</a:t>
                      </a:r>
                    </a:p>
                  </a:txBody>
                  <a:tcPr/>
                </a:tc>
                <a:extLst>
                  <a:ext uri="{0D108BD9-81ED-4DB2-BD59-A6C34878D82A}">
                    <a16:rowId xmlns:a16="http://schemas.microsoft.com/office/drawing/2014/main" val="10004"/>
                  </a:ext>
                </a:extLst>
              </a:tr>
              <a:tr h="370840">
                <a:tc>
                  <a:txBody>
                    <a:bodyPr/>
                    <a:lstStyle/>
                    <a:p>
                      <a:pPr marL="0" algn="l" defTabSz="914400" rtl="0" eaLnBrk="1" latinLnBrk="0" hangingPunct="1"/>
                      <a:r>
                        <a:rPr lang="en-US" sz="2000" kern="1200" dirty="0">
                          <a:solidFill>
                            <a:srgbClr val="4E18E8"/>
                          </a:solidFill>
                          <a:latin typeface="Times New Roman" pitchFamily="18" charset="0"/>
                          <a:cs typeface="Times New Roman" pitchFamily="18" charset="0"/>
                        </a:rPr>
                        <a:t>Date</a:t>
                      </a:r>
                      <a:endParaRPr lang="en-US" sz="2000" b="1" kern="1200" dirty="0">
                        <a:solidFill>
                          <a:srgbClr val="4E18E8"/>
                        </a:solidFill>
                        <a:latin typeface="Times New Roman" pitchFamily="18" charset="0"/>
                        <a:ea typeface="+mn-ea"/>
                        <a:cs typeface="Times New Roman" pitchFamily="18" charset="0"/>
                      </a:endParaRPr>
                    </a:p>
                  </a:txBody>
                  <a:tcPr/>
                </a:tc>
                <a:tc>
                  <a:txBody>
                    <a:bodyPr/>
                    <a:lstStyle/>
                    <a:p>
                      <a:pPr marL="0" algn="l" defTabSz="914400" rtl="0" eaLnBrk="1" latinLnBrk="0" hangingPunct="1"/>
                      <a:r>
                        <a:rPr lang="en-US" sz="2000" dirty="0">
                          <a:solidFill>
                            <a:srgbClr val="4E18E8"/>
                          </a:solidFill>
                          <a:latin typeface="Times New Roman" pitchFamily="18" charset="0"/>
                          <a:cs typeface="Times New Roman" pitchFamily="18" charset="0"/>
                        </a:rPr>
                        <a:t>:</a:t>
                      </a:r>
                      <a:endParaRPr lang="en-US" sz="2000" b="1" kern="1200" dirty="0">
                        <a:solidFill>
                          <a:srgbClr val="4E18E8"/>
                        </a:solidFill>
                        <a:latin typeface="Times New Roman" pitchFamily="18" charset="0"/>
                        <a:ea typeface="+mn-ea"/>
                        <a:cs typeface="Times New Roman" pitchFamily="18" charset="0"/>
                      </a:endParaRPr>
                    </a:p>
                  </a:txBody>
                  <a:tcPr/>
                </a:tc>
                <a:tc>
                  <a:txBody>
                    <a:bodyPr/>
                    <a:lstStyle/>
                    <a:p>
                      <a:pPr marL="0" algn="l" defTabSz="914400" rtl="0" eaLnBrk="1" latinLnBrk="0" hangingPunct="1"/>
                      <a:r>
                        <a:rPr lang="en-US" sz="2000" b="1" kern="1200" dirty="0">
                          <a:solidFill>
                            <a:srgbClr val="4E18E8"/>
                          </a:solidFill>
                          <a:latin typeface="Times New Roman" pitchFamily="18" charset="0"/>
                          <a:cs typeface="Times New Roman" pitchFamily="18" charset="0"/>
                        </a:rPr>
                        <a:t> 22.09.2021</a:t>
                      </a:r>
                      <a:endParaRPr lang="en-US" sz="2000" b="1" kern="1200" dirty="0">
                        <a:solidFill>
                          <a:srgbClr val="4E18E8"/>
                        </a:solidFill>
                        <a:latin typeface="Times New Roman" pitchFamily="18" charset="0"/>
                        <a:ea typeface="+mn-ea"/>
                        <a:cs typeface="Times New Roman" pitchFamily="18" charset="0"/>
                      </a:endParaRPr>
                    </a:p>
                  </a:txBody>
                  <a:tcPr/>
                </a:tc>
                <a:extLst>
                  <a:ext uri="{0D108BD9-81ED-4DB2-BD59-A6C34878D82A}">
                    <a16:rowId xmlns:a16="http://schemas.microsoft.com/office/drawing/2014/main" val="10005"/>
                  </a:ext>
                </a:extLst>
              </a:tr>
              <a:tr h="370840">
                <a:tc>
                  <a:txBody>
                    <a:bodyPr/>
                    <a:lstStyle/>
                    <a:p>
                      <a:pPr marL="0" algn="l" defTabSz="914400" rtl="0" eaLnBrk="1" latinLnBrk="0" hangingPunct="1"/>
                      <a:r>
                        <a:rPr lang="en-US" sz="2000" kern="1200" dirty="0">
                          <a:solidFill>
                            <a:srgbClr val="4E18E8"/>
                          </a:solidFill>
                          <a:latin typeface="Times New Roman" pitchFamily="18" charset="0"/>
                          <a:ea typeface="+mn-ea"/>
                          <a:cs typeface="Times New Roman" pitchFamily="18" charset="0"/>
                        </a:rPr>
                        <a:t>Project Guide</a:t>
                      </a:r>
                    </a:p>
                  </a:txBody>
                  <a:tcPr/>
                </a:tc>
                <a:tc>
                  <a:txBody>
                    <a:bodyPr/>
                    <a:lstStyle/>
                    <a:p>
                      <a:pPr marL="0" algn="l" defTabSz="914400" rtl="0" eaLnBrk="1" latinLnBrk="0" hangingPunct="1"/>
                      <a:r>
                        <a:rPr lang="en-US" sz="2000" kern="1200" dirty="0">
                          <a:solidFill>
                            <a:srgbClr val="4E18E8"/>
                          </a:solidFill>
                          <a:latin typeface="Times New Roman" pitchFamily="18" charset="0"/>
                          <a:ea typeface="+mn-ea"/>
                          <a:cs typeface="Times New Roman" pitchFamily="18" charset="0"/>
                        </a:rPr>
                        <a:t>:</a:t>
                      </a:r>
                    </a:p>
                  </a:txBody>
                  <a:tcPr/>
                </a:tc>
                <a:tc>
                  <a:txBody>
                    <a:bodyPr/>
                    <a:lstStyle/>
                    <a:p>
                      <a:pPr marL="0" algn="l" defTabSz="914400" rtl="0" eaLnBrk="1" latinLnBrk="0" hangingPunct="1"/>
                      <a:r>
                        <a:rPr lang="en-US" sz="2000" kern="1200" dirty="0">
                          <a:solidFill>
                            <a:srgbClr val="4E18E8"/>
                          </a:solidFill>
                          <a:latin typeface="Times New Roman" pitchFamily="18" charset="0"/>
                          <a:ea typeface="+mn-ea"/>
                          <a:cs typeface="Times New Roman" pitchFamily="18" charset="0"/>
                        </a:rPr>
                        <a:t>Dr . B. R. SATHISHKUMAR , ASP/ECE</a:t>
                      </a:r>
                    </a:p>
                  </a:txBody>
                  <a:tcPr/>
                </a:tc>
                <a:extLst>
                  <a:ext uri="{0D108BD9-81ED-4DB2-BD59-A6C34878D82A}">
                    <a16:rowId xmlns:a16="http://schemas.microsoft.com/office/drawing/2014/main" val="10006"/>
                  </a:ext>
                </a:extLst>
              </a:tr>
              <a:tr h="370840">
                <a:tc>
                  <a:txBody>
                    <a:bodyPr/>
                    <a:lstStyle/>
                    <a:p>
                      <a:pPr marL="0" algn="l" defTabSz="914400" rtl="0" eaLnBrk="1" latinLnBrk="0" hangingPunct="1"/>
                      <a:r>
                        <a:rPr lang="en-US" sz="2000" kern="1200" dirty="0">
                          <a:solidFill>
                            <a:srgbClr val="4E18E8"/>
                          </a:solidFill>
                          <a:latin typeface="Times New Roman" pitchFamily="18" charset="0"/>
                          <a:ea typeface="+mn-ea"/>
                          <a:cs typeface="Times New Roman" pitchFamily="18" charset="0"/>
                        </a:rPr>
                        <a:t>Team Members</a:t>
                      </a:r>
                    </a:p>
                  </a:txBody>
                  <a:tcPr/>
                </a:tc>
                <a:tc>
                  <a:txBody>
                    <a:bodyPr/>
                    <a:lstStyle/>
                    <a:p>
                      <a:pPr marL="0" algn="l" defTabSz="914400" rtl="0" eaLnBrk="1" latinLnBrk="0" hangingPunct="1"/>
                      <a:r>
                        <a:rPr lang="en-US" sz="2000" kern="1200" dirty="0">
                          <a:solidFill>
                            <a:srgbClr val="4E18E8"/>
                          </a:solidFill>
                          <a:latin typeface="Times New Roman" pitchFamily="18" charset="0"/>
                          <a:ea typeface="+mn-ea"/>
                          <a:cs typeface="Times New Roman" pitchFamily="18" charset="0"/>
                        </a:rPr>
                        <a:t>:</a:t>
                      </a:r>
                    </a:p>
                  </a:txBody>
                  <a:tcPr/>
                </a:tc>
                <a:tc>
                  <a:txBody>
                    <a:bodyPr/>
                    <a:lstStyle/>
                    <a:p>
                      <a:pPr marL="457200" indent="-457200" algn="l" defTabSz="914400" rtl="0" eaLnBrk="1" latinLnBrk="0" hangingPunct="1">
                        <a:buAutoNum type="arabicPeriod"/>
                      </a:pPr>
                      <a:r>
                        <a:rPr lang="en-US" sz="2000" kern="1200" dirty="0">
                          <a:solidFill>
                            <a:srgbClr val="4E18E8"/>
                          </a:solidFill>
                          <a:latin typeface="Times New Roman" pitchFamily="18" charset="0"/>
                          <a:ea typeface="+mn-ea"/>
                          <a:cs typeface="Times New Roman" pitchFamily="18" charset="0"/>
                        </a:rPr>
                        <a:t>ANANTHASHAYAN.S (2002011)</a:t>
                      </a:r>
                    </a:p>
                    <a:p>
                      <a:pPr marL="457200" indent="-457200" algn="l" defTabSz="914400" rtl="0" eaLnBrk="1" latinLnBrk="0" hangingPunct="1">
                        <a:buAutoNum type="arabicPeriod"/>
                      </a:pPr>
                      <a:r>
                        <a:rPr lang="en-US" sz="2000" kern="1200" dirty="0">
                          <a:solidFill>
                            <a:srgbClr val="4E18E8"/>
                          </a:solidFill>
                          <a:latin typeface="Times New Roman" pitchFamily="18" charset="0"/>
                          <a:ea typeface="+mn-ea"/>
                          <a:cs typeface="Times New Roman" pitchFamily="18" charset="0"/>
                        </a:rPr>
                        <a:t>HARSHAVARDHAN.C.K(2002046)</a:t>
                      </a:r>
                    </a:p>
                    <a:p>
                      <a:pPr marL="457200" indent="-457200" algn="l" defTabSz="914400" rtl="0" eaLnBrk="1" latinLnBrk="0" hangingPunct="1">
                        <a:buAutoNum type="arabicPeriod" startAt="3"/>
                      </a:pPr>
                      <a:r>
                        <a:rPr lang="en-US" sz="2000" kern="1200" dirty="0">
                          <a:solidFill>
                            <a:srgbClr val="FF0000"/>
                          </a:solidFill>
                          <a:latin typeface="Times New Roman" pitchFamily="18" charset="0"/>
                          <a:ea typeface="+mn-ea"/>
                          <a:cs typeface="Times New Roman" pitchFamily="18" charset="0"/>
                        </a:rPr>
                        <a:t>LALITH KUMAR.S(2002117)</a:t>
                      </a:r>
                    </a:p>
                    <a:p>
                      <a:pPr marL="457200" indent="-457200" algn="l" defTabSz="914400" rtl="0" eaLnBrk="1" latinLnBrk="0" hangingPunct="1">
                        <a:buAutoNum type="arabicPeriod" startAt="3"/>
                      </a:pPr>
                      <a:r>
                        <a:rPr lang="en-US" sz="2000" kern="1200" dirty="0">
                          <a:solidFill>
                            <a:srgbClr val="FF0000"/>
                          </a:solidFill>
                          <a:latin typeface="Times New Roman" pitchFamily="18" charset="0"/>
                          <a:ea typeface="+mn-ea"/>
                          <a:cs typeface="Times New Roman" pitchFamily="18" charset="0"/>
                        </a:rPr>
                        <a:t>MANIKANDAN.M.S.V(2002121)</a:t>
                      </a:r>
                      <a:endParaRPr lang="en-US" sz="2000" kern="1200" dirty="0">
                        <a:solidFill>
                          <a:srgbClr val="6C3EEC"/>
                        </a:solidFill>
                        <a:latin typeface="Times New Roman" pitchFamily="18" charset="0"/>
                        <a:ea typeface="+mn-ea"/>
                        <a:cs typeface="Times New Roman" pitchFamily="18" charset="0"/>
                      </a:endParaRPr>
                    </a:p>
                    <a:p>
                      <a:pPr marL="0" indent="0" algn="l" defTabSz="914400" rtl="0" eaLnBrk="1" latinLnBrk="0" hangingPunct="1">
                        <a:buNone/>
                      </a:pPr>
                      <a:endParaRPr lang="en-US" sz="2000" kern="1200" dirty="0">
                        <a:solidFill>
                          <a:srgbClr val="FF0000"/>
                        </a:solidFill>
                        <a:latin typeface="Times New Roman" pitchFamily="18" charset="0"/>
                        <a:ea typeface="+mn-ea"/>
                        <a:cs typeface="Times New Roman" pitchFamily="18" charset="0"/>
                      </a:endParaRPr>
                    </a:p>
                  </a:txBody>
                  <a:tcPr/>
                </a:tc>
                <a:extLst>
                  <a:ext uri="{0D108BD9-81ED-4DB2-BD59-A6C34878D82A}">
                    <a16:rowId xmlns:a16="http://schemas.microsoft.com/office/drawing/2014/main" val="10007"/>
                  </a:ext>
                </a:extLst>
              </a:tr>
            </a:tbl>
          </a:graphicData>
        </a:graphic>
      </p:graphicFrame>
      <p:sp>
        <p:nvSpPr>
          <p:cNvPr id="11" name="Date Placeholder 10"/>
          <p:cNvSpPr>
            <a:spLocks noGrp="1"/>
          </p:cNvSpPr>
          <p:nvPr>
            <p:ph type="dt" sz="half" idx="10"/>
          </p:nvPr>
        </p:nvSpPr>
        <p:spPr/>
        <p:txBody>
          <a:bodyPr/>
          <a:lstStyle/>
          <a:p>
            <a:fld id="{593A02F8-314C-4D06-B4C4-7D61DFBB5721}" type="datetime1">
              <a:rPr lang="en-US" smtClean="0"/>
              <a:pPr/>
              <a:t>10/30/2021</a:t>
            </a:fld>
            <a:endParaRPr lang="en-US"/>
          </a:p>
        </p:txBody>
      </p:sp>
      <p:sp>
        <p:nvSpPr>
          <p:cNvPr id="12" name="Slide Number Placeholder 11"/>
          <p:cNvSpPr>
            <a:spLocks noGrp="1"/>
          </p:cNvSpPr>
          <p:nvPr>
            <p:ph type="sldNum" sz="quarter" idx="12"/>
          </p:nvPr>
        </p:nvSpPr>
        <p:spPr>
          <a:xfrm>
            <a:off x="6553200" y="6554626"/>
            <a:ext cx="2133600" cy="365125"/>
          </a:xfrm>
        </p:spPr>
        <p:txBody>
          <a:bodyPr/>
          <a:lstStyle/>
          <a:p>
            <a:fld id="{E8B2053A-79C1-4C5C-AA77-91D5E8B79550}"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72686AC8-AD4C-4518-8D73-E2132FF92C99}"/>
              </a:ext>
            </a:extLst>
          </p:cNvPr>
          <p:cNvSpPr>
            <a:spLocks noGrp="1"/>
          </p:cNvSpPr>
          <p:nvPr>
            <p:ph idx="1"/>
          </p:nvPr>
        </p:nvSpPr>
        <p:spPr>
          <a:xfrm>
            <a:off x="457200" y="910079"/>
            <a:ext cx="8223892" cy="5225032"/>
          </a:xfrm>
        </p:spPr>
        <p:style>
          <a:lnRef idx="2">
            <a:schemeClr val="accent6"/>
          </a:lnRef>
          <a:fillRef idx="1">
            <a:schemeClr val="lt1"/>
          </a:fillRef>
          <a:effectRef idx="0">
            <a:schemeClr val="accent6"/>
          </a:effectRef>
          <a:fontRef idx="minor">
            <a:schemeClr val="dk1"/>
          </a:fontRef>
        </p:style>
        <p:txBody>
          <a:bodyPr>
            <a:normAutofit/>
          </a:bodyPr>
          <a:lstStyle/>
          <a:p>
            <a:pPr algn="just">
              <a:lnSpc>
                <a:spcPct val="110000"/>
              </a:lnSpc>
            </a:pPr>
            <a:endParaRPr lang="en-US" sz="2400" dirty="0">
              <a:latin typeface="Times New Roman" panose="02020603050405020304" pitchFamily="18" charset="0"/>
              <a:cs typeface="Times New Roman" panose="02020603050405020304" pitchFamily="18" charset="0"/>
            </a:endParaRPr>
          </a:p>
          <a:p>
            <a:pPr algn="just">
              <a:lnSpc>
                <a:spcPct val="110000"/>
              </a:lnSpc>
            </a:pPr>
            <a:r>
              <a:rPr lang="en-US" sz="2400" dirty="0">
                <a:latin typeface="Times New Roman" panose="02020603050405020304" pitchFamily="18" charset="0"/>
                <a:cs typeface="Times New Roman" panose="02020603050405020304" pitchFamily="18" charset="0"/>
              </a:rPr>
              <a:t> We have Implemented floating and quantized model in our application.</a:t>
            </a:r>
          </a:p>
          <a:p>
            <a:pPr algn="just">
              <a:lnSpc>
                <a:spcPct val="110000"/>
              </a:lnSpc>
            </a:pPr>
            <a:endParaRPr lang="en-US" sz="2400" dirty="0">
              <a:latin typeface="Times New Roman" panose="02020603050405020304" pitchFamily="18" charset="0"/>
              <a:cs typeface="Times New Roman" panose="02020603050405020304" pitchFamily="18" charset="0"/>
            </a:endParaRPr>
          </a:p>
          <a:p>
            <a:pPr algn="just">
              <a:lnSpc>
                <a:spcPct val="110000"/>
              </a:lnSpc>
            </a:pPr>
            <a:r>
              <a:rPr lang="en-US" sz="2400" dirty="0">
                <a:latin typeface="Times New Roman" panose="02020603050405020304" pitchFamily="18" charset="0"/>
                <a:cs typeface="Times New Roman" panose="02020603050405020304" pitchFamily="18" charset="0"/>
              </a:rPr>
              <a:t>And developed our own training and testing data finally, which is with high accuracy.</a:t>
            </a:r>
          </a:p>
          <a:p>
            <a:pPr algn="just">
              <a:lnSpc>
                <a:spcPct val="110000"/>
              </a:lnSpc>
            </a:pPr>
            <a:endParaRPr lang="en-US" sz="2400" dirty="0">
              <a:latin typeface="Times New Roman" panose="02020603050405020304" pitchFamily="18" charset="0"/>
              <a:cs typeface="Times New Roman" panose="02020603050405020304" pitchFamily="18" charset="0"/>
            </a:endParaRPr>
          </a:p>
          <a:p>
            <a:pPr algn="just">
              <a:lnSpc>
                <a:spcPct val="110000"/>
              </a:lnSpc>
            </a:pPr>
            <a:r>
              <a:rPr lang="en-US" sz="2400" dirty="0">
                <a:latin typeface="Times New Roman" panose="02020603050405020304" pitchFamily="18" charset="0"/>
                <a:cs typeface="Times New Roman" panose="02020603050405020304" pitchFamily="18" charset="0"/>
              </a:rPr>
              <a:t>Created an app for finding the diseases by integrating our model with the app.  </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1D49D19-2EFE-4531-8F68-C40CC65E57C5}"/>
              </a:ext>
            </a:extLst>
          </p:cNvPr>
          <p:cNvSpPr>
            <a:spLocks noGrp="1"/>
          </p:cNvSpPr>
          <p:nvPr>
            <p:ph type="dt" sz="half" idx="10"/>
          </p:nvPr>
        </p:nvSpPr>
        <p:spPr/>
        <p:txBody>
          <a:bodyPr/>
          <a:lstStyle/>
          <a:p>
            <a:fld id="{302AB19D-791C-4D63-B5BA-654A4FCA716E}" type="datetime1">
              <a:rPr lang="en-US" smtClean="0"/>
              <a:pPr/>
              <a:t>10/30/2021</a:t>
            </a:fld>
            <a:endParaRPr lang="en-US"/>
          </a:p>
        </p:txBody>
      </p:sp>
      <p:sp>
        <p:nvSpPr>
          <p:cNvPr id="5" name="Footer Placeholder 4">
            <a:extLst>
              <a:ext uri="{FF2B5EF4-FFF2-40B4-BE49-F238E27FC236}">
                <a16:creationId xmlns:a16="http://schemas.microsoft.com/office/drawing/2014/main" id="{3513C2F2-2553-4D18-83CB-ABA303D271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48925E-409C-41FC-8666-521D7CB307CF}"/>
              </a:ext>
            </a:extLst>
          </p:cNvPr>
          <p:cNvSpPr>
            <a:spLocks noGrp="1"/>
          </p:cNvSpPr>
          <p:nvPr>
            <p:ph type="sldNum" sz="quarter" idx="12"/>
          </p:nvPr>
        </p:nvSpPr>
        <p:spPr/>
        <p:txBody>
          <a:bodyPr/>
          <a:lstStyle/>
          <a:p>
            <a:fld id="{E8B2053A-79C1-4C5C-AA77-91D5E8B79550}" type="slidenum">
              <a:rPr lang="en-US" smtClean="0"/>
              <a:pPr/>
              <a:t>10</a:t>
            </a:fld>
            <a:endParaRPr lang="en-US"/>
          </a:p>
        </p:txBody>
      </p:sp>
      <p:sp>
        <p:nvSpPr>
          <p:cNvPr id="9" name="Title 1">
            <a:extLst>
              <a:ext uri="{FF2B5EF4-FFF2-40B4-BE49-F238E27FC236}">
                <a16:creationId xmlns:a16="http://schemas.microsoft.com/office/drawing/2014/main" id="{3DA0C36A-0B5A-4E8B-8DBF-6AC61E98C580}"/>
              </a:ext>
            </a:extLst>
          </p:cNvPr>
          <p:cNvSpPr>
            <a:spLocks noGrp="1"/>
          </p:cNvSpPr>
          <p:nvPr>
            <p:ph type="title"/>
          </p:nvPr>
        </p:nvSpPr>
        <p:spPr>
          <a:xfrm>
            <a:off x="457200" y="223838"/>
            <a:ext cx="8229600" cy="563562"/>
          </a:xfrm>
          <a:solidFill>
            <a:srgbClr val="6C3EEC"/>
          </a:solidFill>
        </p:spPr>
        <p:txBody>
          <a:bodyPr>
            <a:noAutofit/>
          </a:bodyPr>
          <a:lstStyle/>
          <a:p>
            <a:r>
              <a:rPr lang="en-US" sz="3600" b="1" dirty="0">
                <a:solidFill>
                  <a:schemeClr val="bg1"/>
                </a:solidFill>
                <a:latin typeface="Times New Roman" pitchFamily="18" charset="0"/>
                <a:cs typeface="Times New Roman" pitchFamily="18" charset="0"/>
              </a:rPr>
              <a:t>LEVEL OF IMPLEMENTATION</a:t>
            </a:r>
          </a:p>
        </p:txBody>
      </p:sp>
    </p:spTree>
    <p:extLst>
      <p:ext uri="{BB962C8B-B14F-4D97-AF65-F5344CB8AC3E}">
        <p14:creationId xmlns:p14="http://schemas.microsoft.com/office/powerpoint/2010/main" val="2275569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72686AC8-AD4C-4518-8D73-E2132FF92C99}"/>
              </a:ext>
            </a:extLst>
          </p:cNvPr>
          <p:cNvSpPr>
            <a:spLocks noGrp="1"/>
          </p:cNvSpPr>
          <p:nvPr>
            <p:ph idx="1"/>
          </p:nvPr>
        </p:nvSpPr>
        <p:spPr>
          <a:xfrm>
            <a:off x="457200" y="910079"/>
            <a:ext cx="8223892" cy="5225032"/>
          </a:xfrm>
        </p:spPr>
        <p:style>
          <a:lnRef idx="2">
            <a:schemeClr val="accent6"/>
          </a:lnRef>
          <a:fillRef idx="1">
            <a:schemeClr val="lt1"/>
          </a:fillRef>
          <a:effectRef idx="0">
            <a:schemeClr val="accent6"/>
          </a:effectRef>
          <a:fontRef idx="minor">
            <a:schemeClr val="dk1"/>
          </a:fontRef>
        </p:style>
        <p:txBody>
          <a:bodyPr>
            <a:normAutofit/>
          </a:bodyPr>
          <a:lstStyle/>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We have identified different stresses and classified it through our research.</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We also created the app with our training model to identify the stress identification.</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Based on the real time images of field view and by comparing these with already preprocessed images we can easily find out the solution for the proposed problem.</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Thus, We tried and completed the app as much as possible.</a:t>
            </a:r>
          </a:p>
          <a:p>
            <a:pPr marL="0" indent="0">
              <a:buNone/>
            </a:pPr>
            <a:endParaRPr lang="en-IN" sz="2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1D49D19-2EFE-4531-8F68-C40CC65E57C5}"/>
              </a:ext>
            </a:extLst>
          </p:cNvPr>
          <p:cNvSpPr>
            <a:spLocks noGrp="1"/>
          </p:cNvSpPr>
          <p:nvPr>
            <p:ph type="dt" sz="half" idx="10"/>
          </p:nvPr>
        </p:nvSpPr>
        <p:spPr/>
        <p:txBody>
          <a:bodyPr/>
          <a:lstStyle/>
          <a:p>
            <a:fld id="{302AB19D-791C-4D63-B5BA-654A4FCA716E}" type="datetime1">
              <a:rPr lang="en-US" smtClean="0"/>
              <a:pPr/>
              <a:t>10/30/2021</a:t>
            </a:fld>
            <a:endParaRPr lang="en-US"/>
          </a:p>
        </p:txBody>
      </p:sp>
      <p:sp>
        <p:nvSpPr>
          <p:cNvPr id="5" name="Footer Placeholder 4">
            <a:extLst>
              <a:ext uri="{FF2B5EF4-FFF2-40B4-BE49-F238E27FC236}">
                <a16:creationId xmlns:a16="http://schemas.microsoft.com/office/drawing/2014/main" id="{3513C2F2-2553-4D18-83CB-ABA303D271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48925E-409C-41FC-8666-521D7CB307CF}"/>
              </a:ext>
            </a:extLst>
          </p:cNvPr>
          <p:cNvSpPr>
            <a:spLocks noGrp="1"/>
          </p:cNvSpPr>
          <p:nvPr>
            <p:ph type="sldNum" sz="quarter" idx="12"/>
          </p:nvPr>
        </p:nvSpPr>
        <p:spPr/>
        <p:txBody>
          <a:bodyPr/>
          <a:lstStyle/>
          <a:p>
            <a:fld id="{E8B2053A-79C1-4C5C-AA77-91D5E8B79550}" type="slidenum">
              <a:rPr lang="en-US" smtClean="0"/>
              <a:pPr/>
              <a:t>11</a:t>
            </a:fld>
            <a:endParaRPr lang="en-US"/>
          </a:p>
        </p:txBody>
      </p:sp>
      <p:sp>
        <p:nvSpPr>
          <p:cNvPr id="9" name="Title 1">
            <a:extLst>
              <a:ext uri="{FF2B5EF4-FFF2-40B4-BE49-F238E27FC236}">
                <a16:creationId xmlns:a16="http://schemas.microsoft.com/office/drawing/2014/main" id="{3DA0C36A-0B5A-4E8B-8DBF-6AC61E98C580}"/>
              </a:ext>
            </a:extLst>
          </p:cNvPr>
          <p:cNvSpPr>
            <a:spLocks noGrp="1"/>
          </p:cNvSpPr>
          <p:nvPr>
            <p:ph type="title"/>
          </p:nvPr>
        </p:nvSpPr>
        <p:spPr>
          <a:xfrm>
            <a:off x="457200" y="223838"/>
            <a:ext cx="8229600" cy="563562"/>
          </a:xfrm>
          <a:solidFill>
            <a:srgbClr val="6C3EEC"/>
          </a:solidFill>
        </p:spPr>
        <p:txBody>
          <a:bodyPr>
            <a:noAutofit/>
          </a:bodyPr>
          <a:lstStyle/>
          <a:p>
            <a:r>
              <a:rPr lang="en-US" sz="3600" b="1" dirty="0">
                <a:solidFill>
                  <a:schemeClr val="bg1"/>
                </a:solidFill>
                <a:latin typeface="Times New Roman" pitchFamily="18" charset="0"/>
                <a:cs typeface="Times New Roman" pitchFamily="18" charset="0"/>
              </a:rPr>
              <a:t>MEETING THE OBJECTIVES</a:t>
            </a:r>
          </a:p>
        </p:txBody>
      </p:sp>
    </p:spTree>
    <p:extLst>
      <p:ext uri="{BB962C8B-B14F-4D97-AF65-F5344CB8AC3E}">
        <p14:creationId xmlns:p14="http://schemas.microsoft.com/office/powerpoint/2010/main" val="1229393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72686AC8-AD4C-4518-8D73-E2132FF92C99}"/>
              </a:ext>
            </a:extLst>
          </p:cNvPr>
          <p:cNvSpPr>
            <a:spLocks noGrp="1"/>
          </p:cNvSpPr>
          <p:nvPr>
            <p:ph idx="1"/>
          </p:nvPr>
        </p:nvSpPr>
        <p:spPr>
          <a:xfrm>
            <a:off x="457200" y="838200"/>
            <a:ext cx="8223892" cy="5296911"/>
          </a:xfrm>
        </p:spPr>
        <p:style>
          <a:lnRef idx="2">
            <a:schemeClr val="accent6"/>
          </a:lnRef>
          <a:fillRef idx="1">
            <a:schemeClr val="lt1"/>
          </a:fillRef>
          <a:effectRef idx="0">
            <a:schemeClr val="accent6"/>
          </a:effectRef>
          <a:fontRef idx="minor">
            <a:schemeClr val="dk1"/>
          </a:fontRef>
        </p:style>
        <p:txBody>
          <a:bodyPr>
            <a:normAutofit/>
          </a:bodyPr>
          <a:lstStyle/>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1D49D19-2EFE-4531-8F68-C40CC65E57C5}"/>
              </a:ext>
            </a:extLst>
          </p:cNvPr>
          <p:cNvSpPr>
            <a:spLocks noGrp="1"/>
          </p:cNvSpPr>
          <p:nvPr>
            <p:ph type="dt" sz="half" idx="10"/>
          </p:nvPr>
        </p:nvSpPr>
        <p:spPr/>
        <p:txBody>
          <a:bodyPr/>
          <a:lstStyle/>
          <a:p>
            <a:fld id="{302AB19D-791C-4D63-B5BA-654A4FCA716E}" type="datetime1">
              <a:rPr lang="en-US" smtClean="0"/>
              <a:pPr/>
              <a:t>10/30/2021</a:t>
            </a:fld>
            <a:endParaRPr lang="en-US"/>
          </a:p>
        </p:txBody>
      </p:sp>
      <p:sp>
        <p:nvSpPr>
          <p:cNvPr id="5" name="Footer Placeholder 4">
            <a:extLst>
              <a:ext uri="{FF2B5EF4-FFF2-40B4-BE49-F238E27FC236}">
                <a16:creationId xmlns:a16="http://schemas.microsoft.com/office/drawing/2014/main" id="{3513C2F2-2553-4D18-83CB-ABA303D271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48925E-409C-41FC-8666-521D7CB307CF}"/>
              </a:ext>
            </a:extLst>
          </p:cNvPr>
          <p:cNvSpPr>
            <a:spLocks noGrp="1"/>
          </p:cNvSpPr>
          <p:nvPr>
            <p:ph type="sldNum" sz="quarter" idx="12"/>
          </p:nvPr>
        </p:nvSpPr>
        <p:spPr/>
        <p:txBody>
          <a:bodyPr/>
          <a:lstStyle/>
          <a:p>
            <a:fld id="{E8B2053A-79C1-4C5C-AA77-91D5E8B79550}" type="slidenum">
              <a:rPr lang="en-US" smtClean="0"/>
              <a:pPr/>
              <a:t>12</a:t>
            </a:fld>
            <a:endParaRPr lang="en-US"/>
          </a:p>
        </p:txBody>
      </p:sp>
      <p:sp>
        <p:nvSpPr>
          <p:cNvPr id="9" name="Title 1">
            <a:extLst>
              <a:ext uri="{FF2B5EF4-FFF2-40B4-BE49-F238E27FC236}">
                <a16:creationId xmlns:a16="http://schemas.microsoft.com/office/drawing/2014/main" id="{3DA0C36A-0B5A-4E8B-8DBF-6AC61E98C580}"/>
              </a:ext>
            </a:extLst>
          </p:cNvPr>
          <p:cNvSpPr>
            <a:spLocks noGrp="1"/>
          </p:cNvSpPr>
          <p:nvPr>
            <p:ph type="title"/>
          </p:nvPr>
        </p:nvSpPr>
        <p:spPr>
          <a:xfrm>
            <a:off x="457200" y="173038"/>
            <a:ext cx="8229600" cy="563562"/>
          </a:xfrm>
          <a:solidFill>
            <a:srgbClr val="6C3EEC"/>
          </a:solidFill>
        </p:spPr>
        <p:txBody>
          <a:bodyPr>
            <a:noAutofit/>
          </a:bodyPr>
          <a:lstStyle/>
          <a:p>
            <a:r>
              <a:rPr lang="en-US" sz="3600" b="1" dirty="0">
                <a:solidFill>
                  <a:schemeClr val="bg1"/>
                </a:solidFill>
                <a:latin typeface="Times New Roman" pitchFamily="18" charset="0"/>
                <a:cs typeface="Times New Roman" pitchFamily="18" charset="0"/>
              </a:rPr>
              <a:t>DEMO SHOWCASE</a:t>
            </a:r>
          </a:p>
        </p:txBody>
      </p:sp>
      <p:pic>
        <p:nvPicPr>
          <p:cNvPr id="3" name="Picture 2">
            <a:extLst>
              <a:ext uri="{FF2B5EF4-FFF2-40B4-BE49-F238E27FC236}">
                <a16:creationId xmlns:a16="http://schemas.microsoft.com/office/drawing/2014/main" id="{A023001A-0CC9-49C0-90FE-F1C3877C03C0}"/>
              </a:ext>
            </a:extLst>
          </p:cNvPr>
          <p:cNvPicPr>
            <a:picLocks noChangeAspect="1"/>
          </p:cNvPicPr>
          <p:nvPr/>
        </p:nvPicPr>
        <p:blipFill rotWithShape="1">
          <a:blip r:embed="rId2">
            <a:extLst>
              <a:ext uri="{28A0092B-C50C-407E-A947-70E740481C1C}">
                <a14:useLocalDpi xmlns:a14="http://schemas.microsoft.com/office/drawing/2010/main" val="0"/>
              </a:ext>
            </a:extLst>
          </a:blip>
          <a:srcRect l="10833" t="11709" r="5833" b="6810"/>
          <a:stretch/>
        </p:blipFill>
        <p:spPr>
          <a:xfrm>
            <a:off x="759146" y="957839"/>
            <a:ext cx="7620000" cy="4191001"/>
          </a:xfrm>
          <a:prstGeom prst="rect">
            <a:avLst/>
          </a:prstGeom>
          <a:ln>
            <a:noFill/>
          </a:ln>
          <a:effectLst>
            <a:outerShdw blurRad="190500" algn="tl" rotWithShape="0">
              <a:srgbClr val="000000">
                <a:alpha val="70000"/>
              </a:srgbClr>
            </a:outerShdw>
          </a:effectLst>
        </p:spPr>
      </p:pic>
      <p:sp>
        <p:nvSpPr>
          <p:cNvPr id="7" name="TextBox 6">
            <a:extLst>
              <a:ext uri="{FF2B5EF4-FFF2-40B4-BE49-F238E27FC236}">
                <a16:creationId xmlns:a16="http://schemas.microsoft.com/office/drawing/2014/main" id="{EF71B8B5-759B-403E-824C-CCC3BF788872}"/>
              </a:ext>
            </a:extLst>
          </p:cNvPr>
          <p:cNvSpPr txBox="1"/>
          <p:nvPr/>
        </p:nvSpPr>
        <p:spPr>
          <a:xfrm>
            <a:off x="1143000" y="5268479"/>
            <a:ext cx="73914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This is the test data result of paddy having brown spot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3635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F2529E3B-DFE3-4846-A57B-750BEDE445A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8331" t="8418" r="1701" b="4034"/>
          <a:stretch/>
        </p:blipFill>
        <p:spPr>
          <a:xfrm>
            <a:off x="838200" y="1143000"/>
            <a:ext cx="7239000" cy="4343400"/>
          </a:xfrm>
          <a:prstGeom prst="rect">
            <a:avLst/>
          </a:prstGeom>
          <a:ln>
            <a:noFill/>
          </a:ln>
          <a:effectLst>
            <a:outerShdw blurRad="190500" algn="tl" rotWithShape="0">
              <a:srgbClr val="000000">
                <a:alpha val="70000"/>
              </a:srgbClr>
            </a:outerShdw>
          </a:effectLst>
        </p:spPr>
      </p:pic>
      <p:sp>
        <p:nvSpPr>
          <p:cNvPr id="4" name="Date Placeholder 3">
            <a:extLst>
              <a:ext uri="{FF2B5EF4-FFF2-40B4-BE49-F238E27FC236}">
                <a16:creationId xmlns:a16="http://schemas.microsoft.com/office/drawing/2014/main" id="{40F8BC92-6055-4ABA-891B-B468478B0481}"/>
              </a:ext>
            </a:extLst>
          </p:cNvPr>
          <p:cNvSpPr>
            <a:spLocks noGrp="1"/>
          </p:cNvSpPr>
          <p:nvPr>
            <p:ph type="dt" sz="half" idx="10"/>
          </p:nvPr>
        </p:nvSpPr>
        <p:spPr/>
        <p:txBody>
          <a:bodyPr/>
          <a:lstStyle/>
          <a:p>
            <a:fld id="{302AB19D-791C-4D63-B5BA-654A4FCA716E}" type="datetime1">
              <a:rPr lang="en-US" smtClean="0"/>
              <a:pPr/>
              <a:t>10/30/2021</a:t>
            </a:fld>
            <a:endParaRPr lang="en-US"/>
          </a:p>
        </p:txBody>
      </p:sp>
      <p:sp>
        <p:nvSpPr>
          <p:cNvPr id="6" name="Slide Number Placeholder 5">
            <a:extLst>
              <a:ext uri="{FF2B5EF4-FFF2-40B4-BE49-F238E27FC236}">
                <a16:creationId xmlns:a16="http://schemas.microsoft.com/office/drawing/2014/main" id="{FFA61707-ADF3-4E17-B34E-C92D19FD54D1}"/>
              </a:ext>
            </a:extLst>
          </p:cNvPr>
          <p:cNvSpPr>
            <a:spLocks noGrp="1"/>
          </p:cNvSpPr>
          <p:nvPr>
            <p:ph type="sldNum" sz="quarter" idx="12"/>
          </p:nvPr>
        </p:nvSpPr>
        <p:spPr/>
        <p:txBody>
          <a:bodyPr/>
          <a:lstStyle/>
          <a:p>
            <a:fld id="{E8B2053A-79C1-4C5C-AA77-91D5E8B79550}" type="slidenum">
              <a:rPr lang="en-US" smtClean="0"/>
              <a:pPr/>
              <a:t>13</a:t>
            </a:fld>
            <a:endParaRPr lang="en-US"/>
          </a:p>
        </p:txBody>
      </p:sp>
      <p:sp>
        <p:nvSpPr>
          <p:cNvPr id="9" name="Title 1">
            <a:extLst>
              <a:ext uri="{FF2B5EF4-FFF2-40B4-BE49-F238E27FC236}">
                <a16:creationId xmlns:a16="http://schemas.microsoft.com/office/drawing/2014/main" id="{978FF58F-FB30-40C7-BD26-C128BC50D2AC}"/>
              </a:ext>
            </a:extLst>
          </p:cNvPr>
          <p:cNvSpPr>
            <a:spLocks noGrp="1"/>
          </p:cNvSpPr>
          <p:nvPr>
            <p:ph type="title"/>
          </p:nvPr>
        </p:nvSpPr>
        <p:spPr>
          <a:xfrm>
            <a:off x="533682" y="304800"/>
            <a:ext cx="8229600" cy="563562"/>
          </a:xfrm>
          <a:solidFill>
            <a:srgbClr val="6C3EEC"/>
          </a:solidFill>
        </p:spPr>
        <p:txBody>
          <a:bodyPr>
            <a:noAutofit/>
          </a:bodyPr>
          <a:lstStyle/>
          <a:p>
            <a:r>
              <a:rPr lang="en-US" sz="3600" b="1" dirty="0">
                <a:solidFill>
                  <a:schemeClr val="bg1"/>
                </a:solidFill>
                <a:latin typeface="Times New Roman" pitchFamily="18" charset="0"/>
                <a:cs typeface="Times New Roman" pitchFamily="18" charset="0"/>
              </a:rPr>
              <a:t>DEMO SHOWCASE</a:t>
            </a:r>
          </a:p>
        </p:txBody>
      </p:sp>
      <p:sp>
        <p:nvSpPr>
          <p:cNvPr id="12" name="TextBox 11">
            <a:extLst>
              <a:ext uri="{FF2B5EF4-FFF2-40B4-BE49-F238E27FC236}">
                <a16:creationId xmlns:a16="http://schemas.microsoft.com/office/drawing/2014/main" id="{C7D9D735-E4BF-4240-B0E7-421980FC2B41}"/>
              </a:ext>
            </a:extLst>
          </p:cNvPr>
          <p:cNvSpPr txBox="1"/>
          <p:nvPr/>
        </p:nvSpPr>
        <p:spPr>
          <a:xfrm>
            <a:off x="990600" y="5867400"/>
            <a:ext cx="804615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final result comes with the solution of the identified disease in training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8656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72686AC8-AD4C-4518-8D73-E2132FF92C99}"/>
              </a:ext>
            </a:extLst>
          </p:cNvPr>
          <p:cNvSpPr>
            <a:spLocks noGrp="1"/>
          </p:cNvSpPr>
          <p:nvPr>
            <p:ph idx="1"/>
          </p:nvPr>
        </p:nvSpPr>
        <p:spPr>
          <a:xfrm>
            <a:off x="457200" y="838200"/>
            <a:ext cx="8223892" cy="5296911"/>
          </a:xfrm>
        </p:spPr>
        <p:style>
          <a:lnRef idx="2">
            <a:schemeClr val="accent6"/>
          </a:lnRef>
          <a:fillRef idx="1">
            <a:schemeClr val="lt1"/>
          </a:fillRef>
          <a:effectRef idx="0">
            <a:schemeClr val="accent6"/>
          </a:effectRef>
          <a:fontRef idx="minor">
            <a:schemeClr val="dk1"/>
          </a:fontRef>
        </p:style>
        <p:txBody>
          <a:bodyPr>
            <a:normAutofit/>
          </a:bodyPr>
          <a:lstStyle/>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1D49D19-2EFE-4531-8F68-C40CC65E57C5}"/>
              </a:ext>
            </a:extLst>
          </p:cNvPr>
          <p:cNvSpPr>
            <a:spLocks noGrp="1"/>
          </p:cNvSpPr>
          <p:nvPr>
            <p:ph type="dt" sz="half" idx="10"/>
          </p:nvPr>
        </p:nvSpPr>
        <p:spPr/>
        <p:txBody>
          <a:bodyPr/>
          <a:lstStyle/>
          <a:p>
            <a:fld id="{302AB19D-791C-4D63-B5BA-654A4FCA716E}" type="datetime1">
              <a:rPr lang="en-US" smtClean="0"/>
              <a:pPr/>
              <a:t>10/30/2021</a:t>
            </a:fld>
            <a:endParaRPr lang="en-US"/>
          </a:p>
        </p:txBody>
      </p:sp>
      <p:sp>
        <p:nvSpPr>
          <p:cNvPr id="5" name="Footer Placeholder 4">
            <a:extLst>
              <a:ext uri="{FF2B5EF4-FFF2-40B4-BE49-F238E27FC236}">
                <a16:creationId xmlns:a16="http://schemas.microsoft.com/office/drawing/2014/main" id="{3513C2F2-2553-4D18-83CB-ABA303D271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48925E-409C-41FC-8666-521D7CB307CF}"/>
              </a:ext>
            </a:extLst>
          </p:cNvPr>
          <p:cNvSpPr>
            <a:spLocks noGrp="1"/>
          </p:cNvSpPr>
          <p:nvPr>
            <p:ph type="sldNum" sz="quarter" idx="12"/>
          </p:nvPr>
        </p:nvSpPr>
        <p:spPr/>
        <p:txBody>
          <a:bodyPr/>
          <a:lstStyle/>
          <a:p>
            <a:fld id="{E8B2053A-79C1-4C5C-AA77-91D5E8B79550}" type="slidenum">
              <a:rPr lang="en-US" smtClean="0"/>
              <a:pPr/>
              <a:t>14</a:t>
            </a:fld>
            <a:endParaRPr lang="en-US"/>
          </a:p>
        </p:txBody>
      </p:sp>
      <p:sp>
        <p:nvSpPr>
          <p:cNvPr id="9" name="Title 1">
            <a:extLst>
              <a:ext uri="{FF2B5EF4-FFF2-40B4-BE49-F238E27FC236}">
                <a16:creationId xmlns:a16="http://schemas.microsoft.com/office/drawing/2014/main" id="{3DA0C36A-0B5A-4E8B-8DBF-6AC61E98C580}"/>
              </a:ext>
            </a:extLst>
          </p:cNvPr>
          <p:cNvSpPr>
            <a:spLocks noGrp="1"/>
          </p:cNvSpPr>
          <p:nvPr>
            <p:ph type="title"/>
          </p:nvPr>
        </p:nvSpPr>
        <p:spPr>
          <a:xfrm>
            <a:off x="457200" y="173038"/>
            <a:ext cx="8229600" cy="563562"/>
          </a:xfrm>
          <a:solidFill>
            <a:srgbClr val="6C3EEC"/>
          </a:solidFill>
        </p:spPr>
        <p:txBody>
          <a:bodyPr>
            <a:noAutofit/>
          </a:bodyPr>
          <a:lstStyle/>
          <a:p>
            <a:r>
              <a:rPr lang="en-US" sz="3600" b="1" dirty="0">
                <a:solidFill>
                  <a:schemeClr val="bg1"/>
                </a:solidFill>
                <a:latin typeface="Times New Roman" pitchFamily="18" charset="0"/>
                <a:cs typeface="Times New Roman" pitchFamily="18" charset="0"/>
              </a:rPr>
              <a:t>DEMO SHOWCASE</a:t>
            </a:r>
          </a:p>
        </p:txBody>
      </p:sp>
      <p:sp>
        <p:nvSpPr>
          <p:cNvPr id="7" name="TextBox 6">
            <a:extLst>
              <a:ext uri="{FF2B5EF4-FFF2-40B4-BE49-F238E27FC236}">
                <a16:creationId xmlns:a16="http://schemas.microsoft.com/office/drawing/2014/main" id="{EF71B8B5-759B-403E-824C-CCC3BF788872}"/>
              </a:ext>
            </a:extLst>
          </p:cNvPr>
          <p:cNvSpPr txBox="1"/>
          <p:nvPr/>
        </p:nvSpPr>
        <p:spPr>
          <a:xfrm>
            <a:off x="1289692" y="5517673"/>
            <a:ext cx="73914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This is the home page of our app to make prediction  </a:t>
            </a:r>
            <a:endParaRPr lang="en-IN" sz="24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0E48B492-B67C-4C39-A98E-7556A51385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1787" y="948819"/>
            <a:ext cx="3148013" cy="456885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111229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1D539263-122A-4E05-86E9-16DBA5AEBB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0" y="914400"/>
            <a:ext cx="2606261" cy="4624728"/>
          </a:xfrm>
          <a:prstGeom prst="rect">
            <a:avLst/>
          </a:prstGeom>
          <a:ln>
            <a:noFill/>
          </a:ln>
          <a:effectLst>
            <a:outerShdw blurRad="190500" algn="tl" rotWithShape="0">
              <a:srgbClr val="000000">
                <a:alpha val="70000"/>
              </a:srgbClr>
            </a:outerShdw>
          </a:effectLst>
        </p:spPr>
      </p:pic>
      <p:sp>
        <p:nvSpPr>
          <p:cNvPr id="4" name="Date Placeholder 3">
            <a:extLst>
              <a:ext uri="{FF2B5EF4-FFF2-40B4-BE49-F238E27FC236}">
                <a16:creationId xmlns:a16="http://schemas.microsoft.com/office/drawing/2014/main" id="{08BC80B4-780F-4C41-AD03-26360B652720}"/>
              </a:ext>
            </a:extLst>
          </p:cNvPr>
          <p:cNvSpPr>
            <a:spLocks noGrp="1"/>
          </p:cNvSpPr>
          <p:nvPr>
            <p:ph type="dt" sz="half" idx="10"/>
          </p:nvPr>
        </p:nvSpPr>
        <p:spPr/>
        <p:txBody>
          <a:bodyPr/>
          <a:lstStyle/>
          <a:p>
            <a:fld id="{302AB19D-791C-4D63-B5BA-654A4FCA716E}" type="datetime1">
              <a:rPr lang="en-US" smtClean="0"/>
              <a:pPr/>
              <a:t>10/30/2021</a:t>
            </a:fld>
            <a:endParaRPr lang="en-US"/>
          </a:p>
        </p:txBody>
      </p:sp>
      <p:sp>
        <p:nvSpPr>
          <p:cNvPr id="6" name="Slide Number Placeholder 5">
            <a:extLst>
              <a:ext uri="{FF2B5EF4-FFF2-40B4-BE49-F238E27FC236}">
                <a16:creationId xmlns:a16="http://schemas.microsoft.com/office/drawing/2014/main" id="{66D49B7E-777D-4471-8420-4E4536CAA166}"/>
              </a:ext>
            </a:extLst>
          </p:cNvPr>
          <p:cNvSpPr>
            <a:spLocks noGrp="1"/>
          </p:cNvSpPr>
          <p:nvPr>
            <p:ph type="sldNum" sz="quarter" idx="12"/>
          </p:nvPr>
        </p:nvSpPr>
        <p:spPr/>
        <p:txBody>
          <a:bodyPr/>
          <a:lstStyle/>
          <a:p>
            <a:fld id="{E8B2053A-79C1-4C5C-AA77-91D5E8B79550}" type="slidenum">
              <a:rPr lang="en-US" smtClean="0"/>
              <a:pPr/>
              <a:t>15</a:t>
            </a:fld>
            <a:endParaRPr lang="en-US"/>
          </a:p>
        </p:txBody>
      </p:sp>
      <p:sp>
        <p:nvSpPr>
          <p:cNvPr id="10" name="Title 1">
            <a:extLst>
              <a:ext uri="{FF2B5EF4-FFF2-40B4-BE49-F238E27FC236}">
                <a16:creationId xmlns:a16="http://schemas.microsoft.com/office/drawing/2014/main" id="{F52EB7CA-9491-4BD9-B607-0E4D7CC12084}"/>
              </a:ext>
            </a:extLst>
          </p:cNvPr>
          <p:cNvSpPr>
            <a:spLocks noGrp="1"/>
          </p:cNvSpPr>
          <p:nvPr>
            <p:ph type="title"/>
          </p:nvPr>
        </p:nvSpPr>
        <p:spPr>
          <a:xfrm>
            <a:off x="457200" y="173038"/>
            <a:ext cx="8229600" cy="563562"/>
          </a:xfrm>
          <a:solidFill>
            <a:srgbClr val="6C3EEC"/>
          </a:solidFill>
        </p:spPr>
        <p:txBody>
          <a:bodyPr>
            <a:noAutofit/>
          </a:bodyPr>
          <a:lstStyle/>
          <a:p>
            <a:r>
              <a:rPr lang="en-US" sz="3600" b="1" dirty="0">
                <a:solidFill>
                  <a:schemeClr val="bg1"/>
                </a:solidFill>
                <a:latin typeface="Times New Roman" pitchFamily="18" charset="0"/>
                <a:cs typeface="Times New Roman" pitchFamily="18" charset="0"/>
              </a:rPr>
              <a:t>DEMO SHOWCASE</a:t>
            </a:r>
          </a:p>
        </p:txBody>
      </p:sp>
      <p:sp>
        <p:nvSpPr>
          <p:cNvPr id="12" name="TextBox 11">
            <a:extLst>
              <a:ext uri="{FF2B5EF4-FFF2-40B4-BE49-F238E27FC236}">
                <a16:creationId xmlns:a16="http://schemas.microsoft.com/office/drawing/2014/main" id="{3C0DFBA8-AFA4-4407-8EEC-ACB3BA6253D8}"/>
              </a:ext>
            </a:extLst>
          </p:cNvPr>
          <p:cNvSpPr txBox="1"/>
          <p:nvPr/>
        </p:nvSpPr>
        <p:spPr>
          <a:xfrm>
            <a:off x="1295400" y="5867400"/>
            <a:ext cx="624840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This is the prediction process which will take place in app</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8817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effectLst>
            <a:glow rad="228600">
              <a:schemeClr val="accent1">
                <a:satMod val="175000"/>
                <a:alpha val="40000"/>
              </a:schemeClr>
            </a:glow>
          </a:effectLst>
        </p:spPr>
        <p:txBody>
          <a:bodyPr>
            <a:normAutofit/>
          </a:bodyPr>
          <a:lstStyle/>
          <a:p>
            <a:pPr algn="ctr">
              <a:buNone/>
            </a:pPr>
            <a:endParaRPr lang="en-US" sz="6600" dirty="0">
              <a:latin typeface="Times New Roman" pitchFamily="18" charset="0"/>
              <a:cs typeface="Times New Roman" pitchFamily="18" charset="0"/>
            </a:endParaRPr>
          </a:p>
          <a:p>
            <a:pPr algn="ctr">
              <a:buNone/>
            </a:pPr>
            <a:r>
              <a:rPr lang="en-US" sz="6600" b="1" dirty="0">
                <a:solidFill>
                  <a:srgbClr val="6C3EEC"/>
                </a:solidFill>
                <a:latin typeface="Times New Roman" pitchFamily="18" charset="0"/>
                <a:cs typeface="Times New Roman" pitchFamily="18" charset="0"/>
              </a:rPr>
              <a:t>THANK YOU</a:t>
            </a:r>
          </a:p>
        </p:txBody>
      </p:sp>
      <p:sp>
        <p:nvSpPr>
          <p:cNvPr id="4" name="Date Placeholder 3"/>
          <p:cNvSpPr>
            <a:spLocks noGrp="1"/>
          </p:cNvSpPr>
          <p:nvPr>
            <p:ph type="dt" sz="half" idx="10"/>
          </p:nvPr>
        </p:nvSpPr>
        <p:spPr/>
        <p:txBody>
          <a:bodyPr/>
          <a:lstStyle/>
          <a:p>
            <a:fld id="{82B40BCA-3B57-4C60-8A80-73F5C932CC24}" type="datetime1">
              <a:rPr lang="en-US" smtClean="0"/>
              <a:pPr/>
              <a:t>10/30/2021</a:t>
            </a:fld>
            <a:endParaRPr lang="en-US"/>
          </a:p>
        </p:txBody>
      </p:sp>
      <p:sp>
        <p:nvSpPr>
          <p:cNvPr id="5" name="Slide Number Placeholder 4"/>
          <p:cNvSpPr>
            <a:spLocks noGrp="1"/>
          </p:cNvSpPr>
          <p:nvPr>
            <p:ph type="sldNum" sz="quarter" idx="12"/>
          </p:nvPr>
        </p:nvSpPr>
        <p:spPr/>
        <p:txBody>
          <a:bodyPr/>
          <a:lstStyle/>
          <a:p>
            <a:fld id="{E8B2053A-79C1-4C5C-AA77-91D5E8B79550}" type="slidenum">
              <a:rPr lang="en-US" smtClean="0"/>
              <a:pPr/>
              <a:t>16</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0716"/>
            <a:ext cx="8229600" cy="563562"/>
          </a:xfrm>
          <a:solidFill>
            <a:srgbClr val="6535EB"/>
          </a:solidFill>
        </p:spPr>
        <p:txBody>
          <a:bodyPr>
            <a:noAutofit/>
          </a:bodyPr>
          <a:lstStyle/>
          <a:p>
            <a:r>
              <a:rPr lang="en-US" sz="3600" b="1" dirty="0">
                <a:solidFill>
                  <a:schemeClr val="bg1"/>
                </a:solidFill>
                <a:latin typeface="Times New Roman" pitchFamily="18" charset="0"/>
                <a:cs typeface="Times New Roman" pitchFamily="18" charset="0"/>
              </a:rPr>
              <a:t>PROBLEM STATEMENT</a:t>
            </a:r>
          </a:p>
        </p:txBody>
      </p:sp>
      <p:sp>
        <p:nvSpPr>
          <p:cNvPr id="5" name="Content Placeholder 4"/>
          <p:cNvSpPr>
            <a:spLocks noGrp="1"/>
          </p:cNvSpPr>
          <p:nvPr>
            <p:ph idx="1"/>
          </p:nvPr>
        </p:nvSpPr>
        <p:spPr>
          <a:xfrm>
            <a:off x="457200" y="1219200"/>
            <a:ext cx="8229600" cy="4906963"/>
          </a:xfrm>
        </p:spPr>
        <p:txBody>
          <a:bodyPr>
            <a:normAutofit lnSpcReduction="10000"/>
          </a:bodyPr>
          <a:lstStyle/>
          <a:p>
            <a:pPr marL="0" indent="0" algn="just">
              <a:buNone/>
            </a:pPr>
            <a:r>
              <a:rPr lang="en-US" sz="20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We have identified the problem statement as follows:</a:t>
            </a:r>
          </a:p>
          <a:p>
            <a:pPr marL="0" indent="0" algn="just">
              <a:buNone/>
            </a:pPr>
            <a:endParaRPr lang="en-US" sz="2800" dirty="0">
              <a:latin typeface="Times New Roman" panose="02020603050405020304" pitchFamily="18" charset="0"/>
              <a:cs typeface="Times New Roman" panose="02020603050405020304" pitchFamily="18" charset="0"/>
            </a:endParaRPr>
          </a:p>
          <a:p>
            <a:pPr algn="just"/>
            <a:r>
              <a:rPr lang="en-US" sz="2400" b="0" i="0" u="none" strike="noStrike" dirty="0">
                <a:solidFill>
                  <a:srgbClr val="000000"/>
                </a:solidFill>
                <a:effectLst/>
                <a:latin typeface="Times New Roman" panose="02020603050405020304" pitchFamily="18" charset="0"/>
                <a:cs typeface="Times New Roman" panose="02020603050405020304" pitchFamily="18" charset="0"/>
              </a:rPr>
              <a:t>Farmers often face critical situations for diagnosis and management of several pests, diseases, weeds, nutrient deficiencies etc.</a:t>
            </a:r>
          </a:p>
          <a:p>
            <a:pPr algn="just"/>
            <a:r>
              <a:rPr lang="en-US" sz="2400" b="0" i="0" u="none" strike="noStrike" dirty="0">
                <a:solidFill>
                  <a:srgbClr val="000000"/>
                </a:solidFill>
                <a:effectLst/>
                <a:latin typeface="Times New Roman" panose="02020603050405020304" pitchFamily="18" charset="0"/>
                <a:cs typeface="Times New Roman" panose="02020603050405020304" pitchFamily="18" charset="0"/>
              </a:rPr>
              <a:t>Farmers often face difficulty in identifying damage symptoms and pests as most of these have overlapping and confusing symptoms</a:t>
            </a:r>
            <a:endParaRPr lang="en-US" sz="2400" dirty="0">
              <a:solidFill>
                <a:srgbClr val="000000"/>
              </a:solidFill>
              <a:latin typeface="Times New Roman" panose="02020603050405020304" pitchFamily="18" charset="0"/>
              <a:cs typeface="Times New Roman" panose="02020603050405020304" pitchFamily="18" charset="0"/>
            </a:endParaRPr>
          </a:p>
          <a:p>
            <a:pPr algn="just"/>
            <a:r>
              <a:rPr lang="en-US" sz="2400" b="0" i="0" u="none" strike="noStrike" dirty="0">
                <a:solidFill>
                  <a:srgbClr val="000000"/>
                </a:solidFill>
                <a:effectLst/>
                <a:latin typeface="Times New Roman" panose="02020603050405020304" pitchFamily="18" charset="0"/>
                <a:cs typeface="Times New Roman" panose="02020603050405020304" pitchFamily="18" charset="0"/>
              </a:rPr>
              <a:t>This demands complex decision making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inthelightof</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vast information knowledge base.</a:t>
            </a:r>
          </a:p>
          <a:p>
            <a:pPr algn="just"/>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             </a:t>
            </a:r>
          </a:p>
          <a:p>
            <a:pPr marL="0" indent="0" algn="ctr">
              <a:buNone/>
            </a:pP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3A1D6B8-B517-46D2-812F-BCA87069F789}" type="datetime1">
              <a:rPr lang="en-US" smtClean="0"/>
              <a:pPr/>
              <a:t>10/30/2021</a:t>
            </a:fld>
            <a:endParaRPr lang="en-US"/>
          </a:p>
        </p:txBody>
      </p:sp>
      <p:sp>
        <p:nvSpPr>
          <p:cNvPr id="6" name="Slide Number Placeholder 5"/>
          <p:cNvSpPr>
            <a:spLocks noGrp="1"/>
          </p:cNvSpPr>
          <p:nvPr>
            <p:ph type="sldNum" sz="quarter" idx="12"/>
          </p:nvPr>
        </p:nvSpPr>
        <p:spPr/>
        <p:txBody>
          <a:bodyPr/>
          <a:lstStyle/>
          <a:p>
            <a:fld id="{E8B2053A-79C1-4C5C-AA77-91D5E8B79550}" type="slidenum">
              <a:rPr lang="en-US" smtClean="0"/>
              <a:pPr/>
              <a:t>2</a:t>
            </a:fld>
            <a:endParaRPr lang="en-US"/>
          </a:p>
        </p:txBody>
      </p:sp>
      <p:sp>
        <p:nvSpPr>
          <p:cNvPr id="7" name="Footer Placeholder 6"/>
          <p:cNvSpPr>
            <a:spLocks noGrp="1"/>
          </p:cNvSpPr>
          <p:nvPr>
            <p:ph type="ftr" sz="quarter" idx="1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63562"/>
          </a:xfrm>
          <a:solidFill>
            <a:srgbClr val="6C3EEC"/>
          </a:solidFill>
        </p:spPr>
        <p:txBody>
          <a:bodyPr>
            <a:noAutofit/>
          </a:bodyPr>
          <a:lstStyle/>
          <a:p>
            <a:r>
              <a:rPr lang="en-US" sz="3600" b="1" dirty="0">
                <a:solidFill>
                  <a:schemeClr val="bg1"/>
                </a:solidFill>
                <a:latin typeface="Times New Roman" pitchFamily="18" charset="0"/>
                <a:cs typeface="Times New Roman" pitchFamily="18" charset="0"/>
              </a:rPr>
              <a:t>OBJECTIVE AND SCOPE</a:t>
            </a:r>
          </a:p>
        </p:txBody>
      </p:sp>
      <p:sp>
        <p:nvSpPr>
          <p:cNvPr id="3" name="Content Placeholder 2"/>
          <p:cNvSpPr>
            <a:spLocks noGrp="1"/>
          </p:cNvSpPr>
          <p:nvPr>
            <p:ph idx="1"/>
          </p:nvPr>
        </p:nvSpPr>
        <p:spPr>
          <a:xfrm>
            <a:off x="304800" y="965200"/>
            <a:ext cx="8229600" cy="4525963"/>
          </a:xfrm>
        </p:spPr>
        <p:txBody>
          <a:bodyPr>
            <a:noAutofit/>
          </a:bodyPr>
          <a:lstStyle/>
          <a:p>
            <a:pPr marL="0" indent="0" algn="just">
              <a:buNone/>
            </a:pPr>
            <a:r>
              <a:rPr lang="en-GB" sz="2400" b="0" dirty="0">
                <a:latin typeface="Times New Roman" panose="02020603050405020304" pitchFamily="18" charset="0"/>
                <a:cs typeface="Times New Roman" panose="02020603050405020304" pitchFamily="18" charset="0"/>
              </a:rPr>
              <a:t>The project aims to give solution to the problems with </a:t>
            </a:r>
            <a:r>
              <a:rPr lang="en-US" sz="2400" b="0" dirty="0">
                <a:latin typeface="Times New Roman" panose="02020603050405020304" pitchFamily="18" charset="0"/>
                <a:cs typeface="Times New Roman" panose="02020603050405020304" pitchFamily="18" charset="0"/>
              </a:rPr>
              <a:t>AI based Mobile app for Rice crop stress identification and generating advisory. The main objective of our project is that when farmers find any problems in paddy farming regarding, plant effected by lack of nutrients, plant effected by various disease, these problems can be captured as a image by mobile phone which will be given as input to the application and it process the input image with the pre-loaded data set. When the input matches with the pre-loaded data set it makes the decision and gives the result as the solution to the problems. This helps the farmers to identify the proper stress of the crops. Then the scope of the of the proposed methodology can make it applicable to a wide variety of field crops such as wheat, maize, barley, soybean, etc. as the same process can be applied to different crops which help the farmers to gain knowledge through mobile app.</a:t>
            </a:r>
            <a:endParaRPr lang="en-US" sz="23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7FD5F0F4-B77F-4DB5-9C42-DD6D20AD9E50}" type="datetime1">
              <a:rPr lang="en-US" smtClean="0"/>
              <a:pPr/>
              <a:t>10/30/2021</a:t>
            </a:fld>
            <a:endParaRPr lang="en-US"/>
          </a:p>
        </p:txBody>
      </p:sp>
      <p:sp>
        <p:nvSpPr>
          <p:cNvPr id="5" name="Slide Number Placeholder 4"/>
          <p:cNvSpPr>
            <a:spLocks noGrp="1"/>
          </p:cNvSpPr>
          <p:nvPr>
            <p:ph type="sldNum" sz="quarter" idx="12"/>
          </p:nvPr>
        </p:nvSpPr>
        <p:spPr/>
        <p:txBody>
          <a:bodyPr/>
          <a:lstStyle/>
          <a:p>
            <a:fld id="{E8B2053A-79C1-4C5C-AA77-91D5E8B79550}"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72686AC8-AD4C-4518-8D73-E2132FF92C99}"/>
              </a:ext>
            </a:extLst>
          </p:cNvPr>
          <p:cNvSpPr>
            <a:spLocks noGrp="1"/>
          </p:cNvSpPr>
          <p:nvPr>
            <p:ph idx="1"/>
          </p:nvPr>
        </p:nvSpPr>
        <p:spPr>
          <a:xfrm>
            <a:off x="460054" y="865904"/>
            <a:ext cx="8223892" cy="5587143"/>
          </a:xfrm>
        </p:spPr>
        <p:style>
          <a:lnRef idx="2">
            <a:schemeClr val="accent6"/>
          </a:lnRef>
          <a:fillRef idx="1">
            <a:schemeClr val="lt1"/>
          </a:fillRef>
          <a:effectRef idx="0">
            <a:schemeClr val="accent6"/>
          </a:effectRef>
          <a:fontRef idx="minor">
            <a:schemeClr val="dk1"/>
          </a:fontRef>
        </p:style>
        <p:txBody>
          <a:bodyPr>
            <a:normAutofit/>
          </a:bodyPr>
          <a:lstStyle/>
          <a:p>
            <a:pPr algn="just">
              <a:lnSpc>
                <a:spcPct val="110000"/>
              </a:lnSpc>
            </a:pPr>
            <a:r>
              <a:rPr lang="en-US" sz="2400" dirty="0">
                <a:latin typeface="Times New Roman" panose="02020603050405020304" pitchFamily="18" charset="0"/>
                <a:cs typeface="Times New Roman" panose="02020603050405020304" pitchFamily="18" charset="0"/>
              </a:rPr>
              <a:t>The images are classified based on the stresses whether its biotic or abiotic stresses and further the biotic stresses are classified based on the diseases and healthy and unhealthy plants.</a:t>
            </a:r>
          </a:p>
          <a:p>
            <a:pPr marL="0" indent="0" algn="just">
              <a:lnSpc>
                <a:spcPct val="110000"/>
              </a:lnSpc>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1D49D19-2EFE-4531-8F68-C40CC65E57C5}"/>
              </a:ext>
            </a:extLst>
          </p:cNvPr>
          <p:cNvSpPr>
            <a:spLocks noGrp="1"/>
          </p:cNvSpPr>
          <p:nvPr>
            <p:ph type="dt" sz="half" idx="10"/>
          </p:nvPr>
        </p:nvSpPr>
        <p:spPr/>
        <p:txBody>
          <a:bodyPr/>
          <a:lstStyle/>
          <a:p>
            <a:fld id="{302AB19D-791C-4D63-B5BA-654A4FCA716E}" type="datetime1">
              <a:rPr lang="en-US" smtClean="0"/>
              <a:pPr/>
              <a:t>10/30/2021</a:t>
            </a:fld>
            <a:endParaRPr lang="en-US"/>
          </a:p>
        </p:txBody>
      </p:sp>
      <p:sp>
        <p:nvSpPr>
          <p:cNvPr id="5" name="Footer Placeholder 4">
            <a:extLst>
              <a:ext uri="{FF2B5EF4-FFF2-40B4-BE49-F238E27FC236}">
                <a16:creationId xmlns:a16="http://schemas.microsoft.com/office/drawing/2014/main" id="{3513C2F2-2553-4D18-83CB-ABA303D271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48925E-409C-41FC-8666-521D7CB307CF}"/>
              </a:ext>
            </a:extLst>
          </p:cNvPr>
          <p:cNvSpPr>
            <a:spLocks noGrp="1"/>
          </p:cNvSpPr>
          <p:nvPr>
            <p:ph type="sldNum" sz="quarter" idx="12"/>
          </p:nvPr>
        </p:nvSpPr>
        <p:spPr/>
        <p:txBody>
          <a:bodyPr/>
          <a:lstStyle/>
          <a:p>
            <a:fld id="{E8B2053A-79C1-4C5C-AA77-91D5E8B79550}" type="slidenum">
              <a:rPr lang="en-US" smtClean="0"/>
              <a:pPr/>
              <a:t>4</a:t>
            </a:fld>
            <a:endParaRPr lang="en-US"/>
          </a:p>
        </p:txBody>
      </p:sp>
      <p:sp>
        <p:nvSpPr>
          <p:cNvPr id="9" name="Title 1">
            <a:extLst>
              <a:ext uri="{FF2B5EF4-FFF2-40B4-BE49-F238E27FC236}">
                <a16:creationId xmlns:a16="http://schemas.microsoft.com/office/drawing/2014/main" id="{3DA0C36A-0B5A-4E8B-8DBF-6AC61E98C580}"/>
              </a:ext>
            </a:extLst>
          </p:cNvPr>
          <p:cNvSpPr>
            <a:spLocks noGrp="1"/>
          </p:cNvSpPr>
          <p:nvPr>
            <p:ph type="title"/>
          </p:nvPr>
        </p:nvSpPr>
        <p:spPr>
          <a:xfrm>
            <a:off x="457200" y="223838"/>
            <a:ext cx="8229600" cy="563562"/>
          </a:xfrm>
          <a:solidFill>
            <a:srgbClr val="6C3EEC"/>
          </a:solidFill>
        </p:spPr>
        <p:txBody>
          <a:bodyPr>
            <a:noAutofit/>
          </a:bodyPr>
          <a:lstStyle/>
          <a:p>
            <a:r>
              <a:rPr lang="en-US" sz="3600" b="1" dirty="0">
                <a:solidFill>
                  <a:schemeClr val="bg1"/>
                </a:solidFill>
                <a:latin typeface="Times New Roman" pitchFamily="18" charset="0"/>
                <a:cs typeface="Times New Roman" pitchFamily="18" charset="0"/>
              </a:rPr>
              <a:t>SOLUTION</a:t>
            </a:r>
          </a:p>
        </p:txBody>
      </p:sp>
      <p:pic>
        <p:nvPicPr>
          <p:cNvPr id="1026" name="Picture 2" descr="TNAU Agritech Portal :: Crop Protection">
            <a:extLst>
              <a:ext uri="{FF2B5EF4-FFF2-40B4-BE49-F238E27FC236}">
                <a16:creationId xmlns:a16="http://schemas.microsoft.com/office/drawing/2014/main" id="{DE015D23-347E-41D8-A9E0-15CACAEA2A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087" y="2655887"/>
            <a:ext cx="1647825" cy="18097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2779B7D8-A7AA-4503-831E-C5F8A57CE843}"/>
              </a:ext>
            </a:extLst>
          </p:cNvPr>
          <p:cNvSpPr/>
          <p:nvPr/>
        </p:nvSpPr>
        <p:spPr>
          <a:xfrm>
            <a:off x="685800" y="4732092"/>
            <a:ext cx="2438400" cy="2635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Healthy Paddy leaf</a:t>
            </a:r>
            <a:endParaRPr lang="en-IN" dirty="0"/>
          </a:p>
        </p:txBody>
      </p:sp>
      <p:pic>
        <p:nvPicPr>
          <p:cNvPr id="1028" name="Picture 4" descr="Nature and Farming: Rice Disease: Bacterial blight">
            <a:extLst>
              <a:ext uri="{FF2B5EF4-FFF2-40B4-BE49-F238E27FC236}">
                <a16:creationId xmlns:a16="http://schemas.microsoft.com/office/drawing/2014/main" id="{9AE89A56-9F11-4922-B204-C6F06596A78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64773" y="2590799"/>
            <a:ext cx="1864788" cy="187483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279F58A1-AA0C-457E-8252-E7B18D83F057}"/>
              </a:ext>
            </a:extLst>
          </p:cNvPr>
          <p:cNvSpPr/>
          <p:nvPr/>
        </p:nvSpPr>
        <p:spPr>
          <a:xfrm>
            <a:off x="5715000" y="4611836"/>
            <a:ext cx="2590800" cy="5635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Plant Affected with Bacterial Plight</a:t>
            </a:r>
            <a:endParaRPr lang="en-IN" dirty="0">
              <a:ln w="0">
                <a:solidFill>
                  <a:sysClr val="windowText" lastClr="000000"/>
                </a:solidFill>
              </a:ln>
              <a:solidFill>
                <a:schemeClr val="tx1"/>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93ECC764-B9F2-4CB5-B0AC-18EB695EE6C1}"/>
              </a:ext>
            </a:extLst>
          </p:cNvPr>
          <p:cNvSpPr txBox="1"/>
          <p:nvPr/>
        </p:nvSpPr>
        <p:spPr>
          <a:xfrm>
            <a:off x="558800" y="5175398"/>
            <a:ext cx="7772400"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The disease identified above is bacterial plight which is identified from the water-soaked to yellowish stripes on leaf blades or starting at leaf tips with a wavy margin.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3974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4470CC-147C-4588-A41B-DF29C0AE2FA8}"/>
              </a:ext>
            </a:extLst>
          </p:cNvPr>
          <p:cNvSpPr>
            <a:spLocks noGrp="1"/>
          </p:cNvSpPr>
          <p:nvPr>
            <p:ph idx="1"/>
          </p:nvPr>
        </p:nvSpPr>
        <p:spPr>
          <a:xfrm>
            <a:off x="457200" y="381000"/>
            <a:ext cx="8229600" cy="5745163"/>
          </a:xfrm>
        </p:spPr>
        <p:txBody>
          <a:bodyPr>
            <a:normAutofit/>
          </a:bodyPr>
          <a:lstStyle/>
          <a:p>
            <a:r>
              <a:rPr lang="en-US" sz="2800" dirty="0">
                <a:latin typeface="Times New Roman" panose="02020603050405020304" pitchFamily="18" charset="0"/>
                <a:cs typeface="Times New Roman" panose="02020603050405020304" pitchFamily="18" charset="0"/>
              </a:rPr>
              <a:t>Further the classified images are trained based on different parameters with less epoch and more accuracy, Since less epoch means high accuracy and less runtime.</a:t>
            </a:r>
          </a:p>
          <a:p>
            <a:r>
              <a:rPr lang="en-US" sz="2800" dirty="0">
                <a:latin typeface="Times New Roman" panose="02020603050405020304" pitchFamily="18" charset="0"/>
                <a:cs typeface="Times New Roman" panose="02020603050405020304" pitchFamily="18" charset="0"/>
              </a:rPr>
              <a:t> When an unknown image is input to the model it preprocesses the image and identify the disease and gives exact name of the disease and solution to the particular disease.</a:t>
            </a:r>
          </a:p>
          <a:p>
            <a:pPr marL="0" indent="0">
              <a:buNone/>
            </a:pPr>
            <a:endParaRPr lang="en-US"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C684D0F-39AB-41BB-A081-CBB03CE80CC0}"/>
              </a:ext>
            </a:extLst>
          </p:cNvPr>
          <p:cNvSpPr>
            <a:spLocks noGrp="1"/>
          </p:cNvSpPr>
          <p:nvPr>
            <p:ph type="dt" sz="half" idx="10"/>
          </p:nvPr>
        </p:nvSpPr>
        <p:spPr/>
        <p:txBody>
          <a:bodyPr/>
          <a:lstStyle/>
          <a:p>
            <a:fld id="{302AB19D-791C-4D63-B5BA-654A4FCA716E}" type="datetime1">
              <a:rPr lang="en-US" smtClean="0"/>
              <a:pPr/>
              <a:t>10/30/2021</a:t>
            </a:fld>
            <a:endParaRPr lang="en-US"/>
          </a:p>
        </p:txBody>
      </p:sp>
      <p:sp>
        <p:nvSpPr>
          <p:cNvPr id="5" name="Footer Placeholder 4">
            <a:extLst>
              <a:ext uri="{FF2B5EF4-FFF2-40B4-BE49-F238E27FC236}">
                <a16:creationId xmlns:a16="http://schemas.microsoft.com/office/drawing/2014/main" id="{03F5F950-2542-4B20-81E0-CD4CE24694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CB945D-FF72-411B-96AC-84F49A522554}"/>
              </a:ext>
            </a:extLst>
          </p:cNvPr>
          <p:cNvSpPr>
            <a:spLocks noGrp="1"/>
          </p:cNvSpPr>
          <p:nvPr>
            <p:ph type="sldNum" sz="quarter" idx="12"/>
          </p:nvPr>
        </p:nvSpPr>
        <p:spPr/>
        <p:txBody>
          <a:bodyPr/>
          <a:lstStyle/>
          <a:p>
            <a:fld id="{E8B2053A-79C1-4C5C-AA77-91D5E8B79550}" type="slidenum">
              <a:rPr lang="en-US" smtClean="0"/>
              <a:pPr/>
              <a:t>5</a:t>
            </a:fld>
            <a:endParaRPr lang="en-US"/>
          </a:p>
        </p:txBody>
      </p:sp>
      <p:pic>
        <p:nvPicPr>
          <p:cNvPr id="9" name="Picture 8">
            <a:extLst>
              <a:ext uri="{FF2B5EF4-FFF2-40B4-BE49-F238E27FC236}">
                <a16:creationId xmlns:a16="http://schemas.microsoft.com/office/drawing/2014/main" id="{4428DEA7-9A9B-4477-944B-2E1DFD8FFC74}"/>
              </a:ext>
            </a:extLst>
          </p:cNvPr>
          <p:cNvPicPr>
            <a:picLocks noChangeAspect="1"/>
          </p:cNvPicPr>
          <p:nvPr/>
        </p:nvPicPr>
        <p:blipFill rotWithShape="1">
          <a:blip r:embed="rId2">
            <a:extLst>
              <a:ext uri="{28A0092B-C50C-407E-A947-70E740481C1C}">
                <a14:useLocalDpi xmlns:a14="http://schemas.microsoft.com/office/drawing/2010/main" val="0"/>
              </a:ext>
            </a:extLst>
          </a:blip>
          <a:srcRect l="19189" t="46160" r="14716" b="4187"/>
          <a:stretch/>
        </p:blipFill>
        <p:spPr>
          <a:xfrm>
            <a:off x="533400" y="3911600"/>
            <a:ext cx="8001000" cy="2444750"/>
          </a:xfrm>
          <a:prstGeom prst="rect">
            <a:avLst/>
          </a:prstGeom>
        </p:spPr>
      </p:pic>
    </p:spTree>
    <p:extLst>
      <p:ext uri="{BB962C8B-B14F-4D97-AF65-F5344CB8AC3E}">
        <p14:creationId xmlns:p14="http://schemas.microsoft.com/office/powerpoint/2010/main" val="3246673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371E202-5963-4DA7-A198-EBA95C0E03ED}"/>
              </a:ext>
            </a:extLst>
          </p:cNvPr>
          <p:cNvSpPr>
            <a:spLocks noGrp="1"/>
          </p:cNvSpPr>
          <p:nvPr>
            <p:ph type="dt" sz="half" idx="10"/>
          </p:nvPr>
        </p:nvSpPr>
        <p:spPr/>
        <p:txBody>
          <a:bodyPr/>
          <a:lstStyle/>
          <a:p>
            <a:fld id="{302AB19D-791C-4D63-B5BA-654A4FCA716E}" type="datetime1">
              <a:rPr lang="en-US" smtClean="0"/>
              <a:pPr/>
              <a:t>10/30/2021</a:t>
            </a:fld>
            <a:endParaRPr lang="en-US"/>
          </a:p>
        </p:txBody>
      </p:sp>
      <p:sp>
        <p:nvSpPr>
          <p:cNvPr id="5" name="Footer Placeholder 4">
            <a:extLst>
              <a:ext uri="{FF2B5EF4-FFF2-40B4-BE49-F238E27FC236}">
                <a16:creationId xmlns:a16="http://schemas.microsoft.com/office/drawing/2014/main" id="{772480AA-FD99-4537-BEB1-3511DB2A6D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736702-DDDA-4D0F-99C3-52BA5692D9B5}"/>
              </a:ext>
            </a:extLst>
          </p:cNvPr>
          <p:cNvSpPr>
            <a:spLocks noGrp="1"/>
          </p:cNvSpPr>
          <p:nvPr>
            <p:ph type="sldNum" sz="quarter" idx="12"/>
          </p:nvPr>
        </p:nvSpPr>
        <p:spPr/>
        <p:txBody>
          <a:bodyPr/>
          <a:lstStyle/>
          <a:p>
            <a:fld id="{E8B2053A-79C1-4C5C-AA77-91D5E8B79550}" type="slidenum">
              <a:rPr lang="en-US" smtClean="0"/>
              <a:pPr/>
              <a:t>6</a:t>
            </a:fld>
            <a:endParaRPr lang="en-US"/>
          </a:p>
        </p:txBody>
      </p:sp>
      <p:sp>
        <p:nvSpPr>
          <p:cNvPr id="7" name="Title 1">
            <a:extLst>
              <a:ext uri="{FF2B5EF4-FFF2-40B4-BE49-F238E27FC236}">
                <a16:creationId xmlns:a16="http://schemas.microsoft.com/office/drawing/2014/main" id="{E3AB9AF4-9B12-4C2E-840E-21EA190F1AB6}"/>
              </a:ext>
            </a:extLst>
          </p:cNvPr>
          <p:cNvSpPr>
            <a:spLocks noGrp="1"/>
          </p:cNvSpPr>
          <p:nvPr>
            <p:ph type="title"/>
          </p:nvPr>
        </p:nvSpPr>
        <p:spPr>
          <a:xfrm>
            <a:off x="457200" y="274638"/>
            <a:ext cx="8229600" cy="457199"/>
          </a:xfrm>
          <a:solidFill>
            <a:srgbClr val="6C3EEC"/>
          </a:solidFill>
        </p:spPr>
        <p:txBody>
          <a:bodyPr>
            <a:noAutofit/>
          </a:bodyPr>
          <a:lstStyle/>
          <a:p>
            <a:r>
              <a:rPr lang="en-US" sz="3600" b="1" dirty="0">
                <a:solidFill>
                  <a:schemeClr val="bg1"/>
                </a:solidFill>
                <a:latin typeface="Times New Roman" pitchFamily="18" charset="0"/>
                <a:cs typeface="Times New Roman" pitchFamily="18" charset="0"/>
              </a:rPr>
              <a:t>BLOCK DIAGRAM</a:t>
            </a:r>
          </a:p>
        </p:txBody>
      </p:sp>
      <p:sp>
        <p:nvSpPr>
          <p:cNvPr id="10" name="Oval 9">
            <a:extLst>
              <a:ext uri="{FF2B5EF4-FFF2-40B4-BE49-F238E27FC236}">
                <a16:creationId xmlns:a16="http://schemas.microsoft.com/office/drawing/2014/main" id="{F585048E-1265-4F79-B3DF-63BD41721653}"/>
              </a:ext>
            </a:extLst>
          </p:cNvPr>
          <p:cNvSpPr/>
          <p:nvPr/>
        </p:nvSpPr>
        <p:spPr>
          <a:xfrm>
            <a:off x="533400" y="2857499"/>
            <a:ext cx="2133600" cy="114300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Data Acquisition</a:t>
            </a:r>
            <a:endParaRPr lang="en-IN" sz="2000" dirty="0">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A5007F2E-5309-4E4E-8020-3C57EC180F69}"/>
              </a:ext>
            </a:extLst>
          </p:cNvPr>
          <p:cNvSpPr/>
          <p:nvPr/>
        </p:nvSpPr>
        <p:spPr>
          <a:xfrm>
            <a:off x="1600200" y="1160778"/>
            <a:ext cx="2286000" cy="114300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Image Classification</a:t>
            </a:r>
            <a:endParaRPr lang="en-IN" sz="2000" dirty="0">
              <a:latin typeface="Times New Roman" panose="02020603050405020304" pitchFamily="18" charset="0"/>
              <a:cs typeface="Times New Roman" panose="02020603050405020304" pitchFamily="18" charset="0"/>
            </a:endParaRPr>
          </a:p>
        </p:txBody>
      </p:sp>
      <p:sp>
        <p:nvSpPr>
          <p:cNvPr id="12" name="Oval 11">
            <a:extLst>
              <a:ext uri="{FF2B5EF4-FFF2-40B4-BE49-F238E27FC236}">
                <a16:creationId xmlns:a16="http://schemas.microsoft.com/office/drawing/2014/main" id="{4385DBB4-995D-400C-AD40-768C25A953C5}"/>
              </a:ext>
            </a:extLst>
          </p:cNvPr>
          <p:cNvSpPr/>
          <p:nvPr/>
        </p:nvSpPr>
        <p:spPr>
          <a:xfrm>
            <a:off x="4876800" y="1155698"/>
            <a:ext cx="2286000" cy="114300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Image Preprocessing</a:t>
            </a:r>
            <a:endParaRPr lang="en-IN" sz="2000" dirty="0">
              <a:latin typeface="Times New Roman" panose="02020603050405020304" pitchFamily="18" charset="0"/>
              <a:cs typeface="Times New Roman" panose="02020603050405020304" pitchFamily="18" charset="0"/>
            </a:endParaRPr>
          </a:p>
        </p:txBody>
      </p:sp>
      <p:sp>
        <p:nvSpPr>
          <p:cNvPr id="14" name="Oval 13">
            <a:extLst>
              <a:ext uri="{FF2B5EF4-FFF2-40B4-BE49-F238E27FC236}">
                <a16:creationId xmlns:a16="http://schemas.microsoft.com/office/drawing/2014/main" id="{01BABA0C-CB0C-4991-94FE-3C75188DE207}"/>
              </a:ext>
            </a:extLst>
          </p:cNvPr>
          <p:cNvSpPr/>
          <p:nvPr/>
        </p:nvSpPr>
        <p:spPr>
          <a:xfrm>
            <a:off x="6446520" y="2792413"/>
            <a:ext cx="2133600" cy="114300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Training</a:t>
            </a:r>
            <a:endParaRPr lang="en-IN" sz="2000" dirty="0">
              <a:latin typeface="Times New Roman" panose="02020603050405020304" pitchFamily="18" charset="0"/>
              <a:cs typeface="Times New Roman" panose="02020603050405020304" pitchFamily="18" charset="0"/>
            </a:endParaRPr>
          </a:p>
        </p:txBody>
      </p:sp>
      <p:sp>
        <p:nvSpPr>
          <p:cNvPr id="15" name="Oval 14">
            <a:extLst>
              <a:ext uri="{FF2B5EF4-FFF2-40B4-BE49-F238E27FC236}">
                <a16:creationId xmlns:a16="http://schemas.microsoft.com/office/drawing/2014/main" id="{7B5BACEF-31A9-4A1A-9C53-3D91F8FDF1C3}"/>
              </a:ext>
            </a:extLst>
          </p:cNvPr>
          <p:cNvSpPr/>
          <p:nvPr/>
        </p:nvSpPr>
        <p:spPr>
          <a:xfrm>
            <a:off x="5181600" y="4749799"/>
            <a:ext cx="2286000" cy="114300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Testing</a:t>
            </a:r>
            <a:endParaRPr lang="en-IN" sz="2000" dirty="0">
              <a:latin typeface="Times New Roman" panose="02020603050405020304" pitchFamily="18" charset="0"/>
              <a:cs typeface="Times New Roman" panose="02020603050405020304" pitchFamily="18" charset="0"/>
            </a:endParaRPr>
          </a:p>
        </p:txBody>
      </p:sp>
      <p:sp>
        <p:nvSpPr>
          <p:cNvPr id="16" name="Oval 15">
            <a:extLst>
              <a:ext uri="{FF2B5EF4-FFF2-40B4-BE49-F238E27FC236}">
                <a16:creationId xmlns:a16="http://schemas.microsoft.com/office/drawing/2014/main" id="{690B1929-8F51-4ACA-A23A-68CCBD516C4F}"/>
              </a:ext>
            </a:extLst>
          </p:cNvPr>
          <p:cNvSpPr/>
          <p:nvPr/>
        </p:nvSpPr>
        <p:spPr>
          <a:xfrm>
            <a:off x="3230880" y="2793998"/>
            <a:ext cx="2590800" cy="127000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App </a:t>
            </a:r>
            <a:r>
              <a:rPr lang="en-US" sz="2000" dirty="0" err="1">
                <a:latin typeface="Times New Roman" panose="02020603050405020304" pitchFamily="18" charset="0"/>
                <a:cs typeface="Times New Roman" panose="02020603050405020304" pitchFamily="18" charset="0"/>
              </a:rPr>
              <a:t>Intergration</a:t>
            </a:r>
            <a:endParaRPr lang="en-IN" sz="2000" dirty="0">
              <a:latin typeface="Times New Roman" panose="02020603050405020304" pitchFamily="18" charset="0"/>
              <a:cs typeface="Times New Roman" panose="02020603050405020304" pitchFamily="18" charset="0"/>
            </a:endParaRPr>
          </a:p>
        </p:txBody>
      </p:sp>
      <p:sp>
        <p:nvSpPr>
          <p:cNvPr id="18" name="Oval 17">
            <a:extLst>
              <a:ext uri="{FF2B5EF4-FFF2-40B4-BE49-F238E27FC236}">
                <a16:creationId xmlns:a16="http://schemas.microsoft.com/office/drawing/2014/main" id="{8A12B36A-AEB1-4BDE-A050-F1801F04AC05}"/>
              </a:ext>
            </a:extLst>
          </p:cNvPr>
          <p:cNvSpPr/>
          <p:nvPr/>
        </p:nvSpPr>
        <p:spPr>
          <a:xfrm>
            <a:off x="1681480" y="4749799"/>
            <a:ext cx="2286000" cy="118109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Prediction</a:t>
            </a:r>
            <a:endParaRPr lang="en-IN" sz="2000" dirty="0">
              <a:latin typeface="Times New Roman" panose="02020603050405020304" pitchFamily="18" charset="0"/>
              <a:cs typeface="Times New Roman" panose="02020603050405020304" pitchFamily="18" charset="0"/>
            </a:endParaRPr>
          </a:p>
        </p:txBody>
      </p:sp>
      <p:cxnSp>
        <p:nvCxnSpPr>
          <p:cNvPr id="20" name="Straight Arrow Connector 19">
            <a:extLst>
              <a:ext uri="{FF2B5EF4-FFF2-40B4-BE49-F238E27FC236}">
                <a16:creationId xmlns:a16="http://schemas.microsoft.com/office/drawing/2014/main" id="{ACC3C53F-BA41-43CD-A6E6-4EB23C57C80F}"/>
              </a:ext>
            </a:extLst>
          </p:cNvPr>
          <p:cNvCxnSpPr/>
          <p:nvPr/>
        </p:nvCxnSpPr>
        <p:spPr>
          <a:xfrm flipV="1">
            <a:off x="1681480" y="2298699"/>
            <a:ext cx="299720" cy="3683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8D006C5E-0BE0-46C7-A138-6B1E4AE315F1}"/>
              </a:ext>
            </a:extLst>
          </p:cNvPr>
          <p:cNvCxnSpPr/>
          <p:nvPr/>
        </p:nvCxnSpPr>
        <p:spPr>
          <a:xfrm>
            <a:off x="3967480" y="1727198"/>
            <a:ext cx="7569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CACA9CC4-5C1E-43BA-8055-7C1946261B76}"/>
              </a:ext>
            </a:extLst>
          </p:cNvPr>
          <p:cNvCxnSpPr/>
          <p:nvPr/>
        </p:nvCxnSpPr>
        <p:spPr>
          <a:xfrm>
            <a:off x="6934200" y="2133600"/>
            <a:ext cx="304800" cy="533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BACAD22A-46A1-4CEB-A4E9-3C6AA026837D}"/>
              </a:ext>
            </a:extLst>
          </p:cNvPr>
          <p:cNvCxnSpPr/>
          <p:nvPr/>
        </p:nvCxnSpPr>
        <p:spPr>
          <a:xfrm flipH="1">
            <a:off x="7086600" y="4075906"/>
            <a:ext cx="375920" cy="5453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0C8C5836-6C3E-4894-9F9F-6BC6168D324E}"/>
              </a:ext>
            </a:extLst>
          </p:cNvPr>
          <p:cNvCxnSpPr/>
          <p:nvPr/>
        </p:nvCxnSpPr>
        <p:spPr>
          <a:xfrm flipH="1">
            <a:off x="4114800" y="5410200"/>
            <a:ext cx="9144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115B01E1-2FB3-4395-8AF6-6F8584892F58}"/>
              </a:ext>
            </a:extLst>
          </p:cNvPr>
          <p:cNvCxnSpPr/>
          <p:nvPr/>
        </p:nvCxnSpPr>
        <p:spPr>
          <a:xfrm flipH="1" flipV="1">
            <a:off x="1600200" y="4191000"/>
            <a:ext cx="231140" cy="685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7837958C-507F-49C0-92DB-00B7A5586947}"/>
              </a:ext>
            </a:extLst>
          </p:cNvPr>
          <p:cNvCxnSpPr/>
          <p:nvPr/>
        </p:nvCxnSpPr>
        <p:spPr>
          <a:xfrm>
            <a:off x="2824480" y="3428998"/>
            <a:ext cx="2997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D2838014-893D-4196-8EF6-0E72FB36DA6F}"/>
              </a:ext>
            </a:extLst>
          </p:cNvPr>
          <p:cNvCxnSpPr/>
          <p:nvPr/>
        </p:nvCxnSpPr>
        <p:spPr>
          <a:xfrm>
            <a:off x="3429000" y="2298699"/>
            <a:ext cx="304800" cy="4937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6C0BFCA2-EBA6-44CA-A3FE-38642B09A566}"/>
              </a:ext>
            </a:extLst>
          </p:cNvPr>
          <p:cNvCxnSpPr/>
          <p:nvPr/>
        </p:nvCxnSpPr>
        <p:spPr>
          <a:xfrm flipH="1">
            <a:off x="5265420" y="2399822"/>
            <a:ext cx="297180" cy="3925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369A239B-287E-4292-835F-8DCC6D2F75ED}"/>
              </a:ext>
            </a:extLst>
          </p:cNvPr>
          <p:cNvCxnSpPr/>
          <p:nvPr/>
        </p:nvCxnSpPr>
        <p:spPr>
          <a:xfrm flipH="1">
            <a:off x="5928360" y="3363913"/>
            <a:ext cx="3962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8AB58845-96FF-41AD-A949-41A49CC94561}"/>
              </a:ext>
            </a:extLst>
          </p:cNvPr>
          <p:cNvCxnSpPr/>
          <p:nvPr/>
        </p:nvCxnSpPr>
        <p:spPr>
          <a:xfrm flipH="1" flipV="1">
            <a:off x="5265420" y="4075906"/>
            <a:ext cx="373380" cy="6738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EE3D57B0-688A-4E89-850A-A43722FF6D77}"/>
              </a:ext>
            </a:extLst>
          </p:cNvPr>
          <p:cNvCxnSpPr/>
          <p:nvPr/>
        </p:nvCxnSpPr>
        <p:spPr>
          <a:xfrm flipV="1">
            <a:off x="3429000" y="4102097"/>
            <a:ext cx="425450" cy="5191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72354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371E202-5963-4DA7-A198-EBA95C0E03ED}"/>
              </a:ext>
            </a:extLst>
          </p:cNvPr>
          <p:cNvSpPr>
            <a:spLocks noGrp="1"/>
          </p:cNvSpPr>
          <p:nvPr>
            <p:ph type="dt" sz="half" idx="10"/>
          </p:nvPr>
        </p:nvSpPr>
        <p:spPr/>
        <p:txBody>
          <a:bodyPr/>
          <a:lstStyle/>
          <a:p>
            <a:fld id="{302AB19D-791C-4D63-B5BA-654A4FCA716E}" type="datetime1">
              <a:rPr lang="en-US" smtClean="0"/>
              <a:pPr/>
              <a:t>10/30/2021</a:t>
            </a:fld>
            <a:endParaRPr lang="en-US"/>
          </a:p>
        </p:txBody>
      </p:sp>
      <p:sp>
        <p:nvSpPr>
          <p:cNvPr id="6" name="Slide Number Placeholder 5">
            <a:extLst>
              <a:ext uri="{FF2B5EF4-FFF2-40B4-BE49-F238E27FC236}">
                <a16:creationId xmlns:a16="http://schemas.microsoft.com/office/drawing/2014/main" id="{03736702-DDDA-4D0F-99C3-52BA5692D9B5}"/>
              </a:ext>
            </a:extLst>
          </p:cNvPr>
          <p:cNvSpPr>
            <a:spLocks noGrp="1"/>
          </p:cNvSpPr>
          <p:nvPr>
            <p:ph type="sldNum" sz="quarter" idx="12"/>
          </p:nvPr>
        </p:nvSpPr>
        <p:spPr/>
        <p:txBody>
          <a:bodyPr/>
          <a:lstStyle/>
          <a:p>
            <a:fld id="{E8B2053A-79C1-4C5C-AA77-91D5E8B79550}" type="slidenum">
              <a:rPr lang="en-US" smtClean="0"/>
              <a:pPr/>
              <a:t>7</a:t>
            </a:fld>
            <a:endParaRPr lang="en-US"/>
          </a:p>
        </p:txBody>
      </p:sp>
      <p:sp>
        <p:nvSpPr>
          <p:cNvPr id="7" name="Title 1">
            <a:extLst>
              <a:ext uri="{FF2B5EF4-FFF2-40B4-BE49-F238E27FC236}">
                <a16:creationId xmlns:a16="http://schemas.microsoft.com/office/drawing/2014/main" id="{E3AB9AF4-9B12-4C2E-840E-21EA190F1AB6}"/>
              </a:ext>
            </a:extLst>
          </p:cNvPr>
          <p:cNvSpPr>
            <a:spLocks noGrp="1"/>
          </p:cNvSpPr>
          <p:nvPr>
            <p:ph type="title"/>
          </p:nvPr>
        </p:nvSpPr>
        <p:spPr>
          <a:xfrm>
            <a:off x="457200" y="274638"/>
            <a:ext cx="8229600" cy="457199"/>
          </a:xfrm>
          <a:solidFill>
            <a:srgbClr val="6C3EEC"/>
          </a:solidFill>
        </p:spPr>
        <p:txBody>
          <a:bodyPr>
            <a:noAutofit/>
          </a:bodyPr>
          <a:lstStyle/>
          <a:p>
            <a:r>
              <a:rPr lang="en-US" sz="3600" b="1" dirty="0">
                <a:solidFill>
                  <a:schemeClr val="bg1"/>
                </a:solidFill>
                <a:latin typeface="Times New Roman" pitchFamily="18" charset="0"/>
                <a:cs typeface="Times New Roman" pitchFamily="18" charset="0"/>
              </a:rPr>
              <a:t>FLOW CHART</a:t>
            </a:r>
          </a:p>
        </p:txBody>
      </p:sp>
      <p:sp>
        <p:nvSpPr>
          <p:cNvPr id="2" name="Rectangle 1">
            <a:extLst>
              <a:ext uri="{FF2B5EF4-FFF2-40B4-BE49-F238E27FC236}">
                <a16:creationId xmlns:a16="http://schemas.microsoft.com/office/drawing/2014/main" id="{39A3B4DB-DC3E-4300-9782-79F0C838105C}"/>
              </a:ext>
            </a:extLst>
          </p:cNvPr>
          <p:cNvSpPr/>
          <p:nvPr/>
        </p:nvSpPr>
        <p:spPr>
          <a:xfrm>
            <a:off x="3848100" y="786766"/>
            <a:ext cx="16002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Start</a:t>
            </a:r>
            <a:endParaRPr lang="en-IN"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371BF64E-2CFE-4F06-8D9E-FADD40FF99CD}"/>
              </a:ext>
            </a:extLst>
          </p:cNvPr>
          <p:cNvSpPr/>
          <p:nvPr/>
        </p:nvSpPr>
        <p:spPr>
          <a:xfrm>
            <a:off x="1544320" y="1689259"/>
            <a:ext cx="26670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Acquiring the required Datasets</a:t>
            </a:r>
            <a:endParaRPr lang="en-IN"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3983D699-13C4-4B98-8C03-FC1548F6D4DF}"/>
              </a:ext>
            </a:extLst>
          </p:cNvPr>
          <p:cNvSpPr/>
          <p:nvPr/>
        </p:nvSpPr>
        <p:spPr>
          <a:xfrm>
            <a:off x="3858260" y="2820352"/>
            <a:ext cx="2743200" cy="7921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Working with Tensor flow and Python</a:t>
            </a:r>
            <a:endParaRPr lang="en-IN"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4FDF6C04-AF1A-446A-B05D-CAEC827DF242}"/>
              </a:ext>
            </a:extLst>
          </p:cNvPr>
          <p:cNvSpPr/>
          <p:nvPr/>
        </p:nvSpPr>
        <p:spPr>
          <a:xfrm>
            <a:off x="1574800" y="3796507"/>
            <a:ext cx="2895600" cy="8397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Training the created model in </a:t>
            </a:r>
            <a:r>
              <a:rPr lang="en-US" dirty="0" err="1">
                <a:latin typeface="Times New Roman" panose="02020603050405020304" pitchFamily="18" charset="0"/>
                <a:cs typeface="Times New Roman" panose="02020603050405020304" pitchFamily="18" charset="0"/>
              </a:rPr>
              <a:t>Jupyter</a:t>
            </a:r>
            <a:endParaRPr lang="en-IN"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E918BCF9-1596-4501-8716-A0E188C99D37}"/>
              </a:ext>
            </a:extLst>
          </p:cNvPr>
          <p:cNvSpPr/>
          <p:nvPr/>
        </p:nvSpPr>
        <p:spPr>
          <a:xfrm>
            <a:off x="4211320" y="4876800"/>
            <a:ext cx="27432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Integrating the model with app</a:t>
            </a:r>
            <a:endParaRPr lang="en-IN" dirty="0">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0775D951-FECB-460B-A6D4-3624BE7CA77C}"/>
              </a:ext>
            </a:extLst>
          </p:cNvPr>
          <p:cNvSpPr/>
          <p:nvPr/>
        </p:nvSpPr>
        <p:spPr>
          <a:xfrm>
            <a:off x="1752600" y="6031706"/>
            <a:ext cx="2458720" cy="5516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End</a:t>
            </a:r>
            <a:endParaRPr lang="en-IN" dirty="0">
              <a:latin typeface="Times New Roman" panose="02020603050405020304" pitchFamily="18" charset="0"/>
              <a:cs typeface="Times New Roman" panose="02020603050405020304" pitchFamily="18" charset="0"/>
            </a:endParaRPr>
          </a:p>
        </p:txBody>
      </p:sp>
      <p:cxnSp>
        <p:nvCxnSpPr>
          <p:cNvPr id="21" name="Straight Arrow Connector 20">
            <a:extLst>
              <a:ext uri="{FF2B5EF4-FFF2-40B4-BE49-F238E27FC236}">
                <a16:creationId xmlns:a16="http://schemas.microsoft.com/office/drawing/2014/main" id="{3FC0148D-92E8-48FB-A7C2-B40557AE4C27}"/>
              </a:ext>
            </a:extLst>
          </p:cNvPr>
          <p:cNvCxnSpPr>
            <a:cxnSpLocks/>
          </p:cNvCxnSpPr>
          <p:nvPr/>
        </p:nvCxnSpPr>
        <p:spPr>
          <a:xfrm flipH="1">
            <a:off x="3124200" y="1129666"/>
            <a:ext cx="533400" cy="3429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2EDE3B16-E327-4EC3-A7D3-DEC94AA74F98}"/>
              </a:ext>
            </a:extLst>
          </p:cNvPr>
          <p:cNvCxnSpPr/>
          <p:nvPr/>
        </p:nvCxnSpPr>
        <p:spPr>
          <a:xfrm>
            <a:off x="4470400" y="2362200"/>
            <a:ext cx="482600" cy="2414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34ED04F8-72E3-440B-AF47-96F1F8224716}"/>
              </a:ext>
            </a:extLst>
          </p:cNvPr>
          <p:cNvCxnSpPr/>
          <p:nvPr/>
        </p:nvCxnSpPr>
        <p:spPr>
          <a:xfrm flipH="1">
            <a:off x="3022600" y="3216433"/>
            <a:ext cx="635000" cy="3956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FE9A3341-F61D-480F-B81A-D42CECB3D442}"/>
              </a:ext>
            </a:extLst>
          </p:cNvPr>
          <p:cNvCxnSpPr/>
          <p:nvPr/>
        </p:nvCxnSpPr>
        <p:spPr>
          <a:xfrm>
            <a:off x="4648200" y="4254342"/>
            <a:ext cx="685800" cy="4700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072268F3-33B1-45C3-B80B-F8F9359B1DD3}"/>
              </a:ext>
            </a:extLst>
          </p:cNvPr>
          <p:cNvCxnSpPr/>
          <p:nvPr/>
        </p:nvCxnSpPr>
        <p:spPr>
          <a:xfrm flipH="1">
            <a:off x="3200400" y="5257800"/>
            <a:ext cx="762000" cy="4432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87441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ED1863-D087-4D0C-A822-E5910AA9CA6A}"/>
              </a:ext>
            </a:extLst>
          </p:cNvPr>
          <p:cNvSpPr>
            <a:spLocks noGrp="1"/>
          </p:cNvSpPr>
          <p:nvPr>
            <p:ph idx="1"/>
          </p:nvPr>
        </p:nvSpPr>
        <p:spPr>
          <a:xfrm>
            <a:off x="457200" y="1219201"/>
            <a:ext cx="8229600" cy="5502274"/>
          </a:xfrm>
        </p:spPr>
        <p:txBody>
          <a:bodyPr>
            <a:normAutofit/>
          </a:bodyPr>
          <a:lstStyle/>
          <a:p>
            <a:r>
              <a:rPr lang="en-US" sz="2400" dirty="0">
                <a:latin typeface="Times New Roman" panose="02020603050405020304" pitchFamily="18" charset="0"/>
                <a:cs typeface="Times New Roman" panose="02020603050405020304" pitchFamily="18" charset="0"/>
              </a:rPr>
              <a:t>Our Novelty stands in the place of our idea itself, the accuracy and less time consuming are our stand out features. We created a interface which is user friendly for our farmers.</a:t>
            </a:r>
          </a:p>
          <a:p>
            <a:r>
              <a:rPr lang="en-US" sz="2400" dirty="0">
                <a:latin typeface="Times New Roman" panose="02020603050405020304" pitchFamily="18" charset="0"/>
                <a:cs typeface="Times New Roman" panose="02020603050405020304" pitchFamily="18" charset="0"/>
              </a:rPr>
              <a:t>Whenever a disease or any other stresses attacked the paddy our app will be the exact solution our farmers wanted.</a:t>
            </a:r>
          </a:p>
          <a:p>
            <a:r>
              <a:rPr lang="en-US" sz="2400" dirty="0">
                <a:latin typeface="Times New Roman" panose="02020603050405020304" pitchFamily="18" charset="0"/>
                <a:cs typeface="Times New Roman" panose="02020603050405020304" pitchFamily="18" charset="0"/>
              </a:rPr>
              <a:t> The data set acquired or very specific and original, the images are very well preprocessed.</a:t>
            </a:r>
          </a:p>
          <a:p>
            <a:r>
              <a:rPr lang="en-US" sz="2400" dirty="0">
                <a:latin typeface="Times New Roman" panose="02020603050405020304" pitchFamily="18" charset="0"/>
                <a:cs typeface="Times New Roman" panose="02020603050405020304" pitchFamily="18" charset="0"/>
              </a:rPr>
              <a:t> The created interface also have the required data’s for the farmers before they are planting the paddy.</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0CFAC4D-D35E-403B-9172-770DBA8E4BDA}"/>
              </a:ext>
            </a:extLst>
          </p:cNvPr>
          <p:cNvSpPr>
            <a:spLocks noGrp="1"/>
          </p:cNvSpPr>
          <p:nvPr>
            <p:ph type="dt" sz="half" idx="10"/>
          </p:nvPr>
        </p:nvSpPr>
        <p:spPr/>
        <p:txBody>
          <a:bodyPr/>
          <a:lstStyle/>
          <a:p>
            <a:fld id="{302AB19D-791C-4D63-B5BA-654A4FCA716E}" type="datetime1">
              <a:rPr lang="en-US" smtClean="0"/>
              <a:pPr/>
              <a:t>10/30/2021</a:t>
            </a:fld>
            <a:endParaRPr lang="en-US" dirty="0"/>
          </a:p>
        </p:txBody>
      </p:sp>
      <p:sp>
        <p:nvSpPr>
          <p:cNvPr id="6" name="Slide Number Placeholder 5">
            <a:extLst>
              <a:ext uri="{FF2B5EF4-FFF2-40B4-BE49-F238E27FC236}">
                <a16:creationId xmlns:a16="http://schemas.microsoft.com/office/drawing/2014/main" id="{9439D265-5839-4424-93CD-8714A1315325}"/>
              </a:ext>
            </a:extLst>
          </p:cNvPr>
          <p:cNvSpPr>
            <a:spLocks noGrp="1"/>
          </p:cNvSpPr>
          <p:nvPr>
            <p:ph type="sldNum" sz="quarter" idx="12"/>
          </p:nvPr>
        </p:nvSpPr>
        <p:spPr/>
        <p:txBody>
          <a:bodyPr/>
          <a:lstStyle/>
          <a:p>
            <a:fld id="{E8B2053A-79C1-4C5C-AA77-91D5E8B79550}" type="slidenum">
              <a:rPr lang="en-US" smtClean="0"/>
              <a:pPr/>
              <a:t>8</a:t>
            </a:fld>
            <a:endParaRPr lang="en-US"/>
          </a:p>
        </p:txBody>
      </p:sp>
      <p:sp>
        <p:nvSpPr>
          <p:cNvPr id="7" name="Rectangle 6">
            <a:extLst>
              <a:ext uri="{FF2B5EF4-FFF2-40B4-BE49-F238E27FC236}">
                <a16:creationId xmlns:a16="http://schemas.microsoft.com/office/drawing/2014/main" id="{BB2D65E8-002F-44AC-ACB1-A61D8E393E62}"/>
              </a:ext>
            </a:extLst>
          </p:cNvPr>
          <p:cNvSpPr/>
          <p:nvPr/>
        </p:nvSpPr>
        <p:spPr>
          <a:xfrm>
            <a:off x="533400" y="457200"/>
            <a:ext cx="7924800" cy="609600"/>
          </a:xfrm>
          <a:prstGeom prst="rect">
            <a:avLst/>
          </a:prstGeom>
          <a:solidFill>
            <a:srgbClr val="6C3EEC"/>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2400" b="1" dirty="0">
                <a:latin typeface="Times New Roman" panose="02020603050405020304" pitchFamily="18" charset="0"/>
                <a:cs typeface="Times New Roman" panose="02020603050405020304" pitchFamily="18" charset="0"/>
              </a:rPr>
              <a:t>NOVELTY</a:t>
            </a:r>
            <a:endParaRPr lang="en-IN"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702308E0-FAC0-4261-821F-850A0F61E686}"/>
              </a:ext>
            </a:extLst>
          </p:cNvPr>
          <p:cNvPicPr>
            <a:picLocks noChangeAspect="1"/>
          </p:cNvPicPr>
          <p:nvPr/>
        </p:nvPicPr>
        <p:blipFill rotWithShape="1">
          <a:blip r:embed="rId2">
            <a:extLst>
              <a:ext uri="{28A0092B-C50C-407E-A947-70E740481C1C}">
                <a14:useLocalDpi xmlns:a14="http://schemas.microsoft.com/office/drawing/2010/main" val="0"/>
              </a:ext>
            </a:extLst>
          </a:blip>
          <a:srcRect l="50834" t="7037" r="28333" b="14445"/>
          <a:stretch/>
        </p:blipFill>
        <p:spPr>
          <a:xfrm>
            <a:off x="6934200" y="4586755"/>
            <a:ext cx="1524000" cy="2134720"/>
          </a:xfrm>
          <a:prstGeom prst="rect">
            <a:avLst/>
          </a:prstGeom>
        </p:spPr>
      </p:pic>
    </p:spTree>
    <p:extLst>
      <p:ext uri="{BB962C8B-B14F-4D97-AF65-F5344CB8AC3E}">
        <p14:creationId xmlns:p14="http://schemas.microsoft.com/office/powerpoint/2010/main" val="1098669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72686AC8-AD4C-4518-8D73-E2132FF92C99}"/>
              </a:ext>
            </a:extLst>
          </p:cNvPr>
          <p:cNvSpPr>
            <a:spLocks noGrp="1"/>
          </p:cNvSpPr>
          <p:nvPr>
            <p:ph idx="1"/>
          </p:nvPr>
        </p:nvSpPr>
        <p:spPr>
          <a:xfrm>
            <a:off x="457200" y="910079"/>
            <a:ext cx="8223892" cy="5225032"/>
          </a:xfrm>
        </p:spPr>
        <p:style>
          <a:lnRef idx="2">
            <a:schemeClr val="accent6"/>
          </a:lnRef>
          <a:fillRef idx="1">
            <a:schemeClr val="lt1"/>
          </a:fillRef>
          <a:effectRef idx="0">
            <a:schemeClr val="accent6"/>
          </a:effectRef>
          <a:fontRef idx="minor">
            <a:schemeClr val="dk1"/>
          </a:fontRef>
        </p:style>
        <p:txBody>
          <a:bodyPr>
            <a:normAutofit/>
          </a:bodyPr>
          <a:lstStyle/>
          <a:p>
            <a:pPr algn="just">
              <a:lnSpc>
                <a:spcPct val="110000"/>
              </a:lnSpc>
            </a:pPr>
            <a:endParaRPr lang="en-US" sz="2400" dirty="0">
              <a:latin typeface="Times New Roman" panose="02020603050405020304" pitchFamily="18" charset="0"/>
              <a:cs typeface="Times New Roman" panose="02020603050405020304" pitchFamily="18" charset="0"/>
            </a:endParaRPr>
          </a:p>
          <a:p>
            <a:pPr algn="just">
              <a:lnSpc>
                <a:spcPct val="110000"/>
              </a:lnSpc>
            </a:pPr>
            <a:r>
              <a:rPr lang="en-US" sz="2400" dirty="0">
                <a:latin typeface="Times New Roman" panose="02020603050405020304" pitchFamily="18" charset="0"/>
                <a:cs typeface="Times New Roman" panose="02020603050405020304" pitchFamily="18" charset="0"/>
              </a:rPr>
              <a:t> From the Evaluation 1 to Evaluation 2 we have improved our training set with high accuracy.</a:t>
            </a:r>
          </a:p>
          <a:p>
            <a:pPr algn="just">
              <a:lnSpc>
                <a:spcPct val="110000"/>
              </a:lnSpc>
            </a:pPr>
            <a:endParaRPr lang="en-US" sz="2400" dirty="0">
              <a:latin typeface="Times New Roman" panose="02020603050405020304" pitchFamily="18" charset="0"/>
              <a:cs typeface="Times New Roman" panose="02020603050405020304" pitchFamily="18" charset="0"/>
            </a:endParaRPr>
          </a:p>
          <a:p>
            <a:pPr algn="just">
              <a:lnSpc>
                <a:spcPct val="110000"/>
              </a:lnSpc>
            </a:pPr>
            <a:r>
              <a:rPr lang="en-US" sz="2400" dirty="0">
                <a:latin typeface="Times New Roman" panose="02020603050405020304" pitchFamily="18" charset="0"/>
                <a:cs typeface="Times New Roman" panose="02020603050405020304" pitchFamily="18" charset="0"/>
              </a:rPr>
              <a:t> We are in the process of developing our application.</a:t>
            </a:r>
          </a:p>
          <a:p>
            <a:pPr algn="just">
              <a:lnSpc>
                <a:spcPct val="110000"/>
              </a:lnSpc>
            </a:pPr>
            <a:endParaRPr lang="en-US" sz="2400" dirty="0">
              <a:latin typeface="Times New Roman" panose="02020603050405020304" pitchFamily="18" charset="0"/>
              <a:cs typeface="Times New Roman" panose="02020603050405020304" pitchFamily="18" charset="0"/>
            </a:endParaRPr>
          </a:p>
          <a:p>
            <a:pPr algn="just">
              <a:lnSpc>
                <a:spcPct val="110000"/>
              </a:lnSpc>
            </a:pPr>
            <a:r>
              <a:rPr lang="en-US" sz="2400" dirty="0">
                <a:latin typeface="Times New Roman" panose="02020603050405020304" pitchFamily="18" charset="0"/>
                <a:cs typeface="Times New Roman" panose="02020603050405020304" pitchFamily="18" charset="0"/>
              </a:rPr>
              <a:t> Our Front End has the camera and default images to look for diseases before planting.</a:t>
            </a:r>
          </a:p>
          <a:p>
            <a:pPr algn="just">
              <a:lnSpc>
                <a:spcPct val="110000"/>
              </a:lnSpc>
            </a:pPr>
            <a:endParaRPr lang="en-US" sz="2400" dirty="0">
              <a:latin typeface="Times New Roman" panose="02020603050405020304" pitchFamily="18" charset="0"/>
              <a:cs typeface="Times New Roman" panose="02020603050405020304" pitchFamily="18" charset="0"/>
            </a:endParaRPr>
          </a:p>
          <a:p>
            <a:pPr algn="just">
              <a:lnSpc>
                <a:spcPct val="110000"/>
              </a:lnSpc>
            </a:pPr>
            <a:r>
              <a:rPr lang="en-US" sz="2400" dirty="0">
                <a:latin typeface="Times New Roman" panose="02020603050405020304" pitchFamily="18" charset="0"/>
                <a:cs typeface="Times New Roman" panose="02020603050405020304" pitchFamily="18" charset="0"/>
              </a:rPr>
              <a:t>Our Back End is coming up with the Trained Data sets</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1D49D19-2EFE-4531-8F68-C40CC65E57C5}"/>
              </a:ext>
            </a:extLst>
          </p:cNvPr>
          <p:cNvSpPr>
            <a:spLocks noGrp="1"/>
          </p:cNvSpPr>
          <p:nvPr>
            <p:ph type="dt" sz="half" idx="10"/>
          </p:nvPr>
        </p:nvSpPr>
        <p:spPr/>
        <p:txBody>
          <a:bodyPr/>
          <a:lstStyle/>
          <a:p>
            <a:fld id="{302AB19D-791C-4D63-B5BA-654A4FCA716E}" type="datetime1">
              <a:rPr lang="en-US" smtClean="0"/>
              <a:pPr/>
              <a:t>10/30/2021</a:t>
            </a:fld>
            <a:endParaRPr lang="en-US"/>
          </a:p>
        </p:txBody>
      </p:sp>
      <p:sp>
        <p:nvSpPr>
          <p:cNvPr id="5" name="Footer Placeholder 4">
            <a:extLst>
              <a:ext uri="{FF2B5EF4-FFF2-40B4-BE49-F238E27FC236}">
                <a16:creationId xmlns:a16="http://schemas.microsoft.com/office/drawing/2014/main" id="{3513C2F2-2553-4D18-83CB-ABA303D271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48925E-409C-41FC-8666-521D7CB307CF}"/>
              </a:ext>
            </a:extLst>
          </p:cNvPr>
          <p:cNvSpPr>
            <a:spLocks noGrp="1"/>
          </p:cNvSpPr>
          <p:nvPr>
            <p:ph type="sldNum" sz="quarter" idx="12"/>
          </p:nvPr>
        </p:nvSpPr>
        <p:spPr/>
        <p:txBody>
          <a:bodyPr/>
          <a:lstStyle/>
          <a:p>
            <a:fld id="{E8B2053A-79C1-4C5C-AA77-91D5E8B79550}" type="slidenum">
              <a:rPr lang="en-US" smtClean="0"/>
              <a:pPr/>
              <a:t>9</a:t>
            </a:fld>
            <a:endParaRPr lang="en-US"/>
          </a:p>
        </p:txBody>
      </p:sp>
      <p:sp>
        <p:nvSpPr>
          <p:cNvPr id="9" name="Title 1">
            <a:extLst>
              <a:ext uri="{FF2B5EF4-FFF2-40B4-BE49-F238E27FC236}">
                <a16:creationId xmlns:a16="http://schemas.microsoft.com/office/drawing/2014/main" id="{3DA0C36A-0B5A-4E8B-8DBF-6AC61E98C580}"/>
              </a:ext>
            </a:extLst>
          </p:cNvPr>
          <p:cNvSpPr>
            <a:spLocks noGrp="1"/>
          </p:cNvSpPr>
          <p:nvPr>
            <p:ph type="title"/>
          </p:nvPr>
        </p:nvSpPr>
        <p:spPr>
          <a:xfrm>
            <a:off x="457200" y="223838"/>
            <a:ext cx="8229600" cy="563562"/>
          </a:xfrm>
          <a:solidFill>
            <a:srgbClr val="6C3EEC"/>
          </a:solidFill>
        </p:spPr>
        <p:txBody>
          <a:bodyPr>
            <a:noAutofit/>
          </a:bodyPr>
          <a:lstStyle/>
          <a:p>
            <a:r>
              <a:rPr lang="en-US" sz="3600" b="1" dirty="0">
                <a:solidFill>
                  <a:schemeClr val="bg1"/>
                </a:solidFill>
                <a:latin typeface="Times New Roman" pitchFamily="18" charset="0"/>
                <a:cs typeface="Times New Roman" pitchFamily="18" charset="0"/>
              </a:rPr>
              <a:t>LEVEL OF IMPLEMENTATION</a:t>
            </a:r>
          </a:p>
        </p:txBody>
      </p:sp>
    </p:spTree>
    <p:extLst>
      <p:ext uri="{BB962C8B-B14F-4D97-AF65-F5344CB8AC3E}">
        <p14:creationId xmlns:p14="http://schemas.microsoft.com/office/powerpoint/2010/main" val="14727407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1327</TotalTime>
  <Words>920</Words>
  <Application>Microsoft Office PowerPoint</Application>
  <PresentationFormat>On-screen Show (4:3)</PresentationFormat>
  <Paragraphs>123</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Times New Roman</vt:lpstr>
      <vt:lpstr>Office Theme</vt:lpstr>
      <vt:lpstr>PowerPoint Presentation</vt:lpstr>
      <vt:lpstr>PROBLEM STATEMENT</vt:lpstr>
      <vt:lpstr>OBJECTIVE AND SCOPE</vt:lpstr>
      <vt:lpstr>SOLUTION</vt:lpstr>
      <vt:lpstr>PowerPoint Presentation</vt:lpstr>
      <vt:lpstr>BLOCK DIAGRAM</vt:lpstr>
      <vt:lpstr>FLOW CHART</vt:lpstr>
      <vt:lpstr>PowerPoint Presentation</vt:lpstr>
      <vt:lpstr>LEVEL OF IMPLEMENTATION</vt:lpstr>
      <vt:lpstr>LEVEL OF IMPLEMENTATION</vt:lpstr>
      <vt:lpstr>MEETING THE OBJECTIVES</vt:lpstr>
      <vt:lpstr>DEMO SHOWCASE</vt:lpstr>
      <vt:lpstr>DEMO SHOWCASE</vt:lpstr>
      <vt:lpstr>DEMO SHOWCASE</vt:lpstr>
      <vt:lpstr>DEMO SHOWCASE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harshavardhan c.k</cp:lastModifiedBy>
  <cp:revision>62</cp:revision>
  <dcterms:created xsi:type="dcterms:W3CDTF">2019-04-01T09:28:24Z</dcterms:created>
  <dcterms:modified xsi:type="dcterms:W3CDTF">2021-10-30T05:45:51Z</dcterms:modified>
</cp:coreProperties>
</file>