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5" r:id="rId4"/>
    <p:sldId id="266" r:id="rId5"/>
    <p:sldId id="267" r:id="rId6"/>
    <p:sldId id="261" r:id="rId7"/>
    <p:sldId id="262" r:id="rId8"/>
    <p:sldId id="263" r:id="rId9"/>
    <p:sldId id="268" r:id="rId10"/>
    <p:sldId id="269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7F11-6AA0-5AB0-1E61-D11B0E9A7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538" y="903730"/>
            <a:ext cx="10431462" cy="5558347"/>
          </a:xfrm>
        </p:spPr>
        <p:txBody>
          <a:bodyPr>
            <a:normAutofit/>
          </a:bodyPr>
          <a:lstStyle/>
          <a:p>
            <a:pPr algn="ctr"/>
            <a:br>
              <a:rPr lang="en-US" sz="8000" dirty="0"/>
            </a:br>
            <a:br>
              <a:rPr lang="en-US" sz="8000" dirty="0"/>
            </a:br>
            <a:br>
              <a:rPr lang="en-US" sz="8000" dirty="0"/>
            </a:br>
            <a:r>
              <a:rPr lang="en-US" sz="2400" dirty="0">
                <a:latin typeface="Consolas" panose="020B0609020204030204" pitchFamily="49" charset="0"/>
              </a:rPr>
              <a:t>(Automated attendance system using facial recognition)</a:t>
            </a:r>
            <a:endParaRPr lang="en-IN" sz="24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1D9044-2330-2BB5-4A71-76192074EDBE}"/>
              </a:ext>
            </a:extLst>
          </p:cNvPr>
          <p:cNvSpPr txBox="1"/>
          <p:nvPr/>
        </p:nvSpPr>
        <p:spPr>
          <a:xfrm>
            <a:off x="4361654" y="2390775"/>
            <a:ext cx="43822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/>
              <a:t>DRISHTI</a:t>
            </a:r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688257BB-44D7-1D60-8F14-E54793F6E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1275" y="172984"/>
            <a:ext cx="864759" cy="445877"/>
          </a:xfrm>
          <a:prstGeom prst="rect">
            <a:avLst/>
          </a:prstGeom>
        </p:spPr>
      </p:pic>
      <p:pic>
        <p:nvPicPr>
          <p:cNvPr id="1028" name="Picture 4" descr="Amrita Vishwa Vidyapeetham - Wikipedia">
            <a:extLst>
              <a:ext uri="{FF2B5EF4-FFF2-40B4-BE49-F238E27FC236}">
                <a16:creationId xmlns:a16="http://schemas.microsoft.com/office/drawing/2014/main" id="{F89618BF-EF27-31DF-34C7-4A8757FC7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916" y="136407"/>
            <a:ext cx="1569609" cy="58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372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503C5-4773-44DD-4FCA-F81EC7EA0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23850"/>
            <a:ext cx="10698163" cy="653415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3500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5D6E304-5912-76F0-F1FD-7F3179CCA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7B07BB-2D65-2ED9-628A-4C3AC87D95AE}"/>
              </a:ext>
            </a:extLst>
          </p:cNvPr>
          <p:cNvSpPr txBox="1"/>
          <p:nvPr/>
        </p:nvSpPr>
        <p:spPr>
          <a:xfrm>
            <a:off x="-66675" y="4663937"/>
            <a:ext cx="332422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	</a:t>
            </a:r>
            <a:r>
              <a:rPr lang="en-IN" sz="3500" b="1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1132033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503C5-4773-44DD-4FCA-F81EC7EA0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23850"/>
            <a:ext cx="9905999" cy="5759709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300000"/>
              </a:lnSpc>
              <a:buNone/>
            </a:pPr>
            <a:r>
              <a:rPr lang="en-US" sz="7300" b="1" dirty="0">
                <a:latin typeface="Biome Light" panose="020B0303030204020804" pitchFamily="34" charset="0"/>
                <a:cs typeface="Biome Light" panose="020B0303030204020804" pitchFamily="34" charset="0"/>
              </a:rPr>
              <a:t>Beneficial conclusion </a:t>
            </a:r>
          </a:p>
          <a:p>
            <a:pPr>
              <a:lnSpc>
                <a:spcPct val="100000"/>
              </a:lnSpc>
            </a:pPr>
            <a:r>
              <a:rPr lang="en-US" sz="4800" dirty="0">
                <a:solidFill>
                  <a:schemeClr val="tx2"/>
                </a:solidFill>
                <a:latin typeface="Arial Narrow" panose="020B0606020202030204" pitchFamily="34" charset="0"/>
              </a:rPr>
              <a:t>Near zero </a:t>
            </a:r>
            <a:r>
              <a:rPr lang="en-US" sz="4800" dirty="0">
                <a:latin typeface="Arial Narrow" panose="020B0606020202030204" pitchFamily="34" charset="0"/>
              </a:rPr>
              <a:t>human intervention  - fully autonomous</a:t>
            </a:r>
          </a:p>
          <a:p>
            <a:pPr>
              <a:lnSpc>
                <a:spcPct val="100000"/>
              </a:lnSpc>
            </a:pPr>
            <a:r>
              <a:rPr lang="en-US" sz="4800" dirty="0">
                <a:latin typeface="Arial Narrow" panose="020B0606020202030204" pitchFamily="34" charset="0"/>
              </a:rPr>
              <a:t>Constant communication with a customized application for additional functionalities</a:t>
            </a:r>
          </a:p>
          <a:p>
            <a:pPr>
              <a:lnSpc>
                <a:spcPct val="100000"/>
              </a:lnSpc>
            </a:pPr>
            <a:r>
              <a:rPr lang="en-US" sz="4800" dirty="0">
                <a:solidFill>
                  <a:schemeClr val="tx2"/>
                </a:solidFill>
                <a:latin typeface="Arial Narrow" panose="020B0606020202030204" pitchFamily="34" charset="0"/>
              </a:rPr>
              <a:t>Cost – effective </a:t>
            </a:r>
            <a:r>
              <a:rPr lang="en-US" sz="4800" dirty="0">
                <a:latin typeface="Arial Narrow" panose="020B0606020202030204" pitchFamily="34" charset="0"/>
              </a:rPr>
              <a:t>system involving major one time investments of two cameras</a:t>
            </a:r>
          </a:p>
          <a:p>
            <a:pPr>
              <a:lnSpc>
                <a:spcPct val="100000"/>
              </a:lnSpc>
            </a:pPr>
            <a:r>
              <a:rPr lang="en-US" sz="4800" dirty="0">
                <a:solidFill>
                  <a:schemeClr val="tx2"/>
                </a:solidFill>
                <a:latin typeface="Arial Narrow" panose="020B0606020202030204" pitchFamily="34" charset="0"/>
              </a:rPr>
              <a:t>App support</a:t>
            </a:r>
          </a:p>
          <a:p>
            <a:pPr>
              <a:lnSpc>
                <a:spcPct val="100000"/>
              </a:lnSpc>
            </a:pPr>
            <a:endParaRPr lang="en-US" sz="3200" dirty="0">
              <a:latin typeface="Arial Narrow" panose="020B0606020202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latin typeface="Arial Narrow" panose="020B0606020202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latin typeface="Arial Narrow" panose="020B0606020202030204" pitchFamily="34" charset="0"/>
              </a:rPr>
              <a:t>Proof of concept</a:t>
            </a:r>
            <a:r>
              <a:rPr lang="en-US" sz="3200" dirty="0">
                <a:latin typeface="Arial Narrow" panose="020B0606020202030204" pitchFamily="34" charset="0"/>
              </a:rPr>
              <a:t>:  https://amritavishwavidyapeetham-my.sharepoint.com/:w:/g/personal/cb_en_u4cse21665_cb_students_amrita_edu/Ebd0ymG1qedHqNknSyJWua4BwRgz6FrKFHOF4cyRDqfUgw?rtime=w1aNVElG20g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3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90444-0EC9-E967-86BB-1558AE3C7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37119"/>
            <a:ext cx="9905999" cy="52717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5000" b="1" dirty="0">
                <a:latin typeface="Biome Light" panose="020B0303030204020804" pitchFamily="34" charset="0"/>
                <a:cs typeface="Biome Light" panose="020B0303030204020804" pitchFamily="34" charset="0"/>
              </a:rPr>
              <a:t>What is Drishti?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>
                <a:latin typeface="Arial Narrow" panose="020B0606020202030204" pitchFamily="34" charset="0"/>
              </a:rPr>
              <a:t>An </a:t>
            </a:r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Automated Attendance Management System </a:t>
            </a:r>
            <a:r>
              <a:rPr lang="en-US" sz="3200" dirty="0">
                <a:latin typeface="Arial Narrow" panose="020B0606020202030204" pitchFamily="34" charset="0"/>
              </a:rPr>
              <a:t>that tracks and records attendance for Students/Employees by adapting </a:t>
            </a:r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facial recognition algorithm</a:t>
            </a:r>
            <a:r>
              <a:rPr lang="en-US" sz="3200" dirty="0">
                <a:latin typeface="Arial Narrow" panose="020B0606020202030204" pitchFamily="34" charset="0"/>
              </a:rPr>
              <a:t>. </a:t>
            </a:r>
          </a:p>
          <a:p>
            <a:pPr marL="0" indent="0">
              <a:buNone/>
            </a:pPr>
            <a:endParaRPr lang="en-US" sz="3200" dirty="0">
              <a:latin typeface="Arial Narrow" panose="020B0606020202030204" pitchFamily="34" charset="0"/>
            </a:endParaRPr>
          </a:p>
          <a:p>
            <a:r>
              <a:rPr lang="en-US" sz="3200" dirty="0">
                <a:latin typeface="Arial Narrow" panose="020B0606020202030204" pitchFamily="34" charset="0"/>
              </a:rPr>
              <a:t>This system is intended to become an efficient alternative to the traditional and manual way of recording attendance.</a:t>
            </a:r>
            <a:endParaRPr lang="en-IN" sz="3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06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90444-0EC9-E967-86BB-1558AE3C7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37119"/>
            <a:ext cx="9905999" cy="527179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5400" b="1" dirty="0">
                <a:latin typeface="Biome Light" panose="020B0303030204020804" pitchFamily="34" charset="0"/>
                <a:cs typeface="Biome Light" panose="020B0303030204020804" pitchFamily="34" charset="0"/>
              </a:rPr>
              <a:t>How Drishti ?</a:t>
            </a:r>
            <a:endParaRPr lang="en-US" sz="5000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r>
              <a:rPr lang="en-US" sz="3200" dirty="0">
                <a:latin typeface="Arial Narrow" panose="020B0606020202030204" pitchFamily="34" charset="0"/>
              </a:rPr>
              <a:t>We have implemented a facial recognition algorithm using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OpenCV</a:t>
            </a:r>
            <a:r>
              <a:rPr lang="en-US" sz="3200" dirty="0">
                <a:latin typeface="Arial Narrow" panose="020B0606020202030204" pitchFamily="34" charset="0"/>
              </a:rPr>
              <a:t> which maps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RGB colors </a:t>
            </a:r>
            <a:r>
              <a:rPr lang="en-US" sz="3200" dirty="0">
                <a:latin typeface="Arial Narrow" panose="020B0606020202030204" pitchFamily="34" charset="0"/>
              </a:rPr>
              <a:t>of a person’s face on camera to the same face that is saved in our database. 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We have also designed an algorithm to find the </a:t>
            </a:r>
            <a:r>
              <a:rPr lang="en-US" sz="3200" dirty="0">
                <a:solidFill>
                  <a:schemeClr val="tx2"/>
                </a:solidFill>
                <a:latin typeface="Arial Narrow" panose="020B0606020202030204" pitchFamily="34" charset="0"/>
              </a:rPr>
              <a:t>distance</a:t>
            </a:r>
            <a:r>
              <a:rPr lang="en-US" sz="3200" dirty="0">
                <a:latin typeface="Arial Narrow" panose="020B0606020202030204" pitchFamily="34" charset="0"/>
              </a:rPr>
              <a:t> of the user from the camera to avoid giving unintentional attendance / proxies.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Two cameras </a:t>
            </a:r>
            <a:r>
              <a:rPr lang="en-US" sz="3200" dirty="0">
                <a:latin typeface="Arial Narrow" panose="020B0606020202030204" pitchFamily="34" charset="0"/>
              </a:rPr>
              <a:t>are placed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opposite</a:t>
            </a:r>
            <a:r>
              <a:rPr lang="en-US" sz="3200" dirty="0">
                <a:latin typeface="Arial Narrow" panose="020B0606020202030204" pitchFamily="34" charset="0"/>
              </a:rPr>
              <a:t> to each other in such an angle that one camera records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entry</a:t>
            </a:r>
            <a:r>
              <a:rPr lang="en-US" sz="3200" dirty="0">
                <a:latin typeface="Arial Narrow" panose="020B0606020202030204" pitchFamily="34" charset="0"/>
              </a:rPr>
              <a:t> of a person and another camera records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exit</a:t>
            </a:r>
            <a:r>
              <a:rPr lang="en-US" sz="3200" dirty="0">
                <a:latin typeface="Arial Narrow" panose="020B0606020202030204" pitchFamily="34" charset="0"/>
              </a:rPr>
              <a:t>. The difference is calculated for each slot and attendance is marked</a:t>
            </a:r>
            <a:r>
              <a:rPr lang="en-US" sz="3200" dirty="0"/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8430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90444-0EC9-E967-86BB-1558AE3C7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37119"/>
            <a:ext cx="9905999" cy="52717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5000" b="1" dirty="0">
                <a:latin typeface="Biome Light" panose="020B0303030204020804" pitchFamily="34" charset="0"/>
                <a:cs typeface="Biome Light" panose="020B0303030204020804" pitchFamily="34" charset="0"/>
              </a:rPr>
              <a:t>How Drishti ?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Upon researching on few of the other facial recognition methods such as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Eigenfaces, 3D – Facial recognition, R- CNN, Holistic matching, etc. </a:t>
            </a:r>
            <a:r>
              <a:rPr lang="en-US" sz="3200" dirty="0">
                <a:latin typeface="Arial Narrow" panose="020B0606020202030204" pitchFamily="34" charset="0"/>
              </a:rPr>
              <a:t>We chose Google’s library called OpenCV which contains models trained on their neural network.</a:t>
            </a:r>
          </a:p>
          <a:p>
            <a:pPr marL="0" indent="0">
              <a:buNone/>
            </a:pPr>
            <a:endParaRPr lang="en-US" sz="3200" dirty="0">
              <a:latin typeface="Arial Narrow" panose="020B0606020202030204" pitchFamily="34" charset="0"/>
            </a:endParaRPr>
          </a:p>
          <a:p>
            <a:r>
              <a:rPr lang="en-US" sz="3200" dirty="0">
                <a:latin typeface="Arial Narrow" panose="020B0606020202030204" pitchFamily="34" charset="0"/>
              </a:rPr>
              <a:t>The parallel approach in thought was to build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customized neural network</a:t>
            </a:r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3200" dirty="0">
                <a:latin typeface="Arial Narrow" panose="020B0606020202030204" pitchFamily="34" charset="0"/>
              </a:rPr>
              <a:t>but due to time constraints the project was limited to a model using the OpenCV library.</a:t>
            </a:r>
          </a:p>
        </p:txBody>
      </p:sp>
    </p:spTree>
    <p:extLst>
      <p:ext uri="{BB962C8B-B14F-4D97-AF65-F5344CB8AC3E}">
        <p14:creationId xmlns:p14="http://schemas.microsoft.com/office/powerpoint/2010/main" val="264150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90444-0EC9-E967-86BB-1558AE3C7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37119"/>
            <a:ext cx="9905999" cy="5271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b="1" dirty="0">
                <a:latin typeface="Biome Light" panose="020B0303030204020804" pitchFamily="34" charset="0"/>
                <a:cs typeface="Biome Light" panose="020B0303030204020804" pitchFamily="34" charset="0"/>
              </a:rPr>
              <a:t>Why Drishti ?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Drishti is an attendance management system that uses facial recognition to detect the presence of students 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The current system is </a:t>
            </a:r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prone to malpractice</a:t>
            </a:r>
            <a:r>
              <a:rPr lang="en-US" sz="3200" dirty="0">
                <a:latin typeface="Arial Narrow" panose="020B0606020202030204" pitchFamily="34" charset="0"/>
              </a:rPr>
              <a:t>, requires human effort and results in a </a:t>
            </a:r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very time-consuming </a:t>
            </a:r>
            <a:r>
              <a:rPr lang="en-US" sz="3200" dirty="0">
                <a:latin typeface="Arial Narrow" panose="020B0606020202030204" pitchFamily="34" charset="0"/>
              </a:rPr>
              <a:t>process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Drishti is a product of AI/ML, Computer Vision and Deep learning and makes the manual - automatic</a:t>
            </a:r>
          </a:p>
        </p:txBody>
      </p:sp>
    </p:spTree>
    <p:extLst>
      <p:ext uri="{BB962C8B-B14F-4D97-AF65-F5344CB8AC3E}">
        <p14:creationId xmlns:p14="http://schemas.microsoft.com/office/powerpoint/2010/main" val="263681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503C5-4773-44DD-4FCA-F81EC7EA0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99796"/>
            <a:ext cx="9905999" cy="5383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>
                <a:latin typeface="Biome Light" panose="020B0303030204020804" pitchFamily="34" charset="0"/>
                <a:cs typeface="Biome Light" panose="020B0303030204020804" pitchFamily="34" charset="0"/>
              </a:rPr>
              <a:t>Equipment / </a:t>
            </a:r>
            <a:r>
              <a:rPr lang="en-US" sz="5400" b="1" dirty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Requirements</a:t>
            </a:r>
          </a:p>
          <a:p>
            <a:pPr marL="0" indent="0">
              <a:buNone/>
            </a:pPr>
            <a:endParaRPr lang="en-US" sz="5400" b="1" dirty="0">
              <a:solidFill>
                <a:schemeClr val="bg1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r>
              <a:rPr lang="en-US" sz="3200" dirty="0">
                <a:latin typeface="Arial Narrow" panose="020B0606020202030204" pitchFamily="34" charset="0"/>
              </a:rPr>
              <a:t>High Resolution Cameras (Resolution </a:t>
            </a:r>
            <a:r>
              <a:rPr lang="en-IN" sz="3200" b="1" i="0" dirty="0">
                <a:solidFill>
                  <a:schemeClr val="tx2"/>
                </a:solidFill>
                <a:effectLst/>
                <a:latin typeface="Arial Narrow" panose="020B0606020202030204" pitchFamily="34" charset="0"/>
              </a:rPr>
              <a:t>2k HD</a:t>
            </a:r>
            <a:r>
              <a:rPr lang="en-US" sz="3200" b="1" dirty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sz="3200" dirty="0">
                <a:latin typeface="Arial Narrow" panose="020B0606020202030204" pitchFamily="34" charset="0"/>
              </a:rPr>
              <a:t>and above)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Base level </a:t>
            </a:r>
            <a:r>
              <a:rPr lang="en-US" sz="3200" dirty="0">
                <a:solidFill>
                  <a:schemeClr val="tx2"/>
                </a:solidFill>
                <a:latin typeface="Arial Narrow" panose="020B0606020202030204" pitchFamily="34" charset="0"/>
              </a:rPr>
              <a:t>i5 processor </a:t>
            </a:r>
            <a:r>
              <a:rPr lang="en-US" sz="3200" dirty="0">
                <a:latin typeface="Arial Narrow" panose="020B0606020202030204" pitchFamily="34" charset="0"/>
              </a:rPr>
              <a:t>machines to run the ML algorithm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Servers or API services for data manipulation</a:t>
            </a:r>
          </a:p>
        </p:txBody>
      </p:sp>
    </p:spTree>
    <p:extLst>
      <p:ext uri="{BB962C8B-B14F-4D97-AF65-F5344CB8AC3E}">
        <p14:creationId xmlns:p14="http://schemas.microsoft.com/office/powerpoint/2010/main" val="288992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503C5-4773-44DD-4FCA-F81EC7EA0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99796"/>
            <a:ext cx="10564813" cy="602485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5000" b="1" dirty="0">
                <a:latin typeface="Biome Light" panose="020B0303030204020804" pitchFamily="34" charset="0"/>
                <a:cs typeface="Biome Light" panose="020B0303030204020804" pitchFamily="34" charset="0"/>
              </a:rPr>
              <a:t>Innovations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Arial Narrow" panose="020B0606020202030204" pitchFamily="34" charset="0"/>
              </a:rPr>
              <a:t>Integration of Facial recognition along with </a:t>
            </a:r>
            <a:r>
              <a:rPr lang="en-US" sz="3200" dirty="0">
                <a:solidFill>
                  <a:schemeClr val="tx2"/>
                </a:solidFill>
                <a:latin typeface="Arial Narrow" panose="020B0606020202030204" pitchFamily="34" charset="0"/>
              </a:rPr>
              <a:t>Face mesh </a:t>
            </a:r>
            <a:r>
              <a:rPr lang="en-US" sz="3200" dirty="0">
                <a:latin typeface="Arial Narrow" panose="020B0606020202030204" pitchFamily="34" charset="0"/>
              </a:rPr>
              <a:t>technology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Arial Narrow" panose="020B0606020202030204" pitchFamily="34" charset="0"/>
              </a:rPr>
              <a:t>Detection of phones to avoid intentional proxies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Arial Narrow" panose="020B0606020202030204" pitchFamily="34" charset="0"/>
              </a:rPr>
              <a:t>Constant communication with a customized application for additional functionalities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5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5400" b="1" dirty="0">
                <a:latin typeface="Biome Light" panose="020B0303030204020804" pitchFamily="34" charset="0"/>
                <a:cs typeface="Biome Light" panose="020B0303030204020804" pitchFamily="34" charset="0"/>
              </a:rPr>
              <a:t>Features</a:t>
            </a:r>
          </a:p>
          <a:p>
            <a:pPr>
              <a:lnSpc>
                <a:spcPct val="100000"/>
              </a:lnSpc>
            </a:pPr>
            <a:r>
              <a:rPr lang="en-US" sz="3500" dirty="0">
                <a:latin typeface="Arial Narrow" panose="020B0606020202030204" pitchFamily="34" charset="0"/>
                <a:cs typeface="Biome Light" panose="020B0303030204020804" pitchFamily="34" charset="0"/>
              </a:rPr>
              <a:t>Real time face tracking  </a:t>
            </a:r>
          </a:p>
          <a:p>
            <a:pPr>
              <a:lnSpc>
                <a:spcPct val="100000"/>
              </a:lnSpc>
            </a:pPr>
            <a:r>
              <a:rPr lang="en-US" sz="3500" dirty="0">
                <a:latin typeface="Arial Narrow" panose="020B0606020202030204" pitchFamily="34" charset="0"/>
                <a:cs typeface="Biome Light" panose="020B0303030204020804" pitchFamily="34" charset="0"/>
              </a:rPr>
              <a:t>Constant data manipulation (load, store, delete)</a:t>
            </a:r>
          </a:p>
          <a:p>
            <a:pPr>
              <a:lnSpc>
                <a:spcPct val="100000"/>
              </a:lnSpc>
            </a:pPr>
            <a:r>
              <a:rPr lang="en-US" sz="3500" dirty="0">
                <a:latin typeface="Arial Narrow" panose="020B0606020202030204" pitchFamily="34" charset="0"/>
                <a:cs typeface="Biome Light" panose="020B0303030204020804" pitchFamily="34" charset="0"/>
              </a:rPr>
              <a:t>Measure of distance from the cameras which can be further utilized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7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503C5-4773-44DD-4FCA-F81EC7EA0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99796"/>
            <a:ext cx="10612438" cy="582482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5000" b="1" dirty="0">
                <a:latin typeface="Biome Light" panose="020B0303030204020804" pitchFamily="34" charset="0"/>
                <a:cs typeface="Biome Light" panose="020B0303030204020804" pitchFamily="34" charset="0"/>
              </a:rPr>
              <a:t>Limitations</a:t>
            </a:r>
            <a:r>
              <a:rPr lang="en-US" sz="5000" dirty="0"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3500" dirty="0">
                <a:latin typeface="Arial Narrow" panose="020B0606020202030204" pitchFamily="34" charset="0"/>
              </a:rPr>
              <a:t>Hard to avoid situations of severe </a:t>
            </a:r>
            <a:r>
              <a:rPr lang="en-US" sz="3500" dirty="0">
                <a:solidFill>
                  <a:schemeClr val="tx2"/>
                </a:solidFill>
                <a:latin typeface="Arial Narrow" panose="020B0606020202030204" pitchFamily="34" charset="0"/>
              </a:rPr>
              <a:t>malpractices</a:t>
            </a:r>
            <a:r>
              <a:rPr lang="en-US" sz="3500" dirty="0">
                <a:latin typeface="Arial Narrow" panose="020B0606020202030204" pitchFamily="34" charset="0"/>
              </a:rPr>
              <a:t> such as covering</a:t>
            </a:r>
            <a:r>
              <a:rPr lang="en-US" sz="3500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3500" dirty="0">
                <a:latin typeface="Arial Narrow" panose="020B0606020202030204" pitchFamily="34" charset="0"/>
              </a:rPr>
              <a:t>camera lens,</a:t>
            </a:r>
            <a:r>
              <a:rPr lang="en-US" sz="3500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3500" dirty="0">
                <a:latin typeface="Arial Narrow" panose="020B0606020202030204" pitchFamily="34" charset="0"/>
              </a:rPr>
              <a:t>showing printed cutouts of a person, etc.</a:t>
            </a:r>
          </a:p>
          <a:p>
            <a:pPr>
              <a:lnSpc>
                <a:spcPct val="110000"/>
              </a:lnSpc>
            </a:pPr>
            <a:r>
              <a:rPr lang="en-US" sz="3500" dirty="0">
                <a:latin typeface="Arial Narrow" panose="020B0606020202030204" pitchFamily="34" charset="0"/>
              </a:rPr>
              <a:t>Power Failures cause the system to shut down completely without a backup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sz="5000" dirty="0"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5000" b="1" dirty="0">
                <a:latin typeface="Biome Light" panose="020B0303030204020804" pitchFamily="34" charset="0"/>
                <a:cs typeface="Biome Light" panose="020B0303030204020804" pitchFamily="34" charset="0"/>
              </a:rPr>
              <a:t>Future Scope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latin typeface="Arial Narrow" panose="020B0606020202030204" pitchFamily="34" charset="0"/>
              </a:rPr>
              <a:t>To integrate </a:t>
            </a:r>
            <a:r>
              <a:rPr lang="en-US" sz="3200" dirty="0">
                <a:solidFill>
                  <a:schemeClr val="tx2"/>
                </a:solidFill>
                <a:latin typeface="Arial Narrow" panose="020B0606020202030204" pitchFamily="34" charset="0"/>
              </a:rPr>
              <a:t>face-mask detection 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latin typeface="Arial Narrow" panose="020B0606020202030204" pitchFamily="34" charset="0"/>
              </a:rPr>
              <a:t>To track </a:t>
            </a:r>
            <a:r>
              <a:rPr lang="en-US" sz="3200" dirty="0">
                <a:solidFill>
                  <a:schemeClr val="tx2"/>
                </a:solidFill>
                <a:latin typeface="Arial Narrow" panose="020B0606020202030204" pitchFamily="34" charset="0"/>
              </a:rPr>
              <a:t>body movements </a:t>
            </a:r>
            <a:r>
              <a:rPr lang="en-US" sz="3200" dirty="0">
                <a:latin typeface="Arial Narrow" panose="020B0606020202030204" pitchFamily="34" charset="0"/>
              </a:rPr>
              <a:t>for additional functionalities such as tracking anomalies, exam malpractices, etc.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latin typeface="Arial Narrow" panose="020B0606020202030204" pitchFamily="34" charset="0"/>
              </a:rPr>
              <a:t>Implementing </a:t>
            </a:r>
            <a:r>
              <a:rPr lang="en-US" sz="3200" dirty="0">
                <a:solidFill>
                  <a:schemeClr val="tx2"/>
                </a:solidFill>
                <a:latin typeface="Arial Narrow" panose="020B0606020202030204" pitchFamily="34" charset="0"/>
              </a:rPr>
              <a:t>Embedded Systems </a:t>
            </a:r>
            <a:r>
              <a:rPr lang="en-US" sz="3200" dirty="0">
                <a:latin typeface="Arial Narrow" panose="020B0606020202030204" pitchFamily="34" charset="0"/>
              </a:rPr>
              <a:t>to increase the scope to CCTV cameras.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latin typeface="Arial Narrow" panose="020B0606020202030204" pitchFamily="34" charset="0"/>
              </a:rPr>
              <a:t>To utilize the benefit of higher resolution cameras including </a:t>
            </a:r>
            <a:r>
              <a:rPr lang="en-US" sz="3200" dirty="0">
                <a:solidFill>
                  <a:schemeClr val="tx2"/>
                </a:solidFill>
                <a:latin typeface="Arial Narrow" panose="020B0606020202030204" pitchFamily="34" charset="0"/>
              </a:rPr>
              <a:t>night vision </a:t>
            </a:r>
            <a:r>
              <a:rPr lang="en-US" sz="3200" dirty="0">
                <a:latin typeface="Arial Narrow" panose="020B0606020202030204" pitchFamily="34" charset="0"/>
              </a:rPr>
              <a:t>for dimmer circumstances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5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503C5-4773-44DD-4FCA-F81EC7EA0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23850"/>
            <a:ext cx="10698163" cy="6534150"/>
          </a:xfrm>
        </p:spPr>
        <p:txBody>
          <a:bodyPr>
            <a:normAutofit/>
          </a:bodyPr>
          <a:lstStyle/>
          <a:p>
            <a:pPr marL="0" indent="0">
              <a:lnSpc>
                <a:spcPct val="300000"/>
              </a:lnSpc>
              <a:buNone/>
            </a:pPr>
            <a:r>
              <a:rPr lang="en-US" sz="4500" b="1" dirty="0">
                <a:latin typeface="Biome Light" panose="020B0303030204020804" pitchFamily="34" charset="0"/>
                <a:cs typeface="Biome Light" panose="020B0303030204020804" pitchFamily="34" charset="0"/>
              </a:rPr>
              <a:t>Application System (Drishti)</a:t>
            </a:r>
          </a:p>
          <a:p>
            <a:pPr>
              <a:lnSpc>
                <a:spcPct val="100000"/>
              </a:lnSpc>
            </a:pPr>
            <a:r>
              <a:rPr lang="en-US" sz="3500" dirty="0">
                <a:latin typeface="Arial Narrow" panose="020B0606020202030204" pitchFamily="34" charset="0"/>
              </a:rPr>
              <a:t> Front-end User interface design</a:t>
            </a:r>
          </a:p>
          <a:p>
            <a:pPr>
              <a:lnSpc>
                <a:spcPct val="100000"/>
              </a:lnSpc>
            </a:pPr>
            <a:r>
              <a:rPr lang="en-US" sz="3500" dirty="0">
                <a:latin typeface="Arial Narrow" panose="020B0606020202030204" pitchFamily="34" charset="0"/>
              </a:rPr>
              <a:t> Back-end User database with login and sign up </a:t>
            </a:r>
          </a:p>
          <a:p>
            <a:pPr>
              <a:lnSpc>
                <a:spcPct val="100000"/>
              </a:lnSpc>
            </a:pPr>
            <a:r>
              <a:rPr lang="en-US" sz="3500" dirty="0">
                <a:latin typeface="Arial Narrow" panose="020B0606020202030204" pitchFamily="34" charset="0"/>
              </a:rPr>
              <a:t> Students can view and request attendance</a:t>
            </a:r>
          </a:p>
          <a:p>
            <a:pPr>
              <a:lnSpc>
                <a:spcPct val="100000"/>
              </a:lnSpc>
            </a:pPr>
            <a:r>
              <a:rPr lang="en-US" sz="3500" dirty="0">
                <a:latin typeface="Arial Narrow" panose="020B0606020202030204" pitchFamily="34" charset="0"/>
              </a:rPr>
              <a:t> Faculties can view and approve attendance requests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500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137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461</TotalTime>
  <Words>554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Narrow</vt:lpstr>
      <vt:lpstr>Biome Light</vt:lpstr>
      <vt:lpstr>Consolas</vt:lpstr>
      <vt:lpstr>Tw Cen MT</vt:lpstr>
      <vt:lpstr>Circuit</vt:lpstr>
      <vt:lpstr>   (Automated attendance system using facial recognition)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DRISHTI (Automated attendance system using facial recognition)</dc:title>
  <dc:creator>11539</dc:creator>
  <cp:lastModifiedBy>11539</cp:lastModifiedBy>
  <cp:revision>5</cp:revision>
  <dcterms:created xsi:type="dcterms:W3CDTF">2023-04-25T19:49:09Z</dcterms:created>
  <dcterms:modified xsi:type="dcterms:W3CDTF">2023-04-26T11:55:01Z</dcterms:modified>
</cp:coreProperties>
</file>