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37" autoAdjust="0"/>
    <p:restoredTop sz="94660"/>
  </p:normalViewPr>
  <p:slideViewPr>
    <p:cSldViewPr>
      <p:cViewPr>
        <p:scale>
          <a:sx n="50" d="100"/>
          <a:sy n="50" d="100"/>
        </p:scale>
        <p:origin x="-1952" y="-3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E1F8E1C-674D-4B5D-BAD7-0743F660D023}"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BEED09-DAAC-4F1A-B933-C54E4F66A0B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1F8E1C-674D-4B5D-BAD7-0743F660D023}"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BEED09-DAAC-4F1A-B933-C54E4F66A0B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1F8E1C-674D-4B5D-BAD7-0743F660D023}"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BEED09-DAAC-4F1A-B933-C54E4F66A0B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1F8E1C-674D-4B5D-BAD7-0743F660D023}"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BEED09-DAAC-4F1A-B933-C54E4F66A0B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E1F8E1C-674D-4B5D-BAD7-0743F660D023}"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BEED09-DAAC-4F1A-B933-C54E4F66A0B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E1F8E1C-674D-4B5D-BAD7-0743F660D023}"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BEED09-DAAC-4F1A-B933-C54E4F66A0B7}"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E1F8E1C-674D-4B5D-BAD7-0743F660D023}" type="datetimeFigureOut">
              <a:rPr lang="en-US" smtClean="0"/>
              <a:t>9/1/2024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BEED09-DAAC-4F1A-B933-C54E4F66A0B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1F8E1C-674D-4B5D-BAD7-0743F660D023}" type="datetimeFigureOut">
              <a:rPr lang="en-US" smtClean="0"/>
              <a:t>9/1/2024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BEED09-DAAC-4F1A-B933-C54E4F66A0B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1F8E1C-674D-4B5D-BAD7-0743F660D023}" type="datetimeFigureOut">
              <a:rPr lang="en-US" smtClean="0"/>
              <a:t>9/1/2024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BEED09-DAAC-4F1A-B933-C54E4F66A0B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6E1F8E1C-674D-4B5D-BAD7-0743F660D023}" type="datetimeFigureOut">
              <a:rPr lang="en-US" smtClean="0"/>
              <a:t>9/1/2024</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5FBEED09-DAAC-4F1A-B933-C54E4F66A0B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1F8E1C-674D-4B5D-BAD7-0743F660D023}"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BEED09-DAAC-4F1A-B933-C54E4F66A0B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E1F8E1C-674D-4B5D-BAD7-0743F660D023}" type="datetimeFigureOut">
              <a:rPr lang="en-US" smtClean="0"/>
              <a:t>9/1/2024</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5FBEED09-DAAC-4F1A-B933-C54E4F66A0B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4114800" cy="2057400"/>
          </a:xfrm>
        </p:spPr>
        <p:txBody>
          <a:bodyPr/>
          <a:lstStyle/>
          <a:p>
            <a:r>
              <a:rPr lang="en-US" sz="4000" dirty="0" smtClean="0"/>
              <a:t>EMPLOYEE DATA ANALYSITCS PERFORMANCE</a:t>
            </a:r>
            <a:endParaRPr lang="en-US" sz="4000" dirty="0"/>
          </a:p>
        </p:txBody>
      </p:sp>
      <p:sp>
        <p:nvSpPr>
          <p:cNvPr id="3" name="Subtitle 2"/>
          <p:cNvSpPr>
            <a:spLocks noGrp="1"/>
          </p:cNvSpPr>
          <p:nvPr>
            <p:ph type="subTitle" idx="1"/>
          </p:nvPr>
        </p:nvSpPr>
        <p:spPr>
          <a:xfrm>
            <a:off x="2971800" y="4495800"/>
            <a:ext cx="8915400" cy="2786875"/>
          </a:xfrm>
        </p:spPr>
        <p:txBody>
          <a:bodyPr>
            <a:noAutofit/>
          </a:bodyPr>
          <a:lstStyle/>
          <a:p>
            <a:r>
              <a:rPr lang="en-US" dirty="0" smtClean="0">
                <a:latin typeface="Calibri" pitchFamily="34" charset="0"/>
                <a:cs typeface="Calibri" pitchFamily="34" charset="0"/>
              </a:rPr>
              <a:t>NAME:ANANTHI P</a:t>
            </a:r>
          </a:p>
          <a:p>
            <a:r>
              <a:rPr lang="en-US" dirty="0" smtClean="0">
                <a:latin typeface="Calibri" pitchFamily="34" charset="0"/>
                <a:cs typeface="Calibri" pitchFamily="34" charset="0"/>
              </a:rPr>
              <a:t>REGISTER NO:2213391036206</a:t>
            </a:r>
          </a:p>
          <a:p>
            <a:r>
              <a:rPr lang="en-US" dirty="0" smtClean="0">
                <a:latin typeface="Calibri" pitchFamily="34" charset="0"/>
                <a:cs typeface="Calibri" pitchFamily="34" charset="0"/>
              </a:rPr>
              <a:t>NM id no:7b75D71B2F835589D574D37191A37514</a:t>
            </a:r>
          </a:p>
          <a:p>
            <a:r>
              <a:rPr lang="en-US" dirty="0" smtClean="0">
                <a:latin typeface="Calibri" pitchFamily="34" charset="0"/>
                <a:cs typeface="Calibri" pitchFamily="34" charset="0"/>
              </a:rPr>
              <a:t>Department</a:t>
            </a:r>
            <a:r>
              <a:rPr lang="en-US" dirty="0" smtClean="0">
                <a:latin typeface="Calibri" pitchFamily="34" charset="0"/>
                <a:cs typeface="Calibri" pitchFamily="34" charset="0"/>
              </a:rPr>
              <a:t>: commerce</a:t>
            </a:r>
          </a:p>
          <a:p>
            <a:r>
              <a:rPr lang="en-US" dirty="0" smtClean="0">
                <a:latin typeface="Calibri" pitchFamily="34" charset="0"/>
                <a:cs typeface="Calibri" pitchFamily="34" charset="0"/>
              </a:rPr>
              <a:t>college: queen </a:t>
            </a:r>
            <a:r>
              <a:rPr lang="en-US" dirty="0" smtClean="0">
                <a:latin typeface="Calibri" pitchFamily="34" charset="0"/>
                <a:cs typeface="Calibri" pitchFamily="34" charset="0"/>
              </a:rPr>
              <a:t>Mary's college, Chennai</a:t>
            </a:r>
            <a:endParaRPr lang="en-US" dirty="0">
              <a:latin typeface="Calibri" pitchFamily="34" charset="0"/>
              <a:cs typeface="Calibri" pitchFamily="34" charset="0"/>
            </a:endParaRPr>
          </a:p>
        </p:txBody>
      </p:sp>
    </p:spTree>
    <p:extLst>
      <p:ext uri="{BB962C8B-B14F-4D97-AF65-F5344CB8AC3E}">
        <p14:creationId xmlns:p14="http://schemas.microsoft.com/office/powerpoint/2010/main" val="21053046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520940" cy="548640"/>
          </a:xfrm>
        </p:spPr>
        <p:txBody>
          <a:bodyPr/>
          <a:lstStyle/>
          <a:p>
            <a:r>
              <a:rPr lang="en-US" dirty="0" smtClean="0">
                <a:latin typeface="Algerian" pitchFamily="82" charset="0"/>
              </a:rPr>
              <a:t>Dataset description </a:t>
            </a:r>
            <a:endParaRPr lang="en-US" dirty="0">
              <a:latin typeface="Algerian" pitchFamily="82" charset="0"/>
            </a:endParaRPr>
          </a:p>
        </p:txBody>
      </p:sp>
      <p:sp>
        <p:nvSpPr>
          <p:cNvPr id="3" name="Rectangle 1"/>
          <p:cNvSpPr>
            <a:spLocks noChangeArrowheads="1"/>
          </p:cNvSpPr>
          <p:nvPr/>
        </p:nvSpPr>
        <p:spPr bwMode="auto">
          <a:xfrm>
            <a:off x="1143000" y="1708666"/>
            <a:ext cx="7467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lang="en-US" sz="2400" b="1" dirty="0" smtClean="0">
                <a:latin typeface="Times New Roman" pitchFamily="18" charset="0"/>
                <a:ea typeface="Arial Unicode MS" pitchFamily="34" charset="-128"/>
                <a:cs typeface="Times New Roman" pitchFamily="18" charset="0"/>
              </a:rPr>
              <a:t>Ti</a:t>
            </a:r>
            <a:r>
              <a:rPr kumimoji="0" lang="en-US" sz="2400" b="1"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me Frame:</a:t>
            </a:r>
            <a:r>
              <a:rPr kumimoji="0" lang="en-US" sz="24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 The data covers a specific time period, such as a quarter, half-year, or full year, depending on the scope of the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Format:</a:t>
            </a:r>
            <a:r>
              <a:rPr kumimoji="0" lang="en-US" sz="24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 The dataset is structured in an Excel spreadsheet with 20 rows (one for each employee) and at least 10 columns, each representing different performance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Data Type:</a:t>
            </a:r>
            <a:r>
              <a:rPr kumimoji="0" lang="en-US" sz="24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 The dataset includes both quantitative data (e.g., scores, percentages) and qualitative data (e.g., feedback comments</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extLst>
      <p:ext uri="{BB962C8B-B14F-4D97-AF65-F5344CB8AC3E}">
        <p14:creationId xmlns:p14="http://schemas.microsoft.com/office/powerpoint/2010/main" val="716810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3200" y="1447800"/>
            <a:ext cx="4572000" cy="4893647"/>
          </a:xfrm>
          <a:prstGeom prst="rect">
            <a:avLst/>
          </a:prstGeom>
        </p:spPr>
        <p:txBody>
          <a:bodyPr>
            <a:spAutoFit/>
          </a:bodyPr>
          <a:lstStyle/>
          <a:p>
            <a:pPr marL="342900" indent="-342900">
              <a:buAutoNum type="arabicPeriod"/>
            </a:pPr>
            <a:r>
              <a:rPr lang="en-US" sz="2400" dirty="0" smtClean="0">
                <a:latin typeface="Arial Unicode MS" pitchFamily="34" charset="-128"/>
                <a:ea typeface="Arial Unicode MS" pitchFamily="34" charset="-128"/>
                <a:cs typeface="Arial Unicode MS" pitchFamily="34" charset="-128"/>
              </a:rPr>
              <a:t>Employee ID</a:t>
            </a:r>
          </a:p>
          <a:p>
            <a:r>
              <a:rPr lang="en-US" sz="2400" dirty="0" smtClean="0">
                <a:latin typeface="Arial Unicode MS" pitchFamily="34" charset="-128"/>
                <a:ea typeface="Arial Unicode MS" pitchFamily="34" charset="-128"/>
                <a:cs typeface="Arial Unicode MS" pitchFamily="34" charset="-128"/>
              </a:rPr>
              <a:t>2.  Name</a:t>
            </a:r>
          </a:p>
          <a:p>
            <a:r>
              <a:rPr lang="en-US" sz="2400" dirty="0" smtClean="0">
                <a:latin typeface="Arial Unicode MS" pitchFamily="34" charset="-128"/>
                <a:ea typeface="Arial Unicode MS" pitchFamily="34" charset="-128"/>
                <a:cs typeface="Arial Unicode MS" pitchFamily="34" charset="-128"/>
              </a:rPr>
              <a:t>3</a:t>
            </a:r>
            <a:r>
              <a:rPr lang="en-US" sz="2400" dirty="0">
                <a:latin typeface="Arial Unicode MS" pitchFamily="34" charset="-128"/>
                <a:ea typeface="Arial Unicode MS" pitchFamily="34" charset="-128"/>
                <a:cs typeface="Arial Unicode MS" pitchFamily="34" charset="-128"/>
              </a:rPr>
              <a:t>. </a:t>
            </a:r>
            <a:r>
              <a:rPr lang="en-US" sz="2400" dirty="0" smtClean="0">
                <a:latin typeface="Arial Unicode MS" pitchFamily="34" charset="-128"/>
                <a:ea typeface="Arial Unicode MS" pitchFamily="34" charset="-128"/>
                <a:cs typeface="Arial Unicode MS" pitchFamily="34" charset="-128"/>
              </a:rPr>
              <a:t>Department</a:t>
            </a:r>
          </a:p>
          <a:p>
            <a:r>
              <a:rPr lang="en-US" sz="2400" dirty="0" smtClean="0">
                <a:latin typeface="Arial Unicode MS" pitchFamily="34" charset="-128"/>
                <a:ea typeface="Arial Unicode MS" pitchFamily="34" charset="-128"/>
                <a:cs typeface="Arial Unicode MS" pitchFamily="34" charset="-128"/>
              </a:rPr>
              <a:t>4</a:t>
            </a:r>
            <a:r>
              <a:rPr lang="en-US" sz="2400" dirty="0">
                <a:latin typeface="Arial Unicode MS" pitchFamily="34" charset="-128"/>
                <a:ea typeface="Arial Unicode MS" pitchFamily="34" charset="-128"/>
                <a:cs typeface="Arial Unicode MS" pitchFamily="34" charset="-128"/>
              </a:rPr>
              <a:t>. Job </a:t>
            </a:r>
            <a:r>
              <a:rPr lang="en-US" sz="2400" dirty="0" smtClean="0">
                <a:latin typeface="Arial Unicode MS" pitchFamily="34" charset="-128"/>
                <a:ea typeface="Arial Unicode MS" pitchFamily="34" charset="-128"/>
                <a:cs typeface="Arial Unicode MS" pitchFamily="34" charset="-128"/>
              </a:rPr>
              <a:t>role/Title</a:t>
            </a:r>
          </a:p>
          <a:p>
            <a:r>
              <a:rPr lang="en-US" sz="2400" dirty="0" smtClean="0">
                <a:latin typeface="Arial Unicode MS" pitchFamily="34" charset="-128"/>
                <a:ea typeface="Arial Unicode MS" pitchFamily="34" charset="-128"/>
                <a:cs typeface="Arial Unicode MS" pitchFamily="34" charset="-128"/>
              </a:rPr>
              <a:t>5</a:t>
            </a:r>
            <a:r>
              <a:rPr lang="en-US" sz="2400" dirty="0">
                <a:latin typeface="Arial Unicode MS" pitchFamily="34" charset="-128"/>
                <a:ea typeface="Arial Unicode MS" pitchFamily="34" charset="-128"/>
                <a:cs typeface="Arial Unicode MS" pitchFamily="34" charset="-128"/>
              </a:rPr>
              <a:t>. Performance </a:t>
            </a:r>
            <a:r>
              <a:rPr lang="en-US" sz="2400" dirty="0" smtClean="0">
                <a:latin typeface="Arial Unicode MS" pitchFamily="34" charset="-128"/>
                <a:ea typeface="Arial Unicode MS" pitchFamily="34" charset="-128"/>
                <a:cs typeface="Arial Unicode MS" pitchFamily="34" charset="-128"/>
              </a:rPr>
              <a:t>score</a:t>
            </a:r>
          </a:p>
          <a:p>
            <a:r>
              <a:rPr lang="en-US" sz="2400" dirty="0" smtClean="0">
                <a:latin typeface="Arial Unicode MS" pitchFamily="34" charset="-128"/>
                <a:ea typeface="Arial Unicode MS" pitchFamily="34" charset="-128"/>
                <a:cs typeface="Arial Unicode MS" pitchFamily="34" charset="-128"/>
              </a:rPr>
              <a:t>6</a:t>
            </a:r>
            <a:r>
              <a:rPr lang="en-US" sz="2400" dirty="0">
                <a:latin typeface="Arial Unicode MS" pitchFamily="34" charset="-128"/>
                <a:ea typeface="Arial Unicode MS" pitchFamily="34" charset="-128"/>
                <a:cs typeface="Arial Unicode MS" pitchFamily="34" charset="-128"/>
              </a:rPr>
              <a:t>. Attendance </a:t>
            </a:r>
            <a:r>
              <a:rPr lang="en-US" sz="2400" dirty="0" smtClean="0">
                <a:latin typeface="Arial Unicode MS" pitchFamily="34" charset="-128"/>
                <a:ea typeface="Arial Unicode MS" pitchFamily="34" charset="-128"/>
                <a:cs typeface="Arial Unicode MS" pitchFamily="34" charset="-128"/>
              </a:rPr>
              <a:t>Record</a:t>
            </a:r>
          </a:p>
          <a:p>
            <a:r>
              <a:rPr lang="en-US" sz="2400" dirty="0" smtClean="0">
                <a:latin typeface="Arial Unicode MS" pitchFamily="34" charset="-128"/>
                <a:ea typeface="Arial Unicode MS" pitchFamily="34" charset="-128"/>
                <a:cs typeface="Arial Unicode MS" pitchFamily="34" charset="-128"/>
              </a:rPr>
              <a:t>7</a:t>
            </a:r>
            <a:r>
              <a:rPr lang="en-US" sz="2400" dirty="0">
                <a:latin typeface="Arial Unicode MS" pitchFamily="34" charset="-128"/>
                <a:ea typeface="Arial Unicode MS" pitchFamily="34" charset="-128"/>
                <a:cs typeface="Arial Unicode MS" pitchFamily="34" charset="-128"/>
              </a:rPr>
              <a:t>. Project Completion </a:t>
            </a:r>
            <a:r>
              <a:rPr lang="en-US" sz="2400" dirty="0" smtClean="0">
                <a:latin typeface="Arial Unicode MS" pitchFamily="34" charset="-128"/>
                <a:ea typeface="Arial Unicode MS" pitchFamily="34" charset="-128"/>
                <a:cs typeface="Arial Unicode MS" pitchFamily="34" charset="-128"/>
              </a:rPr>
              <a:t>Rate</a:t>
            </a:r>
          </a:p>
          <a:p>
            <a:r>
              <a:rPr lang="en-US" sz="2400" dirty="0" smtClean="0">
                <a:latin typeface="Arial Unicode MS" pitchFamily="34" charset="-128"/>
                <a:ea typeface="Arial Unicode MS" pitchFamily="34" charset="-128"/>
                <a:cs typeface="Arial Unicode MS" pitchFamily="34" charset="-128"/>
              </a:rPr>
              <a:t>8</a:t>
            </a:r>
            <a:r>
              <a:rPr lang="en-US" sz="2400" dirty="0">
                <a:latin typeface="Arial Unicode MS" pitchFamily="34" charset="-128"/>
                <a:ea typeface="Arial Unicode MS" pitchFamily="34" charset="-128"/>
                <a:cs typeface="Arial Unicode MS" pitchFamily="34" charset="-128"/>
              </a:rPr>
              <a:t>. Feedback </a:t>
            </a:r>
            <a:r>
              <a:rPr lang="en-US" sz="2400" dirty="0" smtClean="0">
                <a:latin typeface="Arial Unicode MS" pitchFamily="34" charset="-128"/>
                <a:ea typeface="Arial Unicode MS" pitchFamily="34" charset="-128"/>
                <a:cs typeface="Arial Unicode MS" pitchFamily="34" charset="-128"/>
              </a:rPr>
              <a:t>rating</a:t>
            </a:r>
          </a:p>
          <a:p>
            <a:r>
              <a:rPr lang="en-US" sz="2400" dirty="0" smtClean="0">
                <a:latin typeface="Arial Unicode MS" pitchFamily="34" charset="-128"/>
                <a:ea typeface="Arial Unicode MS" pitchFamily="34" charset="-128"/>
                <a:cs typeface="Arial Unicode MS" pitchFamily="34" charset="-128"/>
              </a:rPr>
              <a:t>9</a:t>
            </a:r>
            <a:r>
              <a:rPr lang="en-US" sz="2400" dirty="0">
                <a:latin typeface="Arial Unicode MS" pitchFamily="34" charset="-128"/>
                <a:ea typeface="Arial Unicode MS" pitchFamily="34" charset="-128"/>
                <a:cs typeface="Arial Unicode MS" pitchFamily="34" charset="-128"/>
              </a:rPr>
              <a:t>. Training &amp; Development </a:t>
            </a:r>
            <a:r>
              <a:rPr lang="en-US" sz="2400" dirty="0" smtClean="0">
                <a:latin typeface="Arial Unicode MS" pitchFamily="34" charset="-128"/>
                <a:ea typeface="Arial Unicode MS" pitchFamily="34" charset="-128"/>
                <a:cs typeface="Arial Unicode MS" pitchFamily="34" charset="-128"/>
              </a:rPr>
              <a:t>Participation</a:t>
            </a:r>
          </a:p>
          <a:p>
            <a:r>
              <a:rPr lang="en-US" sz="2400" dirty="0" smtClean="0">
                <a:latin typeface="Arial Unicode MS" pitchFamily="34" charset="-128"/>
                <a:ea typeface="Arial Unicode MS" pitchFamily="34" charset="-128"/>
                <a:cs typeface="Arial Unicode MS" pitchFamily="34" charset="-128"/>
              </a:rPr>
              <a:t>10</a:t>
            </a:r>
            <a:r>
              <a:rPr lang="en-US" sz="2400" dirty="0">
                <a:latin typeface="Arial Unicode MS" pitchFamily="34" charset="-128"/>
                <a:ea typeface="Arial Unicode MS" pitchFamily="34" charset="-128"/>
                <a:cs typeface="Arial Unicode MS" pitchFamily="34" charset="-128"/>
              </a:rPr>
              <a:t>. Promoting </a:t>
            </a:r>
            <a:r>
              <a:rPr lang="en-US" sz="2400" dirty="0" smtClean="0">
                <a:latin typeface="Arial Unicode MS" pitchFamily="34" charset="-128"/>
                <a:ea typeface="Arial Unicode MS" pitchFamily="34" charset="-128"/>
                <a:cs typeface="Arial Unicode MS" pitchFamily="34" charset="-128"/>
              </a:rPr>
              <a:t>History</a:t>
            </a:r>
          </a:p>
          <a:p>
            <a:r>
              <a:rPr lang="en-US" sz="2400" dirty="0" smtClean="0">
                <a:latin typeface="Arial Unicode MS" pitchFamily="34" charset="-128"/>
                <a:ea typeface="Arial Unicode MS" pitchFamily="34" charset="-128"/>
                <a:cs typeface="Arial Unicode MS" pitchFamily="34" charset="-128"/>
              </a:rPr>
              <a:t>11</a:t>
            </a:r>
            <a:r>
              <a:rPr lang="en-US" sz="2400" dirty="0">
                <a:latin typeface="Arial Unicode MS" pitchFamily="34" charset="-128"/>
                <a:ea typeface="Arial Unicode MS" pitchFamily="34" charset="-128"/>
                <a:cs typeface="Arial Unicode MS" pitchFamily="34" charset="-128"/>
              </a:rPr>
              <a:t>. Overall Satisfaction </a:t>
            </a:r>
            <a:r>
              <a:rPr lang="en-US" sz="2400" dirty="0" smtClean="0">
                <a:latin typeface="Arial Unicode MS" pitchFamily="34" charset="-128"/>
                <a:ea typeface="Arial Unicode MS" pitchFamily="34" charset="-128"/>
                <a:cs typeface="Arial Unicode MS" pitchFamily="34" charset="-128"/>
              </a:rPr>
              <a:t>Score</a:t>
            </a:r>
          </a:p>
          <a:p>
            <a:r>
              <a:rPr lang="en-US" sz="2400" dirty="0" smtClean="0">
                <a:latin typeface="Arial Unicode MS" pitchFamily="34" charset="-128"/>
                <a:ea typeface="Arial Unicode MS" pitchFamily="34" charset="-128"/>
                <a:cs typeface="Arial Unicode MS" pitchFamily="34" charset="-128"/>
              </a:rPr>
              <a:t>12</a:t>
            </a:r>
            <a:r>
              <a:rPr lang="en-US" sz="2400" dirty="0">
                <a:latin typeface="Arial Unicode MS" pitchFamily="34" charset="-128"/>
                <a:ea typeface="Arial Unicode MS" pitchFamily="34" charset="-128"/>
                <a:cs typeface="Arial Unicode MS" pitchFamily="34" charset="-128"/>
              </a:rPr>
              <a:t>. Solution column</a:t>
            </a:r>
          </a:p>
        </p:txBody>
      </p:sp>
      <p:sp>
        <p:nvSpPr>
          <p:cNvPr id="3" name="Rectangle 2"/>
          <p:cNvSpPr/>
          <p:nvPr/>
        </p:nvSpPr>
        <p:spPr>
          <a:xfrm>
            <a:off x="503097" y="457200"/>
            <a:ext cx="4681090" cy="584775"/>
          </a:xfrm>
          <a:prstGeom prst="rect">
            <a:avLst/>
          </a:prstGeom>
        </p:spPr>
        <p:txBody>
          <a:bodyPr wrap="none">
            <a:spAutoFit/>
          </a:bodyPr>
          <a:lstStyle/>
          <a:p>
            <a:r>
              <a:rPr lang="en-US" sz="3200" dirty="0">
                <a:latin typeface="Algerian" pitchFamily="82" charset="0"/>
              </a:rPr>
              <a:t>Dataset description </a:t>
            </a:r>
            <a:endParaRPr lang="en-US" sz="3200" dirty="0"/>
          </a:p>
        </p:txBody>
      </p:sp>
      <p:pic>
        <p:nvPicPr>
          <p:cNvPr id="4" name="object 6"/>
          <p:cNvPicPr/>
          <p:nvPr/>
        </p:nvPicPr>
        <p:blipFill>
          <a:blip r:embed="rId2" cstate="print"/>
          <a:stretch>
            <a:fillRect/>
          </a:stretch>
        </p:blipFill>
        <p:spPr>
          <a:xfrm>
            <a:off x="152399" y="1219200"/>
            <a:ext cx="2466975" cy="3419475"/>
          </a:xfrm>
          <a:prstGeom prst="rect">
            <a:avLst/>
          </a:prstGeom>
        </p:spPr>
      </p:pic>
    </p:spTree>
    <p:extLst>
      <p:ext uri="{BB962C8B-B14F-4D97-AF65-F5344CB8AC3E}">
        <p14:creationId xmlns:p14="http://schemas.microsoft.com/office/powerpoint/2010/main" val="3918553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7520940" cy="548640"/>
          </a:xfrm>
        </p:spPr>
        <p:txBody>
          <a:bodyPr/>
          <a:lstStyle/>
          <a:p>
            <a:r>
              <a:rPr lang="en-US" sz="3600" dirty="0" smtClean="0">
                <a:latin typeface="Algerian" pitchFamily="82" charset="0"/>
              </a:rPr>
              <a:t>The “wow” in our solution</a:t>
            </a:r>
            <a:endParaRPr lang="en-US" sz="3600" dirty="0">
              <a:latin typeface="Algerian" pitchFamily="82" charset="0"/>
            </a:endParaRPr>
          </a:p>
        </p:txBody>
      </p:sp>
      <p:sp>
        <p:nvSpPr>
          <p:cNvPr id="3" name="TextBox 8">
            <a:extLst>
              <a:ext uri="{FF2B5EF4-FFF2-40B4-BE49-F238E27FC236}">
                <a16:creationId xmlns:a16="http://schemas.microsoft.com/office/drawing/2014/main" xmlns="" xmlns:lc="http://schemas.openxmlformats.org/drawingml/2006/lockedCanvas" id="{FAD9CEB2-36E1-0550-426B-2FAF97882044}"/>
              </a:ext>
            </a:extLst>
          </p:cNvPr>
          <p:cNvSpPr txBox="1"/>
          <p:nvPr/>
        </p:nvSpPr>
        <p:spPr>
          <a:xfrm>
            <a:off x="847725" y="1524000"/>
            <a:ext cx="7524750" cy="39703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buFont typeface="Arial" panose="020B0604020202020204" pitchFamily="34" charset="0"/>
              <a:buChar char="•"/>
            </a:pPr>
            <a:r>
              <a:rPr lang="en-US" sz="2400" dirty="0" smtClean="0">
                <a:solidFill>
                  <a:srgbClr val="0D0D0D"/>
                </a:solidFill>
                <a:latin typeface="Times New Roman" panose="02020603050405020304" pitchFamily="18" charset="0"/>
                <a:cs typeface="Times New Roman" panose="02020603050405020304" pitchFamily="18" charset="0"/>
              </a:rPr>
              <a:t>Advanced </a:t>
            </a:r>
            <a:r>
              <a:rPr lang="en-US" sz="2400" dirty="0">
                <a:solidFill>
                  <a:srgbClr val="0D0D0D"/>
                </a:solidFill>
                <a:latin typeface="Times New Roman" panose="02020603050405020304" pitchFamily="18" charset="0"/>
                <a:cs typeface="Times New Roman" panose="02020603050405020304" pitchFamily="18" charset="0"/>
              </a:rPr>
              <a:t>Formulas: Use VLOOKUP, INDEX-MATCH, and dynamic arrays (FILTER, SORT</a:t>
            </a:r>
            <a:r>
              <a:rPr lang="en-US" sz="2400" dirty="0" smtClean="0">
                <a:solidFill>
                  <a:srgbClr val="0D0D0D"/>
                </a:solidFill>
                <a:latin typeface="Times New Roman" panose="02020603050405020304" pitchFamily="18" charset="0"/>
                <a:cs typeface="Times New Roman" panose="02020603050405020304" pitchFamily="18" charset="0"/>
              </a:rPr>
              <a:t>).</a:t>
            </a:r>
          </a:p>
          <a:p>
            <a:pPr>
              <a:lnSpc>
                <a:spcPct val="150000"/>
              </a:lnSpc>
              <a:buFont typeface="Arial" panose="020B0604020202020204" pitchFamily="34" charset="0"/>
              <a:buChar char="•"/>
            </a:pPr>
            <a:r>
              <a:rPr lang="en-US" sz="2400" dirty="0" smtClean="0">
                <a:solidFill>
                  <a:srgbClr val="0D0D0D"/>
                </a:solidFill>
                <a:latin typeface="Times New Roman" panose="02020603050405020304" pitchFamily="18" charset="0"/>
                <a:cs typeface="Times New Roman" panose="02020603050405020304" pitchFamily="18" charset="0"/>
              </a:rPr>
              <a:t>Conditional </a:t>
            </a:r>
            <a:r>
              <a:rPr lang="en-US" sz="2400" dirty="0">
                <a:solidFill>
                  <a:srgbClr val="0D0D0D"/>
                </a:solidFill>
                <a:latin typeface="Times New Roman" panose="02020603050405020304" pitchFamily="18" charset="0"/>
                <a:cs typeface="Times New Roman" panose="02020603050405020304" pitchFamily="18" charset="0"/>
              </a:rPr>
              <a:t>Formatting: Highlight key data with colors or icons</a:t>
            </a:r>
            <a:r>
              <a:rPr lang="en-US" sz="2400" dirty="0" smtClean="0">
                <a:solidFill>
                  <a:srgbClr val="0D0D0D"/>
                </a:solidFill>
                <a:latin typeface="Times New Roman" panose="02020603050405020304" pitchFamily="18" charset="0"/>
                <a:cs typeface="Times New Roman" panose="02020603050405020304" pitchFamily="18" charset="0"/>
              </a:rPr>
              <a:t>.</a:t>
            </a:r>
          </a:p>
          <a:p>
            <a:pPr>
              <a:lnSpc>
                <a:spcPct val="150000"/>
              </a:lnSpc>
              <a:buFont typeface="Arial" panose="020B0604020202020204" pitchFamily="34" charset="0"/>
              <a:buChar char="•"/>
            </a:pPr>
            <a:r>
              <a:rPr lang="en-US" sz="2400" dirty="0" smtClean="0">
                <a:solidFill>
                  <a:srgbClr val="0D0D0D"/>
                </a:solidFill>
                <a:latin typeface="Times New Roman" panose="02020603050405020304" pitchFamily="18" charset="0"/>
                <a:cs typeface="Times New Roman" panose="02020603050405020304" pitchFamily="18" charset="0"/>
              </a:rPr>
              <a:t>Dashboards</a:t>
            </a:r>
            <a:r>
              <a:rPr lang="en-US" sz="2400" dirty="0">
                <a:solidFill>
                  <a:srgbClr val="0D0D0D"/>
                </a:solidFill>
                <a:latin typeface="Times New Roman" panose="02020603050405020304" pitchFamily="18" charset="0"/>
                <a:cs typeface="Times New Roman" panose="02020603050405020304" pitchFamily="18" charset="0"/>
              </a:rPr>
              <a:t>: Make interactive with Slicers and Pivot table</a:t>
            </a:r>
            <a:r>
              <a:rPr lang="en-US" sz="2400" dirty="0" smtClean="0">
                <a:solidFill>
                  <a:srgbClr val="0D0D0D"/>
                </a:solidFill>
                <a:latin typeface="Times New Roman" panose="02020603050405020304" pitchFamily="18" charset="0"/>
                <a:cs typeface="Times New Roman" panose="02020603050405020304" pitchFamily="18" charset="0"/>
              </a:rPr>
              <a:t>.</a:t>
            </a:r>
          </a:p>
          <a:p>
            <a:pPr>
              <a:lnSpc>
                <a:spcPct val="150000"/>
              </a:lnSpc>
              <a:buFont typeface="Arial" panose="020B0604020202020204" pitchFamily="34" charset="0"/>
              <a:buChar char="•"/>
            </a:pPr>
            <a:r>
              <a:rPr lang="en-US" sz="2400" dirty="0" smtClean="0">
                <a:solidFill>
                  <a:srgbClr val="0D0D0D"/>
                </a:solidFill>
                <a:latin typeface="Times New Roman" panose="02020603050405020304" pitchFamily="18" charset="0"/>
                <a:cs typeface="Times New Roman" panose="02020603050405020304" pitchFamily="18" charset="0"/>
              </a:rPr>
              <a:t>Visuals</a:t>
            </a:r>
            <a:r>
              <a:rPr lang="en-US" sz="2400" dirty="0">
                <a:solidFill>
                  <a:srgbClr val="0D0D0D"/>
                </a:solidFill>
                <a:latin typeface="Times New Roman" panose="02020603050405020304" pitchFamily="18" charset="0"/>
                <a:cs typeface="Times New Roman" panose="02020603050405020304" pitchFamily="18" charset="0"/>
              </a:rPr>
              <a:t>: Use charts, </a:t>
            </a:r>
            <a:r>
              <a:rPr lang="en-US" sz="2400" dirty="0" err="1">
                <a:solidFill>
                  <a:srgbClr val="0D0D0D"/>
                </a:solidFill>
                <a:latin typeface="Times New Roman" panose="02020603050405020304" pitchFamily="18" charset="0"/>
                <a:cs typeface="Times New Roman" panose="02020603050405020304" pitchFamily="18" charset="0"/>
              </a:rPr>
              <a:t>sparklines</a:t>
            </a:r>
            <a:r>
              <a:rPr lang="en-US" sz="2400" dirty="0">
                <a:solidFill>
                  <a:srgbClr val="0D0D0D"/>
                </a:solidFill>
                <a:latin typeface="Times New Roman" panose="02020603050405020304" pitchFamily="18" charset="0"/>
                <a:cs typeface="Times New Roman" panose="02020603050405020304" pitchFamily="18" charset="0"/>
              </a:rPr>
              <a:t>, and heat </a:t>
            </a:r>
            <a:r>
              <a:rPr lang="en-US" sz="2400" dirty="0" err="1">
                <a:solidFill>
                  <a:srgbClr val="0D0D0D"/>
                </a:solidFill>
                <a:latin typeface="Times New Roman" panose="02020603050405020304" pitchFamily="18" charset="0"/>
                <a:cs typeface="Times New Roman" panose="02020603050405020304" pitchFamily="18" charset="0"/>
              </a:rPr>
              <a:t>maps.These</a:t>
            </a:r>
            <a:r>
              <a:rPr lang="en-US" sz="2400" dirty="0">
                <a:solidFill>
                  <a:srgbClr val="0D0D0D"/>
                </a:solidFill>
                <a:latin typeface="Times New Roman" panose="02020603050405020304" pitchFamily="18" charset="0"/>
                <a:cs typeface="Times New Roman" panose="02020603050405020304" pitchFamily="18" charset="0"/>
              </a:rPr>
              <a:t> enhance clarity and engagement.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4048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7520940" cy="548640"/>
          </a:xfrm>
        </p:spPr>
        <p:txBody>
          <a:bodyPr/>
          <a:lstStyle/>
          <a:p>
            <a:r>
              <a:rPr lang="en-US" sz="3600" dirty="0" smtClean="0">
                <a:latin typeface="Algerian" pitchFamily="82" charset="0"/>
              </a:rPr>
              <a:t>Modeling </a:t>
            </a:r>
            <a:r>
              <a:rPr lang="en-US" sz="3600" dirty="0" err="1" smtClean="0">
                <a:latin typeface="Algerian" pitchFamily="82" charset="0"/>
              </a:rPr>
              <a:t>approch</a:t>
            </a:r>
            <a:endParaRPr lang="en-US" sz="3600" dirty="0">
              <a:latin typeface="Algerian" pitchFamily="82" charset="0"/>
            </a:endParaRPr>
          </a:p>
        </p:txBody>
      </p:sp>
      <p:sp>
        <p:nvSpPr>
          <p:cNvPr id="3" name="Rectangle 2"/>
          <p:cNvSpPr/>
          <p:nvPr/>
        </p:nvSpPr>
        <p:spPr>
          <a:xfrm>
            <a:off x="1295400" y="1524000"/>
            <a:ext cx="7467600" cy="4093428"/>
          </a:xfrm>
          <a:prstGeom prst="rect">
            <a:avLst/>
          </a:prstGeom>
        </p:spPr>
        <p:txBody>
          <a:bodyPr wrap="square">
            <a:spAutoFit/>
          </a:bodyPr>
          <a:lstStyle/>
          <a:p>
            <a:r>
              <a:rPr lang="en-US" sz="2000" b="1" dirty="0">
                <a:latin typeface="Times New Roman" pitchFamily="18" charset="0"/>
                <a:cs typeface="Times New Roman" pitchFamily="18" charset="0"/>
              </a:rPr>
              <a:t>Modeling</a:t>
            </a:r>
            <a:r>
              <a:rPr lang="en-US" sz="2000" dirty="0">
                <a:latin typeface="Times New Roman" pitchFamily="18" charset="0"/>
                <a:cs typeface="Times New Roman" pitchFamily="18" charset="0"/>
              </a:rPr>
              <a:t> involves using statistical and machine learning techniques to analyze employee performance data, enabling better decision-making and predictions.</a:t>
            </a:r>
          </a:p>
          <a:p>
            <a:r>
              <a:rPr lang="en-US" sz="2000" b="1" dirty="0">
                <a:latin typeface="Times New Roman" pitchFamily="18" charset="0"/>
                <a:cs typeface="Times New Roman" pitchFamily="18" charset="0"/>
              </a:rPr>
              <a:t>Descriptive Modeling:</a:t>
            </a:r>
            <a:r>
              <a:rPr lang="en-US" sz="2000" dirty="0">
                <a:latin typeface="Times New Roman" pitchFamily="18" charset="0"/>
                <a:cs typeface="Times New Roman" pitchFamily="18" charset="0"/>
              </a:rPr>
              <a:t> Summarizes data, identifying patterns and trends (e.g., cluster analysis to group employees by performance).</a:t>
            </a:r>
          </a:p>
          <a:p>
            <a:r>
              <a:rPr lang="en-US" sz="2000" b="1" dirty="0">
                <a:latin typeface="Times New Roman" pitchFamily="18" charset="0"/>
                <a:cs typeface="Times New Roman" pitchFamily="18" charset="0"/>
              </a:rPr>
              <a:t>Predictive Modeling:</a:t>
            </a:r>
            <a:r>
              <a:rPr lang="en-US" sz="2000" dirty="0">
                <a:latin typeface="Times New Roman" pitchFamily="18" charset="0"/>
                <a:cs typeface="Times New Roman" pitchFamily="18" charset="0"/>
              </a:rPr>
              <a:t> Forecasts future outcomes, like performance scores or promotion likelihood, using techniques like regression and decision trees.</a:t>
            </a:r>
          </a:p>
          <a:p>
            <a:r>
              <a:rPr lang="en-US" sz="2000" b="1" dirty="0">
                <a:latin typeface="Times New Roman" pitchFamily="18" charset="0"/>
                <a:cs typeface="Times New Roman" pitchFamily="18" charset="0"/>
              </a:rPr>
              <a:t>Prescriptive Modeling:</a:t>
            </a:r>
            <a:r>
              <a:rPr lang="en-US" sz="2000" dirty="0">
                <a:latin typeface="Times New Roman" pitchFamily="18" charset="0"/>
                <a:cs typeface="Times New Roman" pitchFamily="18" charset="0"/>
              </a:rPr>
              <a:t> Provides actionable recommendations (e.g., optimizing resource allocation, suggesting training programs).</a:t>
            </a:r>
          </a:p>
          <a:p>
            <a:r>
              <a:rPr lang="en-US" sz="2000" b="1" dirty="0">
                <a:latin typeface="Times New Roman" pitchFamily="18" charset="0"/>
                <a:cs typeface="Times New Roman" pitchFamily="18" charset="0"/>
              </a:rPr>
              <a:t>Machine Learning Models:</a:t>
            </a:r>
            <a:r>
              <a:rPr lang="en-US" sz="2000" dirty="0">
                <a:latin typeface="Times New Roman" pitchFamily="18" charset="0"/>
                <a:cs typeface="Times New Roman" pitchFamily="18" charset="0"/>
              </a:rPr>
              <a:t> Automate and enhance analysis, using methods like Random Forests or Neural Networks for complex predictions.</a:t>
            </a:r>
          </a:p>
        </p:txBody>
      </p:sp>
    </p:spTree>
    <p:extLst>
      <p:ext uri="{BB962C8B-B14F-4D97-AF65-F5344CB8AC3E}">
        <p14:creationId xmlns:p14="http://schemas.microsoft.com/office/powerpoint/2010/main" val="2317288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7520940" cy="548640"/>
          </a:xfrm>
        </p:spPr>
        <p:txBody>
          <a:bodyPr/>
          <a:lstStyle/>
          <a:p>
            <a:r>
              <a:rPr lang="en-US" sz="3600" dirty="0" smtClean="0">
                <a:latin typeface="Algerian" pitchFamily="82" charset="0"/>
              </a:rPr>
              <a:t>results</a:t>
            </a:r>
            <a:endParaRPr lang="en-US" sz="3600" dirty="0">
              <a:latin typeface="Algerian" pitchFamily="82"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016284652"/>
              </p:ext>
            </p:extLst>
          </p:nvPr>
        </p:nvGraphicFramePr>
        <p:xfrm>
          <a:off x="822325" y="1975644"/>
          <a:ext cx="7521574" cy="1828800"/>
        </p:xfrm>
        <a:graphic>
          <a:graphicData uri="http://schemas.openxmlformats.org/drawingml/2006/table">
            <a:tbl>
              <a:tblPr/>
              <a:tblGrid>
                <a:gridCol w="3760787"/>
                <a:gridCol w="3760787"/>
              </a:tblGrid>
              <a:tr h="365760">
                <a:tc>
                  <a:txBody>
                    <a:bodyPr/>
                    <a:lstStyle/>
                    <a:p>
                      <a:endParaRPr lang="en-US" sz="1800" dirty="0"/>
                    </a:p>
                  </a:txBody>
                  <a:tcPr anchor="ctr">
                    <a:lnL>
                      <a:noFill/>
                    </a:lnL>
                    <a:lnR>
                      <a:noFill/>
                    </a:lnR>
                    <a:lnT>
                      <a:noFill/>
                    </a:lnT>
                    <a:lnB>
                      <a:noFill/>
                    </a:lnB>
                  </a:tcPr>
                </a:tc>
                <a:tc>
                  <a:txBody>
                    <a:bodyPr/>
                    <a:lstStyle/>
                    <a:p>
                      <a:endParaRPr lang="en-US" sz="1800" dirty="0"/>
                    </a:p>
                  </a:txBody>
                  <a:tcPr anchor="ctr">
                    <a:lnL>
                      <a:noFill/>
                    </a:lnL>
                    <a:lnR>
                      <a:noFill/>
                    </a:lnR>
                    <a:lnT>
                      <a:noFill/>
                    </a:lnT>
                    <a:lnB>
                      <a:noFill/>
                    </a:lnB>
                  </a:tcPr>
                </a:tc>
              </a:tr>
              <a:tr h="365760">
                <a:tc>
                  <a:txBody>
                    <a:bodyPr/>
                    <a:lstStyle/>
                    <a:p>
                      <a:endParaRPr lang="en-US" sz="1800" dirty="0"/>
                    </a:p>
                  </a:txBody>
                  <a:tcPr anchor="ctr">
                    <a:lnL>
                      <a:noFill/>
                    </a:lnL>
                    <a:lnR>
                      <a:noFill/>
                    </a:lnR>
                    <a:lnT>
                      <a:noFill/>
                    </a:lnT>
                    <a:lnB>
                      <a:noFill/>
                    </a:lnB>
                  </a:tcPr>
                </a:tc>
                <a:tc>
                  <a:txBody>
                    <a:bodyPr/>
                    <a:lstStyle/>
                    <a:p>
                      <a:endParaRPr lang="en-US" sz="1800" dirty="0"/>
                    </a:p>
                  </a:txBody>
                  <a:tcPr anchor="ctr">
                    <a:lnL>
                      <a:noFill/>
                    </a:lnL>
                    <a:lnR>
                      <a:noFill/>
                    </a:lnR>
                    <a:lnT>
                      <a:noFill/>
                    </a:lnT>
                    <a:lnB>
                      <a:noFill/>
                    </a:lnB>
                  </a:tcPr>
                </a:tc>
              </a:tr>
              <a:tr h="365760">
                <a:tc>
                  <a:txBody>
                    <a:bodyPr/>
                    <a:lstStyle/>
                    <a:p>
                      <a:endParaRPr lang="en-US" sz="1800" dirty="0"/>
                    </a:p>
                  </a:txBody>
                  <a:tcPr anchor="ctr">
                    <a:lnL>
                      <a:noFill/>
                    </a:lnL>
                    <a:lnR>
                      <a:noFill/>
                    </a:lnR>
                    <a:lnT>
                      <a:noFill/>
                    </a:lnT>
                    <a:lnB>
                      <a:noFill/>
                    </a:lnB>
                  </a:tcPr>
                </a:tc>
                <a:tc>
                  <a:txBody>
                    <a:bodyPr/>
                    <a:lstStyle/>
                    <a:p>
                      <a:endParaRPr lang="en-US" sz="1800" dirty="0"/>
                    </a:p>
                  </a:txBody>
                  <a:tcPr anchor="ctr">
                    <a:lnL>
                      <a:noFill/>
                    </a:lnL>
                    <a:lnR>
                      <a:noFill/>
                    </a:lnR>
                    <a:lnT>
                      <a:noFill/>
                    </a:lnT>
                    <a:lnB>
                      <a:noFill/>
                    </a:lnB>
                  </a:tcPr>
                </a:tc>
              </a:tr>
              <a:tr h="365760">
                <a:tc>
                  <a:txBody>
                    <a:bodyPr/>
                    <a:lstStyle/>
                    <a:p>
                      <a:endParaRPr lang="en-US" sz="1800" dirty="0"/>
                    </a:p>
                  </a:txBody>
                  <a:tcPr anchor="ctr">
                    <a:lnL>
                      <a:noFill/>
                    </a:lnL>
                    <a:lnR>
                      <a:noFill/>
                    </a:lnR>
                    <a:lnT>
                      <a:noFill/>
                    </a:lnT>
                    <a:lnB>
                      <a:noFill/>
                    </a:lnB>
                  </a:tcPr>
                </a:tc>
                <a:tc>
                  <a:txBody>
                    <a:bodyPr/>
                    <a:lstStyle/>
                    <a:p>
                      <a:endParaRPr lang="en-US" sz="1800" dirty="0"/>
                    </a:p>
                  </a:txBody>
                  <a:tcPr anchor="ctr">
                    <a:lnL>
                      <a:noFill/>
                    </a:lnL>
                    <a:lnR>
                      <a:noFill/>
                    </a:lnR>
                    <a:lnT>
                      <a:noFill/>
                    </a:lnT>
                    <a:lnB>
                      <a:noFill/>
                    </a:lnB>
                  </a:tcPr>
                </a:tc>
              </a:tr>
              <a:tr h="365760">
                <a:tc>
                  <a:txBody>
                    <a:bodyPr/>
                    <a:lstStyle/>
                    <a:p>
                      <a:endParaRPr lang="en-US" sz="1800" dirty="0"/>
                    </a:p>
                  </a:txBody>
                  <a:tcPr anchor="ctr">
                    <a:lnL>
                      <a:noFill/>
                    </a:lnL>
                    <a:lnR>
                      <a:noFill/>
                    </a:lnR>
                    <a:lnT>
                      <a:noFill/>
                    </a:lnT>
                    <a:lnB>
                      <a:noFill/>
                    </a:lnB>
                  </a:tcPr>
                </a:tc>
                <a:tc>
                  <a:txBody>
                    <a:bodyPr/>
                    <a:lstStyle/>
                    <a:p>
                      <a:endParaRPr lang="en-US" sz="1800" dirty="0"/>
                    </a:p>
                  </a:txBody>
                  <a:tcPr anchor="ctr">
                    <a:lnL>
                      <a:noFill/>
                    </a:lnL>
                    <a:lnR>
                      <a:noFill/>
                    </a:lnR>
                    <a:lnT>
                      <a:noFill/>
                    </a:lnT>
                    <a:lnB>
                      <a:noFill/>
                    </a:lnB>
                  </a:tcPr>
                </a:tc>
              </a:tr>
            </a:tbl>
          </a:graphicData>
        </a:graphic>
      </p:graphicFrame>
      <p:sp>
        <p:nvSpPr>
          <p:cNvPr id="4" name="Rectangle 1"/>
          <p:cNvSpPr>
            <a:spLocks noChangeArrowheads="1"/>
          </p:cNvSpPr>
          <p:nvPr/>
        </p:nvSpPr>
        <p:spPr bwMode="auto">
          <a:xfrm>
            <a:off x="822325" y="1976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879606213"/>
              </p:ext>
            </p:extLst>
          </p:nvPr>
        </p:nvGraphicFramePr>
        <p:xfrm>
          <a:off x="1371600" y="1524000"/>
          <a:ext cx="6096000" cy="2184400"/>
        </p:xfrm>
        <a:graphic>
          <a:graphicData uri="http://schemas.openxmlformats.org/drawingml/2006/table">
            <a:tbl>
              <a:tblPr firstRow="1" bandRow="1">
                <a:tableStyleId>{5C22544A-7EE6-4342-B048-85BDC9FD1C3A}</a:tableStyleId>
              </a:tblPr>
              <a:tblGrid>
                <a:gridCol w="3048000"/>
                <a:gridCol w="3048000"/>
              </a:tblGrid>
              <a:tr h="701040">
                <a:tc>
                  <a:txBody>
                    <a:bodyPr/>
                    <a:lstStyle/>
                    <a:p>
                      <a:r>
                        <a:rPr lang="en-US" dirty="0"/>
                        <a:t>Employee Name</a:t>
                      </a:r>
                    </a:p>
                  </a:txBody>
                  <a:tcPr anchor="ctr"/>
                </a:tc>
                <a:tc>
                  <a:txBody>
                    <a:bodyPr/>
                    <a:lstStyle/>
                    <a:p>
                      <a:r>
                        <a:rPr lang="en-US" dirty="0"/>
                        <a:t>Sales</a:t>
                      </a:r>
                    </a:p>
                  </a:txBody>
                  <a:tcPr anchor="ctr"/>
                </a:tc>
              </a:tr>
              <a:tr h="370840">
                <a:tc>
                  <a:txBody>
                    <a:bodyPr/>
                    <a:lstStyle/>
                    <a:p>
                      <a:r>
                        <a:rPr lang="en-US"/>
                        <a:t>Alice</a:t>
                      </a:r>
                    </a:p>
                  </a:txBody>
                  <a:tcPr anchor="ctr"/>
                </a:tc>
                <a:tc>
                  <a:txBody>
                    <a:bodyPr/>
                    <a:lstStyle/>
                    <a:p>
                      <a:r>
                        <a:rPr lang="en-US"/>
                        <a:t>1200</a:t>
                      </a:r>
                    </a:p>
                  </a:txBody>
                  <a:tcPr anchor="ctr"/>
                </a:tc>
              </a:tr>
              <a:tr h="370840">
                <a:tc>
                  <a:txBody>
                    <a:bodyPr/>
                    <a:lstStyle/>
                    <a:p>
                      <a:r>
                        <a:rPr lang="en-US"/>
                        <a:t>Bob</a:t>
                      </a:r>
                    </a:p>
                  </a:txBody>
                  <a:tcPr anchor="ctr"/>
                </a:tc>
                <a:tc>
                  <a:txBody>
                    <a:bodyPr/>
                    <a:lstStyle/>
                    <a:p>
                      <a:r>
                        <a:rPr lang="en-US"/>
                        <a:t>800</a:t>
                      </a:r>
                    </a:p>
                  </a:txBody>
                  <a:tcPr anchor="ctr"/>
                </a:tc>
              </a:tr>
              <a:tr h="370840">
                <a:tc>
                  <a:txBody>
                    <a:bodyPr/>
                    <a:lstStyle/>
                    <a:p>
                      <a:r>
                        <a:rPr lang="en-US"/>
                        <a:t>Carol</a:t>
                      </a:r>
                    </a:p>
                  </a:txBody>
                  <a:tcPr anchor="ctr"/>
                </a:tc>
                <a:tc>
                  <a:txBody>
                    <a:bodyPr/>
                    <a:lstStyle/>
                    <a:p>
                      <a:r>
                        <a:rPr lang="en-US"/>
                        <a:t>1500</a:t>
                      </a:r>
                    </a:p>
                  </a:txBody>
                  <a:tcPr anchor="ctr"/>
                </a:tc>
              </a:tr>
              <a:tr h="370840">
                <a:tc>
                  <a:txBody>
                    <a:bodyPr/>
                    <a:lstStyle/>
                    <a:p>
                      <a:r>
                        <a:rPr lang="en-US"/>
                        <a:t>Dave</a:t>
                      </a:r>
                    </a:p>
                  </a:txBody>
                  <a:tcPr anchor="ctr"/>
                </a:tc>
                <a:tc>
                  <a:txBody>
                    <a:bodyPr/>
                    <a:lstStyle/>
                    <a:p>
                      <a:r>
                        <a:rPr lang="en-US" dirty="0"/>
                        <a:t>900</a:t>
                      </a:r>
                    </a:p>
                  </a:txBody>
                  <a:tcPr anchor="ctr"/>
                </a:tc>
              </a:tr>
            </a:tbl>
          </a:graphicData>
        </a:graphic>
      </p:graphicFrame>
      <p:sp>
        <p:nvSpPr>
          <p:cNvPr id="7" name="Rectangle 6"/>
          <p:cNvSpPr/>
          <p:nvPr/>
        </p:nvSpPr>
        <p:spPr>
          <a:xfrm>
            <a:off x="1066800" y="4572000"/>
            <a:ext cx="6400800" cy="1384995"/>
          </a:xfrm>
          <a:prstGeom prst="rect">
            <a:avLst/>
          </a:prstGeom>
        </p:spPr>
        <p:txBody>
          <a:bodyPr wrap="square">
            <a:spAutoFit/>
          </a:bodyPr>
          <a:lstStyle/>
          <a:p>
            <a:r>
              <a:rPr lang="en-US" sz="2800" dirty="0">
                <a:latin typeface="Times New Roman" pitchFamily="18" charset="0"/>
                <a:cs typeface="Times New Roman" pitchFamily="18" charset="0"/>
              </a:rPr>
              <a:t>Creating a bar chart to visualize employee data is a great way to compare performance metrics across different individuals.</a:t>
            </a:r>
          </a:p>
        </p:txBody>
      </p:sp>
    </p:spTree>
    <p:extLst>
      <p:ext uri="{BB962C8B-B14F-4D97-AF65-F5344CB8AC3E}">
        <p14:creationId xmlns:p14="http://schemas.microsoft.com/office/powerpoint/2010/main" val="1927084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7520940" cy="548640"/>
          </a:xfrm>
        </p:spPr>
        <p:txBody>
          <a:bodyPr/>
          <a:lstStyle/>
          <a:p>
            <a:r>
              <a:rPr lang="en-US" sz="4000" dirty="0" smtClean="0">
                <a:latin typeface="Algerian" pitchFamily="82" charset="0"/>
              </a:rPr>
              <a:t>conclusion</a:t>
            </a:r>
            <a:endParaRPr lang="en-US" sz="4000" dirty="0">
              <a:latin typeface="Algerian" pitchFamily="82" charset="0"/>
            </a:endParaRPr>
          </a:p>
        </p:txBody>
      </p:sp>
      <p:sp>
        <p:nvSpPr>
          <p:cNvPr id="3" name="Rectangle 1"/>
          <p:cNvSpPr>
            <a:spLocks noChangeArrowheads="1"/>
          </p:cNvSpPr>
          <p:nvPr/>
        </p:nvSpPr>
        <p:spPr bwMode="auto">
          <a:xfrm>
            <a:off x="1219200" y="1600200"/>
            <a:ext cx="67818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Alice</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is also performing well but could benefit from some additional training to reach Carol’s level.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Dave</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and </a:t>
            </a: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Bob</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might need targeted support or interventions to improve their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Consider investigating if specific factors contributed to their performance levels, such as differences in resources or client handling strategies.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Carol</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is the top performer and may serve as a model for best practices in sales.</a:t>
            </a:r>
          </a:p>
        </p:txBody>
      </p:sp>
    </p:spTree>
    <p:extLst>
      <p:ext uri="{BB962C8B-B14F-4D97-AF65-F5344CB8AC3E}">
        <p14:creationId xmlns:p14="http://schemas.microsoft.com/office/powerpoint/2010/main" val="780220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5212080" cy="1089427"/>
          </a:xfrm>
        </p:spPr>
        <p:txBody>
          <a:bodyPr/>
          <a:lstStyle/>
          <a:p>
            <a:r>
              <a:rPr lang="en-US" sz="6000" dirty="0" smtClean="0"/>
              <a:t>Project title</a:t>
            </a:r>
            <a:endParaRPr lang="en-US" sz="6000" dirty="0"/>
          </a:p>
        </p:txBody>
      </p:sp>
      <p:sp>
        <p:nvSpPr>
          <p:cNvPr id="4" name="Text Placeholder 3"/>
          <p:cNvSpPr>
            <a:spLocks noGrp="1"/>
          </p:cNvSpPr>
          <p:nvPr>
            <p:ph type="body" sz="half" idx="2"/>
          </p:nvPr>
        </p:nvSpPr>
        <p:spPr>
          <a:xfrm>
            <a:off x="3429000" y="3886200"/>
            <a:ext cx="5794760" cy="623314"/>
          </a:xfrm>
        </p:spPr>
        <p:txBody>
          <a:bodyPr>
            <a:noAutofit/>
          </a:bodyPr>
          <a:lstStyle/>
          <a:p>
            <a:r>
              <a:rPr lang="en-US" sz="4000" dirty="0" smtClean="0">
                <a:solidFill>
                  <a:schemeClr val="tx1"/>
                </a:solidFill>
              </a:rPr>
              <a:t>EMPLOYEE ENGAGEMENT AND STATISFACTION ANALYSIS WITH EXCEL</a:t>
            </a:r>
            <a:endParaRPr lang="en-US" sz="4000" dirty="0">
              <a:solidFill>
                <a:schemeClr val="tx1"/>
              </a:solidFill>
            </a:endParaRPr>
          </a:p>
        </p:txBody>
      </p:sp>
    </p:spTree>
    <p:extLst>
      <p:ext uri="{BB962C8B-B14F-4D97-AF65-F5344CB8AC3E}">
        <p14:creationId xmlns:p14="http://schemas.microsoft.com/office/powerpoint/2010/main" val="14298685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1"/>
            <a:ext cx="5650992" cy="457200"/>
          </a:xfrm>
        </p:spPr>
        <p:txBody>
          <a:bodyPr/>
          <a:lstStyle/>
          <a:p>
            <a:r>
              <a:rPr lang="en-US" dirty="0" smtClean="0">
                <a:latin typeface="Algerian" pitchFamily="82" charset="0"/>
              </a:rPr>
              <a:t>agenda</a:t>
            </a:r>
            <a:endParaRPr lang="en-US" dirty="0">
              <a:latin typeface="Algerian" pitchFamily="82" charset="0"/>
            </a:endParaRPr>
          </a:p>
        </p:txBody>
      </p:sp>
      <p:sp>
        <p:nvSpPr>
          <p:cNvPr id="3" name="Text Placeholder 2"/>
          <p:cNvSpPr>
            <a:spLocks noGrp="1"/>
          </p:cNvSpPr>
          <p:nvPr>
            <p:ph type="body" idx="1"/>
          </p:nvPr>
        </p:nvSpPr>
        <p:spPr>
          <a:xfrm>
            <a:off x="2514600" y="1676400"/>
            <a:ext cx="6510528" cy="329184"/>
          </a:xfrm>
        </p:spPr>
        <p:txBody>
          <a:bodyPr>
            <a:noAutofit/>
          </a:bodyPr>
          <a:lstStyle/>
          <a:p>
            <a:pPr marL="342900" indent="-342900">
              <a:buFont typeface="+mj-lt"/>
              <a:buAutoNum type="arabicParenR"/>
            </a:pPr>
            <a:r>
              <a:rPr lang="en-US" sz="2000" b="1" dirty="0" smtClean="0"/>
              <a:t>Problem statement </a:t>
            </a:r>
          </a:p>
          <a:p>
            <a:pPr marL="342900" indent="-342900">
              <a:buFont typeface="+mj-lt"/>
              <a:buAutoNum type="arabicParenR"/>
            </a:pPr>
            <a:r>
              <a:rPr lang="en-US" sz="2000" b="1" dirty="0" smtClean="0"/>
              <a:t>Project overview</a:t>
            </a:r>
          </a:p>
          <a:p>
            <a:pPr marL="342900" indent="-342900">
              <a:buFont typeface="+mj-lt"/>
              <a:buAutoNum type="arabicParenR"/>
            </a:pPr>
            <a:r>
              <a:rPr lang="en-US" sz="2000" b="1" dirty="0" smtClean="0"/>
              <a:t>End users</a:t>
            </a:r>
          </a:p>
          <a:p>
            <a:pPr marL="342900" indent="-342900">
              <a:buFont typeface="+mj-lt"/>
              <a:buAutoNum type="arabicParenR"/>
            </a:pPr>
            <a:r>
              <a:rPr lang="en-US" sz="2000" b="1" dirty="0" smtClean="0"/>
              <a:t>Our solution and proposition</a:t>
            </a:r>
          </a:p>
          <a:p>
            <a:pPr marL="342900" indent="-342900">
              <a:buFont typeface="+mj-lt"/>
              <a:buAutoNum type="arabicParenR"/>
            </a:pPr>
            <a:r>
              <a:rPr lang="en-US" sz="2000" b="1" dirty="0" smtClean="0"/>
              <a:t>Dataset description</a:t>
            </a:r>
          </a:p>
          <a:p>
            <a:pPr marL="342900" indent="-342900">
              <a:buFont typeface="+mj-lt"/>
              <a:buAutoNum type="arabicParenR"/>
            </a:pPr>
            <a:r>
              <a:rPr lang="en-US" sz="2000" b="1" dirty="0" smtClean="0"/>
              <a:t>Modeling approach</a:t>
            </a:r>
          </a:p>
          <a:p>
            <a:pPr marL="342900" indent="-342900">
              <a:buFont typeface="+mj-lt"/>
              <a:buAutoNum type="arabicParenR"/>
            </a:pPr>
            <a:r>
              <a:rPr lang="en-US" sz="2000" b="1" dirty="0" smtClean="0"/>
              <a:t>Results and discussion </a:t>
            </a:r>
          </a:p>
          <a:p>
            <a:pPr marL="342900" indent="-342900">
              <a:buFont typeface="+mj-lt"/>
              <a:buAutoNum type="arabicParenR"/>
            </a:pPr>
            <a:r>
              <a:rPr lang="en-US" sz="2000" b="1" dirty="0" smtClean="0"/>
              <a:t>Conclusion </a:t>
            </a:r>
          </a:p>
          <a:p>
            <a:pPr marL="342900" indent="-342900">
              <a:buFont typeface="+mj-lt"/>
              <a:buAutoNum type="arabicParenR"/>
            </a:pPr>
            <a:endParaRPr lang="en-US" sz="1800" dirty="0"/>
          </a:p>
        </p:txBody>
      </p:sp>
    </p:spTree>
    <p:extLst>
      <p:ext uri="{BB962C8B-B14F-4D97-AF65-F5344CB8AC3E}">
        <p14:creationId xmlns:p14="http://schemas.microsoft.com/office/powerpoint/2010/main" val="3790594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1"/>
            <a:ext cx="5650992" cy="762000"/>
          </a:xfrm>
        </p:spPr>
        <p:txBody>
          <a:bodyPr/>
          <a:lstStyle/>
          <a:p>
            <a:r>
              <a:rPr lang="en-US" dirty="0" smtClean="0">
                <a:latin typeface="Algerian" pitchFamily="82" charset="0"/>
              </a:rPr>
              <a:t>Project statement</a:t>
            </a:r>
            <a:endParaRPr lang="en-US" dirty="0">
              <a:latin typeface="Algerian" pitchFamily="82" charset="0"/>
            </a:endParaRPr>
          </a:p>
        </p:txBody>
      </p:sp>
      <p:sp>
        <p:nvSpPr>
          <p:cNvPr id="3" name="Text Placeholder 2"/>
          <p:cNvSpPr>
            <a:spLocks noGrp="1"/>
          </p:cNvSpPr>
          <p:nvPr>
            <p:ph type="body" idx="1"/>
          </p:nvPr>
        </p:nvSpPr>
        <p:spPr>
          <a:xfrm>
            <a:off x="914400" y="1828800"/>
            <a:ext cx="8153400" cy="329184"/>
          </a:xfrm>
        </p:spPr>
        <p:txBody>
          <a:bodyPr>
            <a:noAutofit/>
          </a:bodyPr>
          <a:lstStyle/>
          <a:p>
            <a:r>
              <a:rPr lang="en-US" sz="1800" cap="none" dirty="0" smtClean="0">
                <a:latin typeface="Times New Roman" pitchFamily="18" charset="0"/>
                <a:ea typeface="Arial Unicode MS" pitchFamily="34" charset="-128"/>
                <a:cs typeface="Times New Roman" pitchFamily="18" charset="0"/>
              </a:rPr>
              <a:t>The purpose of this project is to systematically analyze employee performance data to uncover insights that will inform strategic decisions in human resource management. By evaluating key performance metrics, identifying trends, and highlighting areas for improvement, this analysis will support the development of targeted initiatives to enhance employee productivity, engagement, and overall organizational effectiveness. The outcome of this project will be a comprehensive report that provides data-driven recommendations to optimize workforce performance and contribute to the achievement of business goals.</a:t>
            </a:r>
          </a:p>
          <a:p>
            <a:endParaRPr lang="en-US" sz="1800" cap="none" dirty="0" smtClean="0">
              <a:latin typeface="Arial Unicode MS" pitchFamily="34" charset="-128"/>
              <a:ea typeface="Arial Unicode MS" pitchFamily="34" charset="-128"/>
              <a:cs typeface="Arial Unicode MS" pitchFamily="34" charset="-128"/>
            </a:endParaRPr>
          </a:p>
          <a:p>
            <a:endParaRPr lang="en-US" sz="1800" cap="none"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2493955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686800" cy="3939540"/>
          </a:xfrm>
          <a:prstGeom prst="rect">
            <a:avLst/>
          </a:prstGeom>
        </p:spPr>
        <p:txBody>
          <a:bodyPr wrap="square">
            <a:spAutoFit/>
          </a:bodyPr>
          <a:lstStyle/>
          <a:p>
            <a:r>
              <a:rPr lang="en-US" sz="3200" b="1" dirty="0">
                <a:latin typeface="Algerian" pitchFamily="82" charset="0"/>
              </a:rPr>
              <a:t>Project Overview</a:t>
            </a:r>
            <a:r>
              <a:rPr lang="en-US" sz="3200" b="1" dirty="0" smtClean="0"/>
              <a:t>:</a:t>
            </a:r>
          </a:p>
          <a:p>
            <a:r>
              <a:rPr lang="en-US" sz="3200" b="1" dirty="0" smtClean="0"/>
              <a:t> </a:t>
            </a:r>
          </a:p>
          <a:p>
            <a:endParaRPr lang="en-US" b="1" dirty="0"/>
          </a:p>
          <a:p>
            <a:r>
              <a:rPr lang="en-US" sz="2800" b="1" dirty="0" smtClean="0"/>
              <a:t>                </a:t>
            </a:r>
          </a:p>
          <a:p>
            <a:r>
              <a:rPr lang="en-US" sz="2800" b="1" dirty="0" smtClean="0"/>
              <a:t>              </a:t>
            </a:r>
            <a:r>
              <a:rPr lang="en-US" sz="2800" b="1" dirty="0" smtClean="0">
                <a:latin typeface="Times New Roman" pitchFamily="18" charset="0"/>
                <a:cs typeface="Times New Roman" pitchFamily="18" charset="0"/>
              </a:rPr>
              <a:t>Objective</a:t>
            </a:r>
            <a:r>
              <a:rPr lang="en-US" sz="2800" b="1" dirty="0">
                <a:latin typeface="Times New Roman" pitchFamily="18" charset="0"/>
                <a:cs typeface="Times New Roman" pitchFamily="18" charset="0"/>
              </a:rPr>
              <a:t>:</a:t>
            </a:r>
            <a:r>
              <a:rPr lang="en-US" sz="2800" dirty="0">
                <a:latin typeface="Times New Roman" pitchFamily="18" charset="0"/>
                <a:cs typeface="Times New Roman" pitchFamily="18" charset="0"/>
              </a:rPr>
              <a:t> The goal of this project is to analyze employee performance data to identify trends, strengths, and areas for improvement. This analysis will support data-driven decisions in performance management, workforce planning, and employee development</a:t>
            </a:r>
          </a:p>
        </p:txBody>
      </p:sp>
    </p:spTree>
    <p:extLst>
      <p:ext uri="{BB962C8B-B14F-4D97-AF65-F5344CB8AC3E}">
        <p14:creationId xmlns:p14="http://schemas.microsoft.com/office/powerpoint/2010/main" val="1474566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14400"/>
            <a:ext cx="8382000" cy="5632311"/>
          </a:xfrm>
          <a:prstGeom prst="rect">
            <a:avLst/>
          </a:prstGeom>
        </p:spPr>
        <p:txBody>
          <a:bodyPr wrap="square">
            <a:spAutoFit/>
          </a:bodyPr>
          <a:lstStyle/>
          <a:p>
            <a:r>
              <a:rPr lang="en-US" sz="2000" b="1" dirty="0">
                <a:latin typeface="Times New Roman" pitchFamily="18" charset="0"/>
                <a:cs typeface="Times New Roman" pitchFamily="18" charset="0"/>
              </a:rPr>
              <a:t>Scope:</a:t>
            </a:r>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Data Collection:</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dataset comprises employee performance metrics from 20 employees, featuring at least 10 columns, including performance scores, attendance records, project completion rates, and feedback ratings</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Data Cleaning:</a:t>
            </a:r>
            <a:r>
              <a:rPr lang="en-US" sz="2000" dirty="0">
                <a:latin typeface="Times New Roman" pitchFamily="18" charset="0"/>
                <a:cs typeface="Times New Roman" pitchFamily="18" charset="0"/>
              </a:rPr>
              <a:t> Ensure accuracy and consistency in the data by addressing any missing values or inconsistencies.</a:t>
            </a:r>
            <a:r>
              <a:rPr lang="en-US" sz="2000" b="1" dirty="0">
                <a:latin typeface="Times New Roman" pitchFamily="18" charset="0"/>
                <a:cs typeface="Times New Roman" pitchFamily="18" charset="0"/>
              </a:rPr>
              <a:t> Data </a:t>
            </a:r>
            <a:r>
              <a:rPr lang="en-US" sz="2000" b="1" dirty="0" err="1">
                <a:latin typeface="Times New Roman" pitchFamily="18" charset="0"/>
                <a:cs typeface="Times New Roman" pitchFamily="18" charset="0"/>
              </a:rPr>
              <a:t>Analysis:</a:t>
            </a:r>
            <a:r>
              <a:rPr lang="en-US" sz="2000" dirty="0" err="1">
                <a:latin typeface="Times New Roman" pitchFamily="18" charset="0"/>
                <a:cs typeface="Times New Roman" pitchFamily="18" charset="0"/>
              </a:rPr>
              <a:t>Apply</a:t>
            </a:r>
            <a:r>
              <a:rPr lang="en-US" sz="2000" dirty="0">
                <a:latin typeface="Times New Roman" pitchFamily="18" charset="0"/>
                <a:cs typeface="Times New Roman" pitchFamily="18" charset="0"/>
              </a:rPr>
              <a:t> relevant formulas to calculate key performance indicators (KPIs).</a:t>
            </a:r>
          </a:p>
          <a:p>
            <a:r>
              <a:rPr lang="en-US" sz="2000" dirty="0">
                <a:latin typeface="Times New Roman" pitchFamily="18" charset="0"/>
                <a:cs typeface="Times New Roman" pitchFamily="18" charset="0"/>
              </a:rPr>
              <a:t>Use statistical techniques to identify correlations between different performance factors.</a:t>
            </a:r>
          </a:p>
          <a:p>
            <a:r>
              <a:rPr lang="en-US" sz="2000" dirty="0">
                <a:latin typeface="Times New Roman" pitchFamily="18" charset="0"/>
                <a:cs typeface="Times New Roman" pitchFamily="18" charset="0"/>
              </a:rPr>
              <a:t>Segment data by roles, departments, or other relevant categories for a more granular analysis</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Visualization:</a:t>
            </a:r>
            <a:r>
              <a:rPr lang="en-US" sz="2000" dirty="0">
                <a:latin typeface="Times New Roman" pitchFamily="18" charset="0"/>
                <a:cs typeface="Times New Roman" pitchFamily="18" charset="0"/>
              </a:rPr>
              <a:t> Create charts and graphs to visually represent the data, highlighting trends and </a:t>
            </a:r>
            <a:r>
              <a:rPr lang="en-US" sz="2000" dirty="0" err="1">
                <a:latin typeface="Times New Roman" pitchFamily="18" charset="0"/>
                <a:cs typeface="Times New Roman" pitchFamily="18" charset="0"/>
              </a:rPr>
              <a:t>outliers.</a:t>
            </a:r>
            <a:r>
              <a:rPr lang="en-US" sz="2000" b="1" dirty="0" err="1">
                <a:latin typeface="Times New Roman" pitchFamily="18" charset="0"/>
                <a:cs typeface="Times New Roman" pitchFamily="18" charset="0"/>
              </a:rPr>
              <a:t>Recommendations</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Based on the analysis, propose actionable insights and strategies for improving overall employee performance</a:t>
            </a: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284047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340" y="442609"/>
            <a:ext cx="7520940" cy="548640"/>
          </a:xfrm>
        </p:spPr>
        <p:txBody>
          <a:bodyPr/>
          <a:lstStyle/>
          <a:p>
            <a:r>
              <a:rPr lang="en-US" dirty="0" smtClean="0">
                <a:latin typeface="Algerian" pitchFamily="82" charset="0"/>
              </a:rPr>
              <a:t>Who are the end users?</a:t>
            </a:r>
            <a:endParaRPr lang="en-US" dirty="0">
              <a:latin typeface="Algerian" pitchFamily="82" charset="0"/>
            </a:endParaRPr>
          </a:p>
        </p:txBody>
      </p:sp>
      <p:sp>
        <p:nvSpPr>
          <p:cNvPr id="3" name="Rectangle 2"/>
          <p:cNvSpPr/>
          <p:nvPr/>
        </p:nvSpPr>
        <p:spPr>
          <a:xfrm>
            <a:off x="990600" y="1524000"/>
            <a:ext cx="7391400" cy="5016758"/>
          </a:xfrm>
          <a:prstGeom prst="rect">
            <a:avLst/>
          </a:prstGeom>
        </p:spPr>
        <p:txBody>
          <a:bodyPr wrap="square">
            <a:spAutoFit/>
          </a:bodyPr>
          <a:lstStyle/>
          <a:p>
            <a:r>
              <a:rPr lang="en-US" sz="1600" b="1" dirty="0">
                <a:latin typeface="Times New Roman" pitchFamily="18" charset="0"/>
                <a:ea typeface="Arial Unicode MS" pitchFamily="34" charset="-128"/>
                <a:cs typeface="Times New Roman" pitchFamily="18" charset="0"/>
              </a:rPr>
              <a:t>HR Managers and Executives:</a:t>
            </a:r>
            <a:endParaRPr lang="en-US" sz="1600" dirty="0">
              <a:latin typeface="Times New Roman" pitchFamily="18" charset="0"/>
              <a:ea typeface="Arial Unicode MS" pitchFamily="34" charset="-128"/>
              <a:cs typeface="Times New Roman" pitchFamily="18" charset="0"/>
            </a:endParaRPr>
          </a:p>
          <a:p>
            <a:pPr lvl="1"/>
            <a:r>
              <a:rPr lang="en-US" sz="1600" dirty="0">
                <a:latin typeface="Times New Roman" pitchFamily="18" charset="0"/>
                <a:ea typeface="Arial Unicode MS" pitchFamily="34" charset="-128"/>
                <a:cs typeface="Times New Roman" pitchFamily="18" charset="0"/>
              </a:rPr>
              <a:t>To make informed decisions on employee development, training programs, and performance management strategies.</a:t>
            </a:r>
          </a:p>
          <a:p>
            <a:pPr lvl="1"/>
            <a:r>
              <a:rPr lang="en-US" sz="1600" dirty="0">
                <a:latin typeface="Times New Roman" pitchFamily="18" charset="0"/>
                <a:ea typeface="Arial Unicode MS" pitchFamily="34" charset="-128"/>
                <a:cs typeface="Times New Roman" pitchFamily="18" charset="0"/>
              </a:rPr>
              <a:t>To identify top performers and areas where employees may need additional support.</a:t>
            </a:r>
          </a:p>
          <a:p>
            <a:r>
              <a:rPr lang="en-US" sz="1600" b="1" dirty="0">
                <a:latin typeface="Times New Roman" pitchFamily="18" charset="0"/>
                <a:ea typeface="Arial Unicode MS" pitchFamily="34" charset="-128"/>
                <a:cs typeface="Times New Roman" pitchFamily="18" charset="0"/>
              </a:rPr>
              <a:t>Team Leaders and Department Heads:</a:t>
            </a:r>
            <a:endParaRPr lang="en-US" sz="1600" dirty="0">
              <a:latin typeface="Times New Roman" pitchFamily="18" charset="0"/>
              <a:ea typeface="Arial Unicode MS" pitchFamily="34" charset="-128"/>
              <a:cs typeface="Times New Roman" pitchFamily="18" charset="0"/>
            </a:endParaRPr>
          </a:p>
          <a:p>
            <a:pPr lvl="1"/>
            <a:r>
              <a:rPr lang="en-US" sz="1600" dirty="0">
                <a:latin typeface="Times New Roman" pitchFamily="18" charset="0"/>
                <a:ea typeface="Arial Unicode MS" pitchFamily="34" charset="-128"/>
                <a:cs typeface="Times New Roman" pitchFamily="18" charset="0"/>
              </a:rPr>
              <a:t>To assess team performance, allocate resources effectively, and implement targeted improvements.</a:t>
            </a:r>
          </a:p>
          <a:p>
            <a:pPr lvl="1"/>
            <a:r>
              <a:rPr lang="en-US" sz="1600" dirty="0">
                <a:latin typeface="Times New Roman" pitchFamily="18" charset="0"/>
                <a:ea typeface="Arial Unicode MS" pitchFamily="34" charset="-128"/>
                <a:cs typeface="Times New Roman" pitchFamily="18" charset="0"/>
              </a:rPr>
              <a:t>To recognize high-performing team members and address underperformance.</a:t>
            </a:r>
          </a:p>
          <a:p>
            <a:r>
              <a:rPr lang="en-US" sz="1600" b="1" dirty="0">
                <a:latin typeface="Times New Roman" pitchFamily="18" charset="0"/>
                <a:ea typeface="Arial Unicode MS" pitchFamily="34" charset="-128"/>
                <a:cs typeface="Times New Roman" pitchFamily="18" charset="0"/>
              </a:rPr>
              <a:t>Senior Management:</a:t>
            </a:r>
            <a:endParaRPr lang="en-US" sz="1600" dirty="0">
              <a:latin typeface="Times New Roman" pitchFamily="18" charset="0"/>
              <a:ea typeface="Arial Unicode MS" pitchFamily="34" charset="-128"/>
              <a:cs typeface="Times New Roman" pitchFamily="18" charset="0"/>
            </a:endParaRPr>
          </a:p>
          <a:p>
            <a:pPr lvl="1"/>
            <a:r>
              <a:rPr lang="en-US" sz="1600" dirty="0">
                <a:latin typeface="Times New Roman" pitchFamily="18" charset="0"/>
                <a:ea typeface="Arial Unicode MS" pitchFamily="34" charset="-128"/>
                <a:cs typeface="Times New Roman" pitchFamily="18" charset="0"/>
              </a:rPr>
              <a:t>To evaluate overall workforce productivity and align employee performance with organizational goals.</a:t>
            </a:r>
          </a:p>
          <a:p>
            <a:pPr lvl="1"/>
            <a:r>
              <a:rPr lang="en-US" sz="1600" dirty="0">
                <a:latin typeface="Times New Roman" pitchFamily="18" charset="0"/>
                <a:ea typeface="Arial Unicode MS" pitchFamily="34" charset="-128"/>
                <a:cs typeface="Times New Roman" pitchFamily="18" charset="0"/>
              </a:rPr>
              <a:t>To develop long-term strategies for talent management and organizational growth.</a:t>
            </a:r>
          </a:p>
          <a:p>
            <a:r>
              <a:rPr lang="en-US" sz="1600" b="1" dirty="0">
                <a:latin typeface="Times New Roman" pitchFamily="18" charset="0"/>
                <a:ea typeface="Arial Unicode MS" pitchFamily="34" charset="-128"/>
                <a:cs typeface="Times New Roman" pitchFamily="18" charset="0"/>
              </a:rPr>
              <a:t>Employees:</a:t>
            </a:r>
            <a:endParaRPr lang="en-US" sz="1600" dirty="0">
              <a:latin typeface="Times New Roman" pitchFamily="18" charset="0"/>
              <a:ea typeface="Arial Unicode MS" pitchFamily="34" charset="-128"/>
              <a:cs typeface="Times New Roman" pitchFamily="18" charset="0"/>
            </a:endParaRPr>
          </a:p>
          <a:p>
            <a:pPr lvl="1"/>
            <a:r>
              <a:rPr lang="en-US" sz="1600" dirty="0">
                <a:latin typeface="Times New Roman" pitchFamily="18" charset="0"/>
                <a:ea typeface="Arial Unicode MS" pitchFamily="34" charset="-128"/>
                <a:cs typeface="Times New Roman" pitchFamily="18" charset="0"/>
              </a:rPr>
              <a:t>To receive feedback on their performance and understand areas for improvement.</a:t>
            </a:r>
          </a:p>
          <a:p>
            <a:pPr lvl="1"/>
            <a:r>
              <a:rPr lang="en-US" sz="1600" dirty="0">
                <a:latin typeface="Times New Roman" pitchFamily="18" charset="0"/>
                <a:ea typeface="Arial Unicode MS" pitchFamily="34" charset="-128"/>
                <a:cs typeface="Times New Roman" pitchFamily="18" charset="0"/>
              </a:rPr>
              <a:t>To set personal development goals based on the insights provided.</a:t>
            </a:r>
          </a:p>
          <a:p>
            <a:r>
              <a:rPr lang="en-US" sz="1600" b="1" dirty="0">
                <a:latin typeface="Times New Roman" pitchFamily="18" charset="0"/>
                <a:ea typeface="Arial Unicode MS" pitchFamily="34" charset="-128"/>
                <a:cs typeface="Times New Roman" pitchFamily="18" charset="0"/>
              </a:rPr>
              <a:t>Talent Acquisition and Development Teams:</a:t>
            </a:r>
            <a:endParaRPr lang="en-US" sz="1600" dirty="0">
              <a:latin typeface="Times New Roman" pitchFamily="18" charset="0"/>
              <a:ea typeface="Arial Unicode MS" pitchFamily="34" charset="-128"/>
              <a:cs typeface="Times New Roman" pitchFamily="18" charset="0"/>
            </a:endParaRPr>
          </a:p>
          <a:p>
            <a:pPr lvl="1"/>
            <a:r>
              <a:rPr lang="en-US" sz="1600" dirty="0">
                <a:latin typeface="Times New Roman" pitchFamily="18" charset="0"/>
                <a:ea typeface="Arial Unicode MS" pitchFamily="34" charset="-128"/>
                <a:cs typeface="Times New Roman" pitchFamily="18" charset="0"/>
              </a:rPr>
              <a:t>To tailor recruitment strategies based on performance trends and organizational needs.</a:t>
            </a:r>
          </a:p>
          <a:p>
            <a:pPr lvl="1"/>
            <a:r>
              <a:rPr lang="en-US" sz="1600" dirty="0">
                <a:latin typeface="Times New Roman" pitchFamily="18" charset="0"/>
                <a:ea typeface="Arial Unicode MS" pitchFamily="34" charset="-128"/>
                <a:cs typeface="Times New Roman" pitchFamily="18" charset="0"/>
              </a:rPr>
              <a:t>To design training and development programs that address identified skill gaps.</a:t>
            </a:r>
          </a:p>
        </p:txBody>
      </p:sp>
    </p:spTree>
    <p:extLst>
      <p:ext uri="{BB962C8B-B14F-4D97-AF65-F5344CB8AC3E}">
        <p14:creationId xmlns:p14="http://schemas.microsoft.com/office/powerpoint/2010/main" val="1879115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7520940" cy="548640"/>
          </a:xfrm>
        </p:spPr>
        <p:txBody>
          <a:bodyPr/>
          <a:lstStyle/>
          <a:p>
            <a:r>
              <a:rPr lang="en-US" dirty="0" smtClean="0">
                <a:latin typeface="Algerian" pitchFamily="82" charset="0"/>
              </a:rPr>
              <a:t>Our solution and its value proposition</a:t>
            </a:r>
            <a:endParaRPr lang="en-US" dirty="0">
              <a:latin typeface="Algerian" pitchFamily="82" charset="0"/>
            </a:endParaRPr>
          </a:p>
        </p:txBody>
      </p:sp>
      <p:sp>
        <p:nvSpPr>
          <p:cNvPr id="3" name="Rectangle 2"/>
          <p:cNvSpPr/>
          <p:nvPr/>
        </p:nvSpPr>
        <p:spPr>
          <a:xfrm>
            <a:off x="1066800" y="1828800"/>
            <a:ext cx="7772400" cy="3416320"/>
          </a:xfrm>
          <a:prstGeom prst="rect">
            <a:avLst/>
          </a:prstGeom>
        </p:spPr>
        <p:txBody>
          <a:bodyPr wrap="square">
            <a:spAutoFit/>
          </a:bodyPr>
          <a:lstStyle/>
          <a:p>
            <a:r>
              <a:rPr lang="en-US" sz="2400" dirty="0">
                <a:latin typeface="Times New Roman" pitchFamily="18" charset="0"/>
                <a:ea typeface="Arial Unicode MS" pitchFamily="34" charset="-128"/>
                <a:cs typeface="Times New Roman" pitchFamily="18" charset="0"/>
              </a:rPr>
              <a:t>We provide a comprehensive employee performance data analysis solution that leverages advanced data analytics to deliver actionable insights into employee performance, productivity, and potential. Our solution involves collecting, cleaning, and analyzing performance data, followed by the creation of visual dashboards and detailed reports. These tools enable HR professionals and management to monitor performance trends, identify areas of improvement, and make data-driven decisions.</a:t>
            </a:r>
          </a:p>
        </p:txBody>
      </p:sp>
    </p:spTree>
    <p:extLst>
      <p:ext uri="{BB962C8B-B14F-4D97-AF65-F5344CB8AC3E}">
        <p14:creationId xmlns:p14="http://schemas.microsoft.com/office/powerpoint/2010/main" val="46246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596900" y="563890"/>
            <a:ext cx="83058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Data-Driven Decision Making:</a:t>
            </a:r>
            <a:endParaRPr kumimoji="0" lang="en-US" sz="20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      Empower management with accurate, real-time insights into employee performance, enabling strategic decisions that align with business goals.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Improved Employee Engagement and Productivity:</a:t>
            </a:r>
            <a:endParaRPr kumimoji="0" lang="en-US" sz="20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       Identify and address performance gaps, providing employees with targeted support and development opportunities, leading to higher engagement and productivity.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Enhanced Workforce Planning:</a:t>
            </a:r>
            <a:endParaRPr kumimoji="0" lang="en-US" sz="20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       Use performance data to inform recruitment, training, and retention strategies, ensuring the right talent is in the right roles.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Optimized Performance Management:</a:t>
            </a:r>
            <a:endParaRPr kumimoji="0" lang="en-US" sz="20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       Streamline performance reviews and feedback processes by providing a clear, data-backed overview of employee contributions and areas for growth.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Increased Organizational Efficiency:</a:t>
            </a:r>
            <a:endParaRPr kumimoji="0" lang="en-US" sz="20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        By aligning employee performance with organizational objectives, our solution helps improve overall efficiency and effectiveness, driving business success.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129670054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113</TotalTime>
  <Words>1076</Words>
  <Application>Microsoft Office PowerPoint</Application>
  <PresentationFormat>On-screen Show (4:3)</PresentationFormat>
  <Paragraphs>105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Angles</vt:lpstr>
      <vt:lpstr>EMPLOYEE DATA ANALYSITCS PERFORMANCE</vt:lpstr>
      <vt:lpstr>Project title</vt:lpstr>
      <vt:lpstr>agenda</vt:lpstr>
      <vt:lpstr>Project statement</vt:lpstr>
      <vt:lpstr>PowerPoint Presentation</vt:lpstr>
      <vt:lpstr>PowerPoint Presentation</vt:lpstr>
      <vt:lpstr>Who are the end users?</vt:lpstr>
      <vt:lpstr>Our solution and its value proposition</vt:lpstr>
      <vt:lpstr>PowerPoint Presentation</vt:lpstr>
      <vt:lpstr>Dataset description </vt:lpstr>
      <vt:lpstr>PowerPoint Presentation</vt:lpstr>
      <vt:lpstr>The “wow” in our solution</vt:lpstr>
      <vt:lpstr>Modeling approch</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ANALYSITCS PERFORMANCE</dc:title>
  <dc:creator>RAJ</dc:creator>
  <cp:lastModifiedBy>RAJ</cp:lastModifiedBy>
  <cp:revision>12</cp:revision>
  <dcterms:created xsi:type="dcterms:W3CDTF">2024-09-01T02:19:26Z</dcterms:created>
  <dcterms:modified xsi:type="dcterms:W3CDTF">2024-09-01T05:15:09Z</dcterms:modified>
</cp:coreProperties>
</file>