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72" r:id="rId6"/>
    <p:sldId id="273" r:id="rId7"/>
    <p:sldId id="274" r:id="rId8"/>
    <p:sldId id="282" r:id="rId9"/>
    <p:sldId id="275" r:id="rId10"/>
    <p:sldId id="260" r:id="rId11"/>
    <p:sldId id="286" r:id="rId12"/>
    <p:sldId id="289" r:id="rId13"/>
    <p:sldId id="285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59" r:id="rId22"/>
    <p:sldId id="284" r:id="rId23"/>
    <p:sldId id="288" r:id="rId24"/>
    <p:sldId id="266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3403" autoAdjust="0"/>
  </p:normalViewPr>
  <p:slideViewPr>
    <p:cSldViewPr>
      <p:cViewPr varScale="1">
        <p:scale>
          <a:sx n="83" d="100"/>
          <a:sy n="83" d="100"/>
        </p:scale>
        <p:origin x="147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wmf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04900-B73D-4944-AF21-1FCE25AEF0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402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E7373-2B58-4A27-A8E8-527629E02A9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6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74472-A1CD-4E9D-BB73-89484D5E7AB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9421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247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2EAFF-C3E6-4CE1-9CB8-61690167F86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10137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4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21DA9-681B-4AB9-9D95-074B60622B9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737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973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A83BE-8850-4123-B86A-B655DB2EF3A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7577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39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39755-40E8-4B2D-84BF-3615E25B1F8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77827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noFill/>
          <a:ln/>
        </p:spPr>
        <p:txBody>
          <a:bodyPr wrap="none" lIns="82835" tIns="41418" rIns="82835" bIns="41418" anchor="ctr"/>
          <a:lstStyle/>
          <a:p>
            <a:pPr defTabSz="457200"/>
            <a:r>
              <a:rPr lang="en-US" altLang="en-US"/>
              <a:t>Common to all: Do not work in night time</a:t>
            </a:r>
          </a:p>
        </p:txBody>
      </p:sp>
    </p:spTree>
    <p:extLst>
      <p:ext uri="{BB962C8B-B14F-4D97-AF65-F5344CB8AC3E}">
        <p14:creationId xmlns:p14="http://schemas.microsoft.com/office/powerpoint/2010/main" val="392476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101CA-D83B-4C7A-84C4-84DB7C9C29D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79875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noFill/>
          <a:ln/>
        </p:spPr>
        <p:txBody>
          <a:bodyPr wrap="none" lIns="82835" tIns="41418" rIns="82835" bIns="41418" anchor="ctr"/>
          <a:lstStyle/>
          <a:p>
            <a:pPr defTabSz="457200"/>
            <a:r>
              <a:rPr lang="en-US" altLang="en-US"/>
              <a:t>Point out under-laying assumptions (zero roll, square pixels and sufficient pan angle)</a:t>
            </a:r>
          </a:p>
        </p:txBody>
      </p:sp>
    </p:spTree>
    <p:extLst>
      <p:ext uri="{BB962C8B-B14F-4D97-AF65-F5344CB8AC3E}">
        <p14:creationId xmlns:p14="http://schemas.microsoft.com/office/powerpoint/2010/main" val="1272646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CB4F7-4198-4D02-88C0-DAD1C74966F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8192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007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AC62D-54F5-4404-96A2-8C499C0A430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8397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222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DE3E7-A20C-49F7-B830-4793C9C9155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motorcycle video too.</a:t>
            </a:r>
          </a:p>
        </p:txBody>
      </p:sp>
    </p:spTree>
    <p:extLst>
      <p:ext uri="{BB962C8B-B14F-4D97-AF65-F5344CB8AC3E}">
        <p14:creationId xmlns:p14="http://schemas.microsoft.com/office/powerpoint/2010/main" val="333589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3F65A6-9224-4A89-949C-9D0CDBEED3F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portable tripod picture in conclusion (portable tripod and short-term data collection applications)</a:t>
            </a:r>
          </a:p>
        </p:txBody>
      </p:sp>
    </p:spTree>
    <p:extLst>
      <p:ext uri="{BB962C8B-B14F-4D97-AF65-F5344CB8AC3E}">
        <p14:creationId xmlns:p14="http://schemas.microsoft.com/office/powerpoint/2010/main" val="370060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CDB01-919A-493D-9A98-1CED70B88AB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Signal timing, geometric designs</a:t>
            </a:r>
          </a:p>
          <a:p>
            <a:r>
              <a:rPr lang="en-US" altLang="en-US"/>
              <a:t>Capacity analysis and road design</a:t>
            </a:r>
          </a:p>
        </p:txBody>
      </p:sp>
    </p:spTree>
    <p:extLst>
      <p:ext uri="{BB962C8B-B14F-4D97-AF65-F5344CB8AC3E}">
        <p14:creationId xmlns:p14="http://schemas.microsoft.com/office/powerpoint/2010/main" val="676787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8676B-E0DD-4994-8F8B-2672AE45661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portable tripod picture in conclusion (portable tripod and short-term data collection 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918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26C4D-E220-4364-B510-C75C7D7DD1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Multiple sensors, traffic disruption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309A4-F3A6-43BC-A949-D3A38DBC953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8263" y="914400"/>
            <a:ext cx="4181475" cy="3135313"/>
          </a:xfrm>
          <a:solidFill>
            <a:srgbClr val="FFFFFF"/>
          </a:solidFill>
          <a:ln/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33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BA660-9F2B-4E9E-89B9-D99F42DE69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8263" y="914400"/>
            <a:ext cx="4181475" cy="3135313"/>
          </a:xfrm>
          <a:solidFill>
            <a:srgbClr val="FFFFFF"/>
          </a:solidFill>
          <a:ln/>
        </p:spPr>
      </p:sp>
      <p:sp>
        <p:nvSpPr>
          <p:cNvPr id="5325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617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8F18-73FD-453B-9D89-7E34D9ACAC3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8263" y="914400"/>
            <a:ext cx="4181475" cy="3135313"/>
          </a:xfrm>
          <a:solidFill>
            <a:srgbClr val="FFFFFF"/>
          </a:solidFill>
          <a:ln/>
        </p:spPr>
      </p:sp>
      <p:sp>
        <p:nvSpPr>
          <p:cNvPr id="5529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73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3F7C8-044E-4695-A406-5044EFDED5D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l1-dense sequence</a:t>
            </a:r>
          </a:p>
        </p:txBody>
      </p:sp>
    </p:spTree>
    <p:extLst>
      <p:ext uri="{BB962C8B-B14F-4D97-AF65-F5344CB8AC3E}">
        <p14:creationId xmlns:p14="http://schemas.microsoft.com/office/powerpoint/2010/main" val="84467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55B5D-21E0-4D11-AD9C-984928F7034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9850" y="914400"/>
            <a:ext cx="4178300" cy="3133725"/>
          </a:xfrm>
          <a:solidFill>
            <a:srgbClr val="FFFFFF"/>
          </a:solidFill>
          <a:ln/>
        </p:spPr>
      </p:sp>
      <p:sp>
        <p:nvSpPr>
          <p:cNvPr id="7168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ln/>
        </p:spPr>
        <p:txBody>
          <a:bodyPr wrap="none" lIns="82835" tIns="41418" rIns="82835" bIns="41418" anchor="ctr"/>
          <a:lstStyle/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138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D7CC7-8C64-4E08-A453-A461768BB69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38263" y="914400"/>
            <a:ext cx="4181475" cy="3135313"/>
          </a:xfrm>
          <a:solidFill>
            <a:srgbClr val="FFFFFF"/>
          </a:solidFill>
          <a:ln/>
        </p:spPr>
      </p:sp>
      <p:sp>
        <p:nvSpPr>
          <p:cNvPr id="15363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1046163" y="4352925"/>
            <a:ext cx="4770437" cy="3479800"/>
          </a:xfrm>
          <a:noFill/>
          <a:ln/>
        </p:spPr>
        <p:txBody>
          <a:bodyPr wrap="none" anchor="ctr"/>
          <a:lstStyle/>
          <a:p>
            <a:pPr defTabSz="457200"/>
            <a:r>
              <a:rPr lang="en-US" altLang="en-US"/>
              <a:t>Add references</a:t>
            </a:r>
          </a:p>
          <a:p>
            <a:pPr defTabSz="4572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57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AA5B-F0AE-4C68-AD22-6B028A38CA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05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19EA-8B0F-4D20-95BA-D627F0F72F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9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ADDF3-F5D6-4BC1-8E5B-ED11086427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68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76200"/>
            <a:ext cx="8077200" cy="5364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3ED7CA-BB93-4913-B61C-1EBE0F0FE6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10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0" y="76200"/>
            <a:ext cx="80772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914400"/>
            <a:ext cx="39243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914400"/>
            <a:ext cx="39243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62000" y="3252788"/>
            <a:ext cx="39243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8700" y="3252788"/>
            <a:ext cx="39243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30811F1-E3E1-4D98-BA8D-81D918BCF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205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0772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14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914400"/>
            <a:ext cx="39243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252788"/>
            <a:ext cx="39243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0F4ADC2-3DF6-4020-A0CD-182E095B3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2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FE550-2C01-42B7-B4AB-A2822944D2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59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AFDD-471A-4AA8-B936-6946011AA6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50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866-4059-478F-95DD-DEA0011C35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2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B493-F655-441C-B473-D9AC18C6E9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2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0831-B014-4296-A9FD-1B7BFE5FB1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7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7DB0D-76CE-4148-9DF7-EFDE95B84B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7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D5FF-CDBF-43F4-9D33-0D8C81FE6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32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F3FF-EB66-487A-93D1-29BDDB6C4B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4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1953-8958-4D06-886F-B61686FD77D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0" y="1588"/>
            <a:ext cx="9144000" cy="6854825"/>
          </a:xfrm>
          <a:prstGeom prst="roundRect">
            <a:avLst>
              <a:gd name="adj" fmla="val 19"/>
            </a:avLst>
          </a:pr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0" y="655638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 flipV="1">
            <a:off x="608013" y="0"/>
            <a:ext cx="1587" cy="6858000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TRB2008\ppt\out_pr.avi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3.png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5.png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file:///D:\TRB2007\det\zones_2.avi" TargetMode="External"/><Relationship Id="rId1" Type="http://schemas.openxmlformats.org/officeDocument/2006/relationships/video" Target="file:///D:\TRB2007\det\zones_1.avi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TRB2008\ppt\out_l1_dense.avi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3000" y="1524000"/>
            <a:ext cx="7391400" cy="1828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altLang="en-US" sz="2800" b="1" dirty="0" smtClean="0">
                <a:latin typeface="+mn-lt"/>
              </a:rPr>
              <a:t>Automatic Camera Calibration Using Pattern Detection for Vision-Based Machine learning</a:t>
            </a:r>
            <a:br>
              <a:rPr lang="en-US" altLang="en-US" sz="2800" b="1" dirty="0" smtClean="0">
                <a:latin typeface="+mn-lt"/>
              </a:rPr>
            </a:br>
            <a:endParaRPr lang="en-US" sz="28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267200"/>
            <a:ext cx="5486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NAME:ANANTHI</a:t>
            </a:r>
          </a:p>
          <a:p>
            <a:r>
              <a:rPr lang="en-US" sz="2400" b="1" dirty="0" smtClean="0"/>
              <a:t>ENROLL NO:EBEON0322582149</a:t>
            </a:r>
          </a:p>
          <a:p>
            <a:r>
              <a:rPr lang="en-US" sz="2400" b="1" dirty="0" smtClean="0"/>
              <a:t>BATCH NO:7252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39788" y="990600"/>
            <a:ext cx="7847012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marL="347663" indent="-347663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0" hangingPunct="0"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Calibration not required for counts</a:t>
            </a:r>
          </a:p>
          <a:p>
            <a:pPr marL="0" indent="0" eaLnBrk="0" hangingPunct="0"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Immune to shadows and headlight reflections </a:t>
            </a:r>
          </a:p>
          <a:p>
            <a:pPr marL="0" indent="0" eaLnBrk="0" hangingPunct="0"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Helps in vehicle classification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-92075" y="-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5225"/>
            <a:ext cx="24384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-92075" y="-573088"/>
            <a:ext cx="1133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>
                <a:cs typeface="Times New Roman" panose="02020603050405020304" pitchFamily="18" charset="0"/>
              </a:rPr>
              <a:t>	 </a:t>
            </a:r>
            <a:endParaRPr lang="en-US" altLang="en-US"/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51100"/>
            <a:ext cx="236220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-92075" y="42100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>
                <a:cs typeface="Times New Roman" panose="02020603050405020304" pitchFamily="18" charset="0"/>
              </a:rPr>
              <a:t>  </a:t>
            </a:r>
            <a:endParaRPr lang="en-US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-92075" y="919797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>
                <a:cs typeface="Times New Roman" panose="02020603050405020304" pitchFamily="18" charset="0"/>
              </a:rPr>
              <a:t>  </a:t>
            </a:r>
            <a:endParaRPr lang="en-US" altLang="en-US"/>
          </a:p>
        </p:txBody>
      </p:sp>
      <p:pic>
        <p:nvPicPr>
          <p:cNvPr id="14369" name="Picture 3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4379913"/>
            <a:ext cx="2413000" cy="17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1" name="Picture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79913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2" name="Picture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49513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3" name="Picture 3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379913"/>
            <a:ext cx="23876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817563" y="55563"/>
            <a:ext cx="64976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Boosted cascade vehicle detector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785813" y="76200"/>
            <a:ext cx="72151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Need for pattern detection</a:t>
            </a: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839788" y="939800"/>
            <a:ext cx="3455987" cy="484188"/>
          </a:xfrm>
          <a:prstGeom prst="roundRect">
            <a:avLst>
              <a:gd name="adj" fmla="val 27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sz="2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Feature segmentation</a:t>
            </a:r>
            <a:endParaRPr lang="en-US" altLang="en-US" sz="25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4918075" y="939800"/>
            <a:ext cx="3938588" cy="484188"/>
          </a:xfrm>
          <a:prstGeom prst="roundRect">
            <a:avLst>
              <a:gd name="adj" fmla="val 27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sz="2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Pattern detection</a:t>
            </a:r>
            <a:endParaRPr lang="en-US" altLang="en-US" sz="25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908050" y="2697163"/>
            <a:ext cx="1682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701675" y="1490663"/>
            <a:ext cx="3614738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</a:rPr>
              <a:t> Works under varying camera </a:t>
            </a:r>
          </a:p>
          <a:p>
            <a:pPr eaLnBrk="0" hangingPunct="0"/>
            <a:r>
              <a:rPr lang="en-US" altLang="en-US" sz="2200">
                <a:latin typeface="Times New Roman" panose="02020603050405020304" pitchFamily="18" charset="0"/>
              </a:rPr>
              <a:t>placement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4922838" y="1466850"/>
            <a:ext cx="3972782" cy="76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 Needs a trained detector for </a:t>
            </a:r>
          </a:p>
          <a:p>
            <a:pPr eaLnBrk="0" hangingPunct="0"/>
            <a:r>
              <a:rPr lang="en-US" altLang="en-US" sz="2200" dirty="0" smtClean="0">
                <a:latin typeface="Times New Roman" panose="02020603050405020304" pitchFamily="18" charset="0"/>
              </a:rPr>
              <a:t>Significantly</a:t>
            </a:r>
            <a:r>
              <a:rPr lang="en-US" altLang="en-US" sz="2200" u="sng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different</a:t>
            </a:r>
            <a:r>
              <a:rPr lang="en-US" altLang="en-US" sz="2200" u="sng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viewpoints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704850" y="2311400"/>
            <a:ext cx="372903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</a:rPr>
              <a:t> Eliminates false counts due to shadows but headlight reflections are still a problem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918075" y="2297113"/>
            <a:ext cx="3870325" cy="74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 Does not get distracted by headlight reflections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701675" y="3457575"/>
            <a:ext cx="38703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</a:rPr>
              <a:t> Handles lateral occlusions but fails in case of back-to-back occlusions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4986338" y="3389313"/>
            <a:ext cx="401002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>
                <a:latin typeface="Times New Roman" panose="02020603050405020304" pitchFamily="18" charset="0"/>
              </a:rPr>
              <a:t> Handles back-to-back occlusions but difficult to handle lateral occlusions</a:t>
            </a:r>
          </a:p>
        </p:txBody>
      </p:sp>
      <p:grpSp>
        <p:nvGrpSpPr>
          <p:cNvPr id="93198" name="Group 14"/>
          <p:cNvGrpSpPr>
            <a:grpSpLocks/>
          </p:cNvGrpSpPr>
          <p:nvPr/>
        </p:nvGrpSpPr>
        <p:grpSpPr bwMode="auto">
          <a:xfrm>
            <a:off x="5608638" y="4811713"/>
            <a:ext cx="2143125" cy="1778000"/>
            <a:chOff x="3895" y="3101"/>
            <a:chExt cx="1488" cy="1235"/>
          </a:xfrm>
        </p:grpSpPr>
        <p:sp>
          <p:nvSpPr>
            <p:cNvPr id="93199" name="Rectangle 15"/>
            <p:cNvSpPr>
              <a:spLocks noChangeArrowheads="1"/>
            </p:cNvSpPr>
            <p:nvPr/>
          </p:nvSpPr>
          <p:spPr bwMode="auto">
            <a:xfrm>
              <a:off x="3895" y="3101"/>
              <a:ext cx="1488" cy="12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3928" y="3121"/>
            <a:ext cx="1423" cy="1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3" name="Bitmap Image" r:id="rId4" imgW="1066667" imgH="866896" progId="Paint.Picture">
                    <p:embed/>
                  </p:oleObj>
                </mc:Choice>
                <mc:Fallback>
                  <p:oleObj name="Bitmap Image" r:id="rId4" imgW="1066667" imgH="866896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121"/>
                          <a:ext cx="1423" cy="1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B8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1116013" y="4879975"/>
            <a:ext cx="2143125" cy="1779588"/>
            <a:chOff x="679" y="3197"/>
            <a:chExt cx="1488" cy="1235"/>
          </a:xfrm>
        </p:grpSpPr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679" y="3197"/>
              <a:ext cx="1488" cy="12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3203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" y="3217"/>
              <a:ext cx="1447" cy="1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85813" y="76200"/>
            <a:ext cx="721518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3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Pattern detection based tracking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908050" y="2697163"/>
            <a:ext cx="1682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en-US" altLang="en-US" sz="2200">
              <a:latin typeface="Times New Roman" panose="02020603050405020304" pitchFamily="18" charset="0"/>
            </a:endParaRPr>
          </a:p>
        </p:txBody>
      </p:sp>
      <p:pic>
        <p:nvPicPr>
          <p:cNvPr id="100371" name="out_pr.avi"/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0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0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37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0371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815" y="-381000"/>
            <a:ext cx="7543800" cy="1450757"/>
          </a:xfrm>
        </p:spPr>
        <p:txBody>
          <a:bodyPr/>
          <a:lstStyle/>
          <a:p>
            <a:r>
              <a:rPr lang="en-US" altLang="en-US" dirty="0"/>
              <a:t>Why automatic calibration?</a:t>
            </a:r>
          </a:p>
        </p:txBody>
      </p:sp>
      <p:pic>
        <p:nvPicPr>
          <p:cNvPr id="92165" name="Picture 5" descr="PTZ_C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4495800"/>
            <a:ext cx="19113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0"/>
            <a:ext cx="2590800" cy="188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7" name="Picture 7" descr="Autoscope Solo Pro in Journey Time Installation in Hong Ko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25146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8" name="AutoShape 8"/>
          <p:cNvSpPr>
            <a:spLocks noChangeArrowheads="1"/>
          </p:cNvSpPr>
          <p:nvPr/>
        </p:nvSpPr>
        <p:spPr bwMode="auto">
          <a:xfrm>
            <a:off x="836815" y="914400"/>
            <a:ext cx="3046412" cy="484188"/>
          </a:xfrm>
          <a:prstGeom prst="roundRect">
            <a:avLst>
              <a:gd name="adj" fmla="val 27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Fixed view camera</a:t>
            </a:r>
            <a:endParaRPr lang="en-US" altLang="en-US" sz="25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2169" name="AutoShape 9"/>
          <p:cNvSpPr>
            <a:spLocks noChangeArrowheads="1"/>
          </p:cNvSpPr>
          <p:nvPr/>
        </p:nvSpPr>
        <p:spPr bwMode="auto">
          <a:xfrm>
            <a:off x="5562600" y="914400"/>
            <a:ext cx="3046413" cy="484188"/>
          </a:xfrm>
          <a:prstGeom prst="roundRect">
            <a:avLst>
              <a:gd name="adj" fmla="val 27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sz="25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Manual set-up</a:t>
            </a:r>
            <a:endParaRPr lang="en-US" altLang="en-US" sz="25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2170" name="AutoShape 10"/>
          <p:cNvSpPr>
            <a:spLocks noChangeArrowheads="1"/>
          </p:cNvSpPr>
          <p:nvPr/>
        </p:nvSpPr>
        <p:spPr bwMode="auto">
          <a:xfrm>
            <a:off x="3124200" y="3886200"/>
            <a:ext cx="3046413" cy="484188"/>
          </a:xfrm>
          <a:prstGeom prst="roundRect">
            <a:avLst>
              <a:gd name="adj" fmla="val 27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sz="2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PTZ Camera</a:t>
            </a:r>
            <a:endParaRPr lang="en-US" altLang="en-US" sz="25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2179" name="AutoShape 19"/>
          <p:cNvSpPr>
            <a:spLocks noChangeArrowheads="1"/>
          </p:cNvSpPr>
          <p:nvPr/>
        </p:nvSpPr>
        <p:spPr bwMode="auto">
          <a:xfrm>
            <a:off x="3810000" y="2133600"/>
            <a:ext cx="1752600" cy="457200"/>
          </a:xfrm>
          <a:prstGeom prst="leftRightArrow">
            <a:avLst>
              <a:gd name="adj1" fmla="val 50000"/>
              <a:gd name="adj2" fmla="val 7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automatic calibration?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19621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2" name="Picture 12" descr="view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6576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4419600" y="1981200"/>
            <a:ext cx="914400" cy="484188"/>
          </a:xfrm>
          <a:prstGeom prst="roundRect">
            <a:avLst>
              <a:gd name="adj" fmla="val 273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GB" altLang="en-US" sz="2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PTZ</a:t>
            </a:r>
            <a:endParaRPr lang="en-US" altLang="en-US" sz="25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7295" name="AutoShape 15"/>
          <p:cNvSpPr>
            <a:spLocks noChangeArrowheads="1"/>
          </p:cNvSpPr>
          <p:nvPr/>
        </p:nvSpPr>
        <p:spPr bwMode="auto">
          <a:xfrm>
            <a:off x="4419600" y="2652713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7296" name="Picture 16" descr="Raising the tripod 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 b="8983"/>
          <a:stretch>
            <a:fillRect/>
          </a:stretch>
        </p:blipFill>
        <p:spPr bwMode="auto">
          <a:xfrm>
            <a:off x="2401888" y="4191000"/>
            <a:ext cx="224631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97" name="Picture 17" descr="view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5814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817563" y="55563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Calibration approaches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918075" y="2876550"/>
            <a:ext cx="3463925" cy="757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2200" dirty="0">
                <a:latin typeface="Times New Roman" panose="02020603050405020304" pitchFamily="18" charset="0"/>
              </a:rPr>
              <a:t>Estimation of parameters for the assumed camera model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908050" y="2876550"/>
            <a:ext cx="3455988" cy="757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2200" dirty="0">
                <a:latin typeface="Times New Roman" panose="02020603050405020304" pitchFamily="18" charset="0"/>
              </a:rPr>
              <a:t>Direct estimation of </a:t>
            </a:r>
          </a:p>
          <a:p>
            <a:pPr algn="ctr" eaLnBrk="0" hangingPunct="0"/>
            <a:r>
              <a:rPr lang="en-US" altLang="en-US" sz="2200" dirty="0">
                <a:latin typeface="Times New Roman" panose="02020603050405020304" pitchFamily="18" charset="0"/>
              </a:rPr>
              <a:t>projective transform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900113" y="3962400"/>
            <a:ext cx="3455987" cy="24399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Goal is to estimate 11 elements of a matrix which transforms points in 3D to a 2D plane</a:t>
            </a:r>
          </a:p>
          <a:p>
            <a:pPr eaLnBrk="0" hangingPunct="0">
              <a:buSzPct val="130000"/>
            </a:pPr>
            <a:endParaRPr lang="en-US" altLang="en-US" sz="2200" dirty="0">
              <a:latin typeface="Times New Roman" panose="02020603050405020304" pitchFamily="18" charset="0"/>
            </a:endParaRPr>
          </a:p>
          <a:p>
            <a:pPr eaLnBrk="0" hangingPunct="0"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Harder to incorporate scene-specific knowledge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953000" y="3962400"/>
            <a:ext cx="3505200" cy="21150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Goal </a:t>
            </a:r>
            <a:r>
              <a:rPr lang="en-US" altLang="en-US" sz="2200" dirty="0">
                <a:latin typeface="Times New Roman" panose="02020603050405020304" pitchFamily="18" charset="0"/>
              </a:rPr>
              <a:t>is to estimate camera parameters such as focal length and pose</a:t>
            </a:r>
          </a:p>
          <a:p>
            <a:pPr eaLnBrk="0" hangingPunct="0">
              <a:buSzPct val="130000"/>
              <a:buFontTx/>
              <a:buBlip>
                <a:blip r:embed="rId3"/>
              </a:buBlip>
            </a:pPr>
            <a:endParaRPr lang="en-US" altLang="en-US" sz="2200" dirty="0">
              <a:latin typeface="Times New Roman" panose="02020603050405020304" pitchFamily="18" charset="0"/>
            </a:endParaRPr>
          </a:p>
          <a:p>
            <a:pPr eaLnBrk="0" hangingPunct="0"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Easier </a:t>
            </a:r>
            <a:r>
              <a:rPr lang="en-US" altLang="en-US" sz="2200" dirty="0">
                <a:latin typeface="Times New Roman" panose="02020603050405020304" pitchFamily="18" charset="0"/>
              </a:rPr>
              <a:t>to incorporate known quantities and constraints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2913063" y="801688"/>
            <a:ext cx="3455987" cy="757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2200" dirty="0">
                <a:latin typeface="Times New Roman" panose="02020603050405020304" pitchFamily="18" charset="0"/>
              </a:rPr>
              <a:t>Image-world correspondences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306638" y="2322513"/>
            <a:ext cx="814387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200" b="1" i="1">
                <a:latin typeface="Times New Roman" panose="02020603050405020304" pitchFamily="18" charset="0"/>
              </a:rPr>
              <a:t>M</a:t>
            </a:r>
            <a:r>
              <a:rPr lang="en-US" altLang="en-US" sz="2200" b="1" i="1" baseline="-25000">
                <a:latin typeface="Times New Roman" panose="02020603050405020304" pitchFamily="18" charset="0"/>
              </a:rPr>
              <a:t>[3x4]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230938" y="2336800"/>
            <a:ext cx="8128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200" b="1" i="1">
                <a:latin typeface="Times New Roman" panose="02020603050405020304" pitchFamily="18" charset="0"/>
              </a:rPr>
              <a:t>M</a:t>
            </a:r>
            <a:r>
              <a:rPr lang="en-US" altLang="en-US" sz="2200" b="1" i="1" baseline="-25000">
                <a:latin typeface="Times New Roman" panose="02020603050405020304" pitchFamily="18" charset="0"/>
              </a:rPr>
              <a:t>[3x4]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6022975" y="1770063"/>
            <a:ext cx="16065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en-US" sz="2200" b="1" i="1">
                <a:latin typeface="Times New Roman" panose="02020603050405020304" pitchFamily="18" charset="0"/>
              </a:rPr>
              <a:t>f, h, </a:t>
            </a:r>
            <a:r>
              <a:rPr lang="el-GR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en-US" sz="2200" b="1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>
            <a:off x="2843213" y="1631950"/>
            <a:ext cx="1314450" cy="760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5124450" y="1700213"/>
            <a:ext cx="898525" cy="277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9" name="Line 15"/>
          <p:cNvSpPr>
            <a:spLocks noChangeShapeType="1"/>
          </p:cNvSpPr>
          <p:nvPr/>
        </p:nvSpPr>
        <p:spPr bwMode="auto">
          <a:xfrm>
            <a:off x="6645275" y="2184400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17563" y="76200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Manual calibration</a:t>
            </a:r>
          </a:p>
        </p:txBody>
      </p:sp>
      <p:pic>
        <p:nvPicPr>
          <p:cNvPr id="74757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0113" y="1066800"/>
            <a:ext cx="3551237" cy="2720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pic>
        <p:nvPicPr>
          <p:cNvPr id="74758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1700" y="4113213"/>
            <a:ext cx="3594100" cy="2676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pic>
        <p:nvPicPr>
          <p:cNvPr id="74759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0113" y="4114800"/>
            <a:ext cx="3663950" cy="2681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pic>
        <p:nvPicPr>
          <p:cNvPr id="74760" name="Picture 8" descr="calib_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1066800"/>
            <a:ext cx="338613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5181600" y="762000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Bas and Crisman (1997)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1524000" y="762000"/>
            <a:ext cx="233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Kanhere et al. (2006)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133600" y="3824288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Lai (2000)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5562600" y="3824288"/>
            <a:ext cx="198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Fung et al. (2003)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17563" y="76200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Automatic calibration</a:t>
            </a:r>
          </a:p>
        </p:txBody>
      </p:sp>
      <p:pic>
        <p:nvPicPr>
          <p:cNvPr id="76805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48" y="1140727"/>
            <a:ext cx="2534004" cy="17333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pic>
        <p:nvPicPr>
          <p:cNvPr id="76806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19" y="823479"/>
            <a:ext cx="2692611" cy="2185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825500" y="813702"/>
            <a:ext cx="3279775" cy="327025"/>
          </a:xfrm>
          <a:prstGeom prst="roundRect">
            <a:avLst>
              <a:gd name="adj" fmla="val 42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Song et al. (2006)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796925" y="1328738"/>
            <a:ext cx="3622675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Known camera height</a:t>
            </a:r>
          </a:p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Needs background image</a:t>
            </a:r>
          </a:p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Depends on detecting road markings</a:t>
            </a:r>
          </a:p>
          <a:p>
            <a:pPr eaLnBrk="0" hangingPunct="0"/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>
            <a:off x="825500" y="3429000"/>
            <a:ext cx="3279775" cy="327025"/>
          </a:xfrm>
          <a:prstGeom prst="roundRect">
            <a:avLst>
              <a:gd name="adj" fmla="val 42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Dailey et al. (2000)</a:t>
            </a: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>
            <a:off x="4724400" y="659966"/>
            <a:ext cx="3584575" cy="327025"/>
          </a:xfrm>
          <a:prstGeom prst="roundRect">
            <a:avLst>
              <a:gd name="adj" fmla="val 426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lIns="0" tIns="0" rIns="0" bIns="0" anchor="ctr" anchorCtr="1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Schoepflin</a:t>
            </a:r>
            <a:r>
              <a:rPr lang="en-GB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Dailey (2003)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825500" y="3867150"/>
            <a:ext cx="35242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Avoids calculating camera </a:t>
            </a:r>
          </a:p>
          <a:p>
            <a:pPr eaLnBrk="0" hangingPunct="0"/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Parameters</a:t>
            </a:r>
          </a:p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Based on assumptions that reduce the problem to 1-D </a:t>
            </a:r>
          </a:p>
          <a:p>
            <a:pPr eaLnBrk="0" hangingPunct="0"/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geometry</a:t>
            </a:r>
          </a:p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Uses parameters from the </a:t>
            </a:r>
          </a:p>
          <a:p>
            <a:pPr eaLnBrk="0" hangingPunct="0"/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distribution of vehicle lengths.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4295775" y="5054600"/>
            <a:ext cx="484822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Uses two vanishing points</a:t>
            </a:r>
          </a:p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Lane activity map sensitive of spill-over </a:t>
            </a:r>
          </a:p>
          <a:p>
            <a:pPr eaLnBrk="0" hangingPunct="0">
              <a:buFontTx/>
              <a:buChar char="•"/>
            </a:pPr>
            <a:r>
              <a:rPr lang="en-GB" altLang="en-US" sz="2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Correction of lane activity map needs background image</a:t>
            </a:r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4303713" y="2876550"/>
            <a:ext cx="247808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600" dirty="0">
                <a:latin typeface="Times New Roman" panose="02020603050405020304" pitchFamily="18" charset="0"/>
              </a:rPr>
              <a:t>Lane activity map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577013" y="2916238"/>
            <a:ext cx="2478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500" dirty="0">
                <a:latin typeface="Times New Roman" panose="02020603050405020304" pitchFamily="18" charset="0"/>
              </a:rPr>
              <a:t>Peaks at lane centers</a:t>
            </a:r>
          </a:p>
        </p:txBody>
      </p:sp>
      <p:pic>
        <p:nvPicPr>
          <p:cNvPr id="76815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209925"/>
            <a:ext cx="2192338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30563"/>
            <a:ext cx="2211388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41363" y="76200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Our approach to automatic calibration</a:t>
            </a:r>
          </a:p>
        </p:txBody>
      </p:sp>
      <p:grpSp>
        <p:nvGrpSpPr>
          <p:cNvPr id="78853" name="Group 5"/>
          <p:cNvGrpSpPr>
            <a:grpSpLocks noChangeAspect="1"/>
          </p:cNvGrpSpPr>
          <p:nvPr/>
        </p:nvGrpSpPr>
        <p:grpSpPr bwMode="auto">
          <a:xfrm>
            <a:off x="1600200" y="733425"/>
            <a:ext cx="6259513" cy="4037013"/>
            <a:chOff x="823" y="701"/>
            <a:chExt cx="4729" cy="3050"/>
          </a:xfrm>
        </p:grpSpPr>
        <p:sp>
          <p:nvSpPr>
            <p:cNvPr id="78854" name="AutoShape 6"/>
            <p:cNvSpPr>
              <a:spLocks noChangeAspect="1" noChangeArrowheads="1" noTextEdit="1"/>
            </p:cNvSpPr>
            <p:nvPr/>
          </p:nvSpPr>
          <p:spPr bwMode="auto">
            <a:xfrm>
              <a:off x="823" y="701"/>
              <a:ext cx="4729" cy="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55" name="Group 7"/>
            <p:cNvGrpSpPr>
              <a:grpSpLocks/>
            </p:cNvGrpSpPr>
            <p:nvPr/>
          </p:nvGrpSpPr>
          <p:grpSpPr bwMode="auto">
            <a:xfrm>
              <a:off x="1080" y="1137"/>
              <a:ext cx="1276" cy="524"/>
              <a:chOff x="1080" y="1137"/>
              <a:chExt cx="1276" cy="524"/>
            </a:xfrm>
          </p:grpSpPr>
          <p:sp>
            <p:nvSpPr>
              <p:cNvPr id="78856" name="Rectangle 8"/>
              <p:cNvSpPr>
                <a:spLocks noChangeArrowheads="1"/>
              </p:cNvSpPr>
              <p:nvPr/>
            </p:nvSpPr>
            <p:spPr bwMode="auto">
              <a:xfrm>
                <a:off x="1098" y="1155"/>
                <a:ext cx="1258" cy="506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57" name="Rectangle 9"/>
              <p:cNvSpPr>
                <a:spLocks noChangeArrowheads="1"/>
              </p:cNvSpPr>
              <p:nvPr/>
            </p:nvSpPr>
            <p:spPr bwMode="auto">
              <a:xfrm>
                <a:off x="1080" y="1137"/>
                <a:ext cx="1258" cy="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58" name="Rectangle 10"/>
              <p:cNvSpPr>
                <a:spLocks noChangeArrowheads="1"/>
              </p:cNvSpPr>
              <p:nvPr/>
            </p:nvSpPr>
            <p:spPr bwMode="auto">
              <a:xfrm>
                <a:off x="1080" y="1137"/>
                <a:ext cx="1258" cy="506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1432" y="770"/>
              <a:ext cx="65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Input frame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860" name="Group 12"/>
            <p:cNvGrpSpPr>
              <a:grpSpLocks/>
            </p:cNvGrpSpPr>
            <p:nvPr/>
          </p:nvGrpSpPr>
          <p:grpSpPr bwMode="auto">
            <a:xfrm>
              <a:off x="1344" y="704"/>
              <a:ext cx="750" cy="241"/>
              <a:chOff x="1344" y="704"/>
              <a:chExt cx="750" cy="241"/>
            </a:xfrm>
          </p:grpSpPr>
          <p:sp>
            <p:nvSpPr>
              <p:cNvPr id="78861" name="Rectangle 13"/>
              <p:cNvSpPr>
                <a:spLocks noChangeArrowheads="1"/>
              </p:cNvSpPr>
              <p:nvPr/>
            </p:nvSpPr>
            <p:spPr bwMode="auto">
              <a:xfrm>
                <a:off x="1362" y="722"/>
                <a:ext cx="732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62" name="Rectangle 14"/>
              <p:cNvSpPr>
                <a:spLocks noChangeArrowheads="1"/>
              </p:cNvSpPr>
              <p:nvPr/>
            </p:nvSpPr>
            <p:spPr bwMode="auto">
              <a:xfrm>
                <a:off x="1344" y="704"/>
                <a:ext cx="73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63" name="Rectangle 15"/>
              <p:cNvSpPr>
                <a:spLocks noChangeArrowheads="1"/>
              </p:cNvSpPr>
              <p:nvPr/>
            </p:nvSpPr>
            <p:spPr bwMode="auto">
              <a:xfrm>
                <a:off x="1344" y="704"/>
                <a:ext cx="732" cy="22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1414" y="751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 frame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1532" y="1485"/>
              <a:ext cx="38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BCVD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866" name="Group 18"/>
            <p:cNvGrpSpPr>
              <a:grpSpLocks/>
            </p:cNvGrpSpPr>
            <p:nvPr/>
          </p:nvGrpSpPr>
          <p:grpSpPr bwMode="auto">
            <a:xfrm>
              <a:off x="1298" y="3088"/>
              <a:ext cx="815" cy="651"/>
              <a:chOff x="1298" y="3088"/>
              <a:chExt cx="815" cy="651"/>
            </a:xfrm>
          </p:grpSpPr>
          <p:sp>
            <p:nvSpPr>
              <p:cNvPr id="78867" name="Rectangle 19"/>
              <p:cNvSpPr>
                <a:spLocks noChangeArrowheads="1"/>
              </p:cNvSpPr>
              <p:nvPr/>
            </p:nvSpPr>
            <p:spPr bwMode="auto">
              <a:xfrm>
                <a:off x="1298" y="3088"/>
                <a:ext cx="815" cy="6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68" name="Freeform 20"/>
              <p:cNvSpPr>
                <a:spLocks/>
              </p:cNvSpPr>
              <p:nvPr/>
            </p:nvSpPr>
            <p:spPr bwMode="auto">
              <a:xfrm>
                <a:off x="1299" y="3088"/>
                <a:ext cx="814" cy="650"/>
              </a:xfrm>
              <a:custGeom>
                <a:avLst/>
                <a:gdLst>
                  <a:gd name="T0" fmla="*/ 3000 w 6000"/>
                  <a:gd name="T1" fmla="*/ 0 h 4800"/>
                  <a:gd name="T2" fmla="*/ 0 w 6000"/>
                  <a:gd name="T3" fmla="*/ 754 h 4800"/>
                  <a:gd name="T4" fmla="*/ 0 w 6000"/>
                  <a:gd name="T5" fmla="*/ 4047 h 4800"/>
                  <a:gd name="T6" fmla="*/ 3000 w 6000"/>
                  <a:gd name="T7" fmla="*/ 4800 h 4800"/>
                  <a:gd name="T8" fmla="*/ 6000 w 6000"/>
                  <a:gd name="T9" fmla="*/ 4047 h 4800"/>
                  <a:gd name="T10" fmla="*/ 6000 w 6000"/>
                  <a:gd name="T11" fmla="*/ 754 h 4800"/>
                  <a:gd name="T12" fmla="*/ 3000 w 6000"/>
                  <a:gd name="T13" fmla="*/ 0 h 4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00" h="4800">
                    <a:moveTo>
                      <a:pt x="3000" y="0"/>
                    </a:moveTo>
                    <a:cubicBezTo>
                      <a:pt x="1343" y="0"/>
                      <a:pt x="0" y="338"/>
                      <a:pt x="0" y="754"/>
                    </a:cubicBezTo>
                    <a:lnTo>
                      <a:pt x="0" y="4047"/>
                    </a:lnTo>
                    <a:cubicBezTo>
                      <a:pt x="0" y="4463"/>
                      <a:pt x="1343" y="4800"/>
                      <a:pt x="3000" y="4800"/>
                    </a:cubicBezTo>
                    <a:cubicBezTo>
                      <a:pt x="4657" y="4800"/>
                      <a:pt x="6000" y="4463"/>
                      <a:pt x="6000" y="4047"/>
                    </a:cubicBezTo>
                    <a:lnTo>
                      <a:pt x="6000" y="754"/>
                    </a:lnTo>
                    <a:cubicBezTo>
                      <a:pt x="6000" y="338"/>
                      <a:pt x="4657" y="0"/>
                      <a:pt x="3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69" name="Rectangle 21"/>
              <p:cNvSpPr>
                <a:spLocks noChangeArrowheads="1"/>
              </p:cNvSpPr>
              <p:nvPr/>
            </p:nvSpPr>
            <p:spPr bwMode="auto">
              <a:xfrm>
                <a:off x="1298" y="3088"/>
                <a:ext cx="815" cy="6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0" name="Freeform 22"/>
              <p:cNvSpPr>
                <a:spLocks/>
              </p:cNvSpPr>
              <p:nvPr/>
            </p:nvSpPr>
            <p:spPr bwMode="auto">
              <a:xfrm>
                <a:off x="1299" y="3088"/>
                <a:ext cx="814" cy="650"/>
              </a:xfrm>
              <a:custGeom>
                <a:avLst/>
                <a:gdLst>
                  <a:gd name="T0" fmla="*/ 3000 w 6000"/>
                  <a:gd name="T1" fmla="*/ 0 h 4800"/>
                  <a:gd name="T2" fmla="*/ 0 w 6000"/>
                  <a:gd name="T3" fmla="*/ 754 h 4800"/>
                  <a:gd name="T4" fmla="*/ 0 w 6000"/>
                  <a:gd name="T5" fmla="*/ 4047 h 4800"/>
                  <a:gd name="T6" fmla="*/ 3000 w 6000"/>
                  <a:gd name="T7" fmla="*/ 4800 h 4800"/>
                  <a:gd name="T8" fmla="*/ 6000 w 6000"/>
                  <a:gd name="T9" fmla="*/ 4047 h 4800"/>
                  <a:gd name="T10" fmla="*/ 6000 w 6000"/>
                  <a:gd name="T11" fmla="*/ 754 h 4800"/>
                  <a:gd name="T12" fmla="*/ 3000 w 6000"/>
                  <a:gd name="T13" fmla="*/ 0 h 4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00" h="4800">
                    <a:moveTo>
                      <a:pt x="3000" y="0"/>
                    </a:moveTo>
                    <a:cubicBezTo>
                      <a:pt x="1343" y="0"/>
                      <a:pt x="0" y="338"/>
                      <a:pt x="0" y="754"/>
                    </a:cubicBezTo>
                    <a:lnTo>
                      <a:pt x="0" y="4047"/>
                    </a:lnTo>
                    <a:cubicBezTo>
                      <a:pt x="0" y="4463"/>
                      <a:pt x="1343" y="4800"/>
                      <a:pt x="3000" y="4800"/>
                    </a:cubicBezTo>
                    <a:cubicBezTo>
                      <a:pt x="4657" y="4800"/>
                      <a:pt x="6000" y="4463"/>
                      <a:pt x="6000" y="4047"/>
                    </a:cubicBezTo>
                    <a:lnTo>
                      <a:pt x="6000" y="754"/>
                    </a:lnTo>
                    <a:cubicBezTo>
                      <a:pt x="6000" y="338"/>
                      <a:pt x="4657" y="0"/>
                      <a:pt x="3000" y="0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1" name="Freeform 23"/>
              <p:cNvSpPr>
                <a:spLocks/>
              </p:cNvSpPr>
              <p:nvPr/>
            </p:nvSpPr>
            <p:spPr bwMode="auto">
              <a:xfrm>
                <a:off x="1299" y="3190"/>
                <a:ext cx="814" cy="102"/>
              </a:xfrm>
              <a:custGeom>
                <a:avLst/>
                <a:gdLst>
                  <a:gd name="T0" fmla="*/ 0 w 814"/>
                  <a:gd name="T1" fmla="*/ 0 h 102"/>
                  <a:gd name="T2" fmla="*/ 407 w 814"/>
                  <a:gd name="T3" fmla="*/ 102 h 102"/>
                  <a:gd name="T4" fmla="*/ 814 w 814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4" h="102">
                    <a:moveTo>
                      <a:pt x="0" y="0"/>
                    </a:moveTo>
                    <a:cubicBezTo>
                      <a:pt x="0" y="57"/>
                      <a:pt x="182" y="102"/>
                      <a:pt x="407" y="102"/>
                    </a:cubicBezTo>
                    <a:cubicBezTo>
                      <a:pt x="632" y="102"/>
                      <a:pt x="814" y="57"/>
                      <a:pt x="814" y="0"/>
                    </a:cubicBez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1356" y="3393"/>
              <a:ext cx="77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Tracking data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313" y="2261"/>
              <a:ext cx="90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Correspondence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874" name="Group 26"/>
            <p:cNvGrpSpPr>
              <a:grpSpLocks/>
            </p:cNvGrpSpPr>
            <p:nvPr/>
          </p:nvGrpSpPr>
          <p:grpSpPr bwMode="auto">
            <a:xfrm>
              <a:off x="1181" y="2196"/>
              <a:ext cx="1069" cy="242"/>
              <a:chOff x="1181" y="2196"/>
              <a:chExt cx="1069" cy="242"/>
            </a:xfrm>
          </p:grpSpPr>
          <p:sp>
            <p:nvSpPr>
              <p:cNvPr id="78875" name="Rectangle 27"/>
              <p:cNvSpPr>
                <a:spLocks noChangeArrowheads="1"/>
              </p:cNvSpPr>
              <p:nvPr/>
            </p:nvSpPr>
            <p:spPr bwMode="auto">
              <a:xfrm>
                <a:off x="1199" y="2214"/>
                <a:ext cx="1051" cy="22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6" name="Rectangle 28"/>
              <p:cNvSpPr>
                <a:spLocks noChangeArrowheads="1"/>
              </p:cNvSpPr>
              <p:nvPr/>
            </p:nvSpPr>
            <p:spPr bwMode="auto">
              <a:xfrm>
                <a:off x="1181" y="2196"/>
                <a:ext cx="1051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7" name="Rectangle 29"/>
              <p:cNvSpPr>
                <a:spLocks noChangeArrowheads="1"/>
              </p:cNvSpPr>
              <p:nvPr/>
            </p:nvSpPr>
            <p:spPr bwMode="auto">
              <a:xfrm>
                <a:off x="1181" y="2196"/>
                <a:ext cx="1051" cy="22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78" name="Rectangle 30"/>
            <p:cNvSpPr>
              <a:spLocks noChangeArrowheads="1"/>
            </p:cNvSpPr>
            <p:nvPr/>
          </p:nvSpPr>
          <p:spPr bwMode="auto">
            <a:xfrm>
              <a:off x="1294" y="2243"/>
              <a:ext cx="9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Correspondence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879" name="Freeform 31"/>
            <p:cNvSpPr>
              <a:spLocks noEditPoints="1"/>
            </p:cNvSpPr>
            <p:nvPr/>
          </p:nvSpPr>
          <p:spPr bwMode="auto">
            <a:xfrm>
              <a:off x="1011" y="2281"/>
              <a:ext cx="288" cy="1139"/>
            </a:xfrm>
            <a:custGeom>
              <a:avLst/>
              <a:gdLst>
                <a:gd name="T0" fmla="*/ 288 w 288"/>
                <a:gd name="T1" fmla="*/ 1139 h 1139"/>
                <a:gd name="T2" fmla="*/ 0 w 288"/>
                <a:gd name="T3" fmla="*/ 1139 h 1139"/>
                <a:gd name="T4" fmla="*/ 0 w 288"/>
                <a:gd name="T5" fmla="*/ 20 h 1139"/>
                <a:gd name="T6" fmla="*/ 125 w 288"/>
                <a:gd name="T7" fmla="*/ 20 h 1139"/>
                <a:gd name="T8" fmla="*/ 125 w 288"/>
                <a:gd name="T9" fmla="*/ 34 h 1139"/>
                <a:gd name="T10" fmla="*/ 7 w 288"/>
                <a:gd name="T11" fmla="*/ 34 h 1139"/>
                <a:gd name="T12" fmla="*/ 14 w 288"/>
                <a:gd name="T13" fmla="*/ 27 h 1139"/>
                <a:gd name="T14" fmla="*/ 14 w 288"/>
                <a:gd name="T15" fmla="*/ 1132 h 1139"/>
                <a:gd name="T16" fmla="*/ 7 w 288"/>
                <a:gd name="T17" fmla="*/ 1126 h 1139"/>
                <a:gd name="T18" fmla="*/ 288 w 288"/>
                <a:gd name="T19" fmla="*/ 1126 h 1139"/>
                <a:gd name="T20" fmla="*/ 288 w 288"/>
                <a:gd name="T21" fmla="*/ 1139 h 1139"/>
                <a:gd name="T22" fmla="*/ 116 w 288"/>
                <a:gd name="T23" fmla="*/ 0 h 1139"/>
                <a:gd name="T24" fmla="*/ 170 w 288"/>
                <a:gd name="T25" fmla="*/ 27 h 1139"/>
                <a:gd name="T26" fmla="*/ 116 w 288"/>
                <a:gd name="T27" fmla="*/ 54 h 1139"/>
                <a:gd name="T28" fmla="*/ 116 w 288"/>
                <a:gd name="T29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139">
                  <a:moveTo>
                    <a:pt x="288" y="1139"/>
                  </a:moveTo>
                  <a:lnTo>
                    <a:pt x="0" y="1139"/>
                  </a:lnTo>
                  <a:lnTo>
                    <a:pt x="0" y="20"/>
                  </a:lnTo>
                  <a:lnTo>
                    <a:pt x="125" y="20"/>
                  </a:lnTo>
                  <a:lnTo>
                    <a:pt x="125" y="34"/>
                  </a:lnTo>
                  <a:lnTo>
                    <a:pt x="7" y="34"/>
                  </a:lnTo>
                  <a:lnTo>
                    <a:pt x="14" y="27"/>
                  </a:lnTo>
                  <a:lnTo>
                    <a:pt x="14" y="1132"/>
                  </a:lnTo>
                  <a:lnTo>
                    <a:pt x="7" y="1126"/>
                  </a:lnTo>
                  <a:lnTo>
                    <a:pt x="288" y="1126"/>
                  </a:lnTo>
                  <a:lnTo>
                    <a:pt x="288" y="1139"/>
                  </a:lnTo>
                  <a:close/>
                  <a:moveTo>
                    <a:pt x="116" y="0"/>
                  </a:moveTo>
                  <a:lnTo>
                    <a:pt x="170" y="27"/>
                  </a:lnTo>
                  <a:lnTo>
                    <a:pt x="116" y="5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80" name="Freeform 32"/>
            <p:cNvSpPr>
              <a:spLocks noEditPoints="1"/>
            </p:cNvSpPr>
            <p:nvPr/>
          </p:nvSpPr>
          <p:spPr bwMode="auto">
            <a:xfrm>
              <a:off x="1679" y="2420"/>
              <a:ext cx="54" cy="668"/>
            </a:xfrm>
            <a:custGeom>
              <a:avLst/>
              <a:gdLst>
                <a:gd name="T0" fmla="*/ 35 w 54"/>
                <a:gd name="T1" fmla="*/ 0 h 668"/>
                <a:gd name="T2" fmla="*/ 35 w 54"/>
                <a:gd name="T3" fmla="*/ 341 h 668"/>
                <a:gd name="T4" fmla="*/ 27 w 54"/>
                <a:gd name="T5" fmla="*/ 341 h 668"/>
                <a:gd name="T6" fmla="*/ 34 w 54"/>
                <a:gd name="T7" fmla="*/ 334 h 668"/>
                <a:gd name="T8" fmla="*/ 34 w 54"/>
                <a:gd name="T9" fmla="*/ 623 h 668"/>
                <a:gd name="T10" fmla="*/ 20 w 54"/>
                <a:gd name="T11" fmla="*/ 623 h 668"/>
                <a:gd name="T12" fmla="*/ 20 w 54"/>
                <a:gd name="T13" fmla="*/ 327 h 668"/>
                <a:gd name="T14" fmla="*/ 28 w 54"/>
                <a:gd name="T15" fmla="*/ 327 h 668"/>
                <a:gd name="T16" fmla="*/ 21 w 54"/>
                <a:gd name="T17" fmla="*/ 334 h 668"/>
                <a:gd name="T18" fmla="*/ 21 w 54"/>
                <a:gd name="T19" fmla="*/ 0 h 668"/>
                <a:gd name="T20" fmla="*/ 35 w 54"/>
                <a:gd name="T21" fmla="*/ 0 h 668"/>
                <a:gd name="T22" fmla="*/ 54 w 54"/>
                <a:gd name="T23" fmla="*/ 614 h 668"/>
                <a:gd name="T24" fmla="*/ 27 w 54"/>
                <a:gd name="T25" fmla="*/ 668 h 668"/>
                <a:gd name="T26" fmla="*/ 0 w 54"/>
                <a:gd name="T27" fmla="*/ 614 h 668"/>
                <a:gd name="T28" fmla="*/ 54 w 54"/>
                <a:gd name="T29" fmla="*/ 61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68">
                  <a:moveTo>
                    <a:pt x="35" y="0"/>
                  </a:moveTo>
                  <a:lnTo>
                    <a:pt x="35" y="341"/>
                  </a:lnTo>
                  <a:lnTo>
                    <a:pt x="27" y="341"/>
                  </a:lnTo>
                  <a:lnTo>
                    <a:pt x="34" y="334"/>
                  </a:lnTo>
                  <a:lnTo>
                    <a:pt x="34" y="623"/>
                  </a:lnTo>
                  <a:lnTo>
                    <a:pt x="20" y="623"/>
                  </a:lnTo>
                  <a:lnTo>
                    <a:pt x="20" y="327"/>
                  </a:lnTo>
                  <a:lnTo>
                    <a:pt x="28" y="327"/>
                  </a:lnTo>
                  <a:lnTo>
                    <a:pt x="21" y="334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54" y="614"/>
                  </a:moveTo>
                  <a:lnTo>
                    <a:pt x="27" y="668"/>
                  </a:lnTo>
                  <a:lnTo>
                    <a:pt x="0" y="614"/>
                  </a:lnTo>
                  <a:lnTo>
                    <a:pt x="54" y="614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881" name="Group 33"/>
            <p:cNvGrpSpPr>
              <a:grpSpLocks/>
            </p:cNvGrpSpPr>
            <p:nvPr/>
          </p:nvGrpSpPr>
          <p:grpSpPr bwMode="auto">
            <a:xfrm>
              <a:off x="1181" y="1246"/>
              <a:ext cx="1086" cy="216"/>
              <a:chOff x="1181" y="1246"/>
              <a:chExt cx="1086" cy="216"/>
            </a:xfrm>
          </p:grpSpPr>
          <p:sp>
            <p:nvSpPr>
              <p:cNvPr id="78882" name="Oval 34"/>
              <p:cNvSpPr>
                <a:spLocks noChangeArrowheads="1"/>
              </p:cNvSpPr>
              <p:nvPr/>
            </p:nvSpPr>
            <p:spPr bwMode="auto">
              <a:xfrm>
                <a:off x="1995" y="1246"/>
                <a:ext cx="163" cy="108"/>
              </a:xfrm>
              <a:prstGeom prst="ellips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3" name="Oval 35"/>
              <p:cNvSpPr>
                <a:spLocks noChangeArrowheads="1"/>
              </p:cNvSpPr>
              <p:nvPr/>
            </p:nvSpPr>
            <p:spPr bwMode="auto">
              <a:xfrm>
                <a:off x="1724" y="1246"/>
                <a:ext cx="163" cy="108"/>
              </a:xfrm>
              <a:prstGeom prst="ellips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4" name="Oval 36"/>
              <p:cNvSpPr>
                <a:spLocks noChangeArrowheads="1"/>
              </p:cNvSpPr>
              <p:nvPr/>
            </p:nvSpPr>
            <p:spPr bwMode="auto">
              <a:xfrm>
                <a:off x="1452" y="1246"/>
                <a:ext cx="163" cy="108"/>
              </a:xfrm>
              <a:prstGeom prst="ellips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5" name="Oval 37"/>
              <p:cNvSpPr>
                <a:spLocks noChangeArrowheads="1"/>
              </p:cNvSpPr>
              <p:nvPr/>
            </p:nvSpPr>
            <p:spPr bwMode="auto">
              <a:xfrm>
                <a:off x="1181" y="1246"/>
                <a:ext cx="163" cy="108"/>
              </a:xfrm>
              <a:prstGeom prst="ellips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6" name="Freeform 38"/>
              <p:cNvSpPr>
                <a:spLocks noEditPoints="1"/>
              </p:cNvSpPr>
              <p:nvPr/>
            </p:nvSpPr>
            <p:spPr bwMode="auto">
              <a:xfrm>
                <a:off x="1339" y="1273"/>
                <a:ext cx="113" cy="54"/>
              </a:xfrm>
              <a:custGeom>
                <a:avLst/>
                <a:gdLst>
                  <a:gd name="T0" fmla="*/ 66 w 1666"/>
                  <a:gd name="T1" fmla="*/ 334 h 800"/>
                  <a:gd name="T2" fmla="*/ 1000 w 1666"/>
                  <a:gd name="T3" fmla="*/ 334 h 800"/>
                  <a:gd name="T4" fmla="*/ 1066 w 1666"/>
                  <a:gd name="T5" fmla="*/ 400 h 800"/>
                  <a:gd name="T6" fmla="*/ 1000 w 1666"/>
                  <a:gd name="T7" fmla="*/ 467 h 800"/>
                  <a:gd name="T8" fmla="*/ 66 w 1666"/>
                  <a:gd name="T9" fmla="*/ 467 h 800"/>
                  <a:gd name="T10" fmla="*/ 0 w 1666"/>
                  <a:gd name="T11" fmla="*/ 400 h 800"/>
                  <a:gd name="T12" fmla="*/ 66 w 1666"/>
                  <a:gd name="T13" fmla="*/ 334 h 800"/>
                  <a:gd name="T14" fmla="*/ 866 w 1666"/>
                  <a:gd name="T15" fmla="*/ 0 h 800"/>
                  <a:gd name="T16" fmla="*/ 1666 w 1666"/>
                  <a:gd name="T17" fmla="*/ 400 h 800"/>
                  <a:gd name="T18" fmla="*/ 866 w 1666"/>
                  <a:gd name="T19" fmla="*/ 800 h 800"/>
                  <a:gd name="T20" fmla="*/ 866 w 1666"/>
                  <a:gd name="T21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66" h="800">
                    <a:moveTo>
                      <a:pt x="66" y="334"/>
                    </a:moveTo>
                    <a:lnTo>
                      <a:pt x="1000" y="334"/>
                    </a:lnTo>
                    <a:cubicBezTo>
                      <a:pt x="1037" y="334"/>
                      <a:pt x="1066" y="364"/>
                      <a:pt x="1066" y="400"/>
                    </a:cubicBezTo>
                    <a:cubicBezTo>
                      <a:pt x="1066" y="437"/>
                      <a:pt x="1037" y="467"/>
                      <a:pt x="1000" y="467"/>
                    </a:cubicBezTo>
                    <a:lnTo>
                      <a:pt x="66" y="467"/>
                    </a:lnTo>
                    <a:cubicBezTo>
                      <a:pt x="30" y="467"/>
                      <a:pt x="0" y="437"/>
                      <a:pt x="0" y="400"/>
                    </a:cubicBezTo>
                    <a:cubicBezTo>
                      <a:pt x="0" y="364"/>
                      <a:pt x="30" y="334"/>
                      <a:pt x="66" y="334"/>
                    </a:cubicBezTo>
                    <a:close/>
                    <a:moveTo>
                      <a:pt x="866" y="0"/>
                    </a:moveTo>
                    <a:lnTo>
                      <a:pt x="1666" y="400"/>
                    </a:lnTo>
                    <a:lnTo>
                      <a:pt x="866" y="800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7" name="Freeform 39"/>
              <p:cNvSpPr>
                <a:spLocks noEditPoints="1"/>
              </p:cNvSpPr>
              <p:nvPr/>
            </p:nvSpPr>
            <p:spPr bwMode="auto">
              <a:xfrm>
                <a:off x="1611" y="1273"/>
                <a:ext cx="113" cy="54"/>
              </a:xfrm>
              <a:custGeom>
                <a:avLst/>
                <a:gdLst>
                  <a:gd name="T0" fmla="*/ 66 w 1666"/>
                  <a:gd name="T1" fmla="*/ 334 h 800"/>
                  <a:gd name="T2" fmla="*/ 1000 w 1666"/>
                  <a:gd name="T3" fmla="*/ 334 h 800"/>
                  <a:gd name="T4" fmla="*/ 1066 w 1666"/>
                  <a:gd name="T5" fmla="*/ 400 h 800"/>
                  <a:gd name="T6" fmla="*/ 1000 w 1666"/>
                  <a:gd name="T7" fmla="*/ 467 h 800"/>
                  <a:gd name="T8" fmla="*/ 66 w 1666"/>
                  <a:gd name="T9" fmla="*/ 467 h 800"/>
                  <a:gd name="T10" fmla="*/ 0 w 1666"/>
                  <a:gd name="T11" fmla="*/ 400 h 800"/>
                  <a:gd name="T12" fmla="*/ 66 w 1666"/>
                  <a:gd name="T13" fmla="*/ 334 h 800"/>
                  <a:gd name="T14" fmla="*/ 866 w 1666"/>
                  <a:gd name="T15" fmla="*/ 0 h 800"/>
                  <a:gd name="T16" fmla="*/ 1666 w 1666"/>
                  <a:gd name="T17" fmla="*/ 400 h 800"/>
                  <a:gd name="T18" fmla="*/ 866 w 1666"/>
                  <a:gd name="T19" fmla="*/ 800 h 800"/>
                  <a:gd name="T20" fmla="*/ 866 w 1666"/>
                  <a:gd name="T21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66" h="800">
                    <a:moveTo>
                      <a:pt x="66" y="334"/>
                    </a:moveTo>
                    <a:lnTo>
                      <a:pt x="1000" y="334"/>
                    </a:lnTo>
                    <a:cubicBezTo>
                      <a:pt x="1037" y="334"/>
                      <a:pt x="1066" y="364"/>
                      <a:pt x="1066" y="400"/>
                    </a:cubicBezTo>
                    <a:cubicBezTo>
                      <a:pt x="1066" y="437"/>
                      <a:pt x="1037" y="467"/>
                      <a:pt x="1000" y="467"/>
                    </a:cubicBezTo>
                    <a:lnTo>
                      <a:pt x="66" y="467"/>
                    </a:lnTo>
                    <a:cubicBezTo>
                      <a:pt x="30" y="467"/>
                      <a:pt x="0" y="437"/>
                      <a:pt x="0" y="400"/>
                    </a:cubicBezTo>
                    <a:cubicBezTo>
                      <a:pt x="0" y="364"/>
                      <a:pt x="30" y="334"/>
                      <a:pt x="66" y="334"/>
                    </a:cubicBezTo>
                    <a:close/>
                    <a:moveTo>
                      <a:pt x="866" y="0"/>
                    </a:moveTo>
                    <a:lnTo>
                      <a:pt x="1666" y="400"/>
                    </a:lnTo>
                    <a:lnTo>
                      <a:pt x="866" y="800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8" name="Freeform 40"/>
              <p:cNvSpPr>
                <a:spLocks noEditPoints="1"/>
              </p:cNvSpPr>
              <p:nvPr/>
            </p:nvSpPr>
            <p:spPr bwMode="auto">
              <a:xfrm>
                <a:off x="1882" y="1273"/>
                <a:ext cx="113" cy="54"/>
              </a:xfrm>
              <a:custGeom>
                <a:avLst/>
                <a:gdLst>
                  <a:gd name="T0" fmla="*/ 66 w 1666"/>
                  <a:gd name="T1" fmla="*/ 334 h 800"/>
                  <a:gd name="T2" fmla="*/ 1000 w 1666"/>
                  <a:gd name="T3" fmla="*/ 334 h 800"/>
                  <a:gd name="T4" fmla="*/ 1066 w 1666"/>
                  <a:gd name="T5" fmla="*/ 400 h 800"/>
                  <a:gd name="T6" fmla="*/ 1000 w 1666"/>
                  <a:gd name="T7" fmla="*/ 467 h 800"/>
                  <a:gd name="T8" fmla="*/ 66 w 1666"/>
                  <a:gd name="T9" fmla="*/ 467 h 800"/>
                  <a:gd name="T10" fmla="*/ 0 w 1666"/>
                  <a:gd name="T11" fmla="*/ 400 h 800"/>
                  <a:gd name="T12" fmla="*/ 66 w 1666"/>
                  <a:gd name="T13" fmla="*/ 334 h 800"/>
                  <a:gd name="T14" fmla="*/ 866 w 1666"/>
                  <a:gd name="T15" fmla="*/ 0 h 800"/>
                  <a:gd name="T16" fmla="*/ 1666 w 1666"/>
                  <a:gd name="T17" fmla="*/ 400 h 800"/>
                  <a:gd name="T18" fmla="*/ 866 w 1666"/>
                  <a:gd name="T19" fmla="*/ 800 h 800"/>
                  <a:gd name="T20" fmla="*/ 866 w 1666"/>
                  <a:gd name="T21" fmla="*/ 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66" h="800">
                    <a:moveTo>
                      <a:pt x="66" y="334"/>
                    </a:moveTo>
                    <a:lnTo>
                      <a:pt x="1000" y="334"/>
                    </a:lnTo>
                    <a:cubicBezTo>
                      <a:pt x="1037" y="334"/>
                      <a:pt x="1066" y="364"/>
                      <a:pt x="1066" y="400"/>
                    </a:cubicBezTo>
                    <a:cubicBezTo>
                      <a:pt x="1066" y="437"/>
                      <a:pt x="1037" y="467"/>
                      <a:pt x="1000" y="467"/>
                    </a:cubicBezTo>
                    <a:lnTo>
                      <a:pt x="66" y="467"/>
                    </a:lnTo>
                    <a:cubicBezTo>
                      <a:pt x="30" y="467"/>
                      <a:pt x="0" y="437"/>
                      <a:pt x="0" y="400"/>
                    </a:cubicBezTo>
                    <a:cubicBezTo>
                      <a:pt x="0" y="364"/>
                      <a:pt x="30" y="334"/>
                      <a:pt x="66" y="334"/>
                    </a:cubicBezTo>
                    <a:close/>
                    <a:moveTo>
                      <a:pt x="866" y="0"/>
                    </a:moveTo>
                    <a:lnTo>
                      <a:pt x="1666" y="400"/>
                    </a:lnTo>
                    <a:lnTo>
                      <a:pt x="866" y="800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9" name="Freeform 41"/>
              <p:cNvSpPr>
                <a:spLocks noEditPoints="1"/>
              </p:cNvSpPr>
              <p:nvPr/>
            </p:nvSpPr>
            <p:spPr bwMode="auto">
              <a:xfrm>
                <a:off x="1208" y="1350"/>
                <a:ext cx="54" cy="112"/>
              </a:xfrm>
              <a:custGeom>
                <a:avLst/>
                <a:gdLst>
                  <a:gd name="T0" fmla="*/ 467 w 800"/>
                  <a:gd name="T1" fmla="*/ 66 h 1666"/>
                  <a:gd name="T2" fmla="*/ 467 w 800"/>
                  <a:gd name="T3" fmla="*/ 1000 h 1666"/>
                  <a:gd name="T4" fmla="*/ 400 w 800"/>
                  <a:gd name="T5" fmla="*/ 1066 h 1666"/>
                  <a:gd name="T6" fmla="*/ 334 w 800"/>
                  <a:gd name="T7" fmla="*/ 1000 h 1666"/>
                  <a:gd name="T8" fmla="*/ 334 w 800"/>
                  <a:gd name="T9" fmla="*/ 66 h 1666"/>
                  <a:gd name="T10" fmla="*/ 400 w 800"/>
                  <a:gd name="T11" fmla="*/ 0 h 1666"/>
                  <a:gd name="T12" fmla="*/ 467 w 800"/>
                  <a:gd name="T13" fmla="*/ 66 h 1666"/>
                  <a:gd name="T14" fmla="*/ 800 w 800"/>
                  <a:gd name="T15" fmla="*/ 866 h 1666"/>
                  <a:gd name="T16" fmla="*/ 400 w 800"/>
                  <a:gd name="T17" fmla="*/ 1666 h 1666"/>
                  <a:gd name="T18" fmla="*/ 0 w 800"/>
                  <a:gd name="T19" fmla="*/ 866 h 1666"/>
                  <a:gd name="T20" fmla="*/ 800 w 800"/>
                  <a:gd name="T21" fmla="*/ 866 h 1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0" h="1666">
                    <a:moveTo>
                      <a:pt x="467" y="66"/>
                    </a:moveTo>
                    <a:lnTo>
                      <a:pt x="467" y="1000"/>
                    </a:lnTo>
                    <a:cubicBezTo>
                      <a:pt x="467" y="1037"/>
                      <a:pt x="437" y="1066"/>
                      <a:pt x="400" y="1066"/>
                    </a:cubicBezTo>
                    <a:cubicBezTo>
                      <a:pt x="364" y="1066"/>
                      <a:pt x="334" y="1037"/>
                      <a:pt x="334" y="1000"/>
                    </a:cubicBezTo>
                    <a:lnTo>
                      <a:pt x="334" y="66"/>
                    </a:lnTo>
                    <a:cubicBezTo>
                      <a:pt x="334" y="30"/>
                      <a:pt x="364" y="0"/>
                      <a:pt x="400" y="0"/>
                    </a:cubicBezTo>
                    <a:cubicBezTo>
                      <a:pt x="437" y="0"/>
                      <a:pt x="467" y="30"/>
                      <a:pt x="467" y="66"/>
                    </a:cubicBezTo>
                    <a:close/>
                    <a:moveTo>
                      <a:pt x="800" y="866"/>
                    </a:moveTo>
                    <a:lnTo>
                      <a:pt x="400" y="1666"/>
                    </a:lnTo>
                    <a:lnTo>
                      <a:pt x="0" y="866"/>
                    </a:lnTo>
                    <a:lnTo>
                      <a:pt x="800" y="86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0" name="Freeform 42"/>
              <p:cNvSpPr>
                <a:spLocks noEditPoints="1"/>
              </p:cNvSpPr>
              <p:nvPr/>
            </p:nvSpPr>
            <p:spPr bwMode="auto">
              <a:xfrm>
                <a:off x="1480" y="1350"/>
                <a:ext cx="54" cy="112"/>
              </a:xfrm>
              <a:custGeom>
                <a:avLst/>
                <a:gdLst>
                  <a:gd name="T0" fmla="*/ 467 w 800"/>
                  <a:gd name="T1" fmla="*/ 66 h 1666"/>
                  <a:gd name="T2" fmla="*/ 467 w 800"/>
                  <a:gd name="T3" fmla="*/ 1000 h 1666"/>
                  <a:gd name="T4" fmla="*/ 400 w 800"/>
                  <a:gd name="T5" fmla="*/ 1066 h 1666"/>
                  <a:gd name="T6" fmla="*/ 334 w 800"/>
                  <a:gd name="T7" fmla="*/ 1000 h 1666"/>
                  <a:gd name="T8" fmla="*/ 334 w 800"/>
                  <a:gd name="T9" fmla="*/ 66 h 1666"/>
                  <a:gd name="T10" fmla="*/ 400 w 800"/>
                  <a:gd name="T11" fmla="*/ 0 h 1666"/>
                  <a:gd name="T12" fmla="*/ 467 w 800"/>
                  <a:gd name="T13" fmla="*/ 66 h 1666"/>
                  <a:gd name="T14" fmla="*/ 800 w 800"/>
                  <a:gd name="T15" fmla="*/ 866 h 1666"/>
                  <a:gd name="T16" fmla="*/ 400 w 800"/>
                  <a:gd name="T17" fmla="*/ 1666 h 1666"/>
                  <a:gd name="T18" fmla="*/ 0 w 800"/>
                  <a:gd name="T19" fmla="*/ 866 h 1666"/>
                  <a:gd name="T20" fmla="*/ 800 w 800"/>
                  <a:gd name="T21" fmla="*/ 866 h 1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0" h="1666">
                    <a:moveTo>
                      <a:pt x="467" y="66"/>
                    </a:moveTo>
                    <a:lnTo>
                      <a:pt x="467" y="1000"/>
                    </a:lnTo>
                    <a:cubicBezTo>
                      <a:pt x="467" y="1037"/>
                      <a:pt x="437" y="1066"/>
                      <a:pt x="400" y="1066"/>
                    </a:cubicBezTo>
                    <a:cubicBezTo>
                      <a:pt x="364" y="1066"/>
                      <a:pt x="334" y="1037"/>
                      <a:pt x="334" y="1000"/>
                    </a:cubicBezTo>
                    <a:lnTo>
                      <a:pt x="334" y="66"/>
                    </a:lnTo>
                    <a:cubicBezTo>
                      <a:pt x="334" y="30"/>
                      <a:pt x="364" y="0"/>
                      <a:pt x="400" y="0"/>
                    </a:cubicBezTo>
                    <a:cubicBezTo>
                      <a:pt x="437" y="0"/>
                      <a:pt x="467" y="30"/>
                      <a:pt x="467" y="66"/>
                    </a:cubicBezTo>
                    <a:close/>
                    <a:moveTo>
                      <a:pt x="800" y="866"/>
                    </a:moveTo>
                    <a:lnTo>
                      <a:pt x="400" y="1666"/>
                    </a:lnTo>
                    <a:lnTo>
                      <a:pt x="0" y="866"/>
                    </a:lnTo>
                    <a:lnTo>
                      <a:pt x="800" y="86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1" name="Freeform 43"/>
              <p:cNvSpPr>
                <a:spLocks noEditPoints="1"/>
              </p:cNvSpPr>
              <p:nvPr/>
            </p:nvSpPr>
            <p:spPr bwMode="auto">
              <a:xfrm>
                <a:off x="1751" y="1350"/>
                <a:ext cx="54" cy="112"/>
              </a:xfrm>
              <a:custGeom>
                <a:avLst/>
                <a:gdLst>
                  <a:gd name="T0" fmla="*/ 467 w 800"/>
                  <a:gd name="T1" fmla="*/ 66 h 1666"/>
                  <a:gd name="T2" fmla="*/ 467 w 800"/>
                  <a:gd name="T3" fmla="*/ 1000 h 1666"/>
                  <a:gd name="T4" fmla="*/ 400 w 800"/>
                  <a:gd name="T5" fmla="*/ 1066 h 1666"/>
                  <a:gd name="T6" fmla="*/ 334 w 800"/>
                  <a:gd name="T7" fmla="*/ 1000 h 1666"/>
                  <a:gd name="T8" fmla="*/ 334 w 800"/>
                  <a:gd name="T9" fmla="*/ 66 h 1666"/>
                  <a:gd name="T10" fmla="*/ 400 w 800"/>
                  <a:gd name="T11" fmla="*/ 0 h 1666"/>
                  <a:gd name="T12" fmla="*/ 467 w 800"/>
                  <a:gd name="T13" fmla="*/ 66 h 1666"/>
                  <a:gd name="T14" fmla="*/ 800 w 800"/>
                  <a:gd name="T15" fmla="*/ 866 h 1666"/>
                  <a:gd name="T16" fmla="*/ 400 w 800"/>
                  <a:gd name="T17" fmla="*/ 1666 h 1666"/>
                  <a:gd name="T18" fmla="*/ 0 w 800"/>
                  <a:gd name="T19" fmla="*/ 866 h 1666"/>
                  <a:gd name="T20" fmla="*/ 800 w 800"/>
                  <a:gd name="T21" fmla="*/ 866 h 1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0" h="1666">
                    <a:moveTo>
                      <a:pt x="467" y="66"/>
                    </a:moveTo>
                    <a:lnTo>
                      <a:pt x="467" y="1000"/>
                    </a:lnTo>
                    <a:cubicBezTo>
                      <a:pt x="467" y="1037"/>
                      <a:pt x="437" y="1066"/>
                      <a:pt x="400" y="1066"/>
                    </a:cubicBezTo>
                    <a:cubicBezTo>
                      <a:pt x="364" y="1066"/>
                      <a:pt x="334" y="1037"/>
                      <a:pt x="334" y="1000"/>
                    </a:cubicBezTo>
                    <a:lnTo>
                      <a:pt x="334" y="66"/>
                    </a:lnTo>
                    <a:cubicBezTo>
                      <a:pt x="334" y="30"/>
                      <a:pt x="364" y="0"/>
                      <a:pt x="400" y="0"/>
                    </a:cubicBezTo>
                    <a:cubicBezTo>
                      <a:pt x="437" y="0"/>
                      <a:pt x="467" y="30"/>
                      <a:pt x="467" y="66"/>
                    </a:cubicBezTo>
                    <a:close/>
                    <a:moveTo>
                      <a:pt x="800" y="866"/>
                    </a:moveTo>
                    <a:lnTo>
                      <a:pt x="400" y="1666"/>
                    </a:lnTo>
                    <a:lnTo>
                      <a:pt x="0" y="866"/>
                    </a:lnTo>
                    <a:lnTo>
                      <a:pt x="800" y="86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2" name="Freeform 44"/>
              <p:cNvSpPr>
                <a:spLocks noEditPoints="1"/>
              </p:cNvSpPr>
              <p:nvPr/>
            </p:nvSpPr>
            <p:spPr bwMode="auto">
              <a:xfrm>
                <a:off x="2022" y="1350"/>
                <a:ext cx="55" cy="112"/>
              </a:xfrm>
              <a:custGeom>
                <a:avLst/>
                <a:gdLst>
                  <a:gd name="T0" fmla="*/ 467 w 800"/>
                  <a:gd name="T1" fmla="*/ 66 h 1666"/>
                  <a:gd name="T2" fmla="*/ 467 w 800"/>
                  <a:gd name="T3" fmla="*/ 1000 h 1666"/>
                  <a:gd name="T4" fmla="*/ 400 w 800"/>
                  <a:gd name="T5" fmla="*/ 1066 h 1666"/>
                  <a:gd name="T6" fmla="*/ 334 w 800"/>
                  <a:gd name="T7" fmla="*/ 1000 h 1666"/>
                  <a:gd name="T8" fmla="*/ 334 w 800"/>
                  <a:gd name="T9" fmla="*/ 66 h 1666"/>
                  <a:gd name="T10" fmla="*/ 400 w 800"/>
                  <a:gd name="T11" fmla="*/ 0 h 1666"/>
                  <a:gd name="T12" fmla="*/ 467 w 800"/>
                  <a:gd name="T13" fmla="*/ 66 h 1666"/>
                  <a:gd name="T14" fmla="*/ 800 w 800"/>
                  <a:gd name="T15" fmla="*/ 866 h 1666"/>
                  <a:gd name="T16" fmla="*/ 400 w 800"/>
                  <a:gd name="T17" fmla="*/ 1666 h 1666"/>
                  <a:gd name="T18" fmla="*/ 0 w 800"/>
                  <a:gd name="T19" fmla="*/ 866 h 1666"/>
                  <a:gd name="T20" fmla="*/ 800 w 800"/>
                  <a:gd name="T21" fmla="*/ 866 h 1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0" h="1666">
                    <a:moveTo>
                      <a:pt x="467" y="66"/>
                    </a:moveTo>
                    <a:lnTo>
                      <a:pt x="467" y="1000"/>
                    </a:lnTo>
                    <a:cubicBezTo>
                      <a:pt x="467" y="1037"/>
                      <a:pt x="437" y="1066"/>
                      <a:pt x="400" y="1066"/>
                    </a:cubicBezTo>
                    <a:cubicBezTo>
                      <a:pt x="364" y="1066"/>
                      <a:pt x="334" y="1037"/>
                      <a:pt x="334" y="1000"/>
                    </a:cubicBezTo>
                    <a:lnTo>
                      <a:pt x="334" y="66"/>
                    </a:lnTo>
                    <a:cubicBezTo>
                      <a:pt x="334" y="30"/>
                      <a:pt x="364" y="0"/>
                      <a:pt x="400" y="0"/>
                    </a:cubicBezTo>
                    <a:cubicBezTo>
                      <a:pt x="437" y="0"/>
                      <a:pt x="467" y="30"/>
                      <a:pt x="467" y="66"/>
                    </a:cubicBezTo>
                    <a:close/>
                    <a:moveTo>
                      <a:pt x="800" y="866"/>
                    </a:moveTo>
                    <a:lnTo>
                      <a:pt x="400" y="1666"/>
                    </a:lnTo>
                    <a:lnTo>
                      <a:pt x="0" y="866"/>
                    </a:lnTo>
                    <a:lnTo>
                      <a:pt x="800" y="866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3" name="Freeform 45"/>
              <p:cNvSpPr>
                <a:spLocks noEditPoints="1"/>
              </p:cNvSpPr>
              <p:nvPr/>
            </p:nvSpPr>
            <p:spPr bwMode="auto">
              <a:xfrm>
                <a:off x="2154" y="1273"/>
                <a:ext cx="113" cy="54"/>
              </a:xfrm>
              <a:custGeom>
                <a:avLst/>
                <a:gdLst>
                  <a:gd name="T0" fmla="*/ 33 w 833"/>
                  <a:gd name="T1" fmla="*/ 167 h 400"/>
                  <a:gd name="T2" fmla="*/ 500 w 833"/>
                  <a:gd name="T3" fmla="*/ 167 h 400"/>
                  <a:gd name="T4" fmla="*/ 533 w 833"/>
                  <a:gd name="T5" fmla="*/ 200 h 400"/>
                  <a:gd name="T6" fmla="*/ 500 w 833"/>
                  <a:gd name="T7" fmla="*/ 234 h 400"/>
                  <a:gd name="T8" fmla="*/ 33 w 833"/>
                  <a:gd name="T9" fmla="*/ 234 h 400"/>
                  <a:gd name="T10" fmla="*/ 0 w 833"/>
                  <a:gd name="T11" fmla="*/ 200 h 400"/>
                  <a:gd name="T12" fmla="*/ 33 w 833"/>
                  <a:gd name="T13" fmla="*/ 167 h 400"/>
                  <a:gd name="T14" fmla="*/ 433 w 833"/>
                  <a:gd name="T15" fmla="*/ 0 h 400"/>
                  <a:gd name="T16" fmla="*/ 833 w 833"/>
                  <a:gd name="T17" fmla="*/ 200 h 400"/>
                  <a:gd name="T18" fmla="*/ 433 w 833"/>
                  <a:gd name="T19" fmla="*/ 400 h 400"/>
                  <a:gd name="T20" fmla="*/ 433 w 833"/>
                  <a:gd name="T21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3" h="400">
                    <a:moveTo>
                      <a:pt x="33" y="167"/>
                    </a:moveTo>
                    <a:lnTo>
                      <a:pt x="500" y="167"/>
                    </a:lnTo>
                    <a:cubicBezTo>
                      <a:pt x="519" y="167"/>
                      <a:pt x="533" y="182"/>
                      <a:pt x="533" y="200"/>
                    </a:cubicBezTo>
                    <a:cubicBezTo>
                      <a:pt x="533" y="219"/>
                      <a:pt x="519" y="234"/>
                      <a:pt x="500" y="234"/>
                    </a:cubicBezTo>
                    <a:lnTo>
                      <a:pt x="33" y="234"/>
                    </a:lnTo>
                    <a:cubicBezTo>
                      <a:pt x="15" y="234"/>
                      <a:pt x="0" y="219"/>
                      <a:pt x="0" y="200"/>
                    </a:cubicBezTo>
                    <a:cubicBezTo>
                      <a:pt x="0" y="182"/>
                      <a:pt x="15" y="167"/>
                      <a:pt x="33" y="167"/>
                    </a:cubicBezTo>
                    <a:close/>
                    <a:moveTo>
                      <a:pt x="433" y="0"/>
                    </a:moveTo>
                    <a:lnTo>
                      <a:pt x="833" y="200"/>
                    </a:lnTo>
                    <a:lnTo>
                      <a:pt x="433" y="400"/>
                    </a:lnTo>
                    <a:lnTo>
                      <a:pt x="4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8" cap="flat">
                <a:solidFill>
                  <a:srgbClr val="000000"/>
                </a:solidFill>
                <a:prstDash val="solid"/>
                <a:bevel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94" name="Rectangle 46"/>
            <p:cNvSpPr>
              <a:spLocks noChangeArrowheads="1"/>
            </p:cNvSpPr>
            <p:nvPr/>
          </p:nvSpPr>
          <p:spPr bwMode="auto">
            <a:xfrm rot="16200000">
              <a:off x="523" y="2686"/>
              <a:ext cx="81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existing vehicles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 rot="16200000">
              <a:off x="1393" y="1809"/>
              <a:ext cx="49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detections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896" name="Rectangle 48"/>
            <p:cNvSpPr>
              <a:spLocks noChangeArrowheads="1"/>
            </p:cNvSpPr>
            <p:nvPr/>
          </p:nvSpPr>
          <p:spPr bwMode="auto">
            <a:xfrm rot="16200000">
              <a:off x="1305" y="2633"/>
              <a:ext cx="6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new vehicles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897" name="Rectangle 49"/>
            <p:cNvSpPr>
              <a:spLocks noChangeArrowheads="1"/>
            </p:cNvSpPr>
            <p:nvPr/>
          </p:nvSpPr>
          <p:spPr bwMode="auto">
            <a:xfrm>
              <a:off x="2638" y="2261"/>
              <a:ext cx="50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Tracking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898" name="Group 50"/>
            <p:cNvGrpSpPr>
              <a:grpSpLocks/>
            </p:cNvGrpSpPr>
            <p:nvPr/>
          </p:nvGrpSpPr>
          <p:grpSpPr bwMode="auto">
            <a:xfrm>
              <a:off x="2484" y="2196"/>
              <a:ext cx="743" cy="242"/>
              <a:chOff x="2484" y="2196"/>
              <a:chExt cx="743" cy="242"/>
            </a:xfrm>
          </p:grpSpPr>
          <p:sp>
            <p:nvSpPr>
              <p:cNvPr id="78899" name="Rectangle 51"/>
              <p:cNvSpPr>
                <a:spLocks noChangeArrowheads="1"/>
              </p:cNvSpPr>
              <p:nvPr/>
            </p:nvSpPr>
            <p:spPr bwMode="auto">
              <a:xfrm>
                <a:off x="2502" y="2214"/>
                <a:ext cx="725" cy="22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0" name="Rectangle 52"/>
              <p:cNvSpPr>
                <a:spLocks noChangeArrowheads="1"/>
              </p:cNvSpPr>
              <p:nvPr/>
            </p:nvSpPr>
            <p:spPr bwMode="auto">
              <a:xfrm>
                <a:off x="2484" y="2196"/>
                <a:ext cx="725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1" name="Rectangle 53"/>
              <p:cNvSpPr>
                <a:spLocks noChangeArrowheads="1"/>
              </p:cNvSpPr>
              <p:nvPr/>
            </p:nvSpPr>
            <p:spPr bwMode="auto">
              <a:xfrm>
                <a:off x="2484" y="2196"/>
                <a:ext cx="725" cy="22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2619" y="2243"/>
              <a:ext cx="50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Tracking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03" name="Rectangle 55"/>
            <p:cNvSpPr>
              <a:spLocks noChangeArrowheads="1"/>
            </p:cNvSpPr>
            <p:nvPr/>
          </p:nvSpPr>
          <p:spPr bwMode="auto">
            <a:xfrm>
              <a:off x="4257" y="1394"/>
              <a:ext cx="3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strong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04" name="Rectangle 56"/>
            <p:cNvSpPr>
              <a:spLocks noChangeArrowheads="1"/>
            </p:cNvSpPr>
            <p:nvPr/>
          </p:nvSpPr>
          <p:spPr bwMode="auto">
            <a:xfrm>
              <a:off x="4170" y="1545"/>
              <a:ext cx="57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gradients?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05" name="Group 57"/>
            <p:cNvGrpSpPr>
              <a:grpSpLocks/>
            </p:cNvGrpSpPr>
            <p:nvPr/>
          </p:nvGrpSpPr>
          <p:grpSpPr bwMode="auto">
            <a:xfrm>
              <a:off x="3896" y="1029"/>
              <a:ext cx="1049" cy="993"/>
              <a:chOff x="3896" y="1029"/>
              <a:chExt cx="1049" cy="993"/>
            </a:xfrm>
          </p:grpSpPr>
          <p:sp>
            <p:nvSpPr>
              <p:cNvPr id="78906" name="Freeform 58"/>
              <p:cNvSpPr>
                <a:spLocks/>
              </p:cNvSpPr>
              <p:nvPr/>
            </p:nvSpPr>
            <p:spPr bwMode="auto">
              <a:xfrm>
                <a:off x="3914" y="1047"/>
                <a:ext cx="1031" cy="975"/>
              </a:xfrm>
              <a:custGeom>
                <a:avLst/>
                <a:gdLst>
                  <a:gd name="T0" fmla="*/ 516 w 1031"/>
                  <a:gd name="T1" fmla="*/ 0 h 975"/>
                  <a:gd name="T2" fmla="*/ 0 w 1031"/>
                  <a:gd name="T3" fmla="*/ 488 h 975"/>
                  <a:gd name="T4" fmla="*/ 516 w 1031"/>
                  <a:gd name="T5" fmla="*/ 975 h 975"/>
                  <a:gd name="T6" fmla="*/ 1031 w 1031"/>
                  <a:gd name="T7" fmla="*/ 488 h 975"/>
                  <a:gd name="T8" fmla="*/ 516 w 1031"/>
                  <a:gd name="T9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975">
                    <a:moveTo>
                      <a:pt x="516" y="0"/>
                    </a:moveTo>
                    <a:lnTo>
                      <a:pt x="0" y="488"/>
                    </a:lnTo>
                    <a:lnTo>
                      <a:pt x="516" y="975"/>
                    </a:lnTo>
                    <a:lnTo>
                      <a:pt x="1031" y="48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7" name="Freeform 59"/>
              <p:cNvSpPr>
                <a:spLocks/>
              </p:cNvSpPr>
              <p:nvPr/>
            </p:nvSpPr>
            <p:spPr bwMode="auto">
              <a:xfrm>
                <a:off x="3896" y="1029"/>
                <a:ext cx="1031" cy="975"/>
              </a:xfrm>
              <a:custGeom>
                <a:avLst/>
                <a:gdLst>
                  <a:gd name="T0" fmla="*/ 515 w 1031"/>
                  <a:gd name="T1" fmla="*/ 0 h 975"/>
                  <a:gd name="T2" fmla="*/ 0 w 1031"/>
                  <a:gd name="T3" fmla="*/ 488 h 975"/>
                  <a:gd name="T4" fmla="*/ 515 w 1031"/>
                  <a:gd name="T5" fmla="*/ 975 h 975"/>
                  <a:gd name="T6" fmla="*/ 1031 w 1031"/>
                  <a:gd name="T7" fmla="*/ 488 h 975"/>
                  <a:gd name="T8" fmla="*/ 515 w 1031"/>
                  <a:gd name="T9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975">
                    <a:moveTo>
                      <a:pt x="515" y="0"/>
                    </a:moveTo>
                    <a:lnTo>
                      <a:pt x="0" y="488"/>
                    </a:lnTo>
                    <a:lnTo>
                      <a:pt x="515" y="975"/>
                    </a:lnTo>
                    <a:lnTo>
                      <a:pt x="1031" y="488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8" name="Freeform 60"/>
              <p:cNvSpPr>
                <a:spLocks/>
              </p:cNvSpPr>
              <p:nvPr/>
            </p:nvSpPr>
            <p:spPr bwMode="auto">
              <a:xfrm>
                <a:off x="3896" y="1029"/>
                <a:ext cx="1031" cy="975"/>
              </a:xfrm>
              <a:custGeom>
                <a:avLst/>
                <a:gdLst>
                  <a:gd name="T0" fmla="*/ 515 w 1031"/>
                  <a:gd name="T1" fmla="*/ 0 h 975"/>
                  <a:gd name="T2" fmla="*/ 0 w 1031"/>
                  <a:gd name="T3" fmla="*/ 488 h 975"/>
                  <a:gd name="T4" fmla="*/ 515 w 1031"/>
                  <a:gd name="T5" fmla="*/ 975 h 975"/>
                  <a:gd name="T6" fmla="*/ 1031 w 1031"/>
                  <a:gd name="T7" fmla="*/ 488 h 975"/>
                  <a:gd name="T8" fmla="*/ 515 w 1031"/>
                  <a:gd name="T9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975">
                    <a:moveTo>
                      <a:pt x="515" y="0"/>
                    </a:moveTo>
                    <a:lnTo>
                      <a:pt x="0" y="488"/>
                    </a:lnTo>
                    <a:lnTo>
                      <a:pt x="515" y="975"/>
                    </a:lnTo>
                    <a:lnTo>
                      <a:pt x="1031" y="488"/>
                    </a:lnTo>
                    <a:lnTo>
                      <a:pt x="515" y="0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09" name="Rectangle 61"/>
            <p:cNvSpPr>
              <a:spLocks noChangeArrowheads="1"/>
            </p:cNvSpPr>
            <p:nvPr/>
          </p:nvSpPr>
          <p:spPr bwMode="auto">
            <a:xfrm>
              <a:off x="4238" y="1376"/>
              <a:ext cx="3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strong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10" name="Rectangle 62"/>
            <p:cNvSpPr>
              <a:spLocks noChangeArrowheads="1"/>
            </p:cNvSpPr>
            <p:nvPr/>
          </p:nvSpPr>
          <p:spPr bwMode="auto">
            <a:xfrm>
              <a:off x="4151" y="1527"/>
              <a:ext cx="57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gradients?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11" name="Rectangle 63"/>
            <p:cNvSpPr>
              <a:spLocks noChangeArrowheads="1"/>
            </p:cNvSpPr>
            <p:nvPr/>
          </p:nvSpPr>
          <p:spPr bwMode="auto">
            <a:xfrm>
              <a:off x="3754" y="2186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12" name="Rectangle 64"/>
            <p:cNvSpPr>
              <a:spLocks noChangeArrowheads="1"/>
            </p:cNvSpPr>
            <p:nvPr/>
          </p:nvSpPr>
          <p:spPr bwMode="auto">
            <a:xfrm>
              <a:off x="3915" y="2186"/>
              <a:ext cx="4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13" name="Rectangle 65"/>
            <p:cNvSpPr>
              <a:spLocks noChangeArrowheads="1"/>
            </p:cNvSpPr>
            <p:nvPr/>
          </p:nvSpPr>
          <p:spPr bwMode="auto">
            <a:xfrm>
              <a:off x="3957" y="2186"/>
              <a:ext cx="10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0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14" name="Rectangle 66"/>
            <p:cNvSpPr>
              <a:spLocks noChangeArrowheads="1"/>
            </p:cNvSpPr>
            <p:nvPr/>
          </p:nvSpPr>
          <p:spPr bwMode="auto">
            <a:xfrm>
              <a:off x="3612" y="2337"/>
              <a:ext cx="60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15" name="Group 67"/>
            <p:cNvGrpSpPr>
              <a:grpSpLocks/>
            </p:cNvGrpSpPr>
            <p:nvPr/>
          </p:nvGrpSpPr>
          <p:grpSpPr bwMode="auto">
            <a:xfrm>
              <a:off x="3505" y="2121"/>
              <a:ext cx="743" cy="393"/>
              <a:chOff x="3505" y="2121"/>
              <a:chExt cx="743" cy="393"/>
            </a:xfrm>
          </p:grpSpPr>
          <p:sp>
            <p:nvSpPr>
              <p:cNvPr id="78916" name="Rectangle 68"/>
              <p:cNvSpPr>
                <a:spLocks noChangeArrowheads="1"/>
              </p:cNvSpPr>
              <p:nvPr/>
            </p:nvSpPr>
            <p:spPr bwMode="auto">
              <a:xfrm>
                <a:off x="3524" y="2139"/>
                <a:ext cx="724" cy="37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7" name="Rectangle 69"/>
              <p:cNvSpPr>
                <a:spLocks noChangeArrowheads="1"/>
              </p:cNvSpPr>
              <p:nvPr/>
            </p:nvSpPr>
            <p:spPr bwMode="auto">
              <a:xfrm>
                <a:off x="3505" y="2121"/>
                <a:ext cx="725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8" name="Rectangle 70"/>
              <p:cNvSpPr>
                <a:spLocks noChangeArrowheads="1"/>
              </p:cNvSpPr>
              <p:nvPr/>
            </p:nvSpPr>
            <p:spPr bwMode="auto">
              <a:xfrm>
                <a:off x="3505" y="2121"/>
                <a:ext cx="725" cy="37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19" name="Rectangle 71"/>
            <p:cNvSpPr>
              <a:spLocks noChangeArrowheads="1"/>
            </p:cNvSpPr>
            <p:nvPr/>
          </p:nvSpPr>
          <p:spPr bwMode="auto">
            <a:xfrm>
              <a:off x="3734" y="2167"/>
              <a:ext cx="17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0" name="Rectangle 72"/>
            <p:cNvSpPr>
              <a:spLocks noChangeArrowheads="1"/>
            </p:cNvSpPr>
            <p:nvPr/>
          </p:nvSpPr>
          <p:spPr bwMode="auto">
            <a:xfrm>
              <a:off x="3896" y="2167"/>
              <a:ext cx="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1" name="Rectangle 73"/>
            <p:cNvSpPr>
              <a:spLocks noChangeArrowheads="1"/>
            </p:cNvSpPr>
            <p:nvPr/>
          </p:nvSpPr>
          <p:spPr bwMode="auto">
            <a:xfrm>
              <a:off x="3939" y="2167"/>
              <a:ext cx="10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2" name="Rectangle 74"/>
            <p:cNvSpPr>
              <a:spLocks noChangeArrowheads="1"/>
            </p:cNvSpPr>
            <p:nvPr/>
          </p:nvSpPr>
          <p:spPr bwMode="auto">
            <a:xfrm>
              <a:off x="3592" y="2318"/>
              <a:ext cx="6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3" name="Rectangle 75"/>
            <p:cNvSpPr>
              <a:spLocks noChangeArrowheads="1"/>
            </p:cNvSpPr>
            <p:nvPr/>
          </p:nvSpPr>
          <p:spPr bwMode="auto">
            <a:xfrm>
              <a:off x="5048" y="2182"/>
              <a:ext cx="1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4" name="Rectangle 76"/>
            <p:cNvSpPr>
              <a:spLocks noChangeArrowheads="1"/>
            </p:cNvSpPr>
            <p:nvPr/>
          </p:nvSpPr>
          <p:spPr bwMode="auto">
            <a:xfrm>
              <a:off x="5209" y="2182"/>
              <a:ext cx="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5" name="Rectangle 77"/>
            <p:cNvSpPr>
              <a:spLocks noChangeArrowheads="1"/>
            </p:cNvSpPr>
            <p:nvPr/>
          </p:nvSpPr>
          <p:spPr bwMode="auto">
            <a:xfrm>
              <a:off x="5251" y="2182"/>
              <a:ext cx="10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1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26" name="Rectangle 78"/>
            <p:cNvSpPr>
              <a:spLocks noChangeArrowheads="1"/>
            </p:cNvSpPr>
            <p:nvPr/>
          </p:nvSpPr>
          <p:spPr bwMode="auto">
            <a:xfrm>
              <a:off x="4906" y="2334"/>
              <a:ext cx="60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27" name="Group 79"/>
            <p:cNvGrpSpPr>
              <a:grpSpLocks/>
            </p:cNvGrpSpPr>
            <p:nvPr/>
          </p:nvGrpSpPr>
          <p:grpSpPr bwMode="auto">
            <a:xfrm>
              <a:off x="4800" y="2117"/>
              <a:ext cx="743" cy="393"/>
              <a:chOff x="4800" y="2117"/>
              <a:chExt cx="743" cy="393"/>
            </a:xfrm>
          </p:grpSpPr>
          <p:sp>
            <p:nvSpPr>
              <p:cNvPr id="78928" name="Rectangle 80"/>
              <p:cNvSpPr>
                <a:spLocks noChangeArrowheads="1"/>
              </p:cNvSpPr>
              <p:nvPr/>
            </p:nvSpPr>
            <p:spPr bwMode="auto">
              <a:xfrm>
                <a:off x="4817" y="2135"/>
                <a:ext cx="726" cy="37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9" name="Rectangle 81"/>
              <p:cNvSpPr>
                <a:spLocks noChangeArrowheads="1"/>
              </p:cNvSpPr>
              <p:nvPr/>
            </p:nvSpPr>
            <p:spPr bwMode="auto">
              <a:xfrm>
                <a:off x="4800" y="2117"/>
                <a:ext cx="724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30" name="Rectangle 82"/>
              <p:cNvSpPr>
                <a:spLocks noChangeArrowheads="1"/>
              </p:cNvSpPr>
              <p:nvPr/>
            </p:nvSpPr>
            <p:spPr bwMode="auto">
              <a:xfrm>
                <a:off x="4800" y="2117"/>
                <a:ext cx="724" cy="375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31" name="Rectangle 83"/>
            <p:cNvSpPr>
              <a:spLocks noChangeArrowheads="1"/>
            </p:cNvSpPr>
            <p:nvPr/>
          </p:nvSpPr>
          <p:spPr bwMode="auto">
            <a:xfrm>
              <a:off x="5030" y="2164"/>
              <a:ext cx="17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32" name="Rectangle 84"/>
            <p:cNvSpPr>
              <a:spLocks noChangeArrowheads="1"/>
            </p:cNvSpPr>
            <p:nvPr/>
          </p:nvSpPr>
          <p:spPr bwMode="auto">
            <a:xfrm>
              <a:off x="5191" y="2164"/>
              <a:ext cx="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33" name="Rectangle 85"/>
            <p:cNvSpPr>
              <a:spLocks noChangeArrowheads="1"/>
            </p:cNvSpPr>
            <p:nvPr/>
          </p:nvSpPr>
          <p:spPr bwMode="auto">
            <a:xfrm>
              <a:off x="5233" y="2164"/>
              <a:ext cx="10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34" name="Rectangle 86"/>
            <p:cNvSpPr>
              <a:spLocks noChangeArrowheads="1"/>
            </p:cNvSpPr>
            <p:nvPr/>
          </p:nvSpPr>
          <p:spPr bwMode="auto">
            <a:xfrm>
              <a:off x="4889" y="2315"/>
              <a:ext cx="60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35" name="Rectangle 87"/>
            <p:cNvSpPr>
              <a:spLocks noChangeArrowheads="1"/>
            </p:cNvSpPr>
            <p:nvPr/>
          </p:nvSpPr>
          <p:spPr bwMode="auto">
            <a:xfrm>
              <a:off x="3602" y="3352"/>
              <a:ext cx="62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Calibration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36" name="Group 88"/>
            <p:cNvGrpSpPr>
              <a:grpSpLocks/>
            </p:cNvGrpSpPr>
            <p:nvPr/>
          </p:nvGrpSpPr>
          <p:grpSpPr bwMode="auto">
            <a:xfrm>
              <a:off x="3507" y="3287"/>
              <a:ext cx="743" cy="241"/>
              <a:chOff x="3507" y="3287"/>
              <a:chExt cx="743" cy="241"/>
            </a:xfrm>
          </p:grpSpPr>
          <p:sp>
            <p:nvSpPr>
              <p:cNvPr id="78937" name="Rectangle 89"/>
              <p:cNvSpPr>
                <a:spLocks noChangeArrowheads="1"/>
              </p:cNvSpPr>
              <p:nvPr/>
            </p:nvSpPr>
            <p:spPr bwMode="auto">
              <a:xfrm>
                <a:off x="3525" y="3305"/>
                <a:ext cx="725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38" name="Rectangle 90"/>
              <p:cNvSpPr>
                <a:spLocks noChangeArrowheads="1"/>
              </p:cNvSpPr>
              <p:nvPr/>
            </p:nvSpPr>
            <p:spPr bwMode="auto">
              <a:xfrm>
                <a:off x="3507" y="3287"/>
                <a:ext cx="72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39" name="Rectangle 91"/>
              <p:cNvSpPr>
                <a:spLocks noChangeArrowheads="1"/>
              </p:cNvSpPr>
              <p:nvPr/>
            </p:nvSpPr>
            <p:spPr bwMode="auto">
              <a:xfrm>
                <a:off x="3507" y="3287"/>
                <a:ext cx="725" cy="22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40" name="Rectangle 92"/>
            <p:cNvSpPr>
              <a:spLocks noChangeArrowheads="1"/>
            </p:cNvSpPr>
            <p:nvPr/>
          </p:nvSpPr>
          <p:spPr bwMode="auto">
            <a:xfrm>
              <a:off x="3583" y="3333"/>
              <a:ext cx="62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Calibration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41" name="Rectangle 93"/>
            <p:cNvSpPr>
              <a:spLocks noChangeArrowheads="1"/>
            </p:cNvSpPr>
            <p:nvPr/>
          </p:nvSpPr>
          <p:spPr bwMode="auto">
            <a:xfrm>
              <a:off x="4856" y="3352"/>
              <a:ext cx="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Speeds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42" name="Group 94"/>
            <p:cNvGrpSpPr>
              <a:grpSpLocks/>
            </p:cNvGrpSpPr>
            <p:nvPr/>
          </p:nvGrpSpPr>
          <p:grpSpPr bwMode="auto">
            <a:xfrm>
              <a:off x="4656" y="3287"/>
              <a:ext cx="743" cy="241"/>
              <a:chOff x="4656" y="3287"/>
              <a:chExt cx="743" cy="241"/>
            </a:xfrm>
          </p:grpSpPr>
          <p:sp>
            <p:nvSpPr>
              <p:cNvPr id="78943" name="Rectangle 95"/>
              <p:cNvSpPr>
                <a:spLocks noChangeArrowheads="1"/>
              </p:cNvSpPr>
              <p:nvPr/>
            </p:nvSpPr>
            <p:spPr bwMode="auto">
              <a:xfrm>
                <a:off x="4674" y="3305"/>
                <a:ext cx="725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44" name="Rectangle 96"/>
              <p:cNvSpPr>
                <a:spLocks noChangeArrowheads="1"/>
              </p:cNvSpPr>
              <p:nvPr/>
            </p:nvSpPr>
            <p:spPr bwMode="auto">
              <a:xfrm>
                <a:off x="4656" y="3287"/>
                <a:ext cx="725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45" name="Rectangle 97"/>
              <p:cNvSpPr>
                <a:spLocks noChangeArrowheads="1"/>
              </p:cNvSpPr>
              <p:nvPr/>
            </p:nvSpPr>
            <p:spPr bwMode="auto">
              <a:xfrm>
                <a:off x="4656" y="3287"/>
                <a:ext cx="725" cy="22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46" name="Rectangle 98"/>
            <p:cNvSpPr>
              <a:spLocks noChangeArrowheads="1"/>
            </p:cNvSpPr>
            <p:nvPr/>
          </p:nvSpPr>
          <p:spPr bwMode="auto">
            <a:xfrm>
              <a:off x="4838" y="3333"/>
              <a:ext cx="39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Speeds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47" name="Freeform 99"/>
            <p:cNvSpPr>
              <a:spLocks noEditPoints="1"/>
            </p:cNvSpPr>
            <p:nvPr/>
          </p:nvSpPr>
          <p:spPr bwMode="auto">
            <a:xfrm>
              <a:off x="2232" y="2281"/>
              <a:ext cx="252" cy="54"/>
            </a:xfrm>
            <a:custGeom>
              <a:avLst/>
              <a:gdLst>
                <a:gd name="T0" fmla="*/ 0 w 252"/>
                <a:gd name="T1" fmla="*/ 20 h 54"/>
                <a:gd name="T2" fmla="*/ 207 w 252"/>
                <a:gd name="T3" fmla="*/ 20 h 54"/>
                <a:gd name="T4" fmla="*/ 207 w 252"/>
                <a:gd name="T5" fmla="*/ 34 h 54"/>
                <a:gd name="T6" fmla="*/ 0 w 252"/>
                <a:gd name="T7" fmla="*/ 34 h 54"/>
                <a:gd name="T8" fmla="*/ 0 w 252"/>
                <a:gd name="T9" fmla="*/ 20 h 54"/>
                <a:gd name="T10" fmla="*/ 198 w 252"/>
                <a:gd name="T11" fmla="*/ 0 h 54"/>
                <a:gd name="T12" fmla="*/ 252 w 252"/>
                <a:gd name="T13" fmla="*/ 27 h 54"/>
                <a:gd name="T14" fmla="*/ 198 w 252"/>
                <a:gd name="T15" fmla="*/ 54 h 54"/>
                <a:gd name="T16" fmla="*/ 198 w 252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54">
                  <a:moveTo>
                    <a:pt x="0" y="20"/>
                  </a:moveTo>
                  <a:lnTo>
                    <a:pt x="207" y="20"/>
                  </a:lnTo>
                  <a:lnTo>
                    <a:pt x="207" y="34"/>
                  </a:lnTo>
                  <a:lnTo>
                    <a:pt x="0" y="34"/>
                  </a:lnTo>
                  <a:lnTo>
                    <a:pt x="0" y="20"/>
                  </a:lnTo>
                  <a:close/>
                  <a:moveTo>
                    <a:pt x="198" y="0"/>
                  </a:moveTo>
                  <a:lnTo>
                    <a:pt x="252" y="27"/>
                  </a:lnTo>
                  <a:lnTo>
                    <a:pt x="198" y="5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48" name="Freeform 100"/>
            <p:cNvSpPr>
              <a:spLocks noEditPoints="1"/>
            </p:cNvSpPr>
            <p:nvPr/>
          </p:nvSpPr>
          <p:spPr bwMode="auto">
            <a:xfrm>
              <a:off x="4927" y="1510"/>
              <a:ext cx="263" cy="607"/>
            </a:xfrm>
            <a:custGeom>
              <a:avLst/>
              <a:gdLst>
                <a:gd name="T0" fmla="*/ 0 w 263"/>
                <a:gd name="T1" fmla="*/ 0 h 607"/>
                <a:gd name="T2" fmla="*/ 242 w 263"/>
                <a:gd name="T3" fmla="*/ 0 h 607"/>
                <a:gd name="T4" fmla="*/ 242 w 263"/>
                <a:gd name="T5" fmla="*/ 562 h 607"/>
                <a:gd name="T6" fmla="*/ 229 w 263"/>
                <a:gd name="T7" fmla="*/ 562 h 607"/>
                <a:gd name="T8" fmla="*/ 229 w 263"/>
                <a:gd name="T9" fmla="*/ 7 h 607"/>
                <a:gd name="T10" fmla="*/ 236 w 263"/>
                <a:gd name="T11" fmla="*/ 13 h 607"/>
                <a:gd name="T12" fmla="*/ 0 w 263"/>
                <a:gd name="T13" fmla="*/ 13 h 607"/>
                <a:gd name="T14" fmla="*/ 0 w 263"/>
                <a:gd name="T15" fmla="*/ 0 h 607"/>
                <a:gd name="T16" fmla="*/ 263 w 263"/>
                <a:gd name="T17" fmla="*/ 553 h 607"/>
                <a:gd name="T18" fmla="*/ 236 w 263"/>
                <a:gd name="T19" fmla="*/ 607 h 607"/>
                <a:gd name="T20" fmla="*/ 208 w 263"/>
                <a:gd name="T21" fmla="*/ 553 h 607"/>
                <a:gd name="T22" fmla="*/ 263 w 263"/>
                <a:gd name="T23" fmla="*/ 55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607">
                  <a:moveTo>
                    <a:pt x="0" y="0"/>
                  </a:moveTo>
                  <a:lnTo>
                    <a:pt x="242" y="0"/>
                  </a:lnTo>
                  <a:lnTo>
                    <a:pt x="242" y="562"/>
                  </a:lnTo>
                  <a:lnTo>
                    <a:pt x="229" y="562"/>
                  </a:lnTo>
                  <a:lnTo>
                    <a:pt x="229" y="7"/>
                  </a:lnTo>
                  <a:lnTo>
                    <a:pt x="236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263" y="553"/>
                  </a:moveTo>
                  <a:lnTo>
                    <a:pt x="236" y="607"/>
                  </a:lnTo>
                  <a:lnTo>
                    <a:pt x="208" y="553"/>
                  </a:lnTo>
                  <a:lnTo>
                    <a:pt x="263" y="55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49" name="Rectangle 101"/>
            <p:cNvSpPr>
              <a:spLocks noChangeArrowheads="1"/>
            </p:cNvSpPr>
            <p:nvPr/>
          </p:nvSpPr>
          <p:spPr bwMode="auto">
            <a:xfrm>
              <a:off x="4939" y="1363"/>
              <a:ext cx="19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50" name="Freeform 102"/>
            <p:cNvSpPr>
              <a:spLocks noEditPoints="1"/>
            </p:cNvSpPr>
            <p:nvPr/>
          </p:nvSpPr>
          <p:spPr bwMode="auto">
            <a:xfrm>
              <a:off x="3209" y="2281"/>
              <a:ext cx="296" cy="54"/>
            </a:xfrm>
            <a:custGeom>
              <a:avLst/>
              <a:gdLst>
                <a:gd name="T0" fmla="*/ 0 w 296"/>
                <a:gd name="T1" fmla="*/ 20 h 54"/>
                <a:gd name="T2" fmla="*/ 251 w 296"/>
                <a:gd name="T3" fmla="*/ 20 h 54"/>
                <a:gd name="T4" fmla="*/ 251 w 296"/>
                <a:gd name="T5" fmla="*/ 34 h 54"/>
                <a:gd name="T6" fmla="*/ 0 w 296"/>
                <a:gd name="T7" fmla="*/ 34 h 54"/>
                <a:gd name="T8" fmla="*/ 0 w 296"/>
                <a:gd name="T9" fmla="*/ 20 h 54"/>
                <a:gd name="T10" fmla="*/ 242 w 296"/>
                <a:gd name="T11" fmla="*/ 0 h 54"/>
                <a:gd name="T12" fmla="*/ 296 w 296"/>
                <a:gd name="T13" fmla="*/ 27 h 54"/>
                <a:gd name="T14" fmla="*/ 242 w 296"/>
                <a:gd name="T15" fmla="*/ 54 h 54"/>
                <a:gd name="T16" fmla="*/ 242 w 296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54">
                  <a:moveTo>
                    <a:pt x="0" y="20"/>
                  </a:moveTo>
                  <a:lnTo>
                    <a:pt x="251" y="20"/>
                  </a:lnTo>
                  <a:lnTo>
                    <a:pt x="251" y="34"/>
                  </a:lnTo>
                  <a:lnTo>
                    <a:pt x="0" y="34"/>
                  </a:lnTo>
                  <a:lnTo>
                    <a:pt x="0" y="20"/>
                  </a:lnTo>
                  <a:close/>
                  <a:moveTo>
                    <a:pt x="242" y="0"/>
                  </a:moveTo>
                  <a:lnTo>
                    <a:pt x="296" y="27"/>
                  </a:lnTo>
                  <a:lnTo>
                    <a:pt x="242" y="5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1" name="Freeform 103"/>
            <p:cNvSpPr>
              <a:spLocks noEditPoints="1"/>
            </p:cNvSpPr>
            <p:nvPr/>
          </p:nvSpPr>
          <p:spPr bwMode="auto">
            <a:xfrm>
              <a:off x="2840" y="1490"/>
              <a:ext cx="1056" cy="706"/>
            </a:xfrm>
            <a:custGeom>
              <a:avLst/>
              <a:gdLst>
                <a:gd name="T0" fmla="*/ 0 w 1056"/>
                <a:gd name="T1" fmla="*/ 706 h 706"/>
                <a:gd name="T2" fmla="*/ 0 w 1056"/>
                <a:gd name="T3" fmla="*/ 20 h 706"/>
                <a:gd name="T4" fmla="*/ 1010 w 1056"/>
                <a:gd name="T5" fmla="*/ 20 h 706"/>
                <a:gd name="T6" fmla="*/ 1010 w 1056"/>
                <a:gd name="T7" fmla="*/ 33 h 706"/>
                <a:gd name="T8" fmla="*/ 7 w 1056"/>
                <a:gd name="T9" fmla="*/ 33 h 706"/>
                <a:gd name="T10" fmla="*/ 14 w 1056"/>
                <a:gd name="T11" fmla="*/ 27 h 706"/>
                <a:gd name="T12" fmla="*/ 14 w 1056"/>
                <a:gd name="T13" fmla="*/ 706 h 706"/>
                <a:gd name="T14" fmla="*/ 0 w 1056"/>
                <a:gd name="T15" fmla="*/ 706 h 706"/>
                <a:gd name="T16" fmla="*/ 1001 w 1056"/>
                <a:gd name="T17" fmla="*/ 0 h 706"/>
                <a:gd name="T18" fmla="*/ 1056 w 1056"/>
                <a:gd name="T19" fmla="*/ 27 h 706"/>
                <a:gd name="T20" fmla="*/ 1001 w 1056"/>
                <a:gd name="T21" fmla="*/ 54 h 706"/>
                <a:gd name="T22" fmla="*/ 1001 w 1056"/>
                <a:gd name="T2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706">
                  <a:moveTo>
                    <a:pt x="0" y="706"/>
                  </a:moveTo>
                  <a:lnTo>
                    <a:pt x="0" y="20"/>
                  </a:lnTo>
                  <a:lnTo>
                    <a:pt x="1010" y="20"/>
                  </a:lnTo>
                  <a:lnTo>
                    <a:pt x="1010" y="33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14" y="706"/>
                  </a:lnTo>
                  <a:lnTo>
                    <a:pt x="0" y="706"/>
                  </a:lnTo>
                  <a:close/>
                  <a:moveTo>
                    <a:pt x="1001" y="0"/>
                  </a:moveTo>
                  <a:lnTo>
                    <a:pt x="1056" y="27"/>
                  </a:lnTo>
                  <a:lnTo>
                    <a:pt x="1001" y="5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2" name="Freeform 104"/>
            <p:cNvSpPr>
              <a:spLocks noEditPoints="1"/>
            </p:cNvSpPr>
            <p:nvPr/>
          </p:nvSpPr>
          <p:spPr bwMode="auto">
            <a:xfrm>
              <a:off x="2113" y="2420"/>
              <a:ext cx="761" cy="1020"/>
            </a:xfrm>
            <a:custGeom>
              <a:avLst/>
              <a:gdLst>
                <a:gd name="T0" fmla="*/ 45 w 761"/>
                <a:gd name="T1" fmla="*/ 987 h 1020"/>
                <a:gd name="T2" fmla="*/ 734 w 761"/>
                <a:gd name="T3" fmla="*/ 987 h 1020"/>
                <a:gd name="T4" fmla="*/ 727 w 761"/>
                <a:gd name="T5" fmla="*/ 993 h 1020"/>
                <a:gd name="T6" fmla="*/ 727 w 761"/>
                <a:gd name="T7" fmla="*/ 45 h 1020"/>
                <a:gd name="T8" fmla="*/ 741 w 761"/>
                <a:gd name="T9" fmla="*/ 45 h 1020"/>
                <a:gd name="T10" fmla="*/ 741 w 761"/>
                <a:gd name="T11" fmla="*/ 1000 h 1020"/>
                <a:gd name="T12" fmla="*/ 45 w 761"/>
                <a:gd name="T13" fmla="*/ 1000 h 1020"/>
                <a:gd name="T14" fmla="*/ 45 w 761"/>
                <a:gd name="T15" fmla="*/ 987 h 1020"/>
                <a:gd name="T16" fmla="*/ 54 w 761"/>
                <a:gd name="T17" fmla="*/ 1020 h 1020"/>
                <a:gd name="T18" fmla="*/ 0 w 761"/>
                <a:gd name="T19" fmla="*/ 993 h 1020"/>
                <a:gd name="T20" fmla="*/ 54 w 761"/>
                <a:gd name="T21" fmla="*/ 966 h 1020"/>
                <a:gd name="T22" fmla="*/ 54 w 761"/>
                <a:gd name="T23" fmla="*/ 1020 h 1020"/>
                <a:gd name="T24" fmla="*/ 707 w 761"/>
                <a:gd name="T25" fmla="*/ 54 h 1020"/>
                <a:gd name="T26" fmla="*/ 734 w 761"/>
                <a:gd name="T27" fmla="*/ 0 h 1020"/>
                <a:gd name="T28" fmla="*/ 761 w 761"/>
                <a:gd name="T29" fmla="*/ 54 h 1020"/>
                <a:gd name="T30" fmla="*/ 707 w 761"/>
                <a:gd name="T31" fmla="*/ 54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1" h="1020">
                  <a:moveTo>
                    <a:pt x="45" y="987"/>
                  </a:moveTo>
                  <a:lnTo>
                    <a:pt x="734" y="987"/>
                  </a:lnTo>
                  <a:lnTo>
                    <a:pt x="727" y="993"/>
                  </a:lnTo>
                  <a:lnTo>
                    <a:pt x="727" y="45"/>
                  </a:lnTo>
                  <a:lnTo>
                    <a:pt x="741" y="45"/>
                  </a:lnTo>
                  <a:lnTo>
                    <a:pt x="741" y="1000"/>
                  </a:lnTo>
                  <a:lnTo>
                    <a:pt x="45" y="1000"/>
                  </a:lnTo>
                  <a:lnTo>
                    <a:pt x="45" y="987"/>
                  </a:lnTo>
                  <a:close/>
                  <a:moveTo>
                    <a:pt x="54" y="1020"/>
                  </a:moveTo>
                  <a:lnTo>
                    <a:pt x="0" y="993"/>
                  </a:lnTo>
                  <a:lnTo>
                    <a:pt x="54" y="966"/>
                  </a:lnTo>
                  <a:lnTo>
                    <a:pt x="54" y="1020"/>
                  </a:lnTo>
                  <a:close/>
                  <a:moveTo>
                    <a:pt x="707" y="54"/>
                  </a:moveTo>
                  <a:lnTo>
                    <a:pt x="734" y="0"/>
                  </a:lnTo>
                  <a:lnTo>
                    <a:pt x="761" y="54"/>
                  </a:lnTo>
                  <a:lnTo>
                    <a:pt x="707" y="54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3" name="Freeform 105"/>
            <p:cNvSpPr>
              <a:spLocks noEditPoints="1"/>
            </p:cNvSpPr>
            <p:nvPr/>
          </p:nvSpPr>
          <p:spPr bwMode="auto">
            <a:xfrm>
              <a:off x="4232" y="3372"/>
              <a:ext cx="424" cy="54"/>
            </a:xfrm>
            <a:custGeom>
              <a:avLst/>
              <a:gdLst>
                <a:gd name="T0" fmla="*/ 0 w 424"/>
                <a:gd name="T1" fmla="*/ 20 h 54"/>
                <a:gd name="T2" fmla="*/ 379 w 424"/>
                <a:gd name="T3" fmla="*/ 20 h 54"/>
                <a:gd name="T4" fmla="*/ 379 w 424"/>
                <a:gd name="T5" fmla="*/ 33 h 54"/>
                <a:gd name="T6" fmla="*/ 0 w 424"/>
                <a:gd name="T7" fmla="*/ 33 h 54"/>
                <a:gd name="T8" fmla="*/ 0 w 424"/>
                <a:gd name="T9" fmla="*/ 20 h 54"/>
                <a:gd name="T10" fmla="*/ 369 w 424"/>
                <a:gd name="T11" fmla="*/ 0 h 54"/>
                <a:gd name="T12" fmla="*/ 424 w 424"/>
                <a:gd name="T13" fmla="*/ 27 h 54"/>
                <a:gd name="T14" fmla="*/ 369 w 424"/>
                <a:gd name="T15" fmla="*/ 54 h 54"/>
                <a:gd name="T16" fmla="*/ 369 w 424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54">
                  <a:moveTo>
                    <a:pt x="0" y="20"/>
                  </a:moveTo>
                  <a:lnTo>
                    <a:pt x="379" y="20"/>
                  </a:lnTo>
                  <a:lnTo>
                    <a:pt x="379" y="33"/>
                  </a:lnTo>
                  <a:lnTo>
                    <a:pt x="0" y="33"/>
                  </a:lnTo>
                  <a:lnTo>
                    <a:pt x="0" y="20"/>
                  </a:lnTo>
                  <a:close/>
                  <a:moveTo>
                    <a:pt x="369" y="0"/>
                  </a:moveTo>
                  <a:lnTo>
                    <a:pt x="424" y="27"/>
                  </a:lnTo>
                  <a:lnTo>
                    <a:pt x="369" y="5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54" name="Rectangle 106"/>
            <p:cNvSpPr>
              <a:spLocks noChangeArrowheads="1"/>
            </p:cNvSpPr>
            <p:nvPr/>
          </p:nvSpPr>
          <p:spPr bwMode="auto">
            <a:xfrm>
              <a:off x="3631" y="2842"/>
              <a:ext cx="56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RANSAC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55" name="Group 107"/>
            <p:cNvGrpSpPr>
              <a:grpSpLocks/>
            </p:cNvGrpSpPr>
            <p:nvPr/>
          </p:nvGrpSpPr>
          <p:grpSpPr bwMode="auto">
            <a:xfrm>
              <a:off x="3507" y="2778"/>
              <a:ext cx="743" cy="241"/>
              <a:chOff x="3507" y="2778"/>
              <a:chExt cx="743" cy="241"/>
            </a:xfrm>
          </p:grpSpPr>
          <p:sp>
            <p:nvSpPr>
              <p:cNvPr id="78956" name="Rectangle 108"/>
              <p:cNvSpPr>
                <a:spLocks noChangeArrowheads="1"/>
              </p:cNvSpPr>
              <p:nvPr/>
            </p:nvSpPr>
            <p:spPr bwMode="auto">
              <a:xfrm>
                <a:off x="3525" y="2796"/>
                <a:ext cx="725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57" name="Rectangle 109"/>
              <p:cNvSpPr>
                <a:spLocks noChangeArrowheads="1"/>
              </p:cNvSpPr>
              <p:nvPr/>
            </p:nvSpPr>
            <p:spPr bwMode="auto">
              <a:xfrm>
                <a:off x="3507" y="2778"/>
                <a:ext cx="72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58" name="Rectangle 110"/>
              <p:cNvSpPr>
                <a:spLocks noChangeArrowheads="1"/>
              </p:cNvSpPr>
              <p:nvPr/>
            </p:nvSpPr>
            <p:spPr bwMode="auto">
              <a:xfrm>
                <a:off x="3507" y="2778"/>
                <a:ext cx="725" cy="22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59" name="Rectangle 111"/>
            <p:cNvSpPr>
              <a:spLocks noChangeArrowheads="1"/>
            </p:cNvSpPr>
            <p:nvPr/>
          </p:nvSpPr>
          <p:spPr bwMode="auto">
            <a:xfrm>
              <a:off x="3613" y="2824"/>
              <a:ext cx="56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RANSAC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60" name="Freeform 112"/>
            <p:cNvSpPr>
              <a:spLocks noEditPoints="1"/>
            </p:cNvSpPr>
            <p:nvPr/>
          </p:nvSpPr>
          <p:spPr bwMode="auto">
            <a:xfrm>
              <a:off x="3843" y="3001"/>
              <a:ext cx="54" cy="286"/>
            </a:xfrm>
            <a:custGeom>
              <a:avLst/>
              <a:gdLst>
                <a:gd name="T0" fmla="*/ 33 w 54"/>
                <a:gd name="T1" fmla="*/ 0 h 286"/>
                <a:gd name="T2" fmla="*/ 33 w 54"/>
                <a:gd name="T3" fmla="*/ 241 h 286"/>
                <a:gd name="T4" fmla="*/ 20 w 54"/>
                <a:gd name="T5" fmla="*/ 241 h 286"/>
                <a:gd name="T6" fmla="*/ 20 w 54"/>
                <a:gd name="T7" fmla="*/ 0 h 286"/>
                <a:gd name="T8" fmla="*/ 33 w 54"/>
                <a:gd name="T9" fmla="*/ 0 h 286"/>
                <a:gd name="T10" fmla="*/ 54 w 54"/>
                <a:gd name="T11" fmla="*/ 232 h 286"/>
                <a:gd name="T12" fmla="*/ 27 w 54"/>
                <a:gd name="T13" fmla="*/ 286 h 286"/>
                <a:gd name="T14" fmla="*/ 0 w 54"/>
                <a:gd name="T15" fmla="*/ 232 h 286"/>
                <a:gd name="T16" fmla="*/ 54 w 54"/>
                <a:gd name="T17" fmla="*/ 23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86">
                  <a:moveTo>
                    <a:pt x="33" y="0"/>
                  </a:moveTo>
                  <a:lnTo>
                    <a:pt x="33" y="241"/>
                  </a:lnTo>
                  <a:lnTo>
                    <a:pt x="20" y="241"/>
                  </a:lnTo>
                  <a:lnTo>
                    <a:pt x="20" y="0"/>
                  </a:lnTo>
                  <a:lnTo>
                    <a:pt x="33" y="0"/>
                  </a:lnTo>
                  <a:close/>
                  <a:moveTo>
                    <a:pt x="54" y="232"/>
                  </a:moveTo>
                  <a:lnTo>
                    <a:pt x="27" y="286"/>
                  </a:lnTo>
                  <a:lnTo>
                    <a:pt x="0" y="232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1" name="Freeform 113"/>
            <p:cNvSpPr>
              <a:spLocks noEditPoints="1"/>
            </p:cNvSpPr>
            <p:nvPr/>
          </p:nvSpPr>
          <p:spPr bwMode="auto">
            <a:xfrm>
              <a:off x="1682" y="927"/>
              <a:ext cx="55" cy="210"/>
            </a:xfrm>
            <a:custGeom>
              <a:avLst/>
              <a:gdLst>
                <a:gd name="T0" fmla="*/ 35 w 55"/>
                <a:gd name="T1" fmla="*/ 0 h 210"/>
                <a:gd name="T2" fmla="*/ 34 w 55"/>
                <a:gd name="T3" fmla="*/ 165 h 210"/>
                <a:gd name="T4" fmla="*/ 21 w 55"/>
                <a:gd name="T5" fmla="*/ 165 h 210"/>
                <a:gd name="T6" fmla="*/ 21 w 55"/>
                <a:gd name="T7" fmla="*/ 0 h 210"/>
                <a:gd name="T8" fmla="*/ 35 w 55"/>
                <a:gd name="T9" fmla="*/ 0 h 210"/>
                <a:gd name="T10" fmla="*/ 55 w 55"/>
                <a:gd name="T11" fmla="*/ 156 h 210"/>
                <a:gd name="T12" fmla="*/ 27 w 55"/>
                <a:gd name="T13" fmla="*/ 210 h 210"/>
                <a:gd name="T14" fmla="*/ 0 w 55"/>
                <a:gd name="T15" fmla="*/ 156 h 210"/>
                <a:gd name="T16" fmla="*/ 55 w 55"/>
                <a:gd name="T17" fmla="*/ 15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10">
                  <a:moveTo>
                    <a:pt x="35" y="0"/>
                  </a:moveTo>
                  <a:lnTo>
                    <a:pt x="34" y="165"/>
                  </a:lnTo>
                  <a:lnTo>
                    <a:pt x="21" y="165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55" y="156"/>
                  </a:moveTo>
                  <a:lnTo>
                    <a:pt x="27" y="210"/>
                  </a:lnTo>
                  <a:lnTo>
                    <a:pt x="0" y="156"/>
                  </a:lnTo>
                  <a:lnTo>
                    <a:pt x="55" y="15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2" name="Freeform 114"/>
            <p:cNvSpPr>
              <a:spLocks noEditPoints="1"/>
            </p:cNvSpPr>
            <p:nvPr/>
          </p:nvSpPr>
          <p:spPr bwMode="auto">
            <a:xfrm>
              <a:off x="1680" y="1643"/>
              <a:ext cx="54" cy="553"/>
            </a:xfrm>
            <a:custGeom>
              <a:avLst/>
              <a:gdLst>
                <a:gd name="T0" fmla="*/ 36 w 54"/>
                <a:gd name="T1" fmla="*/ 0 h 553"/>
                <a:gd name="T2" fmla="*/ 36 w 54"/>
                <a:gd name="T3" fmla="*/ 283 h 553"/>
                <a:gd name="T4" fmla="*/ 27 w 54"/>
                <a:gd name="T5" fmla="*/ 283 h 553"/>
                <a:gd name="T6" fmla="*/ 34 w 54"/>
                <a:gd name="T7" fmla="*/ 277 h 553"/>
                <a:gd name="T8" fmla="*/ 34 w 54"/>
                <a:gd name="T9" fmla="*/ 508 h 553"/>
                <a:gd name="T10" fmla="*/ 20 w 54"/>
                <a:gd name="T11" fmla="*/ 508 h 553"/>
                <a:gd name="T12" fmla="*/ 20 w 54"/>
                <a:gd name="T13" fmla="*/ 270 h 553"/>
                <a:gd name="T14" fmla="*/ 29 w 54"/>
                <a:gd name="T15" fmla="*/ 270 h 553"/>
                <a:gd name="T16" fmla="*/ 22 w 54"/>
                <a:gd name="T17" fmla="*/ 277 h 553"/>
                <a:gd name="T18" fmla="*/ 22 w 54"/>
                <a:gd name="T19" fmla="*/ 0 h 553"/>
                <a:gd name="T20" fmla="*/ 36 w 54"/>
                <a:gd name="T21" fmla="*/ 0 h 553"/>
                <a:gd name="T22" fmla="*/ 54 w 54"/>
                <a:gd name="T23" fmla="*/ 499 h 553"/>
                <a:gd name="T24" fmla="*/ 27 w 54"/>
                <a:gd name="T25" fmla="*/ 553 h 553"/>
                <a:gd name="T26" fmla="*/ 0 w 54"/>
                <a:gd name="T27" fmla="*/ 499 h 553"/>
                <a:gd name="T28" fmla="*/ 54 w 54"/>
                <a:gd name="T29" fmla="*/ 499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53">
                  <a:moveTo>
                    <a:pt x="36" y="0"/>
                  </a:moveTo>
                  <a:lnTo>
                    <a:pt x="36" y="283"/>
                  </a:lnTo>
                  <a:lnTo>
                    <a:pt x="27" y="283"/>
                  </a:lnTo>
                  <a:lnTo>
                    <a:pt x="34" y="277"/>
                  </a:lnTo>
                  <a:lnTo>
                    <a:pt x="34" y="508"/>
                  </a:lnTo>
                  <a:lnTo>
                    <a:pt x="20" y="508"/>
                  </a:lnTo>
                  <a:lnTo>
                    <a:pt x="20" y="270"/>
                  </a:lnTo>
                  <a:lnTo>
                    <a:pt x="29" y="270"/>
                  </a:lnTo>
                  <a:lnTo>
                    <a:pt x="22" y="277"/>
                  </a:lnTo>
                  <a:lnTo>
                    <a:pt x="22" y="0"/>
                  </a:lnTo>
                  <a:lnTo>
                    <a:pt x="36" y="0"/>
                  </a:lnTo>
                  <a:close/>
                  <a:moveTo>
                    <a:pt x="54" y="499"/>
                  </a:moveTo>
                  <a:lnTo>
                    <a:pt x="27" y="553"/>
                  </a:lnTo>
                  <a:lnTo>
                    <a:pt x="0" y="499"/>
                  </a:lnTo>
                  <a:lnTo>
                    <a:pt x="54" y="499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3" name="Freeform 115"/>
            <p:cNvSpPr>
              <a:spLocks noEditPoints="1"/>
            </p:cNvSpPr>
            <p:nvPr/>
          </p:nvSpPr>
          <p:spPr bwMode="auto">
            <a:xfrm>
              <a:off x="4232" y="2492"/>
              <a:ext cx="937" cy="425"/>
            </a:xfrm>
            <a:custGeom>
              <a:avLst/>
              <a:gdLst>
                <a:gd name="T0" fmla="*/ 937 w 937"/>
                <a:gd name="T1" fmla="*/ 0 h 425"/>
                <a:gd name="T2" fmla="*/ 937 w 937"/>
                <a:gd name="T3" fmla="*/ 404 h 425"/>
                <a:gd name="T4" fmla="*/ 45 w 937"/>
                <a:gd name="T5" fmla="*/ 404 h 425"/>
                <a:gd name="T6" fmla="*/ 45 w 937"/>
                <a:gd name="T7" fmla="*/ 391 h 425"/>
                <a:gd name="T8" fmla="*/ 931 w 937"/>
                <a:gd name="T9" fmla="*/ 391 h 425"/>
                <a:gd name="T10" fmla="*/ 924 w 937"/>
                <a:gd name="T11" fmla="*/ 398 h 425"/>
                <a:gd name="T12" fmla="*/ 924 w 937"/>
                <a:gd name="T13" fmla="*/ 0 h 425"/>
                <a:gd name="T14" fmla="*/ 937 w 937"/>
                <a:gd name="T15" fmla="*/ 0 h 425"/>
                <a:gd name="T16" fmla="*/ 54 w 937"/>
                <a:gd name="T17" fmla="*/ 425 h 425"/>
                <a:gd name="T18" fmla="*/ 0 w 937"/>
                <a:gd name="T19" fmla="*/ 398 h 425"/>
                <a:gd name="T20" fmla="*/ 54 w 937"/>
                <a:gd name="T21" fmla="*/ 370 h 425"/>
                <a:gd name="T22" fmla="*/ 54 w 937"/>
                <a:gd name="T2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7" h="425">
                  <a:moveTo>
                    <a:pt x="937" y="0"/>
                  </a:moveTo>
                  <a:lnTo>
                    <a:pt x="937" y="404"/>
                  </a:lnTo>
                  <a:lnTo>
                    <a:pt x="45" y="404"/>
                  </a:lnTo>
                  <a:lnTo>
                    <a:pt x="45" y="391"/>
                  </a:lnTo>
                  <a:lnTo>
                    <a:pt x="931" y="391"/>
                  </a:lnTo>
                  <a:lnTo>
                    <a:pt x="924" y="398"/>
                  </a:lnTo>
                  <a:lnTo>
                    <a:pt x="924" y="0"/>
                  </a:lnTo>
                  <a:lnTo>
                    <a:pt x="937" y="0"/>
                  </a:lnTo>
                  <a:close/>
                  <a:moveTo>
                    <a:pt x="54" y="425"/>
                  </a:moveTo>
                  <a:lnTo>
                    <a:pt x="0" y="398"/>
                  </a:lnTo>
                  <a:lnTo>
                    <a:pt x="54" y="370"/>
                  </a:lnTo>
                  <a:lnTo>
                    <a:pt x="54" y="42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64" name="Freeform 116"/>
            <p:cNvSpPr>
              <a:spLocks noEditPoints="1"/>
            </p:cNvSpPr>
            <p:nvPr/>
          </p:nvSpPr>
          <p:spPr bwMode="auto">
            <a:xfrm>
              <a:off x="3843" y="2495"/>
              <a:ext cx="54" cy="283"/>
            </a:xfrm>
            <a:custGeom>
              <a:avLst/>
              <a:gdLst>
                <a:gd name="T0" fmla="*/ 32 w 54"/>
                <a:gd name="T1" fmla="*/ 0 h 283"/>
                <a:gd name="T2" fmla="*/ 32 w 54"/>
                <a:gd name="T3" fmla="*/ 142 h 283"/>
                <a:gd name="T4" fmla="*/ 25 w 54"/>
                <a:gd name="T5" fmla="*/ 135 h 283"/>
                <a:gd name="T6" fmla="*/ 33 w 54"/>
                <a:gd name="T7" fmla="*/ 135 h 283"/>
                <a:gd name="T8" fmla="*/ 33 w 54"/>
                <a:gd name="T9" fmla="*/ 238 h 283"/>
                <a:gd name="T10" fmla="*/ 20 w 54"/>
                <a:gd name="T11" fmla="*/ 238 h 283"/>
                <a:gd name="T12" fmla="*/ 20 w 54"/>
                <a:gd name="T13" fmla="*/ 142 h 283"/>
                <a:gd name="T14" fmla="*/ 27 w 54"/>
                <a:gd name="T15" fmla="*/ 148 h 283"/>
                <a:gd name="T16" fmla="*/ 19 w 54"/>
                <a:gd name="T17" fmla="*/ 148 h 283"/>
                <a:gd name="T18" fmla="*/ 19 w 54"/>
                <a:gd name="T19" fmla="*/ 0 h 283"/>
                <a:gd name="T20" fmla="*/ 32 w 54"/>
                <a:gd name="T21" fmla="*/ 0 h 283"/>
                <a:gd name="T22" fmla="*/ 54 w 54"/>
                <a:gd name="T23" fmla="*/ 229 h 283"/>
                <a:gd name="T24" fmla="*/ 27 w 54"/>
                <a:gd name="T25" fmla="*/ 283 h 283"/>
                <a:gd name="T26" fmla="*/ 0 w 54"/>
                <a:gd name="T27" fmla="*/ 229 h 283"/>
                <a:gd name="T28" fmla="*/ 54 w 54"/>
                <a:gd name="T29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283">
                  <a:moveTo>
                    <a:pt x="32" y="0"/>
                  </a:moveTo>
                  <a:lnTo>
                    <a:pt x="32" y="142"/>
                  </a:lnTo>
                  <a:lnTo>
                    <a:pt x="25" y="135"/>
                  </a:lnTo>
                  <a:lnTo>
                    <a:pt x="33" y="135"/>
                  </a:lnTo>
                  <a:lnTo>
                    <a:pt x="33" y="238"/>
                  </a:lnTo>
                  <a:lnTo>
                    <a:pt x="20" y="238"/>
                  </a:lnTo>
                  <a:lnTo>
                    <a:pt x="20" y="142"/>
                  </a:lnTo>
                  <a:lnTo>
                    <a:pt x="27" y="148"/>
                  </a:lnTo>
                  <a:lnTo>
                    <a:pt x="19" y="148"/>
                  </a:lnTo>
                  <a:lnTo>
                    <a:pt x="19" y="0"/>
                  </a:lnTo>
                  <a:lnTo>
                    <a:pt x="32" y="0"/>
                  </a:lnTo>
                  <a:close/>
                  <a:moveTo>
                    <a:pt x="54" y="229"/>
                  </a:moveTo>
                  <a:lnTo>
                    <a:pt x="27" y="283"/>
                  </a:lnTo>
                  <a:lnTo>
                    <a:pt x="0" y="229"/>
                  </a:lnTo>
                  <a:lnTo>
                    <a:pt x="54" y="229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8965" name="Group 117"/>
            <p:cNvGrpSpPr>
              <a:grpSpLocks/>
            </p:cNvGrpSpPr>
            <p:nvPr/>
          </p:nvGrpSpPr>
          <p:grpSpPr bwMode="auto">
            <a:xfrm>
              <a:off x="1080" y="1137"/>
              <a:ext cx="1276" cy="524"/>
              <a:chOff x="1080" y="1137"/>
              <a:chExt cx="1276" cy="524"/>
            </a:xfrm>
          </p:grpSpPr>
          <p:sp>
            <p:nvSpPr>
              <p:cNvPr id="78966" name="Rectangle 118"/>
              <p:cNvSpPr>
                <a:spLocks noChangeArrowheads="1"/>
              </p:cNvSpPr>
              <p:nvPr/>
            </p:nvSpPr>
            <p:spPr bwMode="auto">
              <a:xfrm>
                <a:off x="1098" y="1155"/>
                <a:ext cx="1258" cy="506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67" name="Rectangle 119"/>
              <p:cNvSpPr>
                <a:spLocks noChangeArrowheads="1"/>
              </p:cNvSpPr>
              <p:nvPr/>
            </p:nvSpPr>
            <p:spPr bwMode="auto">
              <a:xfrm>
                <a:off x="1080" y="1137"/>
                <a:ext cx="1258" cy="50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68" name="Rectangle 120"/>
              <p:cNvSpPr>
                <a:spLocks noChangeArrowheads="1"/>
              </p:cNvSpPr>
              <p:nvPr/>
            </p:nvSpPr>
            <p:spPr bwMode="auto">
              <a:xfrm>
                <a:off x="1080" y="1137"/>
                <a:ext cx="1258" cy="506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69" name="Rectangle 121"/>
            <p:cNvSpPr>
              <a:spLocks noChangeArrowheads="1"/>
            </p:cNvSpPr>
            <p:nvPr/>
          </p:nvSpPr>
          <p:spPr bwMode="auto">
            <a:xfrm>
              <a:off x="1432" y="770"/>
              <a:ext cx="65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Input frame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70" name="Group 122"/>
            <p:cNvGrpSpPr>
              <a:grpSpLocks/>
            </p:cNvGrpSpPr>
            <p:nvPr/>
          </p:nvGrpSpPr>
          <p:grpSpPr bwMode="auto">
            <a:xfrm>
              <a:off x="1344" y="704"/>
              <a:ext cx="750" cy="241"/>
              <a:chOff x="1344" y="704"/>
              <a:chExt cx="750" cy="241"/>
            </a:xfrm>
          </p:grpSpPr>
          <p:sp>
            <p:nvSpPr>
              <p:cNvPr id="78971" name="Rectangle 123"/>
              <p:cNvSpPr>
                <a:spLocks noChangeArrowheads="1"/>
              </p:cNvSpPr>
              <p:nvPr/>
            </p:nvSpPr>
            <p:spPr bwMode="auto">
              <a:xfrm>
                <a:off x="1362" y="722"/>
                <a:ext cx="732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72" name="Rectangle 124"/>
              <p:cNvSpPr>
                <a:spLocks noChangeArrowheads="1"/>
              </p:cNvSpPr>
              <p:nvPr/>
            </p:nvSpPr>
            <p:spPr bwMode="auto">
              <a:xfrm>
                <a:off x="1344" y="704"/>
                <a:ext cx="732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73" name="Rectangle 125"/>
              <p:cNvSpPr>
                <a:spLocks noChangeArrowheads="1"/>
              </p:cNvSpPr>
              <p:nvPr/>
            </p:nvSpPr>
            <p:spPr bwMode="auto">
              <a:xfrm>
                <a:off x="1344" y="704"/>
                <a:ext cx="732" cy="22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74" name="Rectangle 126"/>
            <p:cNvSpPr>
              <a:spLocks noChangeArrowheads="1"/>
            </p:cNvSpPr>
            <p:nvPr/>
          </p:nvSpPr>
          <p:spPr bwMode="auto">
            <a:xfrm>
              <a:off x="1414" y="751"/>
              <a:ext cx="65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 frame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75" name="Rectangle 127"/>
            <p:cNvSpPr>
              <a:spLocks noChangeArrowheads="1"/>
            </p:cNvSpPr>
            <p:nvPr/>
          </p:nvSpPr>
          <p:spPr bwMode="auto">
            <a:xfrm>
              <a:off x="1532" y="1485"/>
              <a:ext cx="38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BCVD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76" name="Group 128"/>
            <p:cNvGrpSpPr>
              <a:grpSpLocks/>
            </p:cNvGrpSpPr>
            <p:nvPr/>
          </p:nvGrpSpPr>
          <p:grpSpPr bwMode="auto">
            <a:xfrm>
              <a:off x="1298" y="3088"/>
              <a:ext cx="815" cy="651"/>
              <a:chOff x="1298" y="3088"/>
              <a:chExt cx="815" cy="651"/>
            </a:xfrm>
          </p:grpSpPr>
          <p:sp>
            <p:nvSpPr>
              <p:cNvPr id="78977" name="Rectangle 129"/>
              <p:cNvSpPr>
                <a:spLocks noChangeArrowheads="1"/>
              </p:cNvSpPr>
              <p:nvPr/>
            </p:nvSpPr>
            <p:spPr bwMode="auto">
              <a:xfrm>
                <a:off x="1298" y="3088"/>
                <a:ext cx="815" cy="6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78" name="Freeform 130"/>
              <p:cNvSpPr>
                <a:spLocks/>
              </p:cNvSpPr>
              <p:nvPr/>
            </p:nvSpPr>
            <p:spPr bwMode="auto">
              <a:xfrm>
                <a:off x="1299" y="3088"/>
                <a:ext cx="814" cy="650"/>
              </a:xfrm>
              <a:custGeom>
                <a:avLst/>
                <a:gdLst>
                  <a:gd name="T0" fmla="*/ 3000 w 6000"/>
                  <a:gd name="T1" fmla="*/ 0 h 4800"/>
                  <a:gd name="T2" fmla="*/ 0 w 6000"/>
                  <a:gd name="T3" fmla="*/ 754 h 4800"/>
                  <a:gd name="T4" fmla="*/ 0 w 6000"/>
                  <a:gd name="T5" fmla="*/ 4047 h 4800"/>
                  <a:gd name="T6" fmla="*/ 3000 w 6000"/>
                  <a:gd name="T7" fmla="*/ 4800 h 4800"/>
                  <a:gd name="T8" fmla="*/ 6000 w 6000"/>
                  <a:gd name="T9" fmla="*/ 4047 h 4800"/>
                  <a:gd name="T10" fmla="*/ 6000 w 6000"/>
                  <a:gd name="T11" fmla="*/ 754 h 4800"/>
                  <a:gd name="T12" fmla="*/ 3000 w 6000"/>
                  <a:gd name="T13" fmla="*/ 0 h 4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00" h="4800">
                    <a:moveTo>
                      <a:pt x="3000" y="0"/>
                    </a:moveTo>
                    <a:cubicBezTo>
                      <a:pt x="1343" y="0"/>
                      <a:pt x="0" y="338"/>
                      <a:pt x="0" y="754"/>
                    </a:cubicBezTo>
                    <a:lnTo>
                      <a:pt x="0" y="4047"/>
                    </a:lnTo>
                    <a:cubicBezTo>
                      <a:pt x="0" y="4463"/>
                      <a:pt x="1343" y="4800"/>
                      <a:pt x="3000" y="4800"/>
                    </a:cubicBezTo>
                    <a:cubicBezTo>
                      <a:pt x="4657" y="4800"/>
                      <a:pt x="6000" y="4463"/>
                      <a:pt x="6000" y="4047"/>
                    </a:cubicBezTo>
                    <a:lnTo>
                      <a:pt x="6000" y="754"/>
                    </a:lnTo>
                    <a:cubicBezTo>
                      <a:pt x="6000" y="338"/>
                      <a:pt x="4657" y="0"/>
                      <a:pt x="3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79" name="Rectangle 131"/>
              <p:cNvSpPr>
                <a:spLocks noChangeArrowheads="1"/>
              </p:cNvSpPr>
              <p:nvPr/>
            </p:nvSpPr>
            <p:spPr bwMode="auto">
              <a:xfrm>
                <a:off x="1298" y="3088"/>
                <a:ext cx="815" cy="6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80" name="Freeform 132"/>
              <p:cNvSpPr>
                <a:spLocks/>
              </p:cNvSpPr>
              <p:nvPr/>
            </p:nvSpPr>
            <p:spPr bwMode="auto">
              <a:xfrm>
                <a:off x="1299" y="3088"/>
                <a:ext cx="814" cy="650"/>
              </a:xfrm>
              <a:custGeom>
                <a:avLst/>
                <a:gdLst>
                  <a:gd name="T0" fmla="*/ 3000 w 6000"/>
                  <a:gd name="T1" fmla="*/ 0 h 4800"/>
                  <a:gd name="T2" fmla="*/ 0 w 6000"/>
                  <a:gd name="T3" fmla="*/ 754 h 4800"/>
                  <a:gd name="T4" fmla="*/ 0 w 6000"/>
                  <a:gd name="T5" fmla="*/ 4047 h 4800"/>
                  <a:gd name="T6" fmla="*/ 3000 w 6000"/>
                  <a:gd name="T7" fmla="*/ 4800 h 4800"/>
                  <a:gd name="T8" fmla="*/ 6000 w 6000"/>
                  <a:gd name="T9" fmla="*/ 4047 h 4800"/>
                  <a:gd name="T10" fmla="*/ 6000 w 6000"/>
                  <a:gd name="T11" fmla="*/ 754 h 4800"/>
                  <a:gd name="T12" fmla="*/ 3000 w 6000"/>
                  <a:gd name="T13" fmla="*/ 0 h 4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00" h="4800">
                    <a:moveTo>
                      <a:pt x="3000" y="0"/>
                    </a:moveTo>
                    <a:cubicBezTo>
                      <a:pt x="1343" y="0"/>
                      <a:pt x="0" y="338"/>
                      <a:pt x="0" y="754"/>
                    </a:cubicBezTo>
                    <a:lnTo>
                      <a:pt x="0" y="4047"/>
                    </a:lnTo>
                    <a:cubicBezTo>
                      <a:pt x="0" y="4463"/>
                      <a:pt x="1343" y="4800"/>
                      <a:pt x="3000" y="4800"/>
                    </a:cubicBezTo>
                    <a:cubicBezTo>
                      <a:pt x="4657" y="4800"/>
                      <a:pt x="6000" y="4463"/>
                      <a:pt x="6000" y="4047"/>
                    </a:cubicBezTo>
                    <a:lnTo>
                      <a:pt x="6000" y="754"/>
                    </a:lnTo>
                    <a:cubicBezTo>
                      <a:pt x="6000" y="338"/>
                      <a:pt x="4657" y="0"/>
                      <a:pt x="3000" y="0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81" name="Freeform 133"/>
              <p:cNvSpPr>
                <a:spLocks/>
              </p:cNvSpPr>
              <p:nvPr/>
            </p:nvSpPr>
            <p:spPr bwMode="auto">
              <a:xfrm>
                <a:off x="1299" y="3190"/>
                <a:ext cx="814" cy="102"/>
              </a:xfrm>
              <a:custGeom>
                <a:avLst/>
                <a:gdLst>
                  <a:gd name="T0" fmla="*/ 0 w 814"/>
                  <a:gd name="T1" fmla="*/ 0 h 102"/>
                  <a:gd name="T2" fmla="*/ 407 w 814"/>
                  <a:gd name="T3" fmla="*/ 102 h 102"/>
                  <a:gd name="T4" fmla="*/ 814 w 814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4" h="102">
                    <a:moveTo>
                      <a:pt x="0" y="0"/>
                    </a:moveTo>
                    <a:cubicBezTo>
                      <a:pt x="0" y="57"/>
                      <a:pt x="182" y="102"/>
                      <a:pt x="407" y="102"/>
                    </a:cubicBezTo>
                    <a:cubicBezTo>
                      <a:pt x="632" y="102"/>
                      <a:pt x="814" y="57"/>
                      <a:pt x="814" y="0"/>
                    </a:cubicBez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82" name="Rectangle 134"/>
            <p:cNvSpPr>
              <a:spLocks noChangeArrowheads="1"/>
            </p:cNvSpPr>
            <p:nvPr/>
          </p:nvSpPr>
          <p:spPr bwMode="auto">
            <a:xfrm>
              <a:off x="1356" y="3393"/>
              <a:ext cx="77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Tracking data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83" name="Rectangle 135"/>
            <p:cNvSpPr>
              <a:spLocks noChangeArrowheads="1"/>
            </p:cNvSpPr>
            <p:nvPr/>
          </p:nvSpPr>
          <p:spPr bwMode="auto">
            <a:xfrm>
              <a:off x="1313" y="2261"/>
              <a:ext cx="90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Correspondence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8984" name="Group 136"/>
            <p:cNvGrpSpPr>
              <a:grpSpLocks/>
            </p:cNvGrpSpPr>
            <p:nvPr/>
          </p:nvGrpSpPr>
          <p:grpSpPr bwMode="auto">
            <a:xfrm>
              <a:off x="1181" y="2196"/>
              <a:ext cx="1069" cy="242"/>
              <a:chOff x="1181" y="2196"/>
              <a:chExt cx="1069" cy="242"/>
            </a:xfrm>
          </p:grpSpPr>
          <p:sp>
            <p:nvSpPr>
              <p:cNvPr id="78985" name="Rectangle 137"/>
              <p:cNvSpPr>
                <a:spLocks noChangeArrowheads="1"/>
              </p:cNvSpPr>
              <p:nvPr/>
            </p:nvSpPr>
            <p:spPr bwMode="auto">
              <a:xfrm>
                <a:off x="1199" y="2214"/>
                <a:ext cx="1051" cy="22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86" name="Rectangle 138"/>
              <p:cNvSpPr>
                <a:spLocks noChangeArrowheads="1"/>
              </p:cNvSpPr>
              <p:nvPr/>
            </p:nvSpPr>
            <p:spPr bwMode="auto">
              <a:xfrm>
                <a:off x="1181" y="2196"/>
                <a:ext cx="1051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87" name="Rectangle 139"/>
              <p:cNvSpPr>
                <a:spLocks noChangeArrowheads="1"/>
              </p:cNvSpPr>
              <p:nvPr/>
            </p:nvSpPr>
            <p:spPr bwMode="auto">
              <a:xfrm>
                <a:off x="1181" y="2196"/>
                <a:ext cx="1051" cy="22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88" name="Rectangle 140"/>
            <p:cNvSpPr>
              <a:spLocks noChangeArrowheads="1"/>
            </p:cNvSpPr>
            <p:nvPr/>
          </p:nvSpPr>
          <p:spPr bwMode="auto">
            <a:xfrm>
              <a:off x="1294" y="2243"/>
              <a:ext cx="9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Correspondence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8989" name="Freeform 141"/>
            <p:cNvSpPr>
              <a:spLocks noEditPoints="1"/>
            </p:cNvSpPr>
            <p:nvPr/>
          </p:nvSpPr>
          <p:spPr bwMode="auto">
            <a:xfrm>
              <a:off x="1011" y="2281"/>
              <a:ext cx="288" cy="1139"/>
            </a:xfrm>
            <a:custGeom>
              <a:avLst/>
              <a:gdLst>
                <a:gd name="T0" fmla="*/ 288 w 288"/>
                <a:gd name="T1" fmla="*/ 1139 h 1139"/>
                <a:gd name="T2" fmla="*/ 0 w 288"/>
                <a:gd name="T3" fmla="*/ 1139 h 1139"/>
                <a:gd name="T4" fmla="*/ 0 w 288"/>
                <a:gd name="T5" fmla="*/ 20 h 1139"/>
                <a:gd name="T6" fmla="*/ 125 w 288"/>
                <a:gd name="T7" fmla="*/ 20 h 1139"/>
                <a:gd name="T8" fmla="*/ 125 w 288"/>
                <a:gd name="T9" fmla="*/ 34 h 1139"/>
                <a:gd name="T10" fmla="*/ 7 w 288"/>
                <a:gd name="T11" fmla="*/ 34 h 1139"/>
                <a:gd name="T12" fmla="*/ 14 w 288"/>
                <a:gd name="T13" fmla="*/ 27 h 1139"/>
                <a:gd name="T14" fmla="*/ 14 w 288"/>
                <a:gd name="T15" fmla="*/ 1132 h 1139"/>
                <a:gd name="T16" fmla="*/ 7 w 288"/>
                <a:gd name="T17" fmla="*/ 1126 h 1139"/>
                <a:gd name="T18" fmla="*/ 288 w 288"/>
                <a:gd name="T19" fmla="*/ 1126 h 1139"/>
                <a:gd name="T20" fmla="*/ 288 w 288"/>
                <a:gd name="T21" fmla="*/ 1139 h 1139"/>
                <a:gd name="T22" fmla="*/ 116 w 288"/>
                <a:gd name="T23" fmla="*/ 0 h 1139"/>
                <a:gd name="T24" fmla="*/ 170 w 288"/>
                <a:gd name="T25" fmla="*/ 27 h 1139"/>
                <a:gd name="T26" fmla="*/ 116 w 288"/>
                <a:gd name="T27" fmla="*/ 54 h 1139"/>
                <a:gd name="T28" fmla="*/ 116 w 288"/>
                <a:gd name="T29" fmla="*/ 0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139">
                  <a:moveTo>
                    <a:pt x="288" y="1139"/>
                  </a:moveTo>
                  <a:lnTo>
                    <a:pt x="0" y="1139"/>
                  </a:lnTo>
                  <a:lnTo>
                    <a:pt x="0" y="20"/>
                  </a:lnTo>
                  <a:lnTo>
                    <a:pt x="125" y="20"/>
                  </a:lnTo>
                  <a:lnTo>
                    <a:pt x="125" y="34"/>
                  </a:lnTo>
                  <a:lnTo>
                    <a:pt x="7" y="34"/>
                  </a:lnTo>
                  <a:lnTo>
                    <a:pt x="14" y="27"/>
                  </a:lnTo>
                  <a:lnTo>
                    <a:pt x="14" y="1132"/>
                  </a:lnTo>
                  <a:lnTo>
                    <a:pt x="7" y="1126"/>
                  </a:lnTo>
                  <a:lnTo>
                    <a:pt x="288" y="1126"/>
                  </a:lnTo>
                  <a:lnTo>
                    <a:pt x="288" y="1139"/>
                  </a:lnTo>
                  <a:close/>
                  <a:moveTo>
                    <a:pt x="116" y="0"/>
                  </a:moveTo>
                  <a:lnTo>
                    <a:pt x="170" y="27"/>
                  </a:lnTo>
                  <a:lnTo>
                    <a:pt x="116" y="54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0" name="Freeform 142"/>
            <p:cNvSpPr>
              <a:spLocks noEditPoints="1"/>
            </p:cNvSpPr>
            <p:nvPr/>
          </p:nvSpPr>
          <p:spPr bwMode="auto">
            <a:xfrm>
              <a:off x="1679" y="2420"/>
              <a:ext cx="54" cy="668"/>
            </a:xfrm>
            <a:custGeom>
              <a:avLst/>
              <a:gdLst>
                <a:gd name="T0" fmla="*/ 35 w 54"/>
                <a:gd name="T1" fmla="*/ 0 h 668"/>
                <a:gd name="T2" fmla="*/ 35 w 54"/>
                <a:gd name="T3" fmla="*/ 341 h 668"/>
                <a:gd name="T4" fmla="*/ 27 w 54"/>
                <a:gd name="T5" fmla="*/ 341 h 668"/>
                <a:gd name="T6" fmla="*/ 34 w 54"/>
                <a:gd name="T7" fmla="*/ 334 h 668"/>
                <a:gd name="T8" fmla="*/ 34 w 54"/>
                <a:gd name="T9" fmla="*/ 623 h 668"/>
                <a:gd name="T10" fmla="*/ 20 w 54"/>
                <a:gd name="T11" fmla="*/ 623 h 668"/>
                <a:gd name="T12" fmla="*/ 20 w 54"/>
                <a:gd name="T13" fmla="*/ 327 h 668"/>
                <a:gd name="T14" fmla="*/ 28 w 54"/>
                <a:gd name="T15" fmla="*/ 327 h 668"/>
                <a:gd name="T16" fmla="*/ 21 w 54"/>
                <a:gd name="T17" fmla="*/ 334 h 668"/>
                <a:gd name="T18" fmla="*/ 21 w 54"/>
                <a:gd name="T19" fmla="*/ 0 h 668"/>
                <a:gd name="T20" fmla="*/ 35 w 54"/>
                <a:gd name="T21" fmla="*/ 0 h 668"/>
                <a:gd name="T22" fmla="*/ 54 w 54"/>
                <a:gd name="T23" fmla="*/ 614 h 668"/>
                <a:gd name="T24" fmla="*/ 27 w 54"/>
                <a:gd name="T25" fmla="*/ 668 h 668"/>
                <a:gd name="T26" fmla="*/ 0 w 54"/>
                <a:gd name="T27" fmla="*/ 614 h 668"/>
                <a:gd name="T28" fmla="*/ 54 w 54"/>
                <a:gd name="T29" fmla="*/ 614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668">
                  <a:moveTo>
                    <a:pt x="35" y="0"/>
                  </a:moveTo>
                  <a:lnTo>
                    <a:pt x="35" y="341"/>
                  </a:lnTo>
                  <a:lnTo>
                    <a:pt x="27" y="341"/>
                  </a:lnTo>
                  <a:lnTo>
                    <a:pt x="34" y="334"/>
                  </a:lnTo>
                  <a:lnTo>
                    <a:pt x="34" y="623"/>
                  </a:lnTo>
                  <a:lnTo>
                    <a:pt x="20" y="623"/>
                  </a:lnTo>
                  <a:lnTo>
                    <a:pt x="20" y="327"/>
                  </a:lnTo>
                  <a:lnTo>
                    <a:pt x="28" y="327"/>
                  </a:lnTo>
                  <a:lnTo>
                    <a:pt x="21" y="334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54" y="614"/>
                  </a:moveTo>
                  <a:lnTo>
                    <a:pt x="27" y="668"/>
                  </a:lnTo>
                  <a:lnTo>
                    <a:pt x="0" y="614"/>
                  </a:lnTo>
                  <a:lnTo>
                    <a:pt x="54" y="614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1" name="Oval 143"/>
            <p:cNvSpPr>
              <a:spLocks noChangeArrowheads="1"/>
            </p:cNvSpPr>
            <p:nvPr/>
          </p:nvSpPr>
          <p:spPr bwMode="auto">
            <a:xfrm>
              <a:off x="1995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92" name="Oval 144"/>
            <p:cNvSpPr>
              <a:spLocks noChangeArrowheads="1"/>
            </p:cNvSpPr>
            <p:nvPr/>
          </p:nvSpPr>
          <p:spPr bwMode="auto">
            <a:xfrm>
              <a:off x="1724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93" name="Oval 145"/>
            <p:cNvSpPr>
              <a:spLocks noChangeArrowheads="1"/>
            </p:cNvSpPr>
            <p:nvPr/>
          </p:nvSpPr>
          <p:spPr bwMode="auto">
            <a:xfrm>
              <a:off x="1452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94" name="Oval 146"/>
            <p:cNvSpPr>
              <a:spLocks noChangeArrowheads="1"/>
            </p:cNvSpPr>
            <p:nvPr/>
          </p:nvSpPr>
          <p:spPr bwMode="auto">
            <a:xfrm>
              <a:off x="1181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95" name="Freeform 147"/>
            <p:cNvSpPr>
              <a:spLocks noEditPoints="1"/>
            </p:cNvSpPr>
            <p:nvPr/>
          </p:nvSpPr>
          <p:spPr bwMode="auto">
            <a:xfrm>
              <a:off x="1339" y="1273"/>
              <a:ext cx="113" cy="54"/>
            </a:xfrm>
            <a:custGeom>
              <a:avLst/>
              <a:gdLst>
                <a:gd name="T0" fmla="*/ 66 w 1666"/>
                <a:gd name="T1" fmla="*/ 334 h 800"/>
                <a:gd name="T2" fmla="*/ 1000 w 1666"/>
                <a:gd name="T3" fmla="*/ 334 h 800"/>
                <a:gd name="T4" fmla="*/ 1066 w 1666"/>
                <a:gd name="T5" fmla="*/ 400 h 800"/>
                <a:gd name="T6" fmla="*/ 1000 w 1666"/>
                <a:gd name="T7" fmla="*/ 467 h 800"/>
                <a:gd name="T8" fmla="*/ 66 w 1666"/>
                <a:gd name="T9" fmla="*/ 467 h 800"/>
                <a:gd name="T10" fmla="*/ 0 w 1666"/>
                <a:gd name="T11" fmla="*/ 400 h 800"/>
                <a:gd name="T12" fmla="*/ 66 w 1666"/>
                <a:gd name="T13" fmla="*/ 334 h 800"/>
                <a:gd name="T14" fmla="*/ 866 w 1666"/>
                <a:gd name="T15" fmla="*/ 0 h 800"/>
                <a:gd name="T16" fmla="*/ 1666 w 1666"/>
                <a:gd name="T17" fmla="*/ 400 h 800"/>
                <a:gd name="T18" fmla="*/ 866 w 1666"/>
                <a:gd name="T19" fmla="*/ 800 h 800"/>
                <a:gd name="T20" fmla="*/ 866 w 1666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6" h="800">
                  <a:moveTo>
                    <a:pt x="66" y="334"/>
                  </a:moveTo>
                  <a:lnTo>
                    <a:pt x="1000" y="334"/>
                  </a:lnTo>
                  <a:cubicBezTo>
                    <a:pt x="1037" y="334"/>
                    <a:pt x="1066" y="364"/>
                    <a:pt x="1066" y="400"/>
                  </a:cubicBezTo>
                  <a:cubicBezTo>
                    <a:pt x="1066" y="437"/>
                    <a:pt x="1037" y="467"/>
                    <a:pt x="1000" y="467"/>
                  </a:cubicBezTo>
                  <a:lnTo>
                    <a:pt x="66" y="467"/>
                  </a:lnTo>
                  <a:cubicBezTo>
                    <a:pt x="30" y="467"/>
                    <a:pt x="0" y="437"/>
                    <a:pt x="0" y="400"/>
                  </a:cubicBezTo>
                  <a:cubicBezTo>
                    <a:pt x="0" y="364"/>
                    <a:pt x="30" y="334"/>
                    <a:pt x="66" y="334"/>
                  </a:cubicBezTo>
                  <a:close/>
                  <a:moveTo>
                    <a:pt x="866" y="0"/>
                  </a:moveTo>
                  <a:lnTo>
                    <a:pt x="1666" y="400"/>
                  </a:lnTo>
                  <a:lnTo>
                    <a:pt x="866" y="80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6" name="Freeform 148"/>
            <p:cNvSpPr>
              <a:spLocks noEditPoints="1"/>
            </p:cNvSpPr>
            <p:nvPr/>
          </p:nvSpPr>
          <p:spPr bwMode="auto">
            <a:xfrm>
              <a:off x="1611" y="1273"/>
              <a:ext cx="113" cy="54"/>
            </a:xfrm>
            <a:custGeom>
              <a:avLst/>
              <a:gdLst>
                <a:gd name="T0" fmla="*/ 66 w 1666"/>
                <a:gd name="T1" fmla="*/ 334 h 800"/>
                <a:gd name="T2" fmla="*/ 1000 w 1666"/>
                <a:gd name="T3" fmla="*/ 334 h 800"/>
                <a:gd name="T4" fmla="*/ 1066 w 1666"/>
                <a:gd name="T5" fmla="*/ 400 h 800"/>
                <a:gd name="T6" fmla="*/ 1000 w 1666"/>
                <a:gd name="T7" fmla="*/ 467 h 800"/>
                <a:gd name="T8" fmla="*/ 66 w 1666"/>
                <a:gd name="T9" fmla="*/ 467 h 800"/>
                <a:gd name="T10" fmla="*/ 0 w 1666"/>
                <a:gd name="T11" fmla="*/ 400 h 800"/>
                <a:gd name="T12" fmla="*/ 66 w 1666"/>
                <a:gd name="T13" fmla="*/ 334 h 800"/>
                <a:gd name="T14" fmla="*/ 866 w 1666"/>
                <a:gd name="T15" fmla="*/ 0 h 800"/>
                <a:gd name="T16" fmla="*/ 1666 w 1666"/>
                <a:gd name="T17" fmla="*/ 400 h 800"/>
                <a:gd name="T18" fmla="*/ 866 w 1666"/>
                <a:gd name="T19" fmla="*/ 800 h 800"/>
                <a:gd name="T20" fmla="*/ 866 w 1666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6" h="800">
                  <a:moveTo>
                    <a:pt x="66" y="334"/>
                  </a:moveTo>
                  <a:lnTo>
                    <a:pt x="1000" y="334"/>
                  </a:lnTo>
                  <a:cubicBezTo>
                    <a:pt x="1037" y="334"/>
                    <a:pt x="1066" y="364"/>
                    <a:pt x="1066" y="400"/>
                  </a:cubicBezTo>
                  <a:cubicBezTo>
                    <a:pt x="1066" y="437"/>
                    <a:pt x="1037" y="467"/>
                    <a:pt x="1000" y="467"/>
                  </a:cubicBezTo>
                  <a:lnTo>
                    <a:pt x="66" y="467"/>
                  </a:lnTo>
                  <a:cubicBezTo>
                    <a:pt x="30" y="467"/>
                    <a:pt x="0" y="437"/>
                    <a:pt x="0" y="400"/>
                  </a:cubicBezTo>
                  <a:cubicBezTo>
                    <a:pt x="0" y="364"/>
                    <a:pt x="30" y="334"/>
                    <a:pt x="66" y="334"/>
                  </a:cubicBezTo>
                  <a:close/>
                  <a:moveTo>
                    <a:pt x="866" y="0"/>
                  </a:moveTo>
                  <a:lnTo>
                    <a:pt x="1666" y="400"/>
                  </a:lnTo>
                  <a:lnTo>
                    <a:pt x="866" y="80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7" name="Freeform 149"/>
            <p:cNvSpPr>
              <a:spLocks noEditPoints="1"/>
            </p:cNvSpPr>
            <p:nvPr/>
          </p:nvSpPr>
          <p:spPr bwMode="auto">
            <a:xfrm>
              <a:off x="1882" y="1273"/>
              <a:ext cx="113" cy="54"/>
            </a:xfrm>
            <a:custGeom>
              <a:avLst/>
              <a:gdLst>
                <a:gd name="T0" fmla="*/ 66 w 1666"/>
                <a:gd name="T1" fmla="*/ 334 h 800"/>
                <a:gd name="T2" fmla="*/ 1000 w 1666"/>
                <a:gd name="T3" fmla="*/ 334 h 800"/>
                <a:gd name="T4" fmla="*/ 1066 w 1666"/>
                <a:gd name="T5" fmla="*/ 400 h 800"/>
                <a:gd name="T6" fmla="*/ 1000 w 1666"/>
                <a:gd name="T7" fmla="*/ 467 h 800"/>
                <a:gd name="T8" fmla="*/ 66 w 1666"/>
                <a:gd name="T9" fmla="*/ 467 h 800"/>
                <a:gd name="T10" fmla="*/ 0 w 1666"/>
                <a:gd name="T11" fmla="*/ 400 h 800"/>
                <a:gd name="T12" fmla="*/ 66 w 1666"/>
                <a:gd name="T13" fmla="*/ 334 h 800"/>
                <a:gd name="T14" fmla="*/ 866 w 1666"/>
                <a:gd name="T15" fmla="*/ 0 h 800"/>
                <a:gd name="T16" fmla="*/ 1666 w 1666"/>
                <a:gd name="T17" fmla="*/ 400 h 800"/>
                <a:gd name="T18" fmla="*/ 866 w 1666"/>
                <a:gd name="T19" fmla="*/ 800 h 800"/>
                <a:gd name="T20" fmla="*/ 866 w 1666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6" h="800">
                  <a:moveTo>
                    <a:pt x="66" y="334"/>
                  </a:moveTo>
                  <a:lnTo>
                    <a:pt x="1000" y="334"/>
                  </a:lnTo>
                  <a:cubicBezTo>
                    <a:pt x="1037" y="334"/>
                    <a:pt x="1066" y="364"/>
                    <a:pt x="1066" y="400"/>
                  </a:cubicBezTo>
                  <a:cubicBezTo>
                    <a:pt x="1066" y="437"/>
                    <a:pt x="1037" y="467"/>
                    <a:pt x="1000" y="467"/>
                  </a:cubicBezTo>
                  <a:lnTo>
                    <a:pt x="66" y="467"/>
                  </a:lnTo>
                  <a:cubicBezTo>
                    <a:pt x="30" y="467"/>
                    <a:pt x="0" y="437"/>
                    <a:pt x="0" y="400"/>
                  </a:cubicBezTo>
                  <a:cubicBezTo>
                    <a:pt x="0" y="364"/>
                    <a:pt x="30" y="334"/>
                    <a:pt x="66" y="334"/>
                  </a:cubicBezTo>
                  <a:close/>
                  <a:moveTo>
                    <a:pt x="866" y="0"/>
                  </a:moveTo>
                  <a:lnTo>
                    <a:pt x="1666" y="400"/>
                  </a:lnTo>
                  <a:lnTo>
                    <a:pt x="866" y="80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8" name="Freeform 150"/>
            <p:cNvSpPr>
              <a:spLocks noEditPoints="1"/>
            </p:cNvSpPr>
            <p:nvPr/>
          </p:nvSpPr>
          <p:spPr bwMode="auto">
            <a:xfrm>
              <a:off x="1208" y="1350"/>
              <a:ext cx="54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999" name="Freeform 151"/>
            <p:cNvSpPr>
              <a:spLocks noEditPoints="1"/>
            </p:cNvSpPr>
            <p:nvPr/>
          </p:nvSpPr>
          <p:spPr bwMode="auto">
            <a:xfrm>
              <a:off x="1480" y="1350"/>
              <a:ext cx="54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0" name="Freeform 152"/>
            <p:cNvSpPr>
              <a:spLocks noEditPoints="1"/>
            </p:cNvSpPr>
            <p:nvPr/>
          </p:nvSpPr>
          <p:spPr bwMode="auto">
            <a:xfrm>
              <a:off x="1751" y="1350"/>
              <a:ext cx="54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1" name="Freeform 153"/>
            <p:cNvSpPr>
              <a:spLocks noEditPoints="1"/>
            </p:cNvSpPr>
            <p:nvPr/>
          </p:nvSpPr>
          <p:spPr bwMode="auto">
            <a:xfrm>
              <a:off x="2022" y="1350"/>
              <a:ext cx="55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2" name="Freeform 154"/>
            <p:cNvSpPr>
              <a:spLocks noEditPoints="1"/>
            </p:cNvSpPr>
            <p:nvPr/>
          </p:nvSpPr>
          <p:spPr bwMode="auto">
            <a:xfrm>
              <a:off x="2154" y="1273"/>
              <a:ext cx="113" cy="54"/>
            </a:xfrm>
            <a:custGeom>
              <a:avLst/>
              <a:gdLst>
                <a:gd name="T0" fmla="*/ 33 w 833"/>
                <a:gd name="T1" fmla="*/ 167 h 400"/>
                <a:gd name="T2" fmla="*/ 500 w 833"/>
                <a:gd name="T3" fmla="*/ 167 h 400"/>
                <a:gd name="T4" fmla="*/ 533 w 833"/>
                <a:gd name="T5" fmla="*/ 200 h 400"/>
                <a:gd name="T6" fmla="*/ 500 w 833"/>
                <a:gd name="T7" fmla="*/ 234 h 400"/>
                <a:gd name="T8" fmla="*/ 33 w 833"/>
                <a:gd name="T9" fmla="*/ 234 h 400"/>
                <a:gd name="T10" fmla="*/ 0 w 833"/>
                <a:gd name="T11" fmla="*/ 200 h 400"/>
                <a:gd name="T12" fmla="*/ 33 w 833"/>
                <a:gd name="T13" fmla="*/ 167 h 400"/>
                <a:gd name="T14" fmla="*/ 433 w 833"/>
                <a:gd name="T15" fmla="*/ 0 h 400"/>
                <a:gd name="T16" fmla="*/ 833 w 833"/>
                <a:gd name="T17" fmla="*/ 200 h 400"/>
                <a:gd name="T18" fmla="*/ 433 w 833"/>
                <a:gd name="T19" fmla="*/ 400 h 400"/>
                <a:gd name="T20" fmla="*/ 433 w 833"/>
                <a:gd name="T2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3" h="400">
                  <a:moveTo>
                    <a:pt x="33" y="167"/>
                  </a:moveTo>
                  <a:lnTo>
                    <a:pt x="500" y="167"/>
                  </a:lnTo>
                  <a:cubicBezTo>
                    <a:pt x="519" y="167"/>
                    <a:pt x="533" y="182"/>
                    <a:pt x="533" y="200"/>
                  </a:cubicBezTo>
                  <a:cubicBezTo>
                    <a:pt x="533" y="219"/>
                    <a:pt x="519" y="234"/>
                    <a:pt x="500" y="234"/>
                  </a:cubicBezTo>
                  <a:lnTo>
                    <a:pt x="33" y="234"/>
                  </a:lnTo>
                  <a:cubicBezTo>
                    <a:pt x="15" y="234"/>
                    <a:pt x="0" y="219"/>
                    <a:pt x="0" y="200"/>
                  </a:cubicBezTo>
                  <a:cubicBezTo>
                    <a:pt x="0" y="182"/>
                    <a:pt x="15" y="167"/>
                    <a:pt x="33" y="167"/>
                  </a:cubicBezTo>
                  <a:close/>
                  <a:moveTo>
                    <a:pt x="433" y="0"/>
                  </a:moveTo>
                  <a:lnTo>
                    <a:pt x="833" y="200"/>
                  </a:lnTo>
                  <a:lnTo>
                    <a:pt x="433" y="40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3" name="Oval 155"/>
            <p:cNvSpPr>
              <a:spLocks noChangeArrowheads="1"/>
            </p:cNvSpPr>
            <p:nvPr/>
          </p:nvSpPr>
          <p:spPr bwMode="auto">
            <a:xfrm>
              <a:off x="1995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4" name="Oval 156"/>
            <p:cNvSpPr>
              <a:spLocks noChangeArrowheads="1"/>
            </p:cNvSpPr>
            <p:nvPr/>
          </p:nvSpPr>
          <p:spPr bwMode="auto">
            <a:xfrm>
              <a:off x="1724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5" name="Oval 157"/>
            <p:cNvSpPr>
              <a:spLocks noChangeArrowheads="1"/>
            </p:cNvSpPr>
            <p:nvPr/>
          </p:nvSpPr>
          <p:spPr bwMode="auto">
            <a:xfrm>
              <a:off x="1452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6" name="Oval 158"/>
            <p:cNvSpPr>
              <a:spLocks noChangeArrowheads="1"/>
            </p:cNvSpPr>
            <p:nvPr/>
          </p:nvSpPr>
          <p:spPr bwMode="auto">
            <a:xfrm>
              <a:off x="1181" y="1246"/>
              <a:ext cx="163" cy="108"/>
            </a:xfrm>
            <a:prstGeom prst="ellips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007" name="Freeform 159"/>
            <p:cNvSpPr>
              <a:spLocks noEditPoints="1"/>
            </p:cNvSpPr>
            <p:nvPr/>
          </p:nvSpPr>
          <p:spPr bwMode="auto">
            <a:xfrm>
              <a:off x="1339" y="1273"/>
              <a:ext cx="113" cy="54"/>
            </a:xfrm>
            <a:custGeom>
              <a:avLst/>
              <a:gdLst>
                <a:gd name="T0" fmla="*/ 66 w 1666"/>
                <a:gd name="T1" fmla="*/ 334 h 800"/>
                <a:gd name="T2" fmla="*/ 1000 w 1666"/>
                <a:gd name="T3" fmla="*/ 334 h 800"/>
                <a:gd name="T4" fmla="*/ 1066 w 1666"/>
                <a:gd name="T5" fmla="*/ 400 h 800"/>
                <a:gd name="T6" fmla="*/ 1000 w 1666"/>
                <a:gd name="T7" fmla="*/ 467 h 800"/>
                <a:gd name="T8" fmla="*/ 66 w 1666"/>
                <a:gd name="T9" fmla="*/ 467 h 800"/>
                <a:gd name="T10" fmla="*/ 0 w 1666"/>
                <a:gd name="T11" fmla="*/ 400 h 800"/>
                <a:gd name="T12" fmla="*/ 66 w 1666"/>
                <a:gd name="T13" fmla="*/ 334 h 800"/>
                <a:gd name="T14" fmla="*/ 866 w 1666"/>
                <a:gd name="T15" fmla="*/ 0 h 800"/>
                <a:gd name="T16" fmla="*/ 1666 w 1666"/>
                <a:gd name="T17" fmla="*/ 400 h 800"/>
                <a:gd name="T18" fmla="*/ 866 w 1666"/>
                <a:gd name="T19" fmla="*/ 800 h 800"/>
                <a:gd name="T20" fmla="*/ 866 w 1666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6" h="800">
                  <a:moveTo>
                    <a:pt x="66" y="334"/>
                  </a:moveTo>
                  <a:lnTo>
                    <a:pt x="1000" y="334"/>
                  </a:lnTo>
                  <a:cubicBezTo>
                    <a:pt x="1037" y="334"/>
                    <a:pt x="1066" y="364"/>
                    <a:pt x="1066" y="400"/>
                  </a:cubicBezTo>
                  <a:cubicBezTo>
                    <a:pt x="1066" y="437"/>
                    <a:pt x="1037" y="467"/>
                    <a:pt x="1000" y="467"/>
                  </a:cubicBezTo>
                  <a:lnTo>
                    <a:pt x="66" y="467"/>
                  </a:lnTo>
                  <a:cubicBezTo>
                    <a:pt x="30" y="467"/>
                    <a:pt x="0" y="437"/>
                    <a:pt x="0" y="400"/>
                  </a:cubicBezTo>
                  <a:cubicBezTo>
                    <a:pt x="0" y="364"/>
                    <a:pt x="30" y="334"/>
                    <a:pt x="66" y="334"/>
                  </a:cubicBezTo>
                  <a:close/>
                  <a:moveTo>
                    <a:pt x="866" y="0"/>
                  </a:moveTo>
                  <a:lnTo>
                    <a:pt x="1666" y="400"/>
                  </a:lnTo>
                  <a:lnTo>
                    <a:pt x="866" y="80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8" name="Freeform 160"/>
            <p:cNvSpPr>
              <a:spLocks noEditPoints="1"/>
            </p:cNvSpPr>
            <p:nvPr/>
          </p:nvSpPr>
          <p:spPr bwMode="auto">
            <a:xfrm>
              <a:off x="1611" y="1273"/>
              <a:ext cx="113" cy="54"/>
            </a:xfrm>
            <a:custGeom>
              <a:avLst/>
              <a:gdLst>
                <a:gd name="T0" fmla="*/ 66 w 1666"/>
                <a:gd name="T1" fmla="*/ 334 h 800"/>
                <a:gd name="T2" fmla="*/ 1000 w 1666"/>
                <a:gd name="T3" fmla="*/ 334 h 800"/>
                <a:gd name="T4" fmla="*/ 1066 w 1666"/>
                <a:gd name="T5" fmla="*/ 400 h 800"/>
                <a:gd name="T6" fmla="*/ 1000 w 1666"/>
                <a:gd name="T7" fmla="*/ 467 h 800"/>
                <a:gd name="T8" fmla="*/ 66 w 1666"/>
                <a:gd name="T9" fmla="*/ 467 h 800"/>
                <a:gd name="T10" fmla="*/ 0 w 1666"/>
                <a:gd name="T11" fmla="*/ 400 h 800"/>
                <a:gd name="T12" fmla="*/ 66 w 1666"/>
                <a:gd name="T13" fmla="*/ 334 h 800"/>
                <a:gd name="T14" fmla="*/ 866 w 1666"/>
                <a:gd name="T15" fmla="*/ 0 h 800"/>
                <a:gd name="T16" fmla="*/ 1666 w 1666"/>
                <a:gd name="T17" fmla="*/ 400 h 800"/>
                <a:gd name="T18" fmla="*/ 866 w 1666"/>
                <a:gd name="T19" fmla="*/ 800 h 800"/>
                <a:gd name="T20" fmla="*/ 866 w 1666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6" h="800">
                  <a:moveTo>
                    <a:pt x="66" y="334"/>
                  </a:moveTo>
                  <a:lnTo>
                    <a:pt x="1000" y="334"/>
                  </a:lnTo>
                  <a:cubicBezTo>
                    <a:pt x="1037" y="334"/>
                    <a:pt x="1066" y="364"/>
                    <a:pt x="1066" y="400"/>
                  </a:cubicBezTo>
                  <a:cubicBezTo>
                    <a:pt x="1066" y="437"/>
                    <a:pt x="1037" y="467"/>
                    <a:pt x="1000" y="467"/>
                  </a:cubicBezTo>
                  <a:lnTo>
                    <a:pt x="66" y="467"/>
                  </a:lnTo>
                  <a:cubicBezTo>
                    <a:pt x="30" y="467"/>
                    <a:pt x="0" y="437"/>
                    <a:pt x="0" y="400"/>
                  </a:cubicBezTo>
                  <a:cubicBezTo>
                    <a:pt x="0" y="364"/>
                    <a:pt x="30" y="334"/>
                    <a:pt x="66" y="334"/>
                  </a:cubicBezTo>
                  <a:close/>
                  <a:moveTo>
                    <a:pt x="866" y="0"/>
                  </a:moveTo>
                  <a:lnTo>
                    <a:pt x="1666" y="400"/>
                  </a:lnTo>
                  <a:lnTo>
                    <a:pt x="866" y="80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09" name="Freeform 161"/>
            <p:cNvSpPr>
              <a:spLocks noEditPoints="1"/>
            </p:cNvSpPr>
            <p:nvPr/>
          </p:nvSpPr>
          <p:spPr bwMode="auto">
            <a:xfrm>
              <a:off x="1882" y="1273"/>
              <a:ext cx="113" cy="54"/>
            </a:xfrm>
            <a:custGeom>
              <a:avLst/>
              <a:gdLst>
                <a:gd name="T0" fmla="*/ 66 w 1666"/>
                <a:gd name="T1" fmla="*/ 334 h 800"/>
                <a:gd name="T2" fmla="*/ 1000 w 1666"/>
                <a:gd name="T3" fmla="*/ 334 h 800"/>
                <a:gd name="T4" fmla="*/ 1066 w 1666"/>
                <a:gd name="T5" fmla="*/ 400 h 800"/>
                <a:gd name="T6" fmla="*/ 1000 w 1666"/>
                <a:gd name="T7" fmla="*/ 467 h 800"/>
                <a:gd name="T8" fmla="*/ 66 w 1666"/>
                <a:gd name="T9" fmla="*/ 467 h 800"/>
                <a:gd name="T10" fmla="*/ 0 w 1666"/>
                <a:gd name="T11" fmla="*/ 400 h 800"/>
                <a:gd name="T12" fmla="*/ 66 w 1666"/>
                <a:gd name="T13" fmla="*/ 334 h 800"/>
                <a:gd name="T14" fmla="*/ 866 w 1666"/>
                <a:gd name="T15" fmla="*/ 0 h 800"/>
                <a:gd name="T16" fmla="*/ 1666 w 1666"/>
                <a:gd name="T17" fmla="*/ 400 h 800"/>
                <a:gd name="T18" fmla="*/ 866 w 1666"/>
                <a:gd name="T19" fmla="*/ 800 h 800"/>
                <a:gd name="T20" fmla="*/ 866 w 1666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6" h="800">
                  <a:moveTo>
                    <a:pt x="66" y="334"/>
                  </a:moveTo>
                  <a:lnTo>
                    <a:pt x="1000" y="334"/>
                  </a:lnTo>
                  <a:cubicBezTo>
                    <a:pt x="1037" y="334"/>
                    <a:pt x="1066" y="364"/>
                    <a:pt x="1066" y="400"/>
                  </a:cubicBezTo>
                  <a:cubicBezTo>
                    <a:pt x="1066" y="437"/>
                    <a:pt x="1037" y="467"/>
                    <a:pt x="1000" y="467"/>
                  </a:cubicBezTo>
                  <a:lnTo>
                    <a:pt x="66" y="467"/>
                  </a:lnTo>
                  <a:cubicBezTo>
                    <a:pt x="30" y="467"/>
                    <a:pt x="0" y="437"/>
                    <a:pt x="0" y="400"/>
                  </a:cubicBezTo>
                  <a:cubicBezTo>
                    <a:pt x="0" y="364"/>
                    <a:pt x="30" y="334"/>
                    <a:pt x="66" y="334"/>
                  </a:cubicBezTo>
                  <a:close/>
                  <a:moveTo>
                    <a:pt x="866" y="0"/>
                  </a:moveTo>
                  <a:lnTo>
                    <a:pt x="1666" y="400"/>
                  </a:lnTo>
                  <a:lnTo>
                    <a:pt x="866" y="80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0" name="Freeform 162"/>
            <p:cNvSpPr>
              <a:spLocks noEditPoints="1"/>
            </p:cNvSpPr>
            <p:nvPr/>
          </p:nvSpPr>
          <p:spPr bwMode="auto">
            <a:xfrm>
              <a:off x="1208" y="1350"/>
              <a:ext cx="54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1" name="Freeform 163"/>
            <p:cNvSpPr>
              <a:spLocks noEditPoints="1"/>
            </p:cNvSpPr>
            <p:nvPr/>
          </p:nvSpPr>
          <p:spPr bwMode="auto">
            <a:xfrm>
              <a:off x="1480" y="1350"/>
              <a:ext cx="54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2" name="Freeform 164"/>
            <p:cNvSpPr>
              <a:spLocks noEditPoints="1"/>
            </p:cNvSpPr>
            <p:nvPr/>
          </p:nvSpPr>
          <p:spPr bwMode="auto">
            <a:xfrm>
              <a:off x="1751" y="1350"/>
              <a:ext cx="54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3" name="Freeform 165"/>
            <p:cNvSpPr>
              <a:spLocks noEditPoints="1"/>
            </p:cNvSpPr>
            <p:nvPr/>
          </p:nvSpPr>
          <p:spPr bwMode="auto">
            <a:xfrm>
              <a:off x="2022" y="1350"/>
              <a:ext cx="55" cy="112"/>
            </a:xfrm>
            <a:custGeom>
              <a:avLst/>
              <a:gdLst>
                <a:gd name="T0" fmla="*/ 467 w 800"/>
                <a:gd name="T1" fmla="*/ 66 h 1666"/>
                <a:gd name="T2" fmla="*/ 467 w 800"/>
                <a:gd name="T3" fmla="*/ 1000 h 1666"/>
                <a:gd name="T4" fmla="*/ 400 w 800"/>
                <a:gd name="T5" fmla="*/ 1066 h 1666"/>
                <a:gd name="T6" fmla="*/ 334 w 800"/>
                <a:gd name="T7" fmla="*/ 1000 h 1666"/>
                <a:gd name="T8" fmla="*/ 334 w 800"/>
                <a:gd name="T9" fmla="*/ 66 h 1666"/>
                <a:gd name="T10" fmla="*/ 400 w 800"/>
                <a:gd name="T11" fmla="*/ 0 h 1666"/>
                <a:gd name="T12" fmla="*/ 467 w 800"/>
                <a:gd name="T13" fmla="*/ 66 h 1666"/>
                <a:gd name="T14" fmla="*/ 800 w 800"/>
                <a:gd name="T15" fmla="*/ 866 h 1666"/>
                <a:gd name="T16" fmla="*/ 400 w 800"/>
                <a:gd name="T17" fmla="*/ 1666 h 1666"/>
                <a:gd name="T18" fmla="*/ 0 w 800"/>
                <a:gd name="T19" fmla="*/ 866 h 1666"/>
                <a:gd name="T20" fmla="*/ 800 w 800"/>
                <a:gd name="T21" fmla="*/ 866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" h="1666">
                  <a:moveTo>
                    <a:pt x="467" y="66"/>
                  </a:moveTo>
                  <a:lnTo>
                    <a:pt x="467" y="1000"/>
                  </a:lnTo>
                  <a:cubicBezTo>
                    <a:pt x="467" y="1037"/>
                    <a:pt x="437" y="1066"/>
                    <a:pt x="400" y="1066"/>
                  </a:cubicBezTo>
                  <a:cubicBezTo>
                    <a:pt x="364" y="1066"/>
                    <a:pt x="334" y="1037"/>
                    <a:pt x="334" y="1000"/>
                  </a:cubicBezTo>
                  <a:lnTo>
                    <a:pt x="334" y="66"/>
                  </a:lnTo>
                  <a:cubicBezTo>
                    <a:pt x="334" y="30"/>
                    <a:pt x="364" y="0"/>
                    <a:pt x="400" y="0"/>
                  </a:cubicBezTo>
                  <a:cubicBezTo>
                    <a:pt x="437" y="0"/>
                    <a:pt x="467" y="30"/>
                    <a:pt x="467" y="66"/>
                  </a:cubicBezTo>
                  <a:close/>
                  <a:moveTo>
                    <a:pt x="800" y="866"/>
                  </a:moveTo>
                  <a:lnTo>
                    <a:pt x="400" y="1666"/>
                  </a:lnTo>
                  <a:lnTo>
                    <a:pt x="0" y="866"/>
                  </a:lnTo>
                  <a:lnTo>
                    <a:pt x="800" y="86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4" name="Freeform 166"/>
            <p:cNvSpPr>
              <a:spLocks noEditPoints="1"/>
            </p:cNvSpPr>
            <p:nvPr/>
          </p:nvSpPr>
          <p:spPr bwMode="auto">
            <a:xfrm>
              <a:off x="2154" y="1273"/>
              <a:ext cx="113" cy="54"/>
            </a:xfrm>
            <a:custGeom>
              <a:avLst/>
              <a:gdLst>
                <a:gd name="T0" fmla="*/ 33 w 833"/>
                <a:gd name="T1" fmla="*/ 167 h 400"/>
                <a:gd name="T2" fmla="*/ 500 w 833"/>
                <a:gd name="T3" fmla="*/ 167 h 400"/>
                <a:gd name="T4" fmla="*/ 533 w 833"/>
                <a:gd name="T5" fmla="*/ 200 h 400"/>
                <a:gd name="T6" fmla="*/ 500 w 833"/>
                <a:gd name="T7" fmla="*/ 234 h 400"/>
                <a:gd name="T8" fmla="*/ 33 w 833"/>
                <a:gd name="T9" fmla="*/ 234 h 400"/>
                <a:gd name="T10" fmla="*/ 0 w 833"/>
                <a:gd name="T11" fmla="*/ 200 h 400"/>
                <a:gd name="T12" fmla="*/ 33 w 833"/>
                <a:gd name="T13" fmla="*/ 167 h 400"/>
                <a:gd name="T14" fmla="*/ 433 w 833"/>
                <a:gd name="T15" fmla="*/ 0 h 400"/>
                <a:gd name="T16" fmla="*/ 833 w 833"/>
                <a:gd name="T17" fmla="*/ 200 h 400"/>
                <a:gd name="T18" fmla="*/ 433 w 833"/>
                <a:gd name="T19" fmla="*/ 400 h 400"/>
                <a:gd name="T20" fmla="*/ 433 w 833"/>
                <a:gd name="T2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3" h="400">
                  <a:moveTo>
                    <a:pt x="33" y="167"/>
                  </a:moveTo>
                  <a:lnTo>
                    <a:pt x="500" y="167"/>
                  </a:lnTo>
                  <a:cubicBezTo>
                    <a:pt x="519" y="167"/>
                    <a:pt x="533" y="182"/>
                    <a:pt x="533" y="200"/>
                  </a:cubicBezTo>
                  <a:cubicBezTo>
                    <a:pt x="533" y="219"/>
                    <a:pt x="519" y="234"/>
                    <a:pt x="500" y="234"/>
                  </a:cubicBezTo>
                  <a:lnTo>
                    <a:pt x="33" y="234"/>
                  </a:lnTo>
                  <a:cubicBezTo>
                    <a:pt x="15" y="234"/>
                    <a:pt x="0" y="219"/>
                    <a:pt x="0" y="200"/>
                  </a:cubicBezTo>
                  <a:cubicBezTo>
                    <a:pt x="0" y="182"/>
                    <a:pt x="15" y="167"/>
                    <a:pt x="33" y="167"/>
                  </a:cubicBezTo>
                  <a:close/>
                  <a:moveTo>
                    <a:pt x="433" y="0"/>
                  </a:moveTo>
                  <a:lnTo>
                    <a:pt x="833" y="200"/>
                  </a:lnTo>
                  <a:lnTo>
                    <a:pt x="433" y="40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15" name="Rectangle 167"/>
            <p:cNvSpPr>
              <a:spLocks noChangeArrowheads="1"/>
            </p:cNvSpPr>
            <p:nvPr/>
          </p:nvSpPr>
          <p:spPr bwMode="auto">
            <a:xfrm rot="16200000">
              <a:off x="523" y="2686"/>
              <a:ext cx="81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existing vehicles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16" name="Rectangle 168"/>
            <p:cNvSpPr>
              <a:spLocks noChangeArrowheads="1"/>
            </p:cNvSpPr>
            <p:nvPr/>
          </p:nvSpPr>
          <p:spPr bwMode="auto">
            <a:xfrm rot="16200000">
              <a:off x="1393" y="1809"/>
              <a:ext cx="49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detections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17" name="Rectangle 169"/>
            <p:cNvSpPr>
              <a:spLocks noChangeArrowheads="1"/>
            </p:cNvSpPr>
            <p:nvPr/>
          </p:nvSpPr>
          <p:spPr bwMode="auto">
            <a:xfrm rot="16200000">
              <a:off x="1305" y="2633"/>
              <a:ext cx="6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new vehicles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18" name="Rectangle 170"/>
            <p:cNvSpPr>
              <a:spLocks noChangeArrowheads="1"/>
            </p:cNvSpPr>
            <p:nvPr/>
          </p:nvSpPr>
          <p:spPr bwMode="auto">
            <a:xfrm>
              <a:off x="2638" y="2261"/>
              <a:ext cx="50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Tracking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19" name="Group 171"/>
            <p:cNvGrpSpPr>
              <a:grpSpLocks/>
            </p:cNvGrpSpPr>
            <p:nvPr/>
          </p:nvGrpSpPr>
          <p:grpSpPr bwMode="auto">
            <a:xfrm>
              <a:off x="2484" y="2196"/>
              <a:ext cx="743" cy="242"/>
              <a:chOff x="2484" y="2196"/>
              <a:chExt cx="743" cy="242"/>
            </a:xfrm>
          </p:grpSpPr>
          <p:sp>
            <p:nvSpPr>
              <p:cNvPr id="79020" name="Rectangle 172"/>
              <p:cNvSpPr>
                <a:spLocks noChangeArrowheads="1"/>
              </p:cNvSpPr>
              <p:nvPr/>
            </p:nvSpPr>
            <p:spPr bwMode="auto">
              <a:xfrm>
                <a:off x="2502" y="2214"/>
                <a:ext cx="725" cy="22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21" name="Rectangle 173"/>
              <p:cNvSpPr>
                <a:spLocks noChangeArrowheads="1"/>
              </p:cNvSpPr>
              <p:nvPr/>
            </p:nvSpPr>
            <p:spPr bwMode="auto">
              <a:xfrm>
                <a:off x="2484" y="2196"/>
                <a:ext cx="725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22" name="Rectangle 174"/>
              <p:cNvSpPr>
                <a:spLocks noChangeArrowheads="1"/>
              </p:cNvSpPr>
              <p:nvPr/>
            </p:nvSpPr>
            <p:spPr bwMode="auto">
              <a:xfrm>
                <a:off x="2484" y="2196"/>
                <a:ext cx="725" cy="22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23" name="Rectangle 175"/>
            <p:cNvSpPr>
              <a:spLocks noChangeArrowheads="1"/>
            </p:cNvSpPr>
            <p:nvPr/>
          </p:nvSpPr>
          <p:spPr bwMode="auto">
            <a:xfrm>
              <a:off x="2619" y="2243"/>
              <a:ext cx="50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Tracking</a:t>
              </a:r>
              <a:endParaRPr lang="en-US" altLang="en-US" sz="2200" dirty="0">
                <a:latin typeface="Times New Roman" panose="02020603050405020304" pitchFamily="18" charset="0"/>
              </a:endParaRPr>
            </a:p>
          </p:txBody>
        </p:sp>
        <p:sp>
          <p:nvSpPr>
            <p:cNvPr id="79024" name="Rectangle 176"/>
            <p:cNvSpPr>
              <a:spLocks noChangeArrowheads="1"/>
            </p:cNvSpPr>
            <p:nvPr/>
          </p:nvSpPr>
          <p:spPr bwMode="auto">
            <a:xfrm>
              <a:off x="4258" y="1394"/>
              <a:ext cx="3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strong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25" name="Rectangle 177"/>
            <p:cNvSpPr>
              <a:spLocks noChangeArrowheads="1"/>
            </p:cNvSpPr>
            <p:nvPr/>
          </p:nvSpPr>
          <p:spPr bwMode="auto">
            <a:xfrm>
              <a:off x="4171" y="1545"/>
              <a:ext cx="57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gradients?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26" name="Group 178"/>
            <p:cNvGrpSpPr>
              <a:grpSpLocks/>
            </p:cNvGrpSpPr>
            <p:nvPr/>
          </p:nvGrpSpPr>
          <p:grpSpPr bwMode="auto">
            <a:xfrm>
              <a:off x="3896" y="1029"/>
              <a:ext cx="1049" cy="993"/>
              <a:chOff x="3896" y="1029"/>
              <a:chExt cx="1049" cy="993"/>
            </a:xfrm>
          </p:grpSpPr>
          <p:sp>
            <p:nvSpPr>
              <p:cNvPr id="79027" name="Freeform 179"/>
              <p:cNvSpPr>
                <a:spLocks/>
              </p:cNvSpPr>
              <p:nvPr/>
            </p:nvSpPr>
            <p:spPr bwMode="auto">
              <a:xfrm>
                <a:off x="3914" y="1047"/>
                <a:ext cx="1031" cy="975"/>
              </a:xfrm>
              <a:custGeom>
                <a:avLst/>
                <a:gdLst>
                  <a:gd name="T0" fmla="*/ 516 w 1031"/>
                  <a:gd name="T1" fmla="*/ 0 h 975"/>
                  <a:gd name="T2" fmla="*/ 0 w 1031"/>
                  <a:gd name="T3" fmla="*/ 488 h 975"/>
                  <a:gd name="T4" fmla="*/ 516 w 1031"/>
                  <a:gd name="T5" fmla="*/ 975 h 975"/>
                  <a:gd name="T6" fmla="*/ 1031 w 1031"/>
                  <a:gd name="T7" fmla="*/ 488 h 975"/>
                  <a:gd name="T8" fmla="*/ 516 w 1031"/>
                  <a:gd name="T9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975">
                    <a:moveTo>
                      <a:pt x="516" y="0"/>
                    </a:moveTo>
                    <a:lnTo>
                      <a:pt x="0" y="488"/>
                    </a:lnTo>
                    <a:lnTo>
                      <a:pt x="516" y="975"/>
                    </a:lnTo>
                    <a:lnTo>
                      <a:pt x="1031" y="48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28" name="Freeform 180"/>
              <p:cNvSpPr>
                <a:spLocks/>
              </p:cNvSpPr>
              <p:nvPr/>
            </p:nvSpPr>
            <p:spPr bwMode="auto">
              <a:xfrm>
                <a:off x="3896" y="1029"/>
                <a:ext cx="1031" cy="975"/>
              </a:xfrm>
              <a:custGeom>
                <a:avLst/>
                <a:gdLst>
                  <a:gd name="T0" fmla="*/ 515 w 1031"/>
                  <a:gd name="T1" fmla="*/ 0 h 975"/>
                  <a:gd name="T2" fmla="*/ 0 w 1031"/>
                  <a:gd name="T3" fmla="*/ 488 h 975"/>
                  <a:gd name="T4" fmla="*/ 515 w 1031"/>
                  <a:gd name="T5" fmla="*/ 975 h 975"/>
                  <a:gd name="T6" fmla="*/ 1031 w 1031"/>
                  <a:gd name="T7" fmla="*/ 488 h 975"/>
                  <a:gd name="T8" fmla="*/ 515 w 1031"/>
                  <a:gd name="T9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975">
                    <a:moveTo>
                      <a:pt x="515" y="0"/>
                    </a:moveTo>
                    <a:lnTo>
                      <a:pt x="0" y="488"/>
                    </a:lnTo>
                    <a:lnTo>
                      <a:pt x="515" y="975"/>
                    </a:lnTo>
                    <a:lnTo>
                      <a:pt x="1031" y="488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29" name="Freeform 181"/>
              <p:cNvSpPr>
                <a:spLocks/>
              </p:cNvSpPr>
              <p:nvPr/>
            </p:nvSpPr>
            <p:spPr bwMode="auto">
              <a:xfrm>
                <a:off x="3896" y="1029"/>
                <a:ext cx="1031" cy="975"/>
              </a:xfrm>
              <a:custGeom>
                <a:avLst/>
                <a:gdLst>
                  <a:gd name="T0" fmla="*/ 515 w 1031"/>
                  <a:gd name="T1" fmla="*/ 0 h 975"/>
                  <a:gd name="T2" fmla="*/ 0 w 1031"/>
                  <a:gd name="T3" fmla="*/ 488 h 975"/>
                  <a:gd name="T4" fmla="*/ 515 w 1031"/>
                  <a:gd name="T5" fmla="*/ 975 h 975"/>
                  <a:gd name="T6" fmla="*/ 1031 w 1031"/>
                  <a:gd name="T7" fmla="*/ 488 h 975"/>
                  <a:gd name="T8" fmla="*/ 515 w 1031"/>
                  <a:gd name="T9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1" h="975">
                    <a:moveTo>
                      <a:pt x="515" y="0"/>
                    </a:moveTo>
                    <a:lnTo>
                      <a:pt x="0" y="488"/>
                    </a:lnTo>
                    <a:lnTo>
                      <a:pt x="515" y="975"/>
                    </a:lnTo>
                    <a:lnTo>
                      <a:pt x="1031" y="488"/>
                    </a:lnTo>
                    <a:lnTo>
                      <a:pt x="515" y="0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30" name="Rectangle 182"/>
            <p:cNvSpPr>
              <a:spLocks noChangeArrowheads="1"/>
            </p:cNvSpPr>
            <p:nvPr/>
          </p:nvSpPr>
          <p:spPr bwMode="auto">
            <a:xfrm>
              <a:off x="4238" y="1376"/>
              <a:ext cx="3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strong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31" name="Rectangle 183"/>
            <p:cNvSpPr>
              <a:spLocks noChangeArrowheads="1"/>
            </p:cNvSpPr>
            <p:nvPr/>
          </p:nvSpPr>
          <p:spPr bwMode="auto">
            <a:xfrm>
              <a:off x="4151" y="1527"/>
              <a:ext cx="57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gradients?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32" name="Rectangle 184"/>
            <p:cNvSpPr>
              <a:spLocks noChangeArrowheads="1"/>
            </p:cNvSpPr>
            <p:nvPr/>
          </p:nvSpPr>
          <p:spPr bwMode="auto">
            <a:xfrm>
              <a:off x="3754" y="2186"/>
              <a:ext cx="17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33" name="Rectangle 185"/>
            <p:cNvSpPr>
              <a:spLocks noChangeArrowheads="1"/>
            </p:cNvSpPr>
            <p:nvPr/>
          </p:nvSpPr>
          <p:spPr bwMode="auto">
            <a:xfrm>
              <a:off x="3915" y="2186"/>
              <a:ext cx="4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34" name="Rectangle 186"/>
            <p:cNvSpPr>
              <a:spLocks noChangeArrowheads="1"/>
            </p:cNvSpPr>
            <p:nvPr/>
          </p:nvSpPr>
          <p:spPr bwMode="auto">
            <a:xfrm>
              <a:off x="3957" y="2186"/>
              <a:ext cx="10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0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35" name="Rectangle 187"/>
            <p:cNvSpPr>
              <a:spLocks noChangeArrowheads="1"/>
            </p:cNvSpPr>
            <p:nvPr/>
          </p:nvSpPr>
          <p:spPr bwMode="auto">
            <a:xfrm>
              <a:off x="3612" y="2337"/>
              <a:ext cx="60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36" name="Group 188"/>
            <p:cNvGrpSpPr>
              <a:grpSpLocks/>
            </p:cNvGrpSpPr>
            <p:nvPr/>
          </p:nvGrpSpPr>
          <p:grpSpPr bwMode="auto">
            <a:xfrm>
              <a:off x="3505" y="2121"/>
              <a:ext cx="743" cy="393"/>
              <a:chOff x="3505" y="2121"/>
              <a:chExt cx="743" cy="393"/>
            </a:xfrm>
          </p:grpSpPr>
          <p:sp>
            <p:nvSpPr>
              <p:cNvPr id="79037" name="Rectangle 189"/>
              <p:cNvSpPr>
                <a:spLocks noChangeArrowheads="1"/>
              </p:cNvSpPr>
              <p:nvPr/>
            </p:nvSpPr>
            <p:spPr bwMode="auto">
              <a:xfrm>
                <a:off x="3524" y="2139"/>
                <a:ext cx="724" cy="37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38" name="Rectangle 190"/>
              <p:cNvSpPr>
                <a:spLocks noChangeArrowheads="1"/>
              </p:cNvSpPr>
              <p:nvPr/>
            </p:nvSpPr>
            <p:spPr bwMode="auto">
              <a:xfrm>
                <a:off x="3505" y="2121"/>
                <a:ext cx="725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39" name="Rectangle 191"/>
              <p:cNvSpPr>
                <a:spLocks noChangeArrowheads="1"/>
              </p:cNvSpPr>
              <p:nvPr/>
            </p:nvSpPr>
            <p:spPr bwMode="auto">
              <a:xfrm>
                <a:off x="3505" y="2121"/>
                <a:ext cx="725" cy="37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40" name="Rectangle 192"/>
            <p:cNvSpPr>
              <a:spLocks noChangeArrowheads="1"/>
            </p:cNvSpPr>
            <p:nvPr/>
          </p:nvSpPr>
          <p:spPr bwMode="auto">
            <a:xfrm>
              <a:off x="3734" y="2167"/>
              <a:ext cx="1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1" name="Rectangle 193"/>
            <p:cNvSpPr>
              <a:spLocks noChangeArrowheads="1"/>
            </p:cNvSpPr>
            <p:nvPr/>
          </p:nvSpPr>
          <p:spPr bwMode="auto">
            <a:xfrm>
              <a:off x="3896" y="2167"/>
              <a:ext cx="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2" name="Rectangle 194"/>
            <p:cNvSpPr>
              <a:spLocks noChangeArrowheads="1"/>
            </p:cNvSpPr>
            <p:nvPr/>
          </p:nvSpPr>
          <p:spPr bwMode="auto">
            <a:xfrm>
              <a:off x="3939" y="2167"/>
              <a:ext cx="10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3" name="Rectangle 195"/>
            <p:cNvSpPr>
              <a:spLocks noChangeArrowheads="1"/>
            </p:cNvSpPr>
            <p:nvPr/>
          </p:nvSpPr>
          <p:spPr bwMode="auto">
            <a:xfrm>
              <a:off x="3592" y="2318"/>
              <a:ext cx="60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4" name="Rectangle 196"/>
            <p:cNvSpPr>
              <a:spLocks noChangeArrowheads="1"/>
            </p:cNvSpPr>
            <p:nvPr/>
          </p:nvSpPr>
          <p:spPr bwMode="auto">
            <a:xfrm>
              <a:off x="5048" y="2182"/>
              <a:ext cx="17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5" name="Rectangle 197"/>
            <p:cNvSpPr>
              <a:spLocks noChangeArrowheads="1"/>
            </p:cNvSpPr>
            <p:nvPr/>
          </p:nvSpPr>
          <p:spPr bwMode="auto">
            <a:xfrm>
              <a:off x="5209" y="2182"/>
              <a:ext cx="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6" name="Rectangle 198"/>
            <p:cNvSpPr>
              <a:spLocks noChangeArrowheads="1"/>
            </p:cNvSpPr>
            <p:nvPr/>
          </p:nvSpPr>
          <p:spPr bwMode="auto">
            <a:xfrm>
              <a:off x="5251" y="2182"/>
              <a:ext cx="10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1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47" name="Rectangle 199"/>
            <p:cNvSpPr>
              <a:spLocks noChangeArrowheads="1"/>
            </p:cNvSpPr>
            <p:nvPr/>
          </p:nvSpPr>
          <p:spPr bwMode="auto">
            <a:xfrm>
              <a:off x="4906" y="2334"/>
              <a:ext cx="60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48" name="Group 200"/>
            <p:cNvGrpSpPr>
              <a:grpSpLocks/>
            </p:cNvGrpSpPr>
            <p:nvPr/>
          </p:nvGrpSpPr>
          <p:grpSpPr bwMode="auto">
            <a:xfrm>
              <a:off x="4800" y="2117"/>
              <a:ext cx="743" cy="393"/>
              <a:chOff x="4800" y="2117"/>
              <a:chExt cx="743" cy="393"/>
            </a:xfrm>
          </p:grpSpPr>
          <p:sp>
            <p:nvSpPr>
              <p:cNvPr id="79049" name="Rectangle 201"/>
              <p:cNvSpPr>
                <a:spLocks noChangeArrowheads="1"/>
              </p:cNvSpPr>
              <p:nvPr/>
            </p:nvSpPr>
            <p:spPr bwMode="auto">
              <a:xfrm>
                <a:off x="4817" y="2135"/>
                <a:ext cx="726" cy="375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50" name="Rectangle 202"/>
              <p:cNvSpPr>
                <a:spLocks noChangeArrowheads="1"/>
              </p:cNvSpPr>
              <p:nvPr/>
            </p:nvSpPr>
            <p:spPr bwMode="auto">
              <a:xfrm>
                <a:off x="4800" y="2117"/>
                <a:ext cx="724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51" name="Rectangle 203"/>
              <p:cNvSpPr>
                <a:spLocks noChangeArrowheads="1"/>
              </p:cNvSpPr>
              <p:nvPr/>
            </p:nvSpPr>
            <p:spPr bwMode="auto">
              <a:xfrm>
                <a:off x="4800" y="2117"/>
                <a:ext cx="724" cy="375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52" name="Rectangle 204"/>
            <p:cNvSpPr>
              <a:spLocks noChangeArrowheads="1"/>
            </p:cNvSpPr>
            <p:nvPr/>
          </p:nvSpPr>
          <p:spPr bwMode="auto">
            <a:xfrm>
              <a:off x="5030" y="2164"/>
              <a:ext cx="17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VP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53" name="Rectangle 205"/>
            <p:cNvSpPr>
              <a:spLocks noChangeArrowheads="1"/>
            </p:cNvSpPr>
            <p:nvPr/>
          </p:nvSpPr>
          <p:spPr bwMode="auto">
            <a:xfrm>
              <a:off x="5191" y="2164"/>
              <a:ext cx="4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54" name="Rectangle 206"/>
            <p:cNvSpPr>
              <a:spLocks noChangeArrowheads="1"/>
            </p:cNvSpPr>
            <p:nvPr/>
          </p:nvSpPr>
          <p:spPr bwMode="auto">
            <a:xfrm>
              <a:off x="5233" y="2164"/>
              <a:ext cx="10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55" name="Rectangle 207"/>
            <p:cNvSpPr>
              <a:spLocks noChangeArrowheads="1"/>
            </p:cNvSpPr>
            <p:nvPr/>
          </p:nvSpPr>
          <p:spPr bwMode="auto">
            <a:xfrm>
              <a:off x="4889" y="2315"/>
              <a:ext cx="605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Estimation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56" name="Rectangle 208"/>
            <p:cNvSpPr>
              <a:spLocks noChangeArrowheads="1"/>
            </p:cNvSpPr>
            <p:nvPr/>
          </p:nvSpPr>
          <p:spPr bwMode="auto">
            <a:xfrm>
              <a:off x="3602" y="3352"/>
              <a:ext cx="62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Calibration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57" name="Group 209"/>
            <p:cNvGrpSpPr>
              <a:grpSpLocks/>
            </p:cNvGrpSpPr>
            <p:nvPr/>
          </p:nvGrpSpPr>
          <p:grpSpPr bwMode="auto">
            <a:xfrm>
              <a:off x="3507" y="3287"/>
              <a:ext cx="743" cy="241"/>
              <a:chOff x="3507" y="3287"/>
              <a:chExt cx="743" cy="241"/>
            </a:xfrm>
          </p:grpSpPr>
          <p:sp>
            <p:nvSpPr>
              <p:cNvPr id="79058" name="Rectangle 210"/>
              <p:cNvSpPr>
                <a:spLocks noChangeArrowheads="1"/>
              </p:cNvSpPr>
              <p:nvPr/>
            </p:nvSpPr>
            <p:spPr bwMode="auto">
              <a:xfrm>
                <a:off x="3525" y="3305"/>
                <a:ext cx="725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59" name="Rectangle 211"/>
              <p:cNvSpPr>
                <a:spLocks noChangeArrowheads="1"/>
              </p:cNvSpPr>
              <p:nvPr/>
            </p:nvSpPr>
            <p:spPr bwMode="auto">
              <a:xfrm>
                <a:off x="3507" y="3287"/>
                <a:ext cx="72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0" name="Rectangle 212"/>
              <p:cNvSpPr>
                <a:spLocks noChangeArrowheads="1"/>
              </p:cNvSpPr>
              <p:nvPr/>
            </p:nvSpPr>
            <p:spPr bwMode="auto">
              <a:xfrm>
                <a:off x="3507" y="3287"/>
                <a:ext cx="725" cy="22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61" name="Rectangle 213"/>
            <p:cNvSpPr>
              <a:spLocks noChangeArrowheads="1"/>
            </p:cNvSpPr>
            <p:nvPr/>
          </p:nvSpPr>
          <p:spPr bwMode="auto">
            <a:xfrm>
              <a:off x="3583" y="3333"/>
              <a:ext cx="62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Calibration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62" name="Rectangle 214"/>
            <p:cNvSpPr>
              <a:spLocks noChangeArrowheads="1"/>
            </p:cNvSpPr>
            <p:nvPr/>
          </p:nvSpPr>
          <p:spPr bwMode="auto">
            <a:xfrm>
              <a:off x="4858" y="3352"/>
              <a:ext cx="395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Speeds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63" name="Group 215"/>
            <p:cNvGrpSpPr>
              <a:grpSpLocks/>
            </p:cNvGrpSpPr>
            <p:nvPr/>
          </p:nvGrpSpPr>
          <p:grpSpPr bwMode="auto">
            <a:xfrm>
              <a:off x="4656" y="3287"/>
              <a:ext cx="743" cy="241"/>
              <a:chOff x="4656" y="3287"/>
              <a:chExt cx="743" cy="241"/>
            </a:xfrm>
          </p:grpSpPr>
          <p:sp>
            <p:nvSpPr>
              <p:cNvPr id="79064" name="Rectangle 216"/>
              <p:cNvSpPr>
                <a:spLocks noChangeArrowheads="1"/>
              </p:cNvSpPr>
              <p:nvPr/>
            </p:nvSpPr>
            <p:spPr bwMode="auto">
              <a:xfrm>
                <a:off x="4674" y="3305"/>
                <a:ext cx="725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5" name="Rectangle 217"/>
              <p:cNvSpPr>
                <a:spLocks noChangeArrowheads="1"/>
              </p:cNvSpPr>
              <p:nvPr/>
            </p:nvSpPr>
            <p:spPr bwMode="auto">
              <a:xfrm>
                <a:off x="4656" y="3287"/>
                <a:ext cx="725" cy="2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6" name="Rectangle 218"/>
              <p:cNvSpPr>
                <a:spLocks noChangeArrowheads="1"/>
              </p:cNvSpPr>
              <p:nvPr/>
            </p:nvSpPr>
            <p:spPr bwMode="auto">
              <a:xfrm>
                <a:off x="4656" y="3287"/>
                <a:ext cx="725" cy="224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67" name="Rectangle 219"/>
            <p:cNvSpPr>
              <a:spLocks noChangeArrowheads="1"/>
            </p:cNvSpPr>
            <p:nvPr/>
          </p:nvSpPr>
          <p:spPr bwMode="auto">
            <a:xfrm>
              <a:off x="4840" y="3333"/>
              <a:ext cx="39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Speeds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68" name="Freeform 220"/>
            <p:cNvSpPr>
              <a:spLocks noEditPoints="1"/>
            </p:cNvSpPr>
            <p:nvPr/>
          </p:nvSpPr>
          <p:spPr bwMode="auto">
            <a:xfrm>
              <a:off x="2232" y="2281"/>
              <a:ext cx="252" cy="54"/>
            </a:xfrm>
            <a:custGeom>
              <a:avLst/>
              <a:gdLst>
                <a:gd name="T0" fmla="*/ 0 w 252"/>
                <a:gd name="T1" fmla="*/ 20 h 54"/>
                <a:gd name="T2" fmla="*/ 207 w 252"/>
                <a:gd name="T3" fmla="*/ 20 h 54"/>
                <a:gd name="T4" fmla="*/ 207 w 252"/>
                <a:gd name="T5" fmla="*/ 34 h 54"/>
                <a:gd name="T6" fmla="*/ 0 w 252"/>
                <a:gd name="T7" fmla="*/ 34 h 54"/>
                <a:gd name="T8" fmla="*/ 0 w 252"/>
                <a:gd name="T9" fmla="*/ 20 h 54"/>
                <a:gd name="T10" fmla="*/ 198 w 252"/>
                <a:gd name="T11" fmla="*/ 0 h 54"/>
                <a:gd name="T12" fmla="*/ 252 w 252"/>
                <a:gd name="T13" fmla="*/ 27 h 54"/>
                <a:gd name="T14" fmla="*/ 198 w 252"/>
                <a:gd name="T15" fmla="*/ 54 h 54"/>
                <a:gd name="T16" fmla="*/ 198 w 252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54">
                  <a:moveTo>
                    <a:pt x="0" y="20"/>
                  </a:moveTo>
                  <a:lnTo>
                    <a:pt x="207" y="20"/>
                  </a:lnTo>
                  <a:lnTo>
                    <a:pt x="207" y="34"/>
                  </a:lnTo>
                  <a:lnTo>
                    <a:pt x="0" y="34"/>
                  </a:lnTo>
                  <a:lnTo>
                    <a:pt x="0" y="20"/>
                  </a:lnTo>
                  <a:close/>
                  <a:moveTo>
                    <a:pt x="198" y="0"/>
                  </a:moveTo>
                  <a:lnTo>
                    <a:pt x="252" y="27"/>
                  </a:lnTo>
                  <a:lnTo>
                    <a:pt x="198" y="5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69" name="Freeform 221"/>
            <p:cNvSpPr>
              <a:spLocks noEditPoints="1"/>
            </p:cNvSpPr>
            <p:nvPr/>
          </p:nvSpPr>
          <p:spPr bwMode="auto">
            <a:xfrm>
              <a:off x="4927" y="1510"/>
              <a:ext cx="263" cy="607"/>
            </a:xfrm>
            <a:custGeom>
              <a:avLst/>
              <a:gdLst>
                <a:gd name="T0" fmla="*/ 0 w 263"/>
                <a:gd name="T1" fmla="*/ 0 h 607"/>
                <a:gd name="T2" fmla="*/ 242 w 263"/>
                <a:gd name="T3" fmla="*/ 0 h 607"/>
                <a:gd name="T4" fmla="*/ 242 w 263"/>
                <a:gd name="T5" fmla="*/ 562 h 607"/>
                <a:gd name="T6" fmla="*/ 229 w 263"/>
                <a:gd name="T7" fmla="*/ 562 h 607"/>
                <a:gd name="T8" fmla="*/ 229 w 263"/>
                <a:gd name="T9" fmla="*/ 7 h 607"/>
                <a:gd name="T10" fmla="*/ 236 w 263"/>
                <a:gd name="T11" fmla="*/ 13 h 607"/>
                <a:gd name="T12" fmla="*/ 0 w 263"/>
                <a:gd name="T13" fmla="*/ 13 h 607"/>
                <a:gd name="T14" fmla="*/ 0 w 263"/>
                <a:gd name="T15" fmla="*/ 0 h 607"/>
                <a:gd name="T16" fmla="*/ 263 w 263"/>
                <a:gd name="T17" fmla="*/ 553 h 607"/>
                <a:gd name="T18" fmla="*/ 236 w 263"/>
                <a:gd name="T19" fmla="*/ 607 h 607"/>
                <a:gd name="T20" fmla="*/ 208 w 263"/>
                <a:gd name="T21" fmla="*/ 553 h 607"/>
                <a:gd name="T22" fmla="*/ 263 w 263"/>
                <a:gd name="T23" fmla="*/ 553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607">
                  <a:moveTo>
                    <a:pt x="0" y="0"/>
                  </a:moveTo>
                  <a:lnTo>
                    <a:pt x="242" y="0"/>
                  </a:lnTo>
                  <a:lnTo>
                    <a:pt x="242" y="562"/>
                  </a:lnTo>
                  <a:lnTo>
                    <a:pt x="229" y="562"/>
                  </a:lnTo>
                  <a:lnTo>
                    <a:pt x="229" y="7"/>
                  </a:lnTo>
                  <a:lnTo>
                    <a:pt x="236" y="13"/>
                  </a:lnTo>
                  <a:lnTo>
                    <a:pt x="0" y="13"/>
                  </a:lnTo>
                  <a:lnTo>
                    <a:pt x="0" y="0"/>
                  </a:lnTo>
                  <a:close/>
                  <a:moveTo>
                    <a:pt x="263" y="553"/>
                  </a:moveTo>
                  <a:lnTo>
                    <a:pt x="236" y="607"/>
                  </a:lnTo>
                  <a:lnTo>
                    <a:pt x="208" y="553"/>
                  </a:lnTo>
                  <a:lnTo>
                    <a:pt x="263" y="553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70" name="Rectangle 222"/>
            <p:cNvSpPr>
              <a:spLocks noChangeArrowheads="1"/>
            </p:cNvSpPr>
            <p:nvPr/>
          </p:nvSpPr>
          <p:spPr bwMode="auto">
            <a:xfrm>
              <a:off x="4939" y="1363"/>
              <a:ext cx="19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Yes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71" name="Freeform 223"/>
            <p:cNvSpPr>
              <a:spLocks noEditPoints="1"/>
            </p:cNvSpPr>
            <p:nvPr/>
          </p:nvSpPr>
          <p:spPr bwMode="auto">
            <a:xfrm>
              <a:off x="3209" y="2281"/>
              <a:ext cx="296" cy="54"/>
            </a:xfrm>
            <a:custGeom>
              <a:avLst/>
              <a:gdLst>
                <a:gd name="T0" fmla="*/ 0 w 296"/>
                <a:gd name="T1" fmla="*/ 20 h 54"/>
                <a:gd name="T2" fmla="*/ 251 w 296"/>
                <a:gd name="T3" fmla="*/ 20 h 54"/>
                <a:gd name="T4" fmla="*/ 251 w 296"/>
                <a:gd name="T5" fmla="*/ 34 h 54"/>
                <a:gd name="T6" fmla="*/ 0 w 296"/>
                <a:gd name="T7" fmla="*/ 34 h 54"/>
                <a:gd name="T8" fmla="*/ 0 w 296"/>
                <a:gd name="T9" fmla="*/ 20 h 54"/>
                <a:gd name="T10" fmla="*/ 242 w 296"/>
                <a:gd name="T11" fmla="*/ 0 h 54"/>
                <a:gd name="T12" fmla="*/ 296 w 296"/>
                <a:gd name="T13" fmla="*/ 27 h 54"/>
                <a:gd name="T14" fmla="*/ 242 w 296"/>
                <a:gd name="T15" fmla="*/ 54 h 54"/>
                <a:gd name="T16" fmla="*/ 242 w 296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54">
                  <a:moveTo>
                    <a:pt x="0" y="20"/>
                  </a:moveTo>
                  <a:lnTo>
                    <a:pt x="251" y="20"/>
                  </a:lnTo>
                  <a:lnTo>
                    <a:pt x="251" y="34"/>
                  </a:lnTo>
                  <a:lnTo>
                    <a:pt x="0" y="34"/>
                  </a:lnTo>
                  <a:lnTo>
                    <a:pt x="0" y="20"/>
                  </a:lnTo>
                  <a:close/>
                  <a:moveTo>
                    <a:pt x="242" y="0"/>
                  </a:moveTo>
                  <a:lnTo>
                    <a:pt x="296" y="27"/>
                  </a:lnTo>
                  <a:lnTo>
                    <a:pt x="242" y="5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72" name="Freeform 224"/>
            <p:cNvSpPr>
              <a:spLocks noEditPoints="1"/>
            </p:cNvSpPr>
            <p:nvPr/>
          </p:nvSpPr>
          <p:spPr bwMode="auto">
            <a:xfrm>
              <a:off x="2840" y="1490"/>
              <a:ext cx="1056" cy="706"/>
            </a:xfrm>
            <a:custGeom>
              <a:avLst/>
              <a:gdLst>
                <a:gd name="T0" fmla="*/ 0 w 1056"/>
                <a:gd name="T1" fmla="*/ 706 h 706"/>
                <a:gd name="T2" fmla="*/ 0 w 1056"/>
                <a:gd name="T3" fmla="*/ 20 h 706"/>
                <a:gd name="T4" fmla="*/ 1010 w 1056"/>
                <a:gd name="T5" fmla="*/ 20 h 706"/>
                <a:gd name="T6" fmla="*/ 1010 w 1056"/>
                <a:gd name="T7" fmla="*/ 33 h 706"/>
                <a:gd name="T8" fmla="*/ 7 w 1056"/>
                <a:gd name="T9" fmla="*/ 33 h 706"/>
                <a:gd name="T10" fmla="*/ 14 w 1056"/>
                <a:gd name="T11" fmla="*/ 27 h 706"/>
                <a:gd name="T12" fmla="*/ 14 w 1056"/>
                <a:gd name="T13" fmla="*/ 706 h 706"/>
                <a:gd name="T14" fmla="*/ 0 w 1056"/>
                <a:gd name="T15" fmla="*/ 706 h 706"/>
                <a:gd name="T16" fmla="*/ 1001 w 1056"/>
                <a:gd name="T17" fmla="*/ 0 h 706"/>
                <a:gd name="T18" fmla="*/ 1056 w 1056"/>
                <a:gd name="T19" fmla="*/ 27 h 706"/>
                <a:gd name="T20" fmla="*/ 1001 w 1056"/>
                <a:gd name="T21" fmla="*/ 54 h 706"/>
                <a:gd name="T22" fmla="*/ 1001 w 1056"/>
                <a:gd name="T23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706">
                  <a:moveTo>
                    <a:pt x="0" y="706"/>
                  </a:moveTo>
                  <a:lnTo>
                    <a:pt x="0" y="20"/>
                  </a:lnTo>
                  <a:lnTo>
                    <a:pt x="1010" y="20"/>
                  </a:lnTo>
                  <a:lnTo>
                    <a:pt x="1010" y="33"/>
                  </a:lnTo>
                  <a:lnTo>
                    <a:pt x="7" y="33"/>
                  </a:lnTo>
                  <a:lnTo>
                    <a:pt x="14" y="27"/>
                  </a:lnTo>
                  <a:lnTo>
                    <a:pt x="14" y="706"/>
                  </a:lnTo>
                  <a:lnTo>
                    <a:pt x="0" y="706"/>
                  </a:lnTo>
                  <a:close/>
                  <a:moveTo>
                    <a:pt x="1001" y="0"/>
                  </a:moveTo>
                  <a:lnTo>
                    <a:pt x="1056" y="27"/>
                  </a:lnTo>
                  <a:lnTo>
                    <a:pt x="1001" y="54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73" name="Freeform 225"/>
            <p:cNvSpPr>
              <a:spLocks noEditPoints="1"/>
            </p:cNvSpPr>
            <p:nvPr/>
          </p:nvSpPr>
          <p:spPr bwMode="auto">
            <a:xfrm>
              <a:off x="2113" y="2420"/>
              <a:ext cx="761" cy="1020"/>
            </a:xfrm>
            <a:custGeom>
              <a:avLst/>
              <a:gdLst>
                <a:gd name="T0" fmla="*/ 45 w 761"/>
                <a:gd name="T1" fmla="*/ 987 h 1020"/>
                <a:gd name="T2" fmla="*/ 734 w 761"/>
                <a:gd name="T3" fmla="*/ 987 h 1020"/>
                <a:gd name="T4" fmla="*/ 727 w 761"/>
                <a:gd name="T5" fmla="*/ 993 h 1020"/>
                <a:gd name="T6" fmla="*/ 727 w 761"/>
                <a:gd name="T7" fmla="*/ 45 h 1020"/>
                <a:gd name="T8" fmla="*/ 741 w 761"/>
                <a:gd name="T9" fmla="*/ 45 h 1020"/>
                <a:gd name="T10" fmla="*/ 741 w 761"/>
                <a:gd name="T11" fmla="*/ 1000 h 1020"/>
                <a:gd name="T12" fmla="*/ 45 w 761"/>
                <a:gd name="T13" fmla="*/ 1000 h 1020"/>
                <a:gd name="T14" fmla="*/ 45 w 761"/>
                <a:gd name="T15" fmla="*/ 987 h 1020"/>
                <a:gd name="T16" fmla="*/ 54 w 761"/>
                <a:gd name="T17" fmla="*/ 1020 h 1020"/>
                <a:gd name="T18" fmla="*/ 0 w 761"/>
                <a:gd name="T19" fmla="*/ 993 h 1020"/>
                <a:gd name="T20" fmla="*/ 54 w 761"/>
                <a:gd name="T21" fmla="*/ 966 h 1020"/>
                <a:gd name="T22" fmla="*/ 54 w 761"/>
                <a:gd name="T23" fmla="*/ 1020 h 1020"/>
                <a:gd name="T24" fmla="*/ 707 w 761"/>
                <a:gd name="T25" fmla="*/ 54 h 1020"/>
                <a:gd name="T26" fmla="*/ 734 w 761"/>
                <a:gd name="T27" fmla="*/ 0 h 1020"/>
                <a:gd name="T28" fmla="*/ 761 w 761"/>
                <a:gd name="T29" fmla="*/ 54 h 1020"/>
                <a:gd name="T30" fmla="*/ 707 w 761"/>
                <a:gd name="T31" fmla="*/ 54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1" h="1020">
                  <a:moveTo>
                    <a:pt x="45" y="987"/>
                  </a:moveTo>
                  <a:lnTo>
                    <a:pt x="734" y="987"/>
                  </a:lnTo>
                  <a:lnTo>
                    <a:pt x="727" y="993"/>
                  </a:lnTo>
                  <a:lnTo>
                    <a:pt x="727" y="45"/>
                  </a:lnTo>
                  <a:lnTo>
                    <a:pt x="741" y="45"/>
                  </a:lnTo>
                  <a:lnTo>
                    <a:pt x="741" y="1000"/>
                  </a:lnTo>
                  <a:lnTo>
                    <a:pt x="45" y="1000"/>
                  </a:lnTo>
                  <a:lnTo>
                    <a:pt x="45" y="987"/>
                  </a:lnTo>
                  <a:close/>
                  <a:moveTo>
                    <a:pt x="54" y="1020"/>
                  </a:moveTo>
                  <a:lnTo>
                    <a:pt x="0" y="993"/>
                  </a:lnTo>
                  <a:lnTo>
                    <a:pt x="54" y="966"/>
                  </a:lnTo>
                  <a:lnTo>
                    <a:pt x="54" y="1020"/>
                  </a:lnTo>
                  <a:close/>
                  <a:moveTo>
                    <a:pt x="707" y="54"/>
                  </a:moveTo>
                  <a:lnTo>
                    <a:pt x="734" y="0"/>
                  </a:lnTo>
                  <a:lnTo>
                    <a:pt x="761" y="54"/>
                  </a:lnTo>
                  <a:lnTo>
                    <a:pt x="707" y="54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74" name="Freeform 226"/>
            <p:cNvSpPr>
              <a:spLocks noEditPoints="1"/>
            </p:cNvSpPr>
            <p:nvPr/>
          </p:nvSpPr>
          <p:spPr bwMode="auto">
            <a:xfrm>
              <a:off x="4232" y="3372"/>
              <a:ext cx="424" cy="54"/>
            </a:xfrm>
            <a:custGeom>
              <a:avLst/>
              <a:gdLst>
                <a:gd name="T0" fmla="*/ 0 w 424"/>
                <a:gd name="T1" fmla="*/ 20 h 54"/>
                <a:gd name="T2" fmla="*/ 379 w 424"/>
                <a:gd name="T3" fmla="*/ 20 h 54"/>
                <a:gd name="T4" fmla="*/ 379 w 424"/>
                <a:gd name="T5" fmla="*/ 33 h 54"/>
                <a:gd name="T6" fmla="*/ 0 w 424"/>
                <a:gd name="T7" fmla="*/ 33 h 54"/>
                <a:gd name="T8" fmla="*/ 0 w 424"/>
                <a:gd name="T9" fmla="*/ 20 h 54"/>
                <a:gd name="T10" fmla="*/ 369 w 424"/>
                <a:gd name="T11" fmla="*/ 0 h 54"/>
                <a:gd name="T12" fmla="*/ 424 w 424"/>
                <a:gd name="T13" fmla="*/ 27 h 54"/>
                <a:gd name="T14" fmla="*/ 369 w 424"/>
                <a:gd name="T15" fmla="*/ 54 h 54"/>
                <a:gd name="T16" fmla="*/ 369 w 424"/>
                <a:gd name="T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54">
                  <a:moveTo>
                    <a:pt x="0" y="20"/>
                  </a:moveTo>
                  <a:lnTo>
                    <a:pt x="379" y="20"/>
                  </a:lnTo>
                  <a:lnTo>
                    <a:pt x="379" y="33"/>
                  </a:lnTo>
                  <a:lnTo>
                    <a:pt x="0" y="33"/>
                  </a:lnTo>
                  <a:lnTo>
                    <a:pt x="0" y="20"/>
                  </a:lnTo>
                  <a:close/>
                  <a:moveTo>
                    <a:pt x="369" y="0"/>
                  </a:moveTo>
                  <a:lnTo>
                    <a:pt x="424" y="27"/>
                  </a:lnTo>
                  <a:lnTo>
                    <a:pt x="369" y="5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75" name="Rectangle 227"/>
            <p:cNvSpPr>
              <a:spLocks noChangeArrowheads="1"/>
            </p:cNvSpPr>
            <p:nvPr/>
          </p:nvSpPr>
          <p:spPr bwMode="auto">
            <a:xfrm>
              <a:off x="3631" y="2842"/>
              <a:ext cx="56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808080"/>
                  </a:solidFill>
                  <a:latin typeface="Times New Roman" panose="02020603050405020304" pitchFamily="18" charset="0"/>
                </a:rPr>
                <a:t>RANSAC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grpSp>
          <p:nvGrpSpPr>
            <p:cNvPr id="79076" name="Group 228"/>
            <p:cNvGrpSpPr>
              <a:grpSpLocks/>
            </p:cNvGrpSpPr>
            <p:nvPr/>
          </p:nvGrpSpPr>
          <p:grpSpPr bwMode="auto">
            <a:xfrm>
              <a:off x="3507" y="2778"/>
              <a:ext cx="743" cy="241"/>
              <a:chOff x="3507" y="2778"/>
              <a:chExt cx="743" cy="241"/>
            </a:xfrm>
          </p:grpSpPr>
          <p:sp>
            <p:nvSpPr>
              <p:cNvPr id="79077" name="Rectangle 229"/>
              <p:cNvSpPr>
                <a:spLocks noChangeArrowheads="1"/>
              </p:cNvSpPr>
              <p:nvPr/>
            </p:nvSpPr>
            <p:spPr bwMode="auto">
              <a:xfrm>
                <a:off x="3525" y="2796"/>
                <a:ext cx="725" cy="22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78" name="Rectangle 230"/>
              <p:cNvSpPr>
                <a:spLocks noChangeArrowheads="1"/>
              </p:cNvSpPr>
              <p:nvPr/>
            </p:nvSpPr>
            <p:spPr bwMode="auto">
              <a:xfrm>
                <a:off x="3507" y="2778"/>
                <a:ext cx="725" cy="2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79" name="Rectangle 231"/>
              <p:cNvSpPr>
                <a:spLocks noChangeArrowheads="1"/>
              </p:cNvSpPr>
              <p:nvPr/>
            </p:nvSpPr>
            <p:spPr bwMode="auto">
              <a:xfrm>
                <a:off x="3507" y="2778"/>
                <a:ext cx="725" cy="223"/>
              </a:xfrm>
              <a:prstGeom prst="rect">
                <a:avLst/>
              </a:prstGeom>
              <a:noFill/>
              <a:ln w="11113" cap="rnd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080" name="Rectangle 232"/>
            <p:cNvSpPr>
              <a:spLocks noChangeArrowheads="1"/>
            </p:cNvSpPr>
            <p:nvPr/>
          </p:nvSpPr>
          <p:spPr bwMode="auto">
            <a:xfrm>
              <a:off x="3613" y="2824"/>
              <a:ext cx="56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43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8675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44600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58938" defTabSz="8286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161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733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305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87738" defTabSz="8286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RANSAC</a:t>
              </a:r>
              <a:endParaRPr lang="en-US" altLang="en-US" sz="2200">
                <a:latin typeface="Times New Roman" panose="02020603050405020304" pitchFamily="18" charset="0"/>
              </a:endParaRPr>
            </a:p>
          </p:txBody>
        </p:sp>
        <p:sp>
          <p:nvSpPr>
            <p:cNvPr id="79081" name="Freeform 233"/>
            <p:cNvSpPr>
              <a:spLocks noEditPoints="1"/>
            </p:cNvSpPr>
            <p:nvPr/>
          </p:nvSpPr>
          <p:spPr bwMode="auto">
            <a:xfrm>
              <a:off x="3843" y="3001"/>
              <a:ext cx="54" cy="286"/>
            </a:xfrm>
            <a:custGeom>
              <a:avLst/>
              <a:gdLst>
                <a:gd name="T0" fmla="*/ 33 w 54"/>
                <a:gd name="T1" fmla="*/ 0 h 286"/>
                <a:gd name="T2" fmla="*/ 33 w 54"/>
                <a:gd name="T3" fmla="*/ 241 h 286"/>
                <a:gd name="T4" fmla="*/ 20 w 54"/>
                <a:gd name="T5" fmla="*/ 241 h 286"/>
                <a:gd name="T6" fmla="*/ 20 w 54"/>
                <a:gd name="T7" fmla="*/ 0 h 286"/>
                <a:gd name="T8" fmla="*/ 33 w 54"/>
                <a:gd name="T9" fmla="*/ 0 h 286"/>
                <a:gd name="T10" fmla="*/ 54 w 54"/>
                <a:gd name="T11" fmla="*/ 232 h 286"/>
                <a:gd name="T12" fmla="*/ 27 w 54"/>
                <a:gd name="T13" fmla="*/ 286 h 286"/>
                <a:gd name="T14" fmla="*/ 0 w 54"/>
                <a:gd name="T15" fmla="*/ 232 h 286"/>
                <a:gd name="T16" fmla="*/ 54 w 54"/>
                <a:gd name="T17" fmla="*/ 23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86">
                  <a:moveTo>
                    <a:pt x="33" y="0"/>
                  </a:moveTo>
                  <a:lnTo>
                    <a:pt x="33" y="241"/>
                  </a:lnTo>
                  <a:lnTo>
                    <a:pt x="20" y="241"/>
                  </a:lnTo>
                  <a:lnTo>
                    <a:pt x="20" y="0"/>
                  </a:lnTo>
                  <a:lnTo>
                    <a:pt x="33" y="0"/>
                  </a:lnTo>
                  <a:close/>
                  <a:moveTo>
                    <a:pt x="54" y="232"/>
                  </a:moveTo>
                  <a:lnTo>
                    <a:pt x="27" y="286"/>
                  </a:lnTo>
                  <a:lnTo>
                    <a:pt x="0" y="232"/>
                  </a:lnTo>
                  <a:lnTo>
                    <a:pt x="54" y="232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82" name="Freeform 234"/>
            <p:cNvSpPr>
              <a:spLocks noEditPoints="1"/>
            </p:cNvSpPr>
            <p:nvPr/>
          </p:nvSpPr>
          <p:spPr bwMode="auto">
            <a:xfrm>
              <a:off x="1682" y="927"/>
              <a:ext cx="55" cy="210"/>
            </a:xfrm>
            <a:custGeom>
              <a:avLst/>
              <a:gdLst>
                <a:gd name="T0" fmla="*/ 35 w 55"/>
                <a:gd name="T1" fmla="*/ 0 h 210"/>
                <a:gd name="T2" fmla="*/ 34 w 55"/>
                <a:gd name="T3" fmla="*/ 165 h 210"/>
                <a:gd name="T4" fmla="*/ 21 w 55"/>
                <a:gd name="T5" fmla="*/ 165 h 210"/>
                <a:gd name="T6" fmla="*/ 21 w 55"/>
                <a:gd name="T7" fmla="*/ 0 h 210"/>
                <a:gd name="T8" fmla="*/ 35 w 55"/>
                <a:gd name="T9" fmla="*/ 0 h 210"/>
                <a:gd name="T10" fmla="*/ 55 w 55"/>
                <a:gd name="T11" fmla="*/ 156 h 210"/>
                <a:gd name="T12" fmla="*/ 27 w 55"/>
                <a:gd name="T13" fmla="*/ 210 h 210"/>
                <a:gd name="T14" fmla="*/ 0 w 55"/>
                <a:gd name="T15" fmla="*/ 156 h 210"/>
                <a:gd name="T16" fmla="*/ 55 w 55"/>
                <a:gd name="T17" fmla="*/ 15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210">
                  <a:moveTo>
                    <a:pt x="35" y="0"/>
                  </a:moveTo>
                  <a:lnTo>
                    <a:pt x="34" y="165"/>
                  </a:lnTo>
                  <a:lnTo>
                    <a:pt x="21" y="165"/>
                  </a:lnTo>
                  <a:lnTo>
                    <a:pt x="21" y="0"/>
                  </a:lnTo>
                  <a:lnTo>
                    <a:pt x="35" y="0"/>
                  </a:lnTo>
                  <a:close/>
                  <a:moveTo>
                    <a:pt x="55" y="156"/>
                  </a:moveTo>
                  <a:lnTo>
                    <a:pt x="27" y="210"/>
                  </a:lnTo>
                  <a:lnTo>
                    <a:pt x="0" y="156"/>
                  </a:lnTo>
                  <a:lnTo>
                    <a:pt x="55" y="156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83" name="Freeform 235"/>
            <p:cNvSpPr>
              <a:spLocks noEditPoints="1"/>
            </p:cNvSpPr>
            <p:nvPr/>
          </p:nvSpPr>
          <p:spPr bwMode="auto">
            <a:xfrm>
              <a:off x="1680" y="1643"/>
              <a:ext cx="54" cy="553"/>
            </a:xfrm>
            <a:custGeom>
              <a:avLst/>
              <a:gdLst>
                <a:gd name="T0" fmla="*/ 36 w 54"/>
                <a:gd name="T1" fmla="*/ 0 h 553"/>
                <a:gd name="T2" fmla="*/ 36 w 54"/>
                <a:gd name="T3" fmla="*/ 283 h 553"/>
                <a:gd name="T4" fmla="*/ 27 w 54"/>
                <a:gd name="T5" fmla="*/ 283 h 553"/>
                <a:gd name="T6" fmla="*/ 34 w 54"/>
                <a:gd name="T7" fmla="*/ 277 h 553"/>
                <a:gd name="T8" fmla="*/ 34 w 54"/>
                <a:gd name="T9" fmla="*/ 508 h 553"/>
                <a:gd name="T10" fmla="*/ 20 w 54"/>
                <a:gd name="T11" fmla="*/ 508 h 553"/>
                <a:gd name="T12" fmla="*/ 20 w 54"/>
                <a:gd name="T13" fmla="*/ 270 h 553"/>
                <a:gd name="T14" fmla="*/ 29 w 54"/>
                <a:gd name="T15" fmla="*/ 270 h 553"/>
                <a:gd name="T16" fmla="*/ 22 w 54"/>
                <a:gd name="T17" fmla="*/ 277 h 553"/>
                <a:gd name="T18" fmla="*/ 22 w 54"/>
                <a:gd name="T19" fmla="*/ 0 h 553"/>
                <a:gd name="T20" fmla="*/ 36 w 54"/>
                <a:gd name="T21" fmla="*/ 0 h 553"/>
                <a:gd name="T22" fmla="*/ 54 w 54"/>
                <a:gd name="T23" fmla="*/ 499 h 553"/>
                <a:gd name="T24" fmla="*/ 27 w 54"/>
                <a:gd name="T25" fmla="*/ 553 h 553"/>
                <a:gd name="T26" fmla="*/ 0 w 54"/>
                <a:gd name="T27" fmla="*/ 499 h 553"/>
                <a:gd name="T28" fmla="*/ 54 w 54"/>
                <a:gd name="T29" fmla="*/ 499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553">
                  <a:moveTo>
                    <a:pt x="36" y="0"/>
                  </a:moveTo>
                  <a:lnTo>
                    <a:pt x="36" y="283"/>
                  </a:lnTo>
                  <a:lnTo>
                    <a:pt x="27" y="283"/>
                  </a:lnTo>
                  <a:lnTo>
                    <a:pt x="34" y="277"/>
                  </a:lnTo>
                  <a:lnTo>
                    <a:pt x="34" y="508"/>
                  </a:lnTo>
                  <a:lnTo>
                    <a:pt x="20" y="508"/>
                  </a:lnTo>
                  <a:lnTo>
                    <a:pt x="20" y="270"/>
                  </a:lnTo>
                  <a:lnTo>
                    <a:pt x="29" y="270"/>
                  </a:lnTo>
                  <a:lnTo>
                    <a:pt x="22" y="277"/>
                  </a:lnTo>
                  <a:lnTo>
                    <a:pt x="22" y="0"/>
                  </a:lnTo>
                  <a:lnTo>
                    <a:pt x="36" y="0"/>
                  </a:lnTo>
                  <a:close/>
                  <a:moveTo>
                    <a:pt x="54" y="499"/>
                  </a:moveTo>
                  <a:lnTo>
                    <a:pt x="27" y="553"/>
                  </a:lnTo>
                  <a:lnTo>
                    <a:pt x="0" y="499"/>
                  </a:lnTo>
                  <a:lnTo>
                    <a:pt x="54" y="499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84" name="Freeform 236"/>
            <p:cNvSpPr>
              <a:spLocks noEditPoints="1"/>
            </p:cNvSpPr>
            <p:nvPr/>
          </p:nvSpPr>
          <p:spPr bwMode="auto">
            <a:xfrm>
              <a:off x="4232" y="2492"/>
              <a:ext cx="937" cy="425"/>
            </a:xfrm>
            <a:custGeom>
              <a:avLst/>
              <a:gdLst>
                <a:gd name="T0" fmla="*/ 937 w 937"/>
                <a:gd name="T1" fmla="*/ 0 h 425"/>
                <a:gd name="T2" fmla="*/ 937 w 937"/>
                <a:gd name="T3" fmla="*/ 404 h 425"/>
                <a:gd name="T4" fmla="*/ 45 w 937"/>
                <a:gd name="T5" fmla="*/ 404 h 425"/>
                <a:gd name="T6" fmla="*/ 45 w 937"/>
                <a:gd name="T7" fmla="*/ 391 h 425"/>
                <a:gd name="T8" fmla="*/ 931 w 937"/>
                <a:gd name="T9" fmla="*/ 391 h 425"/>
                <a:gd name="T10" fmla="*/ 924 w 937"/>
                <a:gd name="T11" fmla="*/ 398 h 425"/>
                <a:gd name="T12" fmla="*/ 924 w 937"/>
                <a:gd name="T13" fmla="*/ 0 h 425"/>
                <a:gd name="T14" fmla="*/ 937 w 937"/>
                <a:gd name="T15" fmla="*/ 0 h 425"/>
                <a:gd name="T16" fmla="*/ 54 w 937"/>
                <a:gd name="T17" fmla="*/ 425 h 425"/>
                <a:gd name="T18" fmla="*/ 0 w 937"/>
                <a:gd name="T19" fmla="*/ 398 h 425"/>
                <a:gd name="T20" fmla="*/ 54 w 937"/>
                <a:gd name="T21" fmla="*/ 370 h 425"/>
                <a:gd name="T22" fmla="*/ 54 w 937"/>
                <a:gd name="T2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7" h="425">
                  <a:moveTo>
                    <a:pt x="937" y="0"/>
                  </a:moveTo>
                  <a:lnTo>
                    <a:pt x="937" y="404"/>
                  </a:lnTo>
                  <a:lnTo>
                    <a:pt x="45" y="404"/>
                  </a:lnTo>
                  <a:lnTo>
                    <a:pt x="45" y="391"/>
                  </a:lnTo>
                  <a:lnTo>
                    <a:pt x="931" y="391"/>
                  </a:lnTo>
                  <a:lnTo>
                    <a:pt x="924" y="398"/>
                  </a:lnTo>
                  <a:lnTo>
                    <a:pt x="924" y="0"/>
                  </a:lnTo>
                  <a:lnTo>
                    <a:pt x="937" y="0"/>
                  </a:lnTo>
                  <a:close/>
                  <a:moveTo>
                    <a:pt x="54" y="425"/>
                  </a:moveTo>
                  <a:lnTo>
                    <a:pt x="0" y="398"/>
                  </a:lnTo>
                  <a:lnTo>
                    <a:pt x="54" y="370"/>
                  </a:lnTo>
                  <a:lnTo>
                    <a:pt x="54" y="425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085" name="Freeform 237"/>
            <p:cNvSpPr>
              <a:spLocks noEditPoints="1"/>
            </p:cNvSpPr>
            <p:nvPr/>
          </p:nvSpPr>
          <p:spPr bwMode="auto">
            <a:xfrm>
              <a:off x="3843" y="2495"/>
              <a:ext cx="54" cy="283"/>
            </a:xfrm>
            <a:custGeom>
              <a:avLst/>
              <a:gdLst>
                <a:gd name="T0" fmla="*/ 32 w 54"/>
                <a:gd name="T1" fmla="*/ 0 h 283"/>
                <a:gd name="T2" fmla="*/ 32 w 54"/>
                <a:gd name="T3" fmla="*/ 142 h 283"/>
                <a:gd name="T4" fmla="*/ 25 w 54"/>
                <a:gd name="T5" fmla="*/ 135 h 283"/>
                <a:gd name="T6" fmla="*/ 33 w 54"/>
                <a:gd name="T7" fmla="*/ 135 h 283"/>
                <a:gd name="T8" fmla="*/ 33 w 54"/>
                <a:gd name="T9" fmla="*/ 238 h 283"/>
                <a:gd name="T10" fmla="*/ 20 w 54"/>
                <a:gd name="T11" fmla="*/ 238 h 283"/>
                <a:gd name="T12" fmla="*/ 20 w 54"/>
                <a:gd name="T13" fmla="*/ 142 h 283"/>
                <a:gd name="T14" fmla="*/ 27 w 54"/>
                <a:gd name="T15" fmla="*/ 148 h 283"/>
                <a:gd name="T16" fmla="*/ 19 w 54"/>
                <a:gd name="T17" fmla="*/ 148 h 283"/>
                <a:gd name="T18" fmla="*/ 19 w 54"/>
                <a:gd name="T19" fmla="*/ 0 h 283"/>
                <a:gd name="T20" fmla="*/ 32 w 54"/>
                <a:gd name="T21" fmla="*/ 0 h 283"/>
                <a:gd name="T22" fmla="*/ 54 w 54"/>
                <a:gd name="T23" fmla="*/ 229 h 283"/>
                <a:gd name="T24" fmla="*/ 27 w 54"/>
                <a:gd name="T25" fmla="*/ 283 h 283"/>
                <a:gd name="T26" fmla="*/ 0 w 54"/>
                <a:gd name="T27" fmla="*/ 229 h 283"/>
                <a:gd name="T28" fmla="*/ 54 w 54"/>
                <a:gd name="T29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283">
                  <a:moveTo>
                    <a:pt x="32" y="0"/>
                  </a:moveTo>
                  <a:lnTo>
                    <a:pt x="32" y="142"/>
                  </a:lnTo>
                  <a:lnTo>
                    <a:pt x="25" y="135"/>
                  </a:lnTo>
                  <a:lnTo>
                    <a:pt x="33" y="135"/>
                  </a:lnTo>
                  <a:lnTo>
                    <a:pt x="33" y="238"/>
                  </a:lnTo>
                  <a:lnTo>
                    <a:pt x="20" y="238"/>
                  </a:lnTo>
                  <a:lnTo>
                    <a:pt x="20" y="142"/>
                  </a:lnTo>
                  <a:lnTo>
                    <a:pt x="27" y="148"/>
                  </a:lnTo>
                  <a:lnTo>
                    <a:pt x="19" y="148"/>
                  </a:lnTo>
                  <a:lnTo>
                    <a:pt x="19" y="0"/>
                  </a:lnTo>
                  <a:lnTo>
                    <a:pt x="32" y="0"/>
                  </a:lnTo>
                  <a:close/>
                  <a:moveTo>
                    <a:pt x="54" y="229"/>
                  </a:moveTo>
                  <a:lnTo>
                    <a:pt x="27" y="283"/>
                  </a:lnTo>
                  <a:lnTo>
                    <a:pt x="0" y="229"/>
                  </a:lnTo>
                  <a:lnTo>
                    <a:pt x="54" y="229"/>
                  </a:lnTo>
                  <a:close/>
                </a:path>
              </a:pathLst>
            </a:custGeom>
            <a:solidFill>
              <a:srgbClr val="000000"/>
            </a:solidFill>
            <a:ln w="1588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086" name="Text Box 238"/>
          <p:cNvSpPr txBox="1">
            <a:spLocks noChangeArrowheads="1"/>
          </p:cNvSpPr>
          <p:nvPr/>
        </p:nvSpPr>
        <p:spPr bwMode="auto">
          <a:xfrm>
            <a:off x="839788" y="4935538"/>
            <a:ext cx="7878762" cy="17700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 Does not depend on road markings</a:t>
            </a:r>
          </a:p>
          <a:p>
            <a:pPr eaLnBrk="0" hangingPunct="0"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 Does not require scene specific parameters such as lane dimensions</a:t>
            </a:r>
          </a:p>
          <a:p>
            <a:pPr eaLnBrk="0" hangingPunct="0"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 Works in presence of significant spill-over (low height)</a:t>
            </a:r>
          </a:p>
          <a:p>
            <a:pPr eaLnBrk="0" hangingPunct="0"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</a:rPr>
              <a:t> Works under night-time condition (no ambient light)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817563" y="76200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Automatic calibration algorithm</a:t>
            </a:r>
          </a:p>
        </p:txBody>
      </p:sp>
      <p:graphicFrame>
        <p:nvGraphicFramePr>
          <p:cNvPr id="80901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4447700"/>
              </p:ext>
            </p:extLst>
          </p:nvPr>
        </p:nvGraphicFramePr>
        <p:xfrm>
          <a:off x="701675" y="871538"/>
          <a:ext cx="26606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3" name="Bitmap Image" r:id="rId4" imgW="2346840" imgH="1752480" progId="Paint.Picture">
                  <p:embed/>
                </p:oleObj>
              </mc:Choice>
              <mc:Fallback>
                <p:oleObj name="Bitmap Image" r:id="rId4" imgW="2346840" imgH="175248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871538"/>
                        <a:ext cx="2660650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9963" y="885825"/>
          <a:ext cx="2376487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Bitmap Image" r:id="rId6" imgW="2619048" imgH="2209524" progId="Paint.Picture">
                  <p:embed/>
                </p:oleObj>
              </mc:Choice>
              <mc:Fallback>
                <p:oleObj name="Bitmap Image" r:id="rId6" imgW="2619048" imgH="2209524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885825"/>
                        <a:ext cx="2376487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54713" y="895350"/>
          <a:ext cx="247015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5" name="Bitmap Image" r:id="rId8" imgW="2723810" imgH="2190476" progId="Paint.Picture">
                  <p:embed/>
                </p:oleObj>
              </mc:Choice>
              <mc:Fallback>
                <p:oleObj name="Bitmap Image" r:id="rId8" imgW="2723810" imgH="21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895350"/>
                        <a:ext cx="247015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90575" y="3309938"/>
          <a:ext cx="5576888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6" name="Bitmap Image" r:id="rId10" imgW="5114286" imgH="2638095" progId="Paint.Picture">
                  <p:embed/>
                </p:oleObj>
              </mc:Choice>
              <mc:Fallback>
                <p:oleObj name="Bitmap Image" r:id="rId10" imgW="5114286" imgH="263809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309938"/>
                        <a:ext cx="5576888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/>
          <p:cNvGraphicFramePr>
            <a:graphicFrameLocks noChangeAspect="1"/>
          </p:cNvGraphicFramePr>
          <p:nvPr/>
        </p:nvGraphicFramePr>
        <p:xfrm>
          <a:off x="6230938" y="3290888"/>
          <a:ext cx="27051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7" name="Bitmap Image" r:id="rId12" imgW="1781424" imgH="1400000" progId="Paint.Picture">
                  <p:embed/>
                </p:oleObj>
              </mc:Choice>
              <mc:Fallback>
                <p:oleObj name="Bitmap Image" r:id="rId12" imgW="1781424" imgH="140000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290888"/>
                        <a:ext cx="27051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97488"/>
            <a:ext cx="3276600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-170597"/>
            <a:ext cx="7543800" cy="826234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6151" name="Rectangle 7"/>
          <p:cNvSpPr>
            <a:spLocks noChangeArrowheads="1"/>
          </p:cNvSpPr>
          <p:nvPr>
            <p:ph sz="half" idx="4294967295"/>
          </p:nvPr>
        </p:nvSpPr>
        <p:spPr>
          <a:xfrm>
            <a:off x="903288" y="1447800"/>
            <a:ext cx="8001000" cy="9906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 </a:t>
            </a:r>
            <a:r>
              <a:rPr lang="en-US" altLang="en-US" sz="2200" dirty="0"/>
              <a:t>Traffic parameters such as </a:t>
            </a:r>
            <a:r>
              <a:rPr lang="en-US" altLang="en-US" sz="2200" b="1" dirty="0"/>
              <a:t>volume, speed, and vehicle classification</a:t>
            </a:r>
            <a:r>
              <a:rPr lang="en-US" altLang="en-US" sz="2200" dirty="0"/>
              <a:t> are fundamental for…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914400" y="2971800"/>
            <a:ext cx="8001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925513" y="4525963"/>
            <a:ext cx="7989887" cy="930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tx1"/>
              </a:buClr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Intelligent </a:t>
            </a:r>
            <a:r>
              <a:rPr lang="en-US" altLang="en-US" sz="2200" dirty="0">
                <a:latin typeface="Times New Roman" panose="02020603050405020304" pitchFamily="18" charset="0"/>
              </a:rPr>
              <a:t>Transportation Systems (ITS)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925513" y="2773363"/>
            <a:ext cx="45720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150000"/>
              <a:buFont typeface="Wingdings" panose="05000000000000000000" pitchFamily="2" charset="2"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Traffic </a:t>
            </a:r>
            <a:r>
              <a:rPr lang="en-US" altLang="en-US" sz="2200" dirty="0">
                <a:latin typeface="Times New Roman" panose="02020603050405020304" pitchFamily="18" charset="0"/>
              </a:rPr>
              <a:t>impacts of land use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925513" y="3948113"/>
            <a:ext cx="7989887" cy="427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Traffic </a:t>
            </a:r>
            <a:r>
              <a:rPr lang="en-US" altLang="en-US" sz="2200" dirty="0">
                <a:latin typeface="Times New Roman" panose="02020603050405020304" pitchFamily="18" charset="0"/>
              </a:rPr>
              <a:t>engineering applications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914400" y="5135563"/>
            <a:ext cx="79898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Transportation </a:t>
            </a:r>
            <a:r>
              <a:rPr lang="en-US" altLang="en-US" sz="2200" dirty="0">
                <a:latin typeface="Times New Roman" panose="02020603050405020304" pitchFamily="18" charset="0"/>
              </a:rPr>
              <a:t>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6155" grpId="0"/>
      <p:bldP spid="6156" grpId="0" animBg="1"/>
      <p:bldP spid="61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01688" y="76200"/>
            <a:ext cx="811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Results for automatic camera calibration</a:t>
            </a:r>
          </a:p>
        </p:txBody>
      </p:sp>
      <p:pic>
        <p:nvPicPr>
          <p:cNvPr id="82949" name="Picture 5" descr="seq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914400"/>
            <a:ext cx="2914650" cy="2185988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50" name="Picture 6" descr="seq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1850" y="939800"/>
            <a:ext cx="3524250" cy="26447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51" name="Picture 7" descr="seq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67" y="3252788"/>
            <a:ext cx="2916766" cy="21875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705225"/>
            <a:ext cx="352425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124200"/>
            <a:ext cx="8077200" cy="487363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/>
              <a:t>Let’s see a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7436" y="-228600"/>
            <a:ext cx="6589199" cy="1280890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838200" y="1752600"/>
            <a:ext cx="7924800" cy="35099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A real-time system for detection, tracking and classification of vehicles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Automatic </a:t>
            </a:r>
            <a:r>
              <a:rPr lang="en-US" altLang="en-US" sz="2200" dirty="0">
                <a:latin typeface="Times New Roman" panose="02020603050405020304" pitchFamily="18" charset="0"/>
              </a:rPr>
              <a:t>camera calibration for PTZ cameras which eliminates the need of manually setting up the detection zones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Pattern </a:t>
            </a:r>
            <a:r>
              <a:rPr lang="en-US" altLang="en-US" sz="2200" dirty="0">
                <a:latin typeface="Times New Roman" panose="02020603050405020304" pitchFamily="18" charset="0"/>
              </a:rPr>
              <a:t>recognition helps eliminate false alarms caused by shadows and headlight reflections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200" dirty="0">
                <a:latin typeface="Times New Roman" panose="02020603050405020304" pitchFamily="18" charset="0"/>
              </a:rPr>
              <a:t>easily incorporate additional knowledge to improve calibration accuracy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Quick </a:t>
            </a:r>
            <a:r>
              <a:rPr lang="en-US" altLang="en-US" sz="2200" dirty="0">
                <a:latin typeface="Times New Roman" panose="02020603050405020304" pitchFamily="18" charset="0"/>
              </a:rPr>
              <a:t>setup for short term data collection applications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5127" y="-262581"/>
            <a:ext cx="6589199" cy="1280890"/>
          </a:xfrm>
        </p:spPr>
        <p:txBody>
          <a:bodyPr/>
          <a:lstStyle/>
          <a:p>
            <a:r>
              <a:rPr lang="en-US" altLang="en-US" dirty="0"/>
              <a:t>Future work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838200" y="990600"/>
            <a:ext cx="8001000" cy="33000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Extend </a:t>
            </a:r>
            <a:r>
              <a:rPr lang="en-US" altLang="en-US" sz="2200" dirty="0">
                <a:latin typeface="Times New Roman" panose="02020603050405020304" pitchFamily="18" charset="0"/>
              </a:rPr>
              <a:t>the calibration algorithm to use lane markings when available for faster convergence of parameters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 Develop </a:t>
            </a:r>
            <a:r>
              <a:rPr lang="en-US" altLang="en-US" sz="2200" dirty="0">
                <a:latin typeface="Times New Roman" panose="02020603050405020304" pitchFamily="18" charset="0"/>
              </a:rPr>
              <a:t>an on-line learning algorithm which will incrementally “tune” the system for better detection rate at given location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  Evaluate </a:t>
            </a:r>
            <a:r>
              <a:rPr lang="en-US" altLang="en-US" sz="2200" dirty="0">
                <a:latin typeface="Times New Roman" panose="02020603050405020304" pitchFamily="18" charset="0"/>
              </a:rPr>
              <a:t>the system at a TMC for long-term performance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  Extend </a:t>
            </a:r>
            <a:r>
              <a:rPr lang="en-US" altLang="en-US" sz="2200" dirty="0">
                <a:latin typeface="Times New Roman" panose="02020603050405020304" pitchFamily="18" charset="0"/>
              </a:rPr>
              <a:t>classification to four </a:t>
            </a:r>
            <a:r>
              <a:rPr lang="en-US" altLang="en-US" sz="2200" dirty="0" smtClean="0">
                <a:latin typeface="Times New Roman" panose="02020603050405020304" pitchFamily="18" charset="0"/>
              </a:rPr>
              <a:t>classes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  </a:t>
            </a:r>
          </a:p>
          <a:p>
            <a:pPr eaLnBrk="0" hangingPunct="0">
              <a:spcBef>
                <a:spcPct val="3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Handle </a:t>
            </a:r>
            <a:r>
              <a:rPr lang="en-US" altLang="en-US" sz="2200" dirty="0">
                <a:latin typeface="Times New Roman" panose="02020603050405020304" pitchFamily="18" charset="0"/>
              </a:rPr>
              <a:t>intersections (including turn-counts)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2514600" y="2895600"/>
            <a:ext cx="4346575" cy="1042988"/>
          </a:xfrm>
          <a:prstGeom prst="roundRect">
            <a:avLst>
              <a:gd name="adj" fmla="val 148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520950" y="3038475"/>
            <a:ext cx="4343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Thank you</a:t>
            </a:r>
            <a:endParaRPr lang="en-GB" altLang="en-US" sz="48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17563" y="76200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Collecting traffic parameters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46163" y="871538"/>
            <a:ext cx="7396162" cy="2143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Different types of sensors can be used to gather data: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Inductive loop detectors and magnetometers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Radar or laser based sensors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Piezos and road tube sensors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46163" y="3290888"/>
            <a:ext cx="7412037" cy="26527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116013" y="3981450"/>
            <a:ext cx="7246937" cy="177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0" hangingPunct="0">
              <a:buSzPct val="130000"/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Data </a:t>
            </a:r>
            <a:r>
              <a:rPr lang="en-US" altLang="en-US" sz="2200" dirty="0">
                <a:latin typeface="Times New Roman" panose="02020603050405020304" pitchFamily="18" charset="0"/>
              </a:rPr>
              <a:t>quality deteriorates as highways reach capacity </a:t>
            </a:r>
          </a:p>
          <a:p>
            <a:pPr lvl="1" eaLnBrk="0" hangingPunct="0">
              <a:buSzPct val="130000"/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Times New Roman" panose="02020603050405020304" pitchFamily="18" charset="0"/>
              </a:rPr>
              <a:t> Inductive loop detectors can join vehicles</a:t>
            </a:r>
          </a:p>
          <a:p>
            <a:pPr lvl="1" eaLnBrk="0" hangingPunct="0">
              <a:buSzPct val="130000"/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Times New Roman" panose="02020603050405020304" pitchFamily="18" charset="0"/>
              </a:rPr>
              <a:t> Piezos and road tubes can miscalculate spacing</a:t>
            </a:r>
          </a:p>
          <a:p>
            <a:pPr lvl="1" eaLnBrk="0" hangingPunct="0">
              <a:buSzPct val="130000"/>
              <a:buFont typeface="Wingdings" panose="05000000000000000000" pitchFamily="2" charset="2"/>
              <a:buNone/>
            </a:pPr>
            <a:endParaRPr lang="en-US" altLang="en-US" sz="2200" dirty="0">
              <a:latin typeface="Times New Roman" panose="02020603050405020304" pitchFamily="18" charset="0"/>
            </a:endParaRPr>
          </a:p>
          <a:p>
            <a:pPr marL="342900" indent="-342900" eaLnBrk="0" hangingPunct="0">
              <a:buSzPct val="130000"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</a:rPr>
              <a:t>Motorcycles are difficult to count regardless of traffic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116013" y="3359150"/>
            <a:ext cx="5461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Problems with these traditional sensors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4" grpId="0"/>
      <p:bldP spid="174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17563" y="76200"/>
            <a:ext cx="64976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Machine vision sensors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046163" y="871538"/>
            <a:ext cx="7396162" cy="2143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 Proven technology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 Capable </a:t>
            </a:r>
            <a:r>
              <a:rPr lang="en-US" altLang="en-US" sz="2200" dirty="0">
                <a:latin typeface="Times New Roman" panose="02020603050405020304" pitchFamily="18" charset="0"/>
              </a:rPr>
              <a:t>of collecting speed, volume, and classification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Several commercially available systems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>
                <a:latin typeface="Times New Roman" panose="02020603050405020304" pitchFamily="18" charset="0"/>
              </a:rPr>
              <a:t> Uses virtual detection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46163" y="3290888"/>
            <a:ext cx="5322887" cy="31099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116013" y="5502275"/>
            <a:ext cx="7246937" cy="76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0" hangingPunct="0">
              <a:buClr>
                <a:schemeClr val="tx1"/>
              </a:buClr>
              <a:buSzPct val="130000"/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Provides </a:t>
            </a:r>
            <a:r>
              <a:rPr lang="en-US" altLang="en-US" sz="2200" dirty="0">
                <a:latin typeface="Times New Roman" panose="02020603050405020304" pitchFamily="18" charset="0"/>
              </a:rPr>
              <a:t>rich visual information for </a:t>
            </a:r>
            <a:endParaRPr lang="en-US" altLang="en-US" sz="2200" dirty="0" smtClean="0">
              <a:latin typeface="Times New Roman" panose="02020603050405020304" pitchFamily="18" charset="0"/>
            </a:endParaRPr>
          </a:p>
          <a:p>
            <a:pPr eaLnBrk="0" hangingPunct="0">
              <a:buClr>
                <a:schemeClr val="tx1"/>
              </a:buClr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manual inspection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116013" y="3981449"/>
            <a:ext cx="7246937" cy="76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0" hangingPunct="0">
              <a:buSzPct val="130000"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</a:rPr>
              <a:t> No traffic disruption for installation </a:t>
            </a:r>
            <a:endParaRPr lang="en-US" altLang="en-US" sz="2200" dirty="0" smtClean="0">
              <a:latin typeface="Times New Roman" panose="02020603050405020304" pitchFamily="18" charset="0"/>
            </a:endParaRPr>
          </a:p>
          <a:p>
            <a:pPr eaLnBrk="0" hangingPunct="0"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</a:rPr>
              <a:t>and maintenance 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46163" y="4909343"/>
            <a:ext cx="724693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0" hangingPunct="0">
              <a:spcBef>
                <a:spcPct val="50000"/>
              </a:spcBef>
              <a:buSzPct val="130000"/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</a:rPr>
              <a:t> Covers wide area with a single camera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116013" y="3359150"/>
            <a:ext cx="54610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200" b="1">
                <a:latin typeface="Times New Roman" panose="02020603050405020304" pitchFamily="18" charset="0"/>
              </a:rPr>
              <a:t>Benefits of video detection</a:t>
            </a:r>
          </a:p>
        </p:txBody>
      </p:sp>
      <p:pic>
        <p:nvPicPr>
          <p:cNvPr id="18441" name="Picture 9" descr="Autoscope Solo Pro in Journey Time Installation in Hong Kong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68" y="5190836"/>
            <a:ext cx="1590675" cy="1190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/>
      <p:bldP spid="18438" grpId="0"/>
      <p:bldP spid="18439" grpId="0"/>
      <p:bldP spid="184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endParaRPr lang="en-US" altLang="en-US" sz="2200">
              <a:latin typeface="Times New Roman" panose="02020603050405020304" pitchFamily="18" charset="0"/>
            </a:endParaRP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0" y="654050"/>
            <a:ext cx="9144000" cy="1588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V="1">
            <a:off x="608013" y="-1588"/>
            <a:ext cx="1587" cy="6861176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47725" y="101600"/>
            <a:ext cx="69246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Why tracking?</a:t>
            </a:r>
          </a:p>
        </p:txBody>
      </p:sp>
      <p:pic>
        <p:nvPicPr>
          <p:cNvPr id="50182" name="zones_1.avi">
            <a:hlinkClick r:id="" action="ppaction://media"/>
          </p:cNvPr>
          <p:cNvPicPr>
            <a:picLocks noGrp="1" noRot="1" noChangeAspect="1" noChangeArrowheads="1"/>
          </p:cNvPicPr>
          <p:nvPr>
            <p:ph sz="quarter" idx="1"/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730375"/>
            <a:ext cx="3594100" cy="26955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83" name="zones_2.avi">
            <a:hlinkClick r:id="" action="ppaction://media"/>
          </p:cNvPr>
          <p:cNvPicPr>
            <a:picLocks noGrp="1" noRot="1" noChangeAspect="1" noChangeArrowheads="1"/>
          </p:cNvPicPr>
          <p:nvPr>
            <p:ph sz="quarter" idx="2"/>
            <a:videoFile r:link="rId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8075" y="1752600"/>
            <a:ext cx="3524250" cy="2643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685800" y="4603750"/>
            <a:ext cx="8382000" cy="21431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Tracking enables prediction of a vehicle’s location in consecutive frames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Can </a:t>
            </a:r>
            <a:r>
              <a:rPr lang="en-US" altLang="en-US" sz="2200" dirty="0">
                <a:latin typeface="Times New Roman" panose="02020603050405020304" pitchFamily="18" charset="0"/>
              </a:rPr>
              <a:t>provide more accurate estimates of traffic volumes and speeds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Potential </a:t>
            </a:r>
            <a:r>
              <a:rPr lang="en-US" altLang="en-US" sz="2200" dirty="0">
                <a:latin typeface="Times New Roman" panose="02020603050405020304" pitchFamily="18" charset="0"/>
              </a:rPr>
              <a:t>to count turn-movements at intersections</a:t>
            </a:r>
          </a:p>
          <a:p>
            <a:pPr eaLnBrk="0" hangingPunct="0">
              <a:spcBef>
                <a:spcPct val="50000"/>
              </a:spcBef>
              <a:buSzPct val="130000"/>
            </a:pPr>
            <a:r>
              <a:rPr lang="en-US" altLang="en-US" sz="2200" dirty="0" smtClean="0">
                <a:latin typeface="Times New Roman" panose="02020603050405020304" pitchFamily="18" charset="0"/>
              </a:rPr>
              <a:t>Detect </a:t>
            </a:r>
            <a:r>
              <a:rPr lang="en-US" altLang="en-US" sz="2200" dirty="0">
                <a:latin typeface="Times New Roman" panose="02020603050405020304" pitchFamily="18" charset="0"/>
              </a:rPr>
              <a:t>traffic incidents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39788" y="733425"/>
            <a:ext cx="7672387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Current systems use localized detection within the detection zones 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which can be prone to errors when camera placement in not ideal.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0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 nodeType="clickPar">
                      <p:stCondLst>
                        <p:cond delay="0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01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182"/>
                  </p:tgtEl>
                </p:cond>
              </p:nextCondLst>
            </p:seq>
            <p:video>
              <p:cMediaNode>
                <p:cTn id="24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0182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0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501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183"/>
                  </p:tgtEl>
                </p:cond>
              </p:nextCondLst>
            </p:seq>
            <p:video>
              <p:cMediaNode>
                <p:cTn id="30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0183"/>
                </p:tgtEl>
              </p:cMediaNode>
            </p:video>
          </p:childTnLst>
        </p:cTn>
      </p:par>
    </p:tnLst>
    <p:bldLst>
      <p:bldP spid="501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2"/>
          <p:cNvSpPr>
            <a:spLocks noChangeArrowheads="1"/>
          </p:cNvSpPr>
          <p:nvPr/>
        </p:nvSpPr>
        <p:spPr bwMode="auto">
          <a:xfrm>
            <a:off x="0" y="-26988"/>
            <a:ext cx="9144000" cy="6858001"/>
          </a:xfrm>
          <a:prstGeom prst="roundRect">
            <a:avLst>
              <a:gd name="adj" fmla="val 19"/>
            </a:avLst>
          </a:pr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0" y="654050"/>
            <a:ext cx="9144000" cy="1588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V="1">
            <a:off x="609600" y="-1588"/>
            <a:ext cx="1588" cy="6861176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876300" y="111125"/>
            <a:ext cx="62103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Initialization problem</a:t>
            </a:r>
          </a:p>
        </p:txBody>
      </p:sp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01688"/>
            <a:ext cx="2487613" cy="1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76550"/>
            <a:ext cx="2489200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3273425" y="3362325"/>
            <a:ext cx="585788" cy="600075"/>
          </a:xfrm>
          <a:prstGeom prst="roundRect">
            <a:avLst>
              <a:gd name="adj" fmla="val 255"/>
            </a:avLst>
          </a:prstGeom>
          <a:noFill/>
          <a:ln w="547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2481263" y="3394075"/>
            <a:ext cx="355600" cy="404813"/>
          </a:xfrm>
          <a:prstGeom prst="roundRect">
            <a:avLst>
              <a:gd name="adj" fmla="val 421"/>
            </a:avLst>
          </a:prstGeom>
          <a:noFill/>
          <a:ln w="5472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2498725" y="2919413"/>
            <a:ext cx="260350" cy="339725"/>
          </a:xfrm>
          <a:prstGeom prst="roundRect">
            <a:avLst>
              <a:gd name="adj" fmla="val 579"/>
            </a:avLst>
          </a:prstGeom>
          <a:noFill/>
          <a:ln w="5472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AutoShape 11"/>
          <p:cNvSpPr>
            <a:spLocks noChangeArrowheads="1"/>
          </p:cNvSpPr>
          <p:nvPr/>
        </p:nvSpPr>
        <p:spPr bwMode="auto">
          <a:xfrm>
            <a:off x="2919413" y="3095625"/>
            <a:ext cx="274637" cy="306388"/>
          </a:xfrm>
          <a:prstGeom prst="roundRect">
            <a:avLst>
              <a:gd name="adj" fmla="val 546"/>
            </a:avLst>
          </a:prstGeom>
          <a:noFill/>
          <a:ln w="5472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AutoShape 12"/>
          <p:cNvSpPr>
            <a:spLocks noChangeArrowheads="1"/>
          </p:cNvSpPr>
          <p:nvPr/>
        </p:nvSpPr>
        <p:spPr bwMode="auto">
          <a:xfrm>
            <a:off x="769938" y="5019675"/>
            <a:ext cx="8156575" cy="1658938"/>
          </a:xfrm>
          <a:prstGeom prst="roundRect">
            <a:avLst>
              <a:gd name="adj" fmla="val 51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51930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977900" y="5207000"/>
            <a:ext cx="77406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73063" indent="-355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463" indent="0" hangingPunct="0">
              <a:lnSpc>
                <a:spcPct val="95000"/>
              </a:lnSpc>
              <a:buClr>
                <a:srgbClr val="000000"/>
              </a:buClr>
              <a:buSzPct val="130000"/>
            </a:pPr>
            <a:r>
              <a:rPr lang="en-GB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Partially occluded vehicles appear as a single blob</a:t>
            </a:r>
          </a:p>
          <a:p>
            <a:pPr marL="17463" indent="0" hangingPunct="0">
              <a:lnSpc>
                <a:spcPct val="143000"/>
              </a:lnSpc>
              <a:buClr>
                <a:srgbClr val="000000"/>
              </a:buClr>
              <a:buSzPct val="130000"/>
            </a:pPr>
            <a:r>
              <a:rPr lang="en-GB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Contour and blob tracking methods assume isolated initialization</a:t>
            </a:r>
          </a:p>
          <a:p>
            <a:pPr marL="17463" indent="0" hangingPunct="0">
              <a:lnSpc>
                <a:spcPct val="143000"/>
              </a:lnSpc>
              <a:buClr>
                <a:srgbClr val="000000"/>
              </a:buClr>
              <a:buSzPct val="130000"/>
            </a:pPr>
            <a:r>
              <a:rPr lang="en-GB" alt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Depth ambiguity makes the problem harder</a:t>
            </a:r>
          </a:p>
        </p:txBody>
      </p:sp>
      <p:pic>
        <p:nvPicPr>
          <p:cNvPr id="52238" name="Picture 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62563" y="801688"/>
            <a:ext cx="2419350" cy="1906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pic>
        <p:nvPicPr>
          <p:cNvPr id="52239" name="Picture 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8113" y="2857500"/>
            <a:ext cx="2478087" cy="2005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5816600" y="2944813"/>
            <a:ext cx="898525" cy="760412"/>
          </a:xfrm>
          <a:prstGeom prst="roundRect">
            <a:avLst>
              <a:gd name="adj" fmla="val 255"/>
            </a:avLst>
          </a:prstGeom>
          <a:noFill/>
          <a:ln w="547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1" name="AutoShape 17"/>
          <p:cNvSpPr>
            <a:spLocks noChangeArrowheads="1"/>
          </p:cNvSpPr>
          <p:nvPr/>
        </p:nvSpPr>
        <p:spPr bwMode="auto">
          <a:xfrm>
            <a:off x="6921500" y="3290888"/>
            <a:ext cx="692150" cy="622300"/>
          </a:xfrm>
          <a:prstGeom prst="roundRect">
            <a:avLst>
              <a:gd name="adj" fmla="val 255"/>
            </a:avLst>
          </a:prstGeom>
          <a:noFill/>
          <a:ln w="5472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gradFill rotWithShape="0">
            <a:gsLst>
              <a:gs pos="0">
                <a:srgbClr val="CCCCCC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0" y="654050"/>
            <a:ext cx="9144000" cy="1588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V="1">
            <a:off x="608013" y="-1588"/>
            <a:ext cx="1587" cy="6861176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817563" y="120650"/>
            <a:ext cx="64976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3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Our previous work</a:t>
            </a:r>
          </a:p>
        </p:txBody>
      </p:sp>
      <p:pic>
        <p:nvPicPr>
          <p:cNvPr id="54290" name="Picture 18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4038600"/>
            <a:ext cx="3505200" cy="2692400"/>
          </a:xfr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</p:pic>
      <p:grpSp>
        <p:nvGrpSpPr>
          <p:cNvPr id="54294" name="Group 22"/>
          <p:cNvGrpSpPr>
            <a:grpSpLocks/>
          </p:cNvGrpSpPr>
          <p:nvPr/>
        </p:nvGrpSpPr>
        <p:grpSpPr bwMode="auto">
          <a:xfrm>
            <a:off x="5638800" y="4114800"/>
            <a:ext cx="3352800" cy="2620963"/>
            <a:chOff x="355" y="679"/>
            <a:chExt cx="2761" cy="2422"/>
          </a:xfrm>
        </p:grpSpPr>
        <p:pic>
          <p:nvPicPr>
            <p:cNvPr id="54295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" y="679"/>
              <a:ext cx="2761" cy="2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4296" name="Group 24"/>
            <p:cNvGrpSpPr>
              <a:grpSpLocks/>
            </p:cNvGrpSpPr>
            <p:nvPr/>
          </p:nvGrpSpPr>
          <p:grpSpPr bwMode="auto">
            <a:xfrm>
              <a:off x="659" y="2595"/>
              <a:ext cx="1002" cy="88"/>
              <a:chOff x="1639" y="2333"/>
              <a:chExt cx="624" cy="48"/>
            </a:xfrm>
          </p:grpSpPr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 flipV="1">
                <a:off x="1639" y="2333"/>
                <a:ext cx="624" cy="48"/>
              </a:xfrm>
              <a:prstGeom prst="line">
                <a:avLst/>
              </a:prstGeom>
              <a:noFill/>
              <a:ln w="101600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8" name="Line 26"/>
              <p:cNvSpPr>
                <a:spLocks noChangeShapeType="1"/>
              </p:cNvSpPr>
              <p:nvPr/>
            </p:nvSpPr>
            <p:spPr bwMode="auto">
              <a:xfrm flipV="1">
                <a:off x="1639" y="2333"/>
                <a:ext cx="624" cy="48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 flipH="1">
              <a:off x="1661" y="2160"/>
              <a:ext cx="653" cy="435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00" name="Group 28"/>
            <p:cNvGrpSpPr>
              <a:grpSpLocks/>
            </p:cNvGrpSpPr>
            <p:nvPr/>
          </p:nvGrpSpPr>
          <p:grpSpPr bwMode="auto">
            <a:xfrm>
              <a:off x="1879" y="2857"/>
              <a:ext cx="1001" cy="87"/>
              <a:chOff x="1639" y="2333"/>
              <a:chExt cx="624" cy="48"/>
            </a:xfrm>
          </p:grpSpPr>
          <p:sp>
            <p:nvSpPr>
              <p:cNvPr id="54301" name="Line 29"/>
              <p:cNvSpPr>
                <a:spLocks noChangeShapeType="1"/>
              </p:cNvSpPr>
              <p:nvPr/>
            </p:nvSpPr>
            <p:spPr bwMode="auto">
              <a:xfrm flipV="1">
                <a:off x="1639" y="2333"/>
                <a:ext cx="624" cy="48"/>
              </a:xfrm>
              <a:prstGeom prst="line">
                <a:avLst/>
              </a:prstGeom>
              <a:noFill/>
              <a:ln w="101600">
                <a:solidFill>
                  <a:srgbClr val="FFFF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02" name="Line 30"/>
              <p:cNvSpPr>
                <a:spLocks noChangeShapeType="1"/>
              </p:cNvSpPr>
              <p:nvPr/>
            </p:nvSpPr>
            <p:spPr bwMode="auto">
              <a:xfrm flipV="1">
                <a:off x="1639" y="2333"/>
                <a:ext cx="624" cy="48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 flipH="1">
              <a:off x="2880" y="2595"/>
              <a:ext cx="218" cy="218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4307" name="Picture 35" descr="calib_ap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00200"/>
            <a:ext cx="21431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15" name="Picture 43" descr="calib_top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600200"/>
            <a:ext cx="11477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16" name="Picture 44" descr="calib_7"/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31242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17" name="Rectangle 45"/>
          <p:cNvSpPr>
            <a:spLocks noChangeArrowheads="1"/>
          </p:cNvSpPr>
          <p:nvPr/>
        </p:nvSpPr>
        <p:spPr bwMode="auto">
          <a:xfrm>
            <a:off x="762000" y="838200"/>
            <a:ext cx="3427413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200">
                <a:latin typeface="Times New Roman" panose="02020603050405020304" pitchFamily="18" charset="0"/>
              </a:rPr>
              <a:t>Feature segmentation</a:t>
            </a:r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5562600" y="838200"/>
            <a:ext cx="3427413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2200" dirty="0">
                <a:latin typeface="Times New Roman" panose="02020603050405020304" pitchFamily="18" charset="0"/>
              </a:rPr>
              <a:t>Vehicle Base Fronts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7" grpId="0" animBg="1"/>
      <p:bldP spid="543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2238"/>
            <a:ext cx="8077200" cy="4873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Results of feature-tracking</a:t>
            </a:r>
          </a:p>
        </p:txBody>
      </p:sp>
      <p:pic>
        <p:nvPicPr>
          <p:cNvPr id="86022" name="out_l1_dense.avi"/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6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60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02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602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/>
          <p:cNvSpPr>
            <a:spLocks noChangeShapeType="1"/>
          </p:cNvSpPr>
          <p:nvPr/>
        </p:nvSpPr>
        <p:spPr bwMode="auto">
          <a:xfrm>
            <a:off x="0" y="646113"/>
            <a:ext cx="9144000" cy="1587"/>
          </a:xfrm>
          <a:prstGeom prst="line">
            <a:avLst/>
          </a:prstGeom>
          <a:noFill/>
          <a:ln w="9144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61" name="Group 5"/>
          <p:cNvGrpSpPr>
            <a:grpSpLocks/>
          </p:cNvGrpSpPr>
          <p:nvPr/>
        </p:nvGrpSpPr>
        <p:grpSpPr bwMode="auto">
          <a:xfrm>
            <a:off x="1046163" y="3294063"/>
            <a:ext cx="7329487" cy="2054225"/>
            <a:chOff x="2520" y="6812"/>
            <a:chExt cx="7137" cy="2230"/>
          </a:xfrm>
        </p:grpSpPr>
        <p:sp>
          <p:nvSpPr>
            <p:cNvPr id="70662" name="AutoShape 6"/>
            <p:cNvSpPr>
              <a:spLocks noChangeArrowheads="1"/>
            </p:cNvSpPr>
            <p:nvPr/>
          </p:nvSpPr>
          <p:spPr bwMode="auto">
            <a:xfrm>
              <a:off x="7135" y="7742"/>
              <a:ext cx="277" cy="371"/>
            </a:xfrm>
            <a:prstGeom prst="downArrow">
              <a:avLst>
                <a:gd name="adj1" fmla="val 50000"/>
                <a:gd name="adj2" fmla="val 334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2520" y="6812"/>
              <a:ext cx="7137" cy="2230"/>
              <a:chOff x="2520" y="6812"/>
              <a:chExt cx="7137" cy="2230"/>
            </a:xfrm>
          </p:grpSpPr>
          <p:pic>
            <p:nvPicPr>
              <p:cNvPr id="70664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" y="8206"/>
                <a:ext cx="831" cy="8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65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" y="8206"/>
                <a:ext cx="831" cy="8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66" name="Picture 1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" y="8206"/>
                <a:ext cx="830" cy="83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667" name="Picture 11" descr="0100003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4" y="6812"/>
                <a:ext cx="953" cy="843"/>
              </a:xfrm>
              <a:prstGeom prst="rect">
                <a:avLst/>
              </a:prstGeom>
              <a:noFill/>
              <a:effectLst>
                <a:outerShdw dist="35921" dir="2700000" algn="ctr" rotWithShape="0">
                  <a:srgbClr val="80808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668" name="Oval 12"/>
              <p:cNvSpPr>
                <a:spLocks noChangeArrowheads="1"/>
              </p:cNvSpPr>
              <p:nvPr/>
            </p:nvSpPr>
            <p:spPr bwMode="auto">
              <a:xfrm>
                <a:off x="2520" y="6812"/>
                <a:ext cx="1385" cy="8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69" name="Rectangle 13"/>
              <p:cNvSpPr>
                <a:spLocks noChangeArrowheads="1"/>
              </p:cNvSpPr>
              <p:nvPr/>
            </p:nvSpPr>
            <p:spPr bwMode="auto">
              <a:xfrm>
                <a:off x="2797" y="7091"/>
                <a:ext cx="831" cy="279"/>
              </a:xfrm>
              <a:prstGeom prst="rect">
                <a:avLst/>
              </a:prstGeom>
              <a:pattFill prst="openDmnd">
                <a:fgClr>
                  <a:srgbClr val="80808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0" name="Rectangle 14"/>
              <p:cNvSpPr>
                <a:spLocks noChangeArrowheads="1"/>
              </p:cNvSpPr>
              <p:nvPr/>
            </p:nvSpPr>
            <p:spPr bwMode="auto">
              <a:xfrm>
                <a:off x="2797" y="7091"/>
                <a:ext cx="342" cy="27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1" name="Oval 15"/>
              <p:cNvSpPr>
                <a:spLocks noChangeArrowheads="1"/>
              </p:cNvSpPr>
              <p:nvPr/>
            </p:nvSpPr>
            <p:spPr bwMode="auto">
              <a:xfrm>
                <a:off x="4551" y="6812"/>
                <a:ext cx="1384" cy="8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2" name="Rectangle 16" descr="Outlined diamond"/>
              <p:cNvSpPr>
                <a:spLocks noChangeArrowheads="1"/>
              </p:cNvSpPr>
              <p:nvPr/>
            </p:nvSpPr>
            <p:spPr bwMode="auto">
              <a:xfrm>
                <a:off x="4828" y="7091"/>
                <a:ext cx="830" cy="279"/>
              </a:xfrm>
              <a:prstGeom prst="rect">
                <a:avLst/>
              </a:prstGeom>
              <a:pattFill prst="openDmnd">
                <a:fgClr>
                  <a:srgbClr val="80808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3" name="Rectangle 17"/>
              <p:cNvSpPr>
                <a:spLocks noChangeArrowheads="1"/>
              </p:cNvSpPr>
              <p:nvPr/>
            </p:nvSpPr>
            <p:spPr bwMode="auto">
              <a:xfrm>
                <a:off x="4828" y="7091"/>
                <a:ext cx="461" cy="27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4" name="Oval 18"/>
              <p:cNvSpPr>
                <a:spLocks noChangeArrowheads="1"/>
              </p:cNvSpPr>
              <p:nvPr/>
            </p:nvSpPr>
            <p:spPr bwMode="auto">
              <a:xfrm>
                <a:off x="6581" y="6812"/>
                <a:ext cx="1385" cy="83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5" name="Rectangle 19" descr="Outlined diamond"/>
              <p:cNvSpPr>
                <a:spLocks noChangeArrowheads="1"/>
              </p:cNvSpPr>
              <p:nvPr/>
            </p:nvSpPr>
            <p:spPr bwMode="auto">
              <a:xfrm>
                <a:off x="6858" y="7091"/>
                <a:ext cx="831" cy="279"/>
              </a:xfrm>
              <a:prstGeom prst="rect">
                <a:avLst/>
              </a:prstGeom>
              <a:pattFill prst="openDmnd">
                <a:fgClr>
                  <a:srgbClr val="80808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6" name="Rectangle 20"/>
              <p:cNvSpPr>
                <a:spLocks noChangeArrowheads="1"/>
              </p:cNvSpPr>
              <p:nvPr/>
            </p:nvSpPr>
            <p:spPr bwMode="auto">
              <a:xfrm>
                <a:off x="6858" y="7091"/>
                <a:ext cx="646" cy="279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7" name="AutoShape 21"/>
              <p:cNvSpPr>
                <a:spLocks noChangeArrowheads="1"/>
              </p:cNvSpPr>
              <p:nvPr/>
            </p:nvSpPr>
            <p:spPr bwMode="auto">
              <a:xfrm>
                <a:off x="3905" y="7091"/>
                <a:ext cx="646" cy="186"/>
              </a:xfrm>
              <a:prstGeom prst="rightArrow">
                <a:avLst>
                  <a:gd name="adj1" fmla="val 50000"/>
                  <a:gd name="adj2" fmla="val 86828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8" name="AutoShape 22"/>
              <p:cNvSpPr>
                <a:spLocks noChangeArrowheads="1"/>
              </p:cNvSpPr>
              <p:nvPr/>
            </p:nvSpPr>
            <p:spPr bwMode="auto">
              <a:xfrm>
                <a:off x="5935" y="7091"/>
                <a:ext cx="646" cy="186"/>
              </a:xfrm>
              <a:prstGeom prst="rightArrow">
                <a:avLst>
                  <a:gd name="adj1" fmla="val 50000"/>
                  <a:gd name="adj2" fmla="val 86828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0679" name="AutoShape 23"/>
              <p:cNvSpPr>
                <a:spLocks noChangeArrowheads="1"/>
              </p:cNvSpPr>
              <p:nvPr/>
            </p:nvSpPr>
            <p:spPr bwMode="auto">
              <a:xfrm>
                <a:off x="7966" y="7091"/>
                <a:ext cx="646" cy="186"/>
              </a:xfrm>
              <a:prstGeom prst="rightArrow">
                <a:avLst>
                  <a:gd name="adj1" fmla="val 50000"/>
                  <a:gd name="adj2" fmla="val 86828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70680" name="AutoShape 24"/>
            <p:cNvSpPr>
              <a:spLocks noChangeArrowheads="1"/>
            </p:cNvSpPr>
            <p:nvPr/>
          </p:nvSpPr>
          <p:spPr bwMode="auto">
            <a:xfrm>
              <a:off x="5104" y="7742"/>
              <a:ext cx="277" cy="371"/>
            </a:xfrm>
            <a:prstGeom prst="downArrow">
              <a:avLst>
                <a:gd name="adj1" fmla="val 50000"/>
                <a:gd name="adj2" fmla="val 334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81" name="AutoShape 25"/>
            <p:cNvSpPr>
              <a:spLocks noChangeArrowheads="1"/>
            </p:cNvSpPr>
            <p:nvPr/>
          </p:nvSpPr>
          <p:spPr bwMode="auto">
            <a:xfrm>
              <a:off x="3074" y="7742"/>
              <a:ext cx="277" cy="371"/>
            </a:xfrm>
            <a:prstGeom prst="downArrow">
              <a:avLst>
                <a:gd name="adj1" fmla="val 50000"/>
                <a:gd name="adj2" fmla="val 334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2705100" y="5794375"/>
            <a:ext cx="2212975" cy="28098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3132" tIns="21565" rIns="43132" bIns="21565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Rejected sub-windows</a:t>
            </a:r>
            <a:endParaRPr lang="en-US" altLang="en-US" sz="1300" b="1">
              <a:latin typeface="Times New Roman" panose="02020603050405020304" pitchFamily="18" charset="0"/>
            </a:endParaRPr>
          </a:p>
        </p:txBody>
      </p:sp>
      <p:grpSp>
        <p:nvGrpSpPr>
          <p:cNvPr id="70683" name="Group 27"/>
          <p:cNvGrpSpPr>
            <a:grpSpLocks/>
          </p:cNvGrpSpPr>
          <p:nvPr/>
        </p:nvGrpSpPr>
        <p:grpSpPr bwMode="auto">
          <a:xfrm>
            <a:off x="5124450" y="762000"/>
            <a:ext cx="2212975" cy="1938338"/>
            <a:chOff x="3511" y="797"/>
            <a:chExt cx="1536" cy="1346"/>
          </a:xfrm>
        </p:grpSpPr>
        <p:pic>
          <p:nvPicPr>
            <p:cNvPr id="70684" name="Picture 28" descr="0100003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1" y="797"/>
              <a:ext cx="1536" cy="1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85" name="Rectangle 29"/>
            <p:cNvSpPr>
              <a:spLocks noChangeArrowheads="1"/>
            </p:cNvSpPr>
            <p:nvPr/>
          </p:nvSpPr>
          <p:spPr bwMode="auto">
            <a:xfrm>
              <a:off x="3816" y="1256"/>
              <a:ext cx="1015" cy="501"/>
            </a:xfrm>
            <a:prstGeom prst="rect">
              <a:avLst/>
            </a:prstGeom>
            <a:solidFill>
              <a:srgbClr val="969696">
                <a:alpha val="89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86" name="Rectangle 30"/>
            <p:cNvSpPr>
              <a:spLocks noChangeArrowheads="1"/>
            </p:cNvSpPr>
            <p:nvPr/>
          </p:nvSpPr>
          <p:spPr bwMode="auto">
            <a:xfrm>
              <a:off x="3816" y="952"/>
              <a:ext cx="1015" cy="30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3809" y="1757"/>
              <a:ext cx="1015" cy="304"/>
            </a:xfrm>
            <a:prstGeom prst="rect">
              <a:avLst/>
            </a:prstGeom>
            <a:solidFill>
              <a:schemeClr val="bg1">
                <a:alpha val="85001"/>
              </a:scheme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70688" name="Picture 32"/>
          <p:cNvPicPr>
            <a:picLocks noGrp="1" noChangeAspect="1" noChangeArrowheads="1"/>
          </p:cNvPicPr>
          <p:nvPr>
            <p:ph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762000"/>
            <a:ext cx="2117725" cy="193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1185863" y="2895600"/>
            <a:ext cx="1036637" cy="280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3132" tIns="21565" rIns="43132" bIns="21565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Stage 1</a:t>
            </a:r>
            <a:endParaRPr lang="en-US" altLang="en-US" sz="1300" b="1">
              <a:latin typeface="Times New Roman" panose="02020603050405020304" pitchFamily="18" charset="0"/>
            </a:endParaRP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327400" y="2895600"/>
            <a:ext cx="1036638" cy="280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3132" tIns="21565" rIns="43132" bIns="21565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Stage 2</a:t>
            </a:r>
            <a:endParaRPr lang="en-US" altLang="en-US" sz="1300" b="1">
              <a:latin typeface="Times New Roman" panose="02020603050405020304" pitchFamily="18" charset="0"/>
            </a:endParaRP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5470525" y="2895600"/>
            <a:ext cx="1036638" cy="2809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3132" tIns="21565" rIns="43132" bIns="21565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3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Stage 3</a:t>
            </a:r>
            <a:endParaRPr lang="en-US" altLang="en-US" sz="1300" b="1" dirty="0">
              <a:latin typeface="Times New Roman" panose="02020603050405020304" pitchFamily="18" charset="0"/>
            </a:endParaRP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337425" y="2895600"/>
            <a:ext cx="1036638" cy="2809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3132" tIns="21565" rIns="43132" bIns="21565" anchor="ctr"/>
          <a:lstStyle>
            <a:lvl1pPr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</a:rPr>
              <a:t>Detection</a:t>
            </a:r>
            <a:endParaRPr lang="en-US" altLang="en-US" sz="1300" b="1">
              <a:latin typeface="Times New Roman" panose="02020603050405020304" pitchFamily="18" charset="0"/>
            </a:endParaRPr>
          </a:p>
        </p:txBody>
      </p:sp>
      <p:sp>
        <p:nvSpPr>
          <p:cNvPr id="70693" name="AutoShape 37"/>
          <p:cNvSpPr>
            <a:spLocks/>
          </p:cNvSpPr>
          <p:nvPr/>
        </p:nvSpPr>
        <p:spPr bwMode="auto">
          <a:xfrm rot="16200000">
            <a:off x="3639344" y="2721769"/>
            <a:ext cx="344488" cy="5530850"/>
          </a:xfrm>
          <a:prstGeom prst="leftBrace">
            <a:avLst>
              <a:gd name="adj1" fmla="val 1337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847725" y="76200"/>
            <a:ext cx="69246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Pattern recognition for video detection</a:t>
            </a:r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687388" y="6248400"/>
            <a:ext cx="83042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 marL="347663" indent="-347663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buSzPct val="130000"/>
            </a:pPr>
            <a:r>
              <a:rPr lang="en-US" altLang="en-US" dirty="0">
                <a:latin typeface="Times New Roman" panose="02020603050405020304" pitchFamily="18" charset="0"/>
              </a:rPr>
              <a:t>Viola and Jones, “Rapid object detection using a boosted cascade of simple features”, </a:t>
            </a:r>
          </a:p>
          <a:p>
            <a:pPr eaLnBrk="0" hangingPunct="0">
              <a:buSzPct val="130000"/>
            </a:pPr>
            <a:r>
              <a:rPr lang="en-US" altLang="en-US" dirty="0">
                <a:latin typeface="Times New Roman" panose="02020603050405020304" pitchFamily="18" charset="0"/>
              </a:rPr>
              <a:t>CVPR </a:t>
            </a:r>
            <a:r>
              <a:rPr lang="en-US" altLang="en-US" dirty="0" smtClean="0">
                <a:latin typeface="Times New Roman" panose="02020603050405020304" pitchFamily="18" charset="0"/>
              </a:rPr>
              <a:t>2019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5884</TotalTime>
  <Words>955</Words>
  <Application>Microsoft Office PowerPoint</Application>
  <PresentationFormat>On-screen Show (4:3)</PresentationFormat>
  <Paragraphs>246</Paragraphs>
  <Slides>24</Slides>
  <Notes>20</Notes>
  <HiddenSlides>0</HiddenSlides>
  <MMClips>4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Times New Roman</vt:lpstr>
      <vt:lpstr>StarSymbol</vt:lpstr>
      <vt:lpstr>Wingdings</vt:lpstr>
      <vt:lpstr>Office Theme</vt:lpstr>
      <vt:lpstr>Bitmap Image</vt:lpstr>
      <vt:lpstr>Paintbrush Picture</vt:lpstr>
      <vt:lpstr>Automatic Camera Calibration Using Pattern Detection for Vision-Based Machine learning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of feature-tracking</vt:lpstr>
      <vt:lpstr>PowerPoint Presentation</vt:lpstr>
      <vt:lpstr>PowerPoint Presentation</vt:lpstr>
      <vt:lpstr>PowerPoint Presentation</vt:lpstr>
      <vt:lpstr>PowerPoint Presentation</vt:lpstr>
      <vt:lpstr>Why automatic calibration?</vt:lpstr>
      <vt:lpstr>Why automatic calibration?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a demo</vt:lpstr>
      <vt:lpstr>Conclusion</vt:lpstr>
      <vt:lpstr>Future work</vt:lpstr>
      <vt:lpstr>PowerPoint Presentation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Detection and Tracking of Vehicles for Measuring Traffic Counts, Speeds and  Other Traffic Parameters</dc:title>
  <dc:creator>sarasua;Ananthi</dc:creator>
  <cp:lastModifiedBy>MR</cp:lastModifiedBy>
  <cp:revision>82</cp:revision>
  <dcterms:created xsi:type="dcterms:W3CDTF">2007-10-05T02:53:32Z</dcterms:created>
  <dcterms:modified xsi:type="dcterms:W3CDTF">2022-08-19T20:58:40Z</dcterms:modified>
</cp:coreProperties>
</file>