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60" r:id="rId5"/>
    <p:sldId id="258" r:id="rId6"/>
    <p:sldId id="261" r:id="rId7"/>
    <p:sldId id="259" r:id="rId8"/>
    <p:sldId id="262"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92556C0C-00AE-4D24-8718-4E9339653346}" type="datetimeFigureOut">
              <a:rPr lang="en-IN" smtClean="0"/>
              <a:t>04-12-2016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A82692-D44A-4DDF-9436-B58C63784992}"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556C0C-00AE-4D24-8718-4E9339653346}" type="datetimeFigureOut">
              <a:rPr lang="en-IN" smtClean="0"/>
              <a:t>04-12-2016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A82692-D44A-4DDF-9436-B58C6378499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556C0C-00AE-4D24-8718-4E9339653346}" type="datetimeFigureOut">
              <a:rPr lang="en-IN" smtClean="0"/>
              <a:t>04-12-2016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A82692-D44A-4DDF-9436-B58C6378499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92556C0C-00AE-4D24-8718-4E9339653346}" type="datetimeFigureOut">
              <a:rPr lang="en-IN" smtClean="0"/>
              <a:t>04-12-2016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A82692-D44A-4DDF-9436-B58C63784992}"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556C0C-00AE-4D24-8718-4E9339653346}" type="datetimeFigureOut">
              <a:rPr lang="en-IN" smtClean="0"/>
              <a:t>04-12-2016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A82692-D44A-4DDF-9436-B58C6378499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92556C0C-00AE-4D24-8718-4E9339653346}" type="datetimeFigureOut">
              <a:rPr lang="en-IN" smtClean="0"/>
              <a:t>04-12-2016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A82692-D44A-4DDF-9436-B58C6378499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2556C0C-00AE-4D24-8718-4E9339653346}" type="datetimeFigureOut">
              <a:rPr lang="en-IN" smtClean="0"/>
              <a:t>04-12-2016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A82692-D44A-4DDF-9436-B58C6378499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556C0C-00AE-4D24-8718-4E9339653346}" type="datetimeFigureOut">
              <a:rPr lang="en-IN" smtClean="0"/>
              <a:t>04-12-2016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A82692-D44A-4DDF-9436-B58C6378499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556C0C-00AE-4D24-8718-4E9339653346}" type="datetimeFigureOut">
              <a:rPr lang="en-IN" smtClean="0"/>
              <a:t>04-12-2016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A82692-D44A-4DDF-9436-B58C6378499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556C0C-00AE-4D24-8718-4E9339653346}" type="datetimeFigureOut">
              <a:rPr lang="en-IN" smtClean="0"/>
              <a:t>04-12-2016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A82692-D44A-4DDF-9436-B58C6378499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556C0C-00AE-4D24-8718-4E9339653346}" type="datetimeFigureOut">
              <a:rPr lang="en-IN" smtClean="0"/>
              <a:t>04-12-2016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A82692-D44A-4DDF-9436-B58C6378499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92556C0C-00AE-4D24-8718-4E9339653346}" type="datetimeFigureOut">
              <a:rPr lang="en-IN" smtClean="0"/>
              <a:t>04-12-2016</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28A82692-D44A-4DDF-9436-B58C63784992}"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earthquake.usgs.go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nist.gov/pml/div688/leapseconds.cf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arthquake.usgs.gov/earthquakes/map/doc_aboutdata.php#magnitudes" TargetMode="External"/><Relationship Id="rId2" Type="http://schemas.openxmlformats.org/officeDocument/2006/relationships/hyperlink" Target="http://earthquake.usgs.gov/learn/glossary/?term=magnitu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arthquake.usgs.gov/earthquakes/feed/v1.0/glossary.php#code" TargetMode="External"/><Relationship Id="rId2" Type="http://schemas.openxmlformats.org/officeDocument/2006/relationships/hyperlink" Target="http://earthquake.usgs.gov/earthquakes/feed/v1.0/glossary.php#net" TargetMode="External"/><Relationship Id="rId1" Type="http://schemas.openxmlformats.org/officeDocument/2006/relationships/slideLayout" Target="../slideLayouts/slideLayout2.xml"/><Relationship Id="rId5" Type="http://schemas.openxmlformats.org/officeDocument/2006/relationships/hyperlink" Target="http://earthquake.usgs.gov/learn/topics/flinn_engdahl.php" TargetMode="External"/><Relationship Id="rId4" Type="http://schemas.openxmlformats.org/officeDocument/2006/relationships/hyperlink" Target="http://earthquake.usgs.gov/earthquakes/feed/v1.0/glossary.php#id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3693" y="5517232"/>
            <a:ext cx="6400800" cy="888504"/>
          </a:xfrm>
        </p:spPr>
        <p:txBody>
          <a:bodyPr>
            <a:normAutofit/>
          </a:bodyPr>
          <a:lstStyle/>
          <a:p>
            <a:r>
              <a:rPr lang="en-US" b="1" dirty="0"/>
              <a:t>SUBMITTED BY</a:t>
            </a:r>
            <a:endParaRPr lang="en-IN" dirty="0"/>
          </a:p>
          <a:p>
            <a:r>
              <a:rPr lang="en-IN" dirty="0" smtClean="0"/>
              <a:t>GROUP 7</a:t>
            </a:r>
            <a:endParaRPr lang="en-IN" dirty="0"/>
          </a:p>
        </p:txBody>
      </p:sp>
      <p:sp>
        <p:nvSpPr>
          <p:cNvPr id="2" name="Title 1"/>
          <p:cNvSpPr>
            <a:spLocks noGrp="1"/>
          </p:cNvSpPr>
          <p:nvPr>
            <p:ph type="ctrTitle"/>
          </p:nvPr>
        </p:nvSpPr>
        <p:spPr>
          <a:xfrm>
            <a:off x="179512" y="548680"/>
            <a:ext cx="8964488" cy="4824536"/>
          </a:xfrm>
        </p:spPr>
        <p:txBody>
          <a:bodyPr>
            <a:normAutofit fontScale="90000"/>
          </a:bodyPr>
          <a:lstStyle/>
          <a:p>
            <a:r>
              <a:rPr lang="en-US" b="1" dirty="0"/>
              <a:t>UNIVERSITY OF </a:t>
            </a:r>
            <a:r>
              <a:rPr lang="en-US" b="1" dirty="0" smtClean="0"/>
              <a:t>BRIDGEPORT</a:t>
            </a:r>
            <a:br>
              <a:rPr lang="en-US" b="1" dirty="0" smtClean="0"/>
            </a:br>
            <a:r>
              <a:rPr lang="en-IN" dirty="0"/>
              <a:t/>
            </a:r>
            <a:br>
              <a:rPr lang="en-IN" dirty="0"/>
            </a:br>
            <a:r>
              <a:rPr lang="en-US" b="1" dirty="0"/>
              <a:t> </a:t>
            </a:r>
            <a:r>
              <a:rPr lang="en-IN" dirty="0"/>
              <a:t/>
            </a:r>
            <a:br>
              <a:rPr lang="en-IN" dirty="0"/>
            </a:br>
            <a:r>
              <a:rPr lang="en-IN" dirty="0" smtClean="0"/>
              <a:t/>
            </a:r>
            <a:br>
              <a:rPr lang="en-IN" dirty="0" smtClean="0"/>
            </a:br>
            <a:r>
              <a:rPr lang="en-IN" dirty="0" smtClean="0"/>
              <a:t/>
            </a:r>
            <a:br>
              <a:rPr lang="en-IN" dirty="0" smtClean="0"/>
            </a:br>
            <a:r>
              <a:rPr lang="en-IN" dirty="0"/>
              <a:t/>
            </a:r>
            <a:br>
              <a:rPr lang="en-IN" dirty="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Big  data systems </a:t>
            </a:r>
            <a:r>
              <a:rPr lang="en-IN" dirty="0"/>
              <a:t>and analysis -CPSC-651-6T1</a:t>
            </a:r>
            <a:r>
              <a:rPr lang="en-IN" dirty="0" smtClean="0"/>
              <a:t/>
            </a:r>
            <a:br>
              <a:rPr lang="en-IN" dirty="0" smtClean="0"/>
            </a:br>
            <a:r>
              <a:rPr lang="en-IN" dirty="0" smtClean="0"/>
              <a:t>Faculty name: </a:t>
            </a:r>
            <a:r>
              <a:rPr lang="en-IN" dirty="0" err="1" smtClean="0"/>
              <a:t>Prof.</a:t>
            </a:r>
            <a:r>
              <a:rPr lang="en-IN" dirty="0" smtClean="0"/>
              <a:t> </a:t>
            </a:r>
            <a:r>
              <a:rPr lang="en-IN" dirty="0" err="1" smtClean="0"/>
              <a:t>Jeongkyu</a:t>
            </a:r>
            <a:r>
              <a:rPr lang="en-IN" dirty="0" smtClean="0"/>
              <a:t> lee</a:t>
            </a:r>
            <a:br>
              <a:rPr lang="en-IN" dirty="0" smtClean="0"/>
            </a:br>
            <a:r>
              <a:rPr lang="en-IN" dirty="0" smtClean="0"/>
              <a:t/>
            </a:r>
            <a:br>
              <a:rPr lang="en-IN" dirty="0" smtClean="0"/>
            </a:br>
            <a:r>
              <a:rPr lang="en-IN" dirty="0"/>
              <a:t/>
            </a:r>
            <a:br>
              <a:rPr lang="en-IN" dirty="0"/>
            </a:br>
            <a:r>
              <a:rPr lang="en-US" u="sng" dirty="0" smtClean="0"/>
              <a:t>Analysis of the occurrences of the Earthquake using </a:t>
            </a:r>
            <a:r>
              <a:rPr lang="en-US" u="sng" dirty="0" err="1" smtClean="0"/>
              <a:t>hadoop</a:t>
            </a:r>
            <a:r>
              <a:rPr lang="en-IN" dirty="0"/>
              <a:t/>
            </a:r>
            <a:br>
              <a:rPr lang="en-IN" dirty="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548681"/>
            <a:ext cx="1584176"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2907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endParaRPr lang="en-IN"/>
          </a:p>
        </p:txBody>
      </p:sp>
      <p:pic>
        <p:nvPicPr>
          <p:cNvPr id="3074" name="Picture 2" descr="C:\Users\vikram\Desktop\Big Data Analytics\Project\Project Phase - 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764704"/>
            <a:ext cx="8665805" cy="5397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437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778098"/>
          </a:xfrm>
        </p:spPr>
        <p:txBody>
          <a:bodyPr/>
          <a:lstStyle/>
          <a:p>
            <a:r>
              <a:rPr lang="en-US" dirty="0" smtClean="0"/>
              <a:t>Phase-1 : Selecting dataset</a:t>
            </a:r>
            <a:endParaRPr lang="en-IN" dirty="0"/>
          </a:p>
        </p:txBody>
      </p:sp>
      <p:sp>
        <p:nvSpPr>
          <p:cNvPr id="3" name="Content Placeholder 2"/>
          <p:cNvSpPr>
            <a:spLocks noGrp="1"/>
          </p:cNvSpPr>
          <p:nvPr>
            <p:ph sz="quarter" idx="13"/>
          </p:nvPr>
        </p:nvSpPr>
        <p:spPr>
          <a:xfrm>
            <a:off x="609600" y="1340768"/>
            <a:ext cx="7924800" cy="4374232"/>
          </a:xfrm>
        </p:spPr>
        <p:txBody>
          <a:bodyPr>
            <a:normAutofit/>
          </a:bodyPr>
          <a:lstStyle/>
          <a:p>
            <a:r>
              <a:rPr lang="en-US" sz="2800" dirty="0" smtClean="0"/>
              <a:t>Natural Calamities occur without prior warning and cause a large scale loss to human life and property. This project attempts to analyze real data on last thirty days of all earthquakes occurred on earth to predict some common characteristics using </a:t>
            </a:r>
            <a:r>
              <a:rPr lang="en-US" sz="2800" dirty="0" err="1" smtClean="0"/>
              <a:t>Hadoop</a:t>
            </a:r>
            <a:r>
              <a:rPr lang="en-US" sz="2800" dirty="0" smtClean="0"/>
              <a:t>.</a:t>
            </a:r>
          </a:p>
          <a:p>
            <a:r>
              <a:rPr lang="en-US" sz="2800" dirty="0" smtClean="0"/>
              <a:t>The Source for the dataset </a:t>
            </a:r>
            <a:r>
              <a:rPr lang="en-US" sz="2800" dirty="0"/>
              <a:t>is taken from </a:t>
            </a:r>
            <a:r>
              <a:rPr lang="en-US" sz="2800" dirty="0">
                <a:hlinkClick r:id="rId2"/>
              </a:rPr>
              <a:t>http://earthquake.usgs.gov</a:t>
            </a:r>
            <a:r>
              <a:rPr lang="en-US" sz="2800" dirty="0" smtClean="0">
                <a:hlinkClick r:id="rId2"/>
              </a:rPr>
              <a:t>/</a:t>
            </a:r>
            <a:r>
              <a:rPr lang="en-US" sz="2800" dirty="0" smtClean="0"/>
              <a:t> who update their records every 5 minutes</a:t>
            </a:r>
            <a:endParaRPr lang="en-IN" sz="2800" dirty="0"/>
          </a:p>
        </p:txBody>
      </p:sp>
    </p:spTree>
    <p:extLst>
      <p:ext uri="{BB962C8B-B14F-4D97-AF65-F5344CB8AC3E}">
        <p14:creationId xmlns:p14="http://schemas.microsoft.com/office/powerpoint/2010/main" val="715461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88640"/>
            <a:ext cx="7924800" cy="706090"/>
          </a:xfrm>
        </p:spPr>
        <p:txBody>
          <a:bodyPr/>
          <a:lstStyle/>
          <a:p>
            <a:r>
              <a:rPr lang="en-US" dirty="0" smtClean="0"/>
              <a:t>Data Characteristics </a:t>
            </a:r>
            <a:endParaRPr lang="en-IN" dirty="0"/>
          </a:p>
        </p:txBody>
      </p:sp>
      <p:sp>
        <p:nvSpPr>
          <p:cNvPr id="3" name="Content Placeholder 2"/>
          <p:cNvSpPr>
            <a:spLocks noGrp="1"/>
          </p:cNvSpPr>
          <p:nvPr>
            <p:ph sz="quarter" idx="13"/>
          </p:nvPr>
        </p:nvSpPr>
        <p:spPr>
          <a:xfrm>
            <a:off x="609600" y="1124744"/>
            <a:ext cx="7924800" cy="4590256"/>
          </a:xfrm>
        </p:spPr>
        <p:txBody>
          <a:bodyPr>
            <a:normAutofit fontScale="92500" lnSpcReduction="20000"/>
          </a:bodyPr>
          <a:lstStyle/>
          <a:p>
            <a:r>
              <a:rPr lang="en-US" sz="1900" dirty="0"/>
              <a:t>t</a:t>
            </a:r>
            <a:r>
              <a:rPr lang="en-US" sz="1900" dirty="0" smtClean="0"/>
              <a:t>ime </a:t>
            </a:r>
          </a:p>
          <a:p>
            <a:pPr marL="0" indent="0">
              <a:buNone/>
            </a:pPr>
            <a:r>
              <a:rPr lang="en-IN" sz="1900" dirty="0" smtClean="0"/>
              <a:t>Data Type - Long Integer</a:t>
            </a:r>
          </a:p>
          <a:p>
            <a:pPr marL="0" indent="0">
              <a:buNone/>
            </a:pPr>
            <a:r>
              <a:rPr lang="en-IN" sz="1900" dirty="0" smtClean="0"/>
              <a:t>Description - Time when the event occurred. Times are reported in </a:t>
            </a:r>
            <a:r>
              <a:rPr lang="en-IN" sz="1900" i="1" dirty="0" smtClean="0">
                <a:effectLst/>
              </a:rPr>
              <a:t>milliseconds</a:t>
            </a:r>
            <a:r>
              <a:rPr lang="en-IN" sz="1900" dirty="0" smtClean="0"/>
              <a:t> since the epoch ( 1970-01-01T00:00:00.000Z), and do not include </a:t>
            </a:r>
            <a:r>
              <a:rPr lang="en-IN" sz="1900" dirty="0">
                <a:hlinkClick r:id="rId2"/>
              </a:rPr>
              <a:t>leap seconds</a:t>
            </a:r>
            <a:r>
              <a:rPr lang="en-IN" sz="1900" dirty="0" smtClean="0"/>
              <a:t>. In certain output formats, the date is formatted for readability.</a:t>
            </a:r>
            <a:endParaRPr lang="en-US" sz="1900" dirty="0" smtClean="0"/>
          </a:p>
          <a:p>
            <a:r>
              <a:rPr lang="en-IN" sz="1900" dirty="0"/>
              <a:t>l</a:t>
            </a:r>
            <a:r>
              <a:rPr lang="en-IN" sz="1900" dirty="0" smtClean="0"/>
              <a:t>atitude –</a:t>
            </a:r>
          </a:p>
          <a:p>
            <a:pPr marL="0" indent="0">
              <a:buNone/>
            </a:pPr>
            <a:r>
              <a:rPr lang="en-IN" sz="1900" dirty="0" smtClean="0"/>
              <a:t>Data Type – Decimal</a:t>
            </a:r>
          </a:p>
          <a:p>
            <a:pPr marL="0" indent="0">
              <a:buNone/>
            </a:pPr>
            <a:r>
              <a:rPr lang="en-IN" sz="1900" dirty="0" smtClean="0"/>
              <a:t>Typical Values[-90.0, 90.0]</a:t>
            </a:r>
          </a:p>
          <a:p>
            <a:pPr marL="0" indent="0">
              <a:buNone/>
            </a:pPr>
            <a:r>
              <a:rPr lang="en-IN" sz="1900" dirty="0" smtClean="0"/>
              <a:t>Description - Decimal degrees latitude. Negative values for southern latitudes.</a:t>
            </a:r>
          </a:p>
          <a:p>
            <a:r>
              <a:rPr lang="en-IN" sz="1900" dirty="0"/>
              <a:t>l</a:t>
            </a:r>
            <a:r>
              <a:rPr lang="en-IN" sz="1900" dirty="0" smtClean="0"/>
              <a:t>ongitude – </a:t>
            </a:r>
          </a:p>
          <a:p>
            <a:pPr marL="0" indent="0">
              <a:buNone/>
            </a:pPr>
            <a:r>
              <a:rPr lang="en-IN" sz="1900" dirty="0" smtClean="0"/>
              <a:t>Data Type – Decimal</a:t>
            </a:r>
          </a:p>
          <a:p>
            <a:pPr marL="0" indent="0">
              <a:buNone/>
            </a:pPr>
            <a:r>
              <a:rPr lang="en-IN" sz="1900" dirty="0" smtClean="0"/>
              <a:t>Typical Values - [-180.0, 180.0]</a:t>
            </a:r>
          </a:p>
          <a:p>
            <a:pPr marL="0" indent="0">
              <a:buNone/>
            </a:pPr>
            <a:r>
              <a:rPr lang="en-IN" sz="1900" dirty="0" smtClean="0"/>
              <a:t>Description - Decimal degrees longitude. Negative values for western longitudes.</a:t>
            </a:r>
          </a:p>
          <a:p>
            <a:endParaRPr lang="en-US" dirty="0"/>
          </a:p>
          <a:p>
            <a:endParaRPr lang="en-US" dirty="0" smtClean="0"/>
          </a:p>
          <a:p>
            <a:endParaRPr lang="en-US" dirty="0"/>
          </a:p>
          <a:p>
            <a:endParaRPr lang="en-IN" dirty="0"/>
          </a:p>
        </p:txBody>
      </p:sp>
    </p:spTree>
    <p:extLst>
      <p:ext uri="{BB962C8B-B14F-4D97-AF65-F5344CB8AC3E}">
        <p14:creationId xmlns:p14="http://schemas.microsoft.com/office/powerpoint/2010/main" val="2510471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67544" y="188640"/>
            <a:ext cx="8229600" cy="5400601"/>
          </a:xfrm>
        </p:spPr>
        <p:txBody>
          <a:bodyPr>
            <a:normAutofit fontScale="92500" lnSpcReduction="20000"/>
          </a:bodyPr>
          <a:lstStyle/>
          <a:p>
            <a:pPr marL="0" indent="0">
              <a:buNone/>
            </a:pPr>
            <a:endParaRPr lang="en-IN" dirty="0" smtClean="0"/>
          </a:p>
          <a:p>
            <a:r>
              <a:rPr lang="en-IN" dirty="0"/>
              <a:t>d</a:t>
            </a:r>
            <a:r>
              <a:rPr lang="en-IN" dirty="0" smtClean="0"/>
              <a:t>epth </a:t>
            </a:r>
          </a:p>
          <a:p>
            <a:pPr marL="0" indent="0">
              <a:buNone/>
            </a:pPr>
            <a:r>
              <a:rPr lang="en-IN" dirty="0" smtClean="0"/>
              <a:t>Data Type – Decimal</a:t>
            </a:r>
          </a:p>
          <a:p>
            <a:pPr marL="0" indent="0">
              <a:buNone/>
            </a:pPr>
            <a:r>
              <a:rPr lang="en-IN" dirty="0" smtClean="0"/>
              <a:t>Typical Values - [0, 1000]</a:t>
            </a:r>
          </a:p>
          <a:p>
            <a:pPr marL="0" indent="0">
              <a:buNone/>
            </a:pPr>
            <a:r>
              <a:rPr lang="en-IN" dirty="0" smtClean="0"/>
              <a:t>Description - Depth of the event in </a:t>
            </a:r>
            <a:r>
              <a:rPr lang="en-IN" dirty="0" err="1" smtClean="0"/>
              <a:t>kilometers</a:t>
            </a:r>
            <a:r>
              <a:rPr lang="en-IN" dirty="0" smtClean="0"/>
              <a:t>.</a:t>
            </a:r>
          </a:p>
          <a:p>
            <a:r>
              <a:rPr lang="en-IN" dirty="0"/>
              <a:t>m</a:t>
            </a:r>
            <a:r>
              <a:rPr lang="en-IN" dirty="0" smtClean="0"/>
              <a:t>ag</a:t>
            </a:r>
          </a:p>
          <a:p>
            <a:pPr marL="0" indent="0">
              <a:buNone/>
            </a:pPr>
            <a:r>
              <a:rPr lang="en-IN" dirty="0" smtClean="0"/>
              <a:t>Data Type – Decimal</a:t>
            </a:r>
          </a:p>
          <a:p>
            <a:pPr marL="0" indent="0">
              <a:buNone/>
            </a:pPr>
            <a:r>
              <a:rPr lang="en-IN" dirty="0" smtClean="0"/>
              <a:t>Typical Values - [-1.0, 10.0]</a:t>
            </a:r>
          </a:p>
          <a:p>
            <a:pPr marL="0" indent="0">
              <a:buNone/>
            </a:pPr>
            <a:r>
              <a:rPr lang="en-IN" dirty="0" smtClean="0"/>
              <a:t>Description - The magnitude for the event. </a:t>
            </a:r>
            <a:r>
              <a:rPr lang="en-IN" dirty="0">
                <a:hlinkClick r:id="rId2"/>
              </a:rPr>
              <a:t>Learn more about </a:t>
            </a:r>
            <a:r>
              <a:rPr lang="en-IN" dirty="0" smtClean="0">
                <a:hlinkClick r:id="rId2"/>
              </a:rPr>
              <a:t>magnitudes</a:t>
            </a:r>
            <a:endParaRPr lang="en-IN" dirty="0" smtClean="0"/>
          </a:p>
          <a:p>
            <a:r>
              <a:rPr lang="en-IN" dirty="0" err="1" smtClean="0"/>
              <a:t>magType</a:t>
            </a:r>
            <a:endParaRPr lang="en-IN" dirty="0" smtClean="0"/>
          </a:p>
          <a:p>
            <a:pPr marL="0" indent="0">
              <a:buNone/>
            </a:pPr>
            <a:r>
              <a:rPr lang="en-IN" dirty="0" smtClean="0"/>
              <a:t>Data Type – String</a:t>
            </a:r>
          </a:p>
          <a:p>
            <a:pPr marL="0" indent="0">
              <a:buNone/>
            </a:pPr>
            <a:r>
              <a:rPr lang="en-IN" dirty="0" smtClean="0"/>
              <a:t>Typical Values - “</a:t>
            </a:r>
            <a:r>
              <a:rPr lang="en-IN" dirty="0" err="1" smtClean="0"/>
              <a:t>Md</a:t>
            </a:r>
            <a:r>
              <a:rPr lang="en-IN" dirty="0" smtClean="0"/>
              <a:t>”, “Ml”, “Ms”, “Mw”, “Me”, “</a:t>
            </a:r>
            <a:r>
              <a:rPr lang="en-IN" dirty="0" err="1" smtClean="0"/>
              <a:t>Mi</a:t>
            </a:r>
            <a:r>
              <a:rPr lang="en-IN" dirty="0" smtClean="0"/>
              <a:t>”, “Mb”, “</a:t>
            </a:r>
            <a:r>
              <a:rPr lang="en-IN" dirty="0" err="1" smtClean="0"/>
              <a:t>MLg</a:t>
            </a:r>
            <a:r>
              <a:rPr lang="en-IN" dirty="0" smtClean="0"/>
              <a:t>”</a:t>
            </a:r>
          </a:p>
          <a:p>
            <a:pPr marL="0" indent="0">
              <a:buNone/>
            </a:pPr>
            <a:r>
              <a:rPr lang="en-IN" dirty="0" smtClean="0"/>
              <a:t>Description - The method or algorithm used to calculate the preferred magnitude for the </a:t>
            </a:r>
            <a:r>
              <a:rPr lang="en-IN" dirty="0" err="1" smtClean="0"/>
              <a:t>event.</a:t>
            </a:r>
            <a:r>
              <a:rPr lang="en-IN" dirty="0" err="1" smtClean="0">
                <a:hlinkClick r:id="rId3"/>
              </a:rPr>
              <a:t>Learn</a:t>
            </a:r>
            <a:r>
              <a:rPr lang="en-IN" dirty="0" smtClean="0">
                <a:hlinkClick r:id="rId3"/>
              </a:rPr>
              <a:t> more about magnitude types.</a:t>
            </a:r>
            <a:endParaRPr lang="en-IN" dirty="0" smtClean="0"/>
          </a:p>
          <a:p>
            <a:r>
              <a:rPr lang="en-IN" dirty="0" err="1"/>
              <a:t>n</a:t>
            </a:r>
            <a:r>
              <a:rPr lang="en-IN" dirty="0" err="1" smtClean="0"/>
              <a:t>st</a:t>
            </a:r>
            <a:endParaRPr lang="en-IN" dirty="0" smtClean="0"/>
          </a:p>
          <a:p>
            <a:pPr marL="0" indent="0">
              <a:buNone/>
            </a:pPr>
            <a:r>
              <a:rPr lang="en-IN" dirty="0" smtClean="0"/>
              <a:t>Data Type – Integer </a:t>
            </a:r>
          </a:p>
          <a:p>
            <a:pPr marL="0" indent="0">
              <a:buNone/>
            </a:pPr>
            <a:r>
              <a:rPr lang="en-IN" dirty="0" smtClean="0"/>
              <a:t>Description - The total number of seismic stations used to determine earthquake location.</a:t>
            </a:r>
          </a:p>
          <a:p>
            <a:endParaRPr lang="en-IN" dirty="0"/>
          </a:p>
        </p:txBody>
      </p:sp>
    </p:spTree>
    <p:extLst>
      <p:ext uri="{BB962C8B-B14F-4D97-AF65-F5344CB8AC3E}">
        <p14:creationId xmlns:p14="http://schemas.microsoft.com/office/powerpoint/2010/main" val="1995387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260648"/>
            <a:ext cx="8229600" cy="5256584"/>
          </a:xfrm>
        </p:spPr>
        <p:txBody>
          <a:bodyPr>
            <a:normAutofit fontScale="92500" lnSpcReduction="20000"/>
          </a:bodyPr>
          <a:lstStyle/>
          <a:p>
            <a:r>
              <a:rPr lang="en-IN" dirty="0"/>
              <a:t>g</a:t>
            </a:r>
            <a:r>
              <a:rPr lang="en-IN" dirty="0" smtClean="0"/>
              <a:t>ap</a:t>
            </a:r>
          </a:p>
          <a:p>
            <a:pPr marL="0" indent="0">
              <a:buNone/>
            </a:pPr>
            <a:r>
              <a:rPr lang="en-IN" dirty="0" smtClean="0"/>
              <a:t>Data Type – Decimal</a:t>
            </a:r>
          </a:p>
          <a:p>
            <a:pPr marL="0" indent="0">
              <a:buNone/>
            </a:pPr>
            <a:r>
              <a:rPr lang="en-IN" dirty="0" smtClean="0"/>
              <a:t>Typical Values - [0.0, 180.0]</a:t>
            </a:r>
          </a:p>
          <a:p>
            <a:pPr marL="0" indent="0">
              <a:buNone/>
            </a:pPr>
            <a:r>
              <a:rPr lang="en-IN" dirty="0" smtClean="0"/>
              <a:t>Description - The largest azimuthal gap between azimuthally adjacent stations (in degrees). In general, the smaller this number, the more reliable is the calculated horizontal position of the earthquake.</a:t>
            </a:r>
          </a:p>
          <a:p>
            <a:r>
              <a:rPr lang="en-IN" dirty="0" err="1"/>
              <a:t>d</a:t>
            </a:r>
            <a:r>
              <a:rPr lang="en-IN" dirty="0" err="1" smtClean="0"/>
              <a:t>min</a:t>
            </a:r>
            <a:endParaRPr lang="en-IN" dirty="0" smtClean="0"/>
          </a:p>
          <a:p>
            <a:pPr marL="0" indent="0">
              <a:buNone/>
            </a:pPr>
            <a:r>
              <a:rPr lang="en-IN" dirty="0"/>
              <a:t>Data </a:t>
            </a:r>
            <a:r>
              <a:rPr lang="en-IN" dirty="0" smtClean="0"/>
              <a:t>Type – Decimal</a:t>
            </a:r>
          </a:p>
          <a:p>
            <a:pPr marL="0" indent="0">
              <a:buNone/>
            </a:pPr>
            <a:r>
              <a:rPr lang="en-IN" dirty="0" smtClean="0"/>
              <a:t>Typical Values - [</a:t>
            </a:r>
            <a:r>
              <a:rPr lang="en-IN" dirty="0"/>
              <a:t>0.4, 7.1</a:t>
            </a:r>
            <a:r>
              <a:rPr lang="en-IN" dirty="0" smtClean="0"/>
              <a:t>]</a:t>
            </a:r>
          </a:p>
          <a:p>
            <a:pPr marL="0" indent="0">
              <a:buNone/>
            </a:pPr>
            <a:r>
              <a:rPr lang="en-IN" dirty="0" smtClean="0"/>
              <a:t>Description - Horizontal </a:t>
            </a:r>
            <a:r>
              <a:rPr lang="en-IN" dirty="0"/>
              <a:t>distance from the </a:t>
            </a:r>
            <a:r>
              <a:rPr lang="en-IN" dirty="0" err="1"/>
              <a:t>epicenter</a:t>
            </a:r>
            <a:r>
              <a:rPr lang="en-IN" dirty="0"/>
              <a:t> to the nearest station (in degrees). 1 degree is approximately 111.2 </a:t>
            </a:r>
            <a:r>
              <a:rPr lang="en-IN" dirty="0" err="1"/>
              <a:t>kilometers</a:t>
            </a:r>
            <a:r>
              <a:rPr lang="en-IN" dirty="0"/>
              <a:t>. In general, the smaller this number, the more reliable is the calculated depth of the earthquake.</a:t>
            </a:r>
            <a:endParaRPr lang="en-IN" dirty="0" smtClean="0"/>
          </a:p>
          <a:p>
            <a:r>
              <a:rPr lang="en-IN" dirty="0" err="1"/>
              <a:t>r</a:t>
            </a:r>
            <a:r>
              <a:rPr lang="en-IN" dirty="0" err="1" smtClean="0"/>
              <a:t>ms</a:t>
            </a:r>
            <a:endParaRPr lang="en-IN" dirty="0" smtClean="0"/>
          </a:p>
          <a:p>
            <a:pPr marL="0" indent="0">
              <a:buNone/>
            </a:pPr>
            <a:r>
              <a:rPr lang="en-IN" dirty="0"/>
              <a:t>Data </a:t>
            </a:r>
            <a:r>
              <a:rPr lang="en-IN" dirty="0" smtClean="0"/>
              <a:t>Type – Decimal</a:t>
            </a:r>
          </a:p>
          <a:p>
            <a:pPr marL="0" indent="0">
              <a:buNone/>
            </a:pPr>
            <a:r>
              <a:rPr lang="en-IN" dirty="0" smtClean="0"/>
              <a:t>Typical Values - [</a:t>
            </a:r>
            <a:r>
              <a:rPr lang="en-IN" dirty="0"/>
              <a:t>0.13,1.39</a:t>
            </a:r>
            <a:r>
              <a:rPr lang="en-IN" dirty="0" smtClean="0"/>
              <a:t>]</a:t>
            </a:r>
          </a:p>
          <a:p>
            <a:pPr marL="0" indent="0">
              <a:buNone/>
            </a:pPr>
            <a:r>
              <a:rPr lang="en-IN" dirty="0" smtClean="0"/>
              <a:t>Description - The </a:t>
            </a:r>
            <a:r>
              <a:rPr lang="en-IN" dirty="0"/>
              <a:t>root-mean-square (RMS) travel time residual, in sec, using all weights. This parameter provides a measure of the fit of the observed arrival times to the predicted arrival times for this location. Smaller numbers reflect a better fit of the data. The value is dependent on the accuracy of the velocity model used to compute the earthquake location, the quality weights assigned to the arrival time data, and the procedure used to locate the earthquake.</a:t>
            </a:r>
            <a:endParaRPr lang="en-IN" dirty="0" smtClean="0"/>
          </a:p>
          <a:p>
            <a:endParaRPr lang="en-IN" dirty="0"/>
          </a:p>
        </p:txBody>
      </p:sp>
    </p:spTree>
    <p:extLst>
      <p:ext uri="{BB962C8B-B14F-4D97-AF65-F5344CB8AC3E}">
        <p14:creationId xmlns:p14="http://schemas.microsoft.com/office/powerpoint/2010/main" val="3254115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260648"/>
            <a:ext cx="8229600" cy="5184575"/>
          </a:xfrm>
        </p:spPr>
        <p:txBody>
          <a:bodyPr>
            <a:normAutofit fontScale="85000" lnSpcReduction="20000"/>
          </a:bodyPr>
          <a:lstStyle/>
          <a:p>
            <a:r>
              <a:rPr lang="en-IN" dirty="0"/>
              <a:t>n</a:t>
            </a:r>
            <a:r>
              <a:rPr lang="en-IN" dirty="0" smtClean="0"/>
              <a:t>et</a:t>
            </a:r>
          </a:p>
          <a:p>
            <a:pPr marL="0" indent="0">
              <a:buNone/>
            </a:pPr>
            <a:r>
              <a:rPr lang="en-IN" dirty="0"/>
              <a:t>Data </a:t>
            </a:r>
            <a:r>
              <a:rPr lang="en-IN" dirty="0" smtClean="0"/>
              <a:t>Type – String</a:t>
            </a:r>
          </a:p>
          <a:p>
            <a:pPr marL="0" indent="0">
              <a:buNone/>
            </a:pPr>
            <a:r>
              <a:rPr lang="en-IN" dirty="0" smtClean="0"/>
              <a:t>Typical Value - </a:t>
            </a:r>
            <a:r>
              <a:rPr lang="en-IN" dirty="0" err="1" smtClean="0"/>
              <a:t>sak</a:t>
            </a:r>
            <a:r>
              <a:rPr lang="en-IN" dirty="0"/>
              <a:t>, at, ci, </a:t>
            </a:r>
            <a:r>
              <a:rPr lang="en-IN" dirty="0" err="1"/>
              <a:t>hv</a:t>
            </a:r>
            <a:r>
              <a:rPr lang="en-IN" dirty="0"/>
              <a:t>, </a:t>
            </a:r>
            <a:r>
              <a:rPr lang="en-IN" dirty="0" err="1"/>
              <a:t>ld</a:t>
            </a:r>
            <a:r>
              <a:rPr lang="en-IN" dirty="0"/>
              <a:t>, </a:t>
            </a:r>
            <a:r>
              <a:rPr lang="en-IN" dirty="0" err="1"/>
              <a:t>mb</a:t>
            </a:r>
            <a:r>
              <a:rPr lang="en-IN" dirty="0"/>
              <a:t>, </a:t>
            </a:r>
            <a:r>
              <a:rPr lang="en-IN" dirty="0" err="1"/>
              <a:t>nc</a:t>
            </a:r>
            <a:r>
              <a:rPr lang="en-IN" dirty="0"/>
              <a:t>, nm, </a:t>
            </a:r>
            <a:r>
              <a:rPr lang="en-IN" dirty="0" err="1"/>
              <a:t>nn</a:t>
            </a:r>
            <a:r>
              <a:rPr lang="en-IN" dirty="0"/>
              <a:t>, </a:t>
            </a:r>
            <a:r>
              <a:rPr lang="en-IN" dirty="0" err="1"/>
              <a:t>pr</a:t>
            </a:r>
            <a:r>
              <a:rPr lang="en-IN" dirty="0"/>
              <a:t>, </a:t>
            </a:r>
            <a:r>
              <a:rPr lang="en-IN" dirty="0" err="1"/>
              <a:t>pt</a:t>
            </a:r>
            <a:r>
              <a:rPr lang="en-IN" dirty="0"/>
              <a:t>, se, us, </a:t>
            </a:r>
            <a:r>
              <a:rPr lang="en-IN" dirty="0" err="1"/>
              <a:t>uu</a:t>
            </a:r>
            <a:r>
              <a:rPr lang="en-IN" dirty="0"/>
              <a:t>, </a:t>
            </a:r>
            <a:r>
              <a:rPr lang="en-IN" dirty="0" err="1" smtClean="0"/>
              <a:t>uw</a:t>
            </a:r>
            <a:endParaRPr lang="en-IN" dirty="0" smtClean="0"/>
          </a:p>
          <a:p>
            <a:pPr marL="0" indent="0">
              <a:buNone/>
            </a:pPr>
            <a:r>
              <a:rPr lang="en-IN" dirty="0" smtClean="0"/>
              <a:t>Description - The </a:t>
            </a:r>
            <a:r>
              <a:rPr lang="en-IN" dirty="0"/>
              <a:t>ID of a data contributor. Identifies the network considered to be the preferred source of information for this event.</a:t>
            </a:r>
          </a:p>
          <a:p>
            <a:r>
              <a:rPr lang="en-IN" dirty="0"/>
              <a:t>i</a:t>
            </a:r>
            <a:r>
              <a:rPr lang="en-IN" dirty="0" smtClean="0"/>
              <a:t>d</a:t>
            </a:r>
          </a:p>
          <a:p>
            <a:pPr marL="0" indent="0">
              <a:buNone/>
            </a:pPr>
            <a:r>
              <a:rPr lang="en-IN" dirty="0"/>
              <a:t>Data </a:t>
            </a:r>
            <a:r>
              <a:rPr lang="en-IN" dirty="0" smtClean="0"/>
              <a:t>Type – String</a:t>
            </a:r>
          </a:p>
          <a:p>
            <a:pPr marL="0" indent="0">
              <a:buNone/>
            </a:pPr>
            <a:r>
              <a:rPr lang="en-IN" dirty="0" smtClean="0"/>
              <a:t>Typical Values - A </a:t>
            </a:r>
            <a:r>
              <a:rPr lang="en-IN" dirty="0"/>
              <a:t>(generally) </a:t>
            </a:r>
            <a:r>
              <a:rPr lang="en-IN" dirty="0">
                <a:hlinkClick r:id="rId2"/>
              </a:rPr>
              <a:t>two-character network identifier</a:t>
            </a:r>
            <a:r>
              <a:rPr lang="en-IN" dirty="0"/>
              <a:t> with a (generally) </a:t>
            </a:r>
            <a:r>
              <a:rPr lang="en-IN" dirty="0">
                <a:hlinkClick r:id="rId3"/>
              </a:rPr>
              <a:t>eight-character network-assigned code</a:t>
            </a:r>
            <a:r>
              <a:rPr lang="en-IN" dirty="0" smtClean="0"/>
              <a:t>.</a:t>
            </a:r>
          </a:p>
          <a:p>
            <a:pPr marL="0" indent="0">
              <a:buNone/>
            </a:pPr>
            <a:r>
              <a:rPr lang="en-IN" dirty="0" smtClean="0"/>
              <a:t>Description - A </a:t>
            </a:r>
            <a:r>
              <a:rPr lang="en-IN" dirty="0"/>
              <a:t>unique identifier for the event. This is the current preferred id for the event, and may change over time. </a:t>
            </a:r>
            <a:r>
              <a:rPr lang="en-IN" dirty="0">
                <a:hlinkClick r:id="rId4"/>
              </a:rPr>
              <a:t>See the "ids" </a:t>
            </a:r>
            <a:r>
              <a:rPr lang="en-IN" dirty="0" err="1">
                <a:hlinkClick r:id="rId4"/>
              </a:rPr>
              <a:t>GeoJSON</a:t>
            </a:r>
            <a:r>
              <a:rPr lang="en-IN" dirty="0">
                <a:hlinkClick r:id="rId4"/>
              </a:rPr>
              <a:t> format property</a:t>
            </a:r>
            <a:r>
              <a:rPr lang="en-IN" dirty="0"/>
              <a:t>.</a:t>
            </a:r>
          </a:p>
          <a:p>
            <a:r>
              <a:rPr lang="en-IN" dirty="0"/>
              <a:t>u</a:t>
            </a:r>
            <a:r>
              <a:rPr lang="en-IN" dirty="0" smtClean="0"/>
              <a:t>pdated</a:t>
            </a:r>
          </a:p>
          <a:p>
            <a:pPr marL="0" indent="0">
              <a:buNone/>
            </a:pPr>
            <a:r>
              <a:rPr lang="en-IN" dirty="0"/>
              <a:t>Data </a:t>
            </a:r>
            <a:r>
              <a:rPr lang="en-IN" dirty="0" smtClean="0"/>
              <a:t>Type - Long Integer</a:t>
            </a:r>
          </a:p>
          <a:p>
            <a:pPr marL="0" indent="0">
              <a:buNone/>
            </a:pPr>
            <a:r>
              <a:rPr lang="en-IN" dirty="0" smtClean="0"/>
              <a:t>Description - Time </a:t>
            </a:r>
            <a:r>
              <a:rPr lang="en-IN" dirty="0"/>
              <a:t>when the event was most recently updated. Times are reported </a:t>
            </a:r>
            <a:r>
              <a:rPr lang="en-IN" dirty="0" err="1"/>
              <a:t>in</a:t>
            </a:r>
            <a:r>
              <a:rPr lang="en-IN" i="1" dirty="0" err="1"/>
              <a:t>milliseconds</a:t>
            </a:r>
            <a:r>
              <a:rPr lang="en-IN" dirty="0"/>
              <a:t> since the epoch. In certain output formats, the date is formatted for readability.</a:t>
            </a:r>
          </a:p>
          <a:p>
            <a:r>
              <a:rPr lang="en-IN" dirty="0"/>
              <a:t>p</a:t>
            </a:r>
            <a:r>
              <a:rPr lang="en-IN" dirty="0" smtClean="0"/>
              <a:t>lace</a:t>
            </a:r>
          </a:p>
          <a:p>
            <a:pPr marL="0" indent="0">
              <a:buNone/>
            </a:pPr>
            <a:r>
              <a:rPr lang="en-IN" dirty="0"/>
              <a:t>Data </a:t>
            </a:r>
            <a:r>
              <a:rPr lang="en-IN" dirty="0" smtClean="0"/>
              <a:t>Type – String</a:t>
            </a:r>
          </a:p>
          <a:p>
            <a:pPr marL="0" indent="0">
              <a:buNone/>
            </a:pPr>
            <a:r>
              <a:rPr lang="en-IN" dirty="0" smtClean="0"/>
              <a:t>Description - Textual </a:t>
            </a:r>
            <a:r>
              <a:rPr lang="en-IN" dirty="0"/>
              <a:t>description of named geographic region near to the event. This may be a city name, or a </a:t>
            </a:r>
            <a:r>
              <a:rPr lang="en-IN" dirty="0" err="1">
                <a:hlinkClick r:id="rId5"/>
              </a:rPr>
              <a:t>Flinn-Engdahl</a:t>
            </a:r>
            <a:r>
              <a:rPr lang="en-IN" dirty="0">
                <a:hlinkClick r:id="rId5"/>
              </a:rPr>
              <a:t> Region</a:t>
            </a:r>
            <a:r>
              <a:rPr lang="en-IN" dirty="0"/>
              <a:t> name.</a:t>
            </a:r>
          </a:p>
          <a:p>
            <a:endParaRPr lang="en-IN" dirty="0"/>
          </a:p>
        </p:txBody>
      </p:sp>
    </p:spTree>
    <p:extLst>
      <p:ext uri="{BB962C8B-B14F-4D97-AF65-F5344CB8AC3E}">
        <p14:creationId xmlns:p14="http://schemas.microsoft.com/office/powerpoint/2010/main" val="2159273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332656"/>
            <a:ext cx="8229600" cy="4968553"/>
          </a:xfrm>
        </p:spPr>
        <p:txBody>
          <a:bodyPr>
            <a:normAutofit fontScale="77500" lnSpcReduction="20000"/>
          </a:bodyPr>
          <a:lstStyle/>
          <a:p>
            <a:r>
              <a:rPr lang="en-IN" sz="1900" dirty="0"/>
              <a:t>t</a:t>
            </a:r>
            <a:r>
              <a:rPr lang="en-IN" sz="1900" dirty="0" smtClean="0"/>
              <a:t>ype</a:t>
            </a:r>
          </a:p>
          <a:p>
            <a:pPr marL="0" indent="0">
              <a:buNone/>
            </a:pPr>
            <a:r>
              <a:rPr lang="en-IN" sz="1900" dirty="0"/>
              <a:t>Data </a:t>
            </a:r>
            <a:r>
              <a:rPr lang="en-IN" sz="1900" dirty="0" smtClean="0"/>
              <a:t>Type – String</a:t>
            </a:r>
          </a:p>
          <a:p>
            <a:pPr marL="0" indent="0">
              <a:buNone/>
            </a:pPr>
            <a:r>
              <a:rPr lang="en-IN" sz="1900" dirty="0" smtClean="0"/>
              <a:t>Typical Values - “</a:t>
            </a:r>
            <a:r>
              <a:rPr lang="en-IN" sz="1900" dirty="0"/>
              <a:t>earthquake”, “quarry</a:t>
            </a:r>
            <a:r>
              <a:rPr lang="en-IN" sz="1900" dirty="0" smtClean="0"/>
              <a:t>”</a:t>
            </a:r>
          </a:p>
          <a:p>
            <a:pPr marL="0" indent="0">
              <a:buNone/>
            </a:pPr>
            <a:r>
              <a:rPr lang="en-IN" sz="1900" dirty="0" smtClean="0"/>
              <a:t>Description - Type </a:t>
            </a:r>
            <a:r>
              <a:rPr lang="en-IN" sz="1900" dirty="0"/>
              <a:t>of seismic event.</a:t>
            </a:r>
            <a:endParaRPr lang="en-IN" sz="1900" dirty="0" smtClean="0"/>
          </a:p>
          <a:p>
            <a:r>
              <a:rPr lang="en-IN" sz="1900" dirty="0" err="1" smtClean="0"/>
              <a:t>horizontalError</a:t>
            </a:r>
            <a:endParaRPr lang="en-IN" sz="1900" dirty="0" smtClean="0"/>
          </a:p>
          <a:p>
            <a:pPr marL="0" indent="0">
              <a:buNone/>
            </a:pPr>
            <a:r>
              <a:rPr lang="en-IN" sz="1900" dirty="0"/>
              <a:t>Data </a:t>
            </a:r>
            <a:r>
              <a:rPr lang="en-IN" sz="1900" dirty="0" smtClean="0"/>
              <a:t>Type – Decimal</a:t>
            </a:r>
          </a:p>
          <a:p>
            <a:pPr marL="0" indent="0">
              <a:buNone/>
            </a:pPr>
            <a:r>
              <a:rPr lang="en-IN" sz="1900" dirty="0" smtClean="0"/>
              <a:t>Typical Values - [</a:t>
            </a:r>
            <a:r>
              <a:rPr lang="en-IN" sz="1900" dirty="0"/>
              <a:t>0, 100</a:t>
            </a:r>
            <a:r>
              <a:rPr lang="en-IN" sz="1900" dirty="0" smtClean="0"/>
              <a:t>]</a:t>
            </a:r>
          </a:p>
          <a:p>
            <a:pPr marL="0" indent="0">
              <a:buNone/>
            </a:pPr>
            <a:r>
              <a:rPr lang="en-IN" sz="1900" dirty="0" smtClean="0"/>
              <a:t>Description - Uncertainty </a:t>
            </a:r>
            <a:r>
              <a:rPr lang="en-IN" sz="1900" dirty="0"/>
              <a:t>of reported location of the event in </a:t>
            </a:r>
            <a:r>
              <a:rPr lang="en-IN" sz="1900" dirty="0" err="1"/>
              <a:t>kilometers</a:t>
            </a:r>
            <a:r>
              <a:rPr lang="en-IN" sz="1900" dirty="0"/>
              <a:t>.</a:t>
            </a:r>
            <a:endParaRPr lang="en-IN" sz="1900" dirty="0" smtClean="0"/>
          </a:p>
          <a:p>
            <a:r>
              <a:rPr lang="en-IN" sz="1900" dirty="0" err="1" smtClean="0"/>
              <a:t>depthError</a:t>
            </a:r>
            <a:endParaRPr lang="en-IN" sz="1900" dirty="0" smtClean="0"/>
          </a:p>
          <a:p>
            <a:pPr marL="0" indent="0">
              <a:buNone/>
            </a:pPr>
            <a:r>
              <a:rPr lang="en-IN" sz="1900" dirty="0"/>
              <a:t>Data </a:t>
            </a:r>
            <a:r>
              <a:rPr lang="en-IN" sz="1900" dirty="0" smtClean="0"/>
              <a:t>Type – Decimal</a:t>
            </a:r>
          </a:p>
          <a:p>
            <a:pPr marL="0" indent="0">
              <a:buNone/>
            </a:pPr>
            <a:r>
              <a:rPr lang="en-IN" sz="1900" dirty="0" smtClean="0"/>
              <a:t>Typical Values - [</a:t>
            </a:r>
            <a:r>
              <a:rPr lang="en-IN" sz="1900" dirty="0"/>
              <a:t>0, 100</a:t>
            </a:r>
            <a:r>
              <a:rPr lang="en-IN" sz="1900" dirty="0" smtClean="0"/>
              <a:t>]</a:t>
            </a:r>
          </a:p>
          <a:p>
            <a:pPr marL="0" indent="0">
              <a:buNone/>
            </a:pPr>
            <a:r>
              <a:rPr lang="en-IN" sz="1900" dirty="0" smtClean="0"/>
              <a:t>Description - Uncertainty </a:t>
            </a:r>
            <a:r>
              <a:rPr lang="en-IN" sz="1900" dirty="0"/>
              <a:t>of reported depth of the event in </a:t>
            </a:r>
            <a:r>
              <a:rPr lang="en-IN" sz="1900" dirty="0" err="1"/>
              <a:t>kilometers</a:t>
            </a:r>
            <a:r>
              <a:rPr lang="en-IN" sz="1900" dirty="0"/>
              <a:t>.</a:t>
            </a:r>
            <a:endParaRPr lang="en-IN" sz="1900" dirty="0" smtClean="0"/>
          </a:p>
          <a:p>
            <a:r>
              <a:rPr lang="en-IN" sz="1900" dirty="0" err="1" smtClean="0"/>
              <a:t>magError</a:t>
            </a:r>
            <a:endParaRPr lang="en-IN" sz="1900" dirty="0" smtClean="0"/>
          </a:p>
          <a:p>
            <a:pPr marL="0" indent="0">
              <a:buNone/>
            </a:pPr>
            <a:r>
              <a:rPr lang="en-IN" sz="1900" dirty="0"/>
              <a:t>Data </a:t>
            </a:r>
            <a:r>
              <a:rPr lang="en-IN" sz="1900" dirty="0" smtClean="0"/>
              <a:t>Type – Decimal</a:t>
            </a:r>
          </a:p>
          <a:p>
            <a:pPr marL="0" indent="0">
              <a:buNone/>
            </a:pPr>
            <a:r>
              <a:rPr lang="en-IN" sz="1900" dirty="0" smtClean="0"/>
              <a:t>Typical Values - [</a:t>
            </a:r>
            <a:r>
              <a:rPr lang="en-IN" sz="1900" dirty="0"/>
              <a:t>0, 100</a:t>
            </a:r>
            <a:r>
              <a:rPr lang="en-IN" sz="1900" dirty="0" smtClean="0"/>
              <a:t>]</a:t>
            </a:r>
          </a:p>
          <a:p>
            <a:pPr marL="0" indent="0">
              <a:buNone/>
            </a:pPr>
            <a:r>
              <a:rPr lang="en-IN" sz="1900" dirty="0" smtClean="0"/>
              <a:t>Description - Uncertainty </a:t>
            </a:r>
            <a:r>
              <a:rPr lang="en-IN" sz="1900" dirty="0"/>
              <a:t>of reported magnitude of the event.</a:t>
            </a:r>
            <a:endParaRPr lang="en-IN" sz="1900" dirty="0" smtClean="0"/>
          </a:p>
          <a:p>
            <a:endParaRPr lang="en-IN" dirty="0"/>
          </a:p>
        </p:txBody>
      </p:sp>
    </p:spTree>
    <p:extLst>
      <p:ext uri="{BB962C8B-B14F-4D97-AF65-F5344CB8AC3E}">
        <p14:creationId xmlns:p14="http://schemas.microsoft.com/office/powerpoint/2010/main" val="83125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332656"/>
            <a:ext cx="8229600" cy="4896545"/>
          </a:xfrm>
        </p:spPr>
        <p:txBody>
          <a:bodyPr>
            <a:normAutofit fontScale="92500" lnSpcReduction="20000"/>
          </a:bodyPr>
          <a:lstStyle/>
          <a:p>
            <a:r>
              <a:rPr lang="en-IN" dirty="0" err="1" smtClean="0"/>
              <a:t>magNst</a:t>
            </a:r>
            <a:endParaRPr lang="en-IN" dirty="0" smtClean="0"/>
          </a:p>
          <a:p>
            <a:pPr marL="0" indent="0">
              <a:buNone/>
            </a:pPr>
            <a:r>
              <a:rPr lang="en-IN" dirty="0"/>
              <a:t>Data </a:t>
            </a:r>
            <a:r>
              <a:rPr lang="en-IN" dirty="0" smtClean="0"/>
              <a:t>Type – Integer</a:t>
            </a:r>
          </a:p>
          <a:p>
            <a:pPr marL="0" indent="0">
              <a:buNone/>
            </a:pPr>
            <a:r>
              <a:rPr lang="en-IN" dirty="0" smtClean="0"/>
              <a:t>Description - The </a:t>
            </a:r>
            <a:r>
              <a:rPr lang="en-IN" dirty="0"/>
              <a:t>total number of seismic stations used to calculate the magnitude for this earthquake.</a:t>
            </a:r>
          </a:p>
          <a:p>
            <a:r>
              <a:rPr lang="en-IN" dirty="0"/>
              <a:t>s</a:t>
            </a:r>
            <a:r>
              <a:rPr lang="en-IN" dirty="0" smtClean="0"/>
              <a:t>tatus</a:t>
            </a:r>
          </a:p>
          <a:p>
            <a:pPr marL="0" indent="0">
              <a:buNone/>
            </a:pPr>
            <a:r>
              <a:rPr lang="en-IN" dirty="0"/>
              <a:t>Data </a:t>
            </a:r>
            <a:r>
              <a:rPr lang="en-IN" dirty="0" smtClean="0"/>
              <a:t>Type – String</a:t>
            </a:r>
          </a:p>
          <a:p>
            <a:pPr marL="0" indent="0">
              <a:buNone/>
            </a:pPr>
            <a:r>
              <a:rPr lang="en-IN" dirty="0" smtClean="0"/>
              <a:t>Typical Values - “</a:t>
            </a:r>
            <a:r>
              <a:rPr lang="en-IN" dirty="0"/>
              <a:t>automatic”, “reviewed”, “deleted</a:t>
            </a:r>
            <a:r>
              <a:rPr lang="en-IN" dirty="0" smtClean="0"/>
              <a:t>”</a:t>
            </a:r>
          </a:p>
          <a:p>
            <a:pPr marL="0" indent="0">
              <a:buNone/>
            </a:pPr>
            <a:r>
              <a:rPr lang="en-IN" dirty="0" smtClean="0"/>
              <a:t>Description - Indicates </a:t>
            </a:r>
            <a:r>
              <a:rPr lang="en-IN" dirty="0"/>
              <a:t>whether the event has been reviewed by a human.</a:t>
            </a:r>
          </a:p>
          <a:p>
            <a:r>
              <a:rPr lang="en-IN" dirty="0" err="1" smtClean="0"/>
              <a:t>locationSource</a:t>
            </a:r>
            <a:endParaRPr lang="en-IN" dirty="0" smtClean="0"/>
          </a:p>
          <a:p>
            <a:pPr marL="0" indent="0">
              <a:buNone/>
            </a:pPr>
            <a:r>
              <a:rPr lang="en-IN" dirty="0"/>
              <a:t>Data </a:t>
            </a:r>
            <a:r>
              <a:rPr lang="en-IN" dirty="0" smtClean="0"/>
              <a:t>Type – String</a:t>
            </a:r>
          </a:p>
          <a:p>
            <a:pPr marL="0" indent="0">
              <a:buNone/>
            </a:pPr>
            <a:r>
              <a:rPr lang="en-IN" dirty="0" smtClean="0"/>
              <a:t>Typical Value- </a:t>
            </a:r>
            <a:r>
              <a:rPr lang="en-IN" dirty="0" err="1" smtClean="0"/>
              <a:t>sak</a:t>
            </a:r>
            <a:r>
              <a:rPr lang="en-IN" dirty="0"/>
              <a:t>, at, ci, </a:t>
            </a:r>
            <a:r>
              <a:rPr lang="en-IN" dirty="0" err="1"/>
              <a:t>hv</a:t>
            </a:r>
            <a:r>
              <a:rPr lang="en-IN" dirty="0"/>
              <a:t>, </a:t>
            </a:r>
            <a:r>
              <a:rPr lang="en-IN" dirty="0" err="1"/>
              <a:t>ld</a:t>
            </a:r>
            <a:r>
              <a:rPr lang="en-IN" dirty="0"/>
              <a:t>, </a:t>
            </a:r>
            <a:r>
              <a:rPr lang="en-IN" dirty="0" err="1"/>
              <a:t>mb</a:t>
            </a:r>
            <a:r>
              <a:rPr lang="en-IN" dirty="0"/>
              <a:t>, </a:t>
            </a:r>
            <a:r>
              <a:rPr lang="en-IN" dirty="0" err="1"/>
              <a:t>nc</a:t>
            </a:r>
            <a:r>
              <a:rPr lang="en-IN" dirty="0"/>
              <a:t>, nm, </a:t>
            </a:r>
            <a:r>
              <a:rPr lang="en-IN" dirty="0" err="1"/>
              <a:t>nn</a:t>
            </a:r>
            <a:r>
              <a:rPr lang="en-IN" dirty="0"/>
              <a:t>, </a:t>
            </a:r>
            <a:r>
              <a:rPr lang="en-IN" dirty="0" err="1"/>
              <a:t>pr</a:t>
            </a:r>
            <a:r>
              <a:rPr lang="en-IN" dirty="0"/>
              <a:t>, </a:t>
            </a:r>
            <a:r>
              <a:rPr lang="en-IN" dirty="0" err="1"/>
              <a:t>pt</a:t>
            </a:r>
            <a:r>
              <a:rPr lang="en-IN" dirty="0"/>
              <a:t>, se, us, </a:t>
            </a:r>
            <a:r>
              <a:rPr lang="en-IN" dirty="0" err="1"/>
              <a:t>uu</a:t>
            </a:r>
            <a:r>
              <a:rPr lang="en-IN" dirty="0"/>
              <a:t>, </a:t>
            </a:r>
            <a:r>
              <a:rPr lang="en-IN" dirty="0" err="1" smtClean="0"/>
              <a:t>uw</a:t>
            </a:r>
            <a:endParaRPr lang="en-IN" dirty="0" smtClean="0"/>
          </a:p>
          <a:p>
            <a:pPr marL="0" indent="0">
              <a:buNone/>
            </a:pPr>
            <a:r>
              <a:rPr lang="en-IN" dirty="0" smtClean="0"/>
              <a:t>Description - The </a:t>
            </a:r>
            <a:r>
              <a:rPr lang="en-IN" dirty="0"/>
              <a:t>network that originally authored the reported location of this event.</a:t>
            </a:r>
          </a:p>
          <a:p>
            <a:r>
              <a:rPr lang="en-IN" dirty="0" err="1" smtClean="0"/>
              <a:t>magSource</a:t>
            </a:r>
            <a:endParaRPr lang="en-IN" dirty="0" smtClean="0"/>
          </a:p>
          <a:p>
            <a:pPr marL="0" indent="0">
              <a:buNone/>
            </a:pPr>
            <a:r>
              <a:rPr lang="en-IN" dirty="0"/>
              <a:t>Data </a:t>
            </a:r>
            <a:r>
              <a:rPr lang="en-IN" dirty="0" smtClean="0"/>
              <a:t>Type – String</a:t>
            </a:r>
          </a:p>
          <a:p>
            <a:pPr marL="0" indent="0">
              <a:buNone/>
            </a:pPr>
            <a:r>
              <a:rPr lang="en-IN" dirty="0" smtClean="0"/>
              <a:t>Typical Value - </a:t>
            </a:r>
            <a:r>
              <a:rPr lang="en-IN" dirty="0" err="1" smtClean="0"/>
              <a:t>sak</a:t>
            </a:r>
            <a:r>
              <a:rPr lang="en-IN" dirty="0"/>
              <a:t>, at, ci, </a:t>
            </a:r>
            <a:r>
              <a:rPr lang="en-IN" dirty="0" err="1"/>
              <a:t>hv</a:t>
            </a:r>
            <a:r>
              <a:rPr lang="en-IN" dirty="0"/>
              <a:t>, </a:t>
            </a:r>
            <a:r>
              <a:rPr lang="en-IN" dirty="0" err="1"/>
              <a:t>ld</a:t>
            </a:r>
            <a:r>
              <a:rPr lang="en-IN" dirty="0"/>
              <a:t>, </a:t>
            </a:r>
            <a:r>
              <a:rPr lang="en-IN" dirty="0" err="1"/>
              <a:t>mb</a:t>
            </a:r>
            <a:r>
              <a:rPr lang="en-IN" dirty="0"/>
              <a:t>, </a:t>
            </a:r>
            <a:r>
              <a:rPr lang="en-IN" dirty="0" err="1"/>
              <a:t>nc</a:t>
            </a:r>
            <a:r>
              <a:rPr lang="en-IN" dirty="0"/>
              <a:t>, nm, </a:t>
            </a:r>
            <a:r>
              <a:rPr lang="en-IN" dirty="0" err="1"/>
              <a:t>nn</a:t>
            </a:r>
            <a:r>
              <a:rPr lang="en-IN" dirty="0"/>
              <a:t>, </a:t>
            </a:r>
            <a:r>
              <a:rPr lang="en-IN" dirty="0" err="1"/>
              <a:t>pr</a:t>
            </a:r>
            <a:r>
              <a:rPr lang="en-IN" dirty="0"/>
              <a:t>, </a:t>
            </a:r>
            <a:r>
              <a:rPr lang="en-IN" dirty="0" err="1"/>
              <a:t>pt</a:t>
            </a:r>
            <a:r>
              <a:rPr lang="en-IN" dirty="0"/>
              <a:t>, se, us, </a:t>
            </a:r>
            <a:r>
              <a:rPr lang="en-IN" dirty="0" err="1"/>
              <a:t>uu</a:t>
            </a:r>
            <a:r>
              <a:rPr lang="en-IN" dirty="0"/>
              <a:t>, </a:t>
            </a:r>
            <a:r>
              <a:rPr lang="en-IN" dirty="0" err="1" smtClean="0"/>
              <a:t>uw</a:t>
            </a:r>
            <a:endParaRPr lang="en-IN" dirty="0" smtClean="0"/>
          </a:p>
          <a:p>
            <a:pPr marL="0" indent="0">
              <a:buNone/>
            </a:pPr>
            <a:r>
              <a:rPr lang="en-IN" dirty="0" smtClean="0"/>
              <a:t>Description - Network </a:t>
            </a:r>
            <a:r>
              <a:rPr lang="en-IN" dirty="0"/>
              <a:t>that originally authored the reported magnitude for this event.</a:t>
            </a:r>
          </a:p>
          <a:p>
            <a:endParaRPr lang="en-IN" dirty="0"/>
          </a:p>
        </p:txBody>
      </p:sp>
    </p:spTree>
    <p:extLst>
      <p:ext uri="{BB962C8B-B14F-4D97-AF65-F5344CB8AC3E}">
        <p14:creationId xmlns:p14="http://schemas.microsoft.com/office/powerpoint/2010/main" val="428851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11" y="116632"/>
            <a:ext cx="7924800" cy="706090"/>
          </a:xfrm>
        </p:spPr>
        <p:txBody>
          <a:bodyPr/>
          <a:lstStyle/>
          <a:p>
            <a:r>
              <a:rPr lang="en-US" dirty="0" smtClean="0"/>
              <a:t>Screenshots of dataset</a:t>
            </a:r>
            <a:endParaRPr lang="en-IN" dirty="0"/>
          </a:p>
        </p:txBody>
      </p:sp>
      <p:sp>
        <p:nvSpPr>
          <p:cNvPr id="3" name="Content Placeholder 2"/>
          <p:cNvSpPr>
            <a:spLocks noGrp="1"/>
          </p:cNvSpPr>
          <p:nvPr>
            <p:ph sz="quarter" idx="13"/>
          </p:nvPr>
        </p:nvSpPr>
        <p:spPr/>
        <p:txBody>
          <a:bodyPr/>
          <a:lstStyle/>
          <a:p>
            <a:endParaRPr lang="en-IN" dirty="0"/>
          </a:p>
        </p:txBody>
      </p:sp>
      <p:pic>
        <p:nvPicPr>
          <p:cNvPr id="2050" name="Picture 2" descr="C:\Users\vikram\Desktop\Big Data Analytics\Project\Project Phase - 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96752"/>
            <a:ext cx="8477550" cy="5126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893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117</TotalTime>
  <Words>657</Words>
  <Application>Microsoft Office PowerPoint</Application>
  <PresentationFormat>On-screen Show (4:3)</PresentationFormat>
  <Paragraphs>94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Arial Narrow</vt:lpstr>
      <vt:lpstr>Horizon</vt:lpstr>
      <vt:lpstr>UNIVERSITY OF BRIDGEPORT                     Big  data systems and analysis -CPSC-651-6T1 Faculty name: Prof. Jeongkyu lee   Analysis of the occurrences of the Earthquake using hadoop </vt:lpstr>
      <vt:lpstr>Phase-1 : Selecting dataset</vt:lpstr>
      <vt:lpstr>Data Characteristics </vt:lpstr>
      <vt:lpstr>PowerPoint Presentation</vt:lpstr>
      <vt:lpstr>PowerPoint Presentation</vt:lpstr>
      <vt:lpstr>PowerPoint Presentation</vt:lpstr>
      <vt:lpstr>PowerPoint Presentation</vt:lpstr>
      <vt:lpstr>PowerPoint Presentation</vt:lpstr>
      <vt:lpstr>Screenshots of dataset</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Vikramaditya</dc:creator>
  <cp:lastModifiedBy>Jessie</cp:lastModifiedBy>
  <cp:revision>11</cp:revision>
  <dcterms:created xsi:type="dcterms:W3CDTF">2016-09-18T05:27:43Z</dcterms:created>
  <dcterms:modified xsi:type="dcterms:W3CDTF">2016-12-04T22:21:50Z</dcterms:modified>
</cp:coreProperties>
</file>