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3.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62" d="100"/>
          <a:sy n="62" d="100"/>
        </p:scale>
        <p:origin x="804" y="4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tableStyles" Target="tableStyles.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Nanthini%20M\Downloads\employee_data%20(1).csv" TargetMode="External"/><Relationship Id="rId2" Type="http://schemas.microsoft.com/office/2011/relationships/chartStyle" Target="style1.xml"/><Relationship Id="rId3" Type="http://schemas.microsoft.com/office/2011/relationships/chartColorStyle" Target="colors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 (1).csv]Sheet1!PivotTable1</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Performance</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Sheet1!$B$3:$B$4</c:f>
              <c:strCache>
                <c:ptCount val="1"/>
                <c:pt idx="0">
                  <c:v>High</c:v>
                </c:pt>
              </c:strCache>
            </c:strRef>
          </c:tx>
          <c:spPr>
            <a:solidFill>
              <a:schemeClr val="accent1"/>
            </a:solidFill>
            <a:ln>
              <a:noFill/>
            </a:ln>
            <a:effectLst/>
          </c:spPr>
          <c:invertIfNegative val="0"/>
          <c:trendline>
            <c:spPr>
              <a:ln w="19050" cap="rnd">
                <a:solidFill>
                  <a:schemeClr val="accent1"/>
                </a:solidFill>
                <a:prstDash val="sysDot"/>
              </a:ln>
              <a:effectLst/>
            </c:spPr>
            <c:trendlineType val="linear"/>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8.0</c:v>
                </c:pt>
                <c:pt idx="1">
                  <c:v>14.0</c:v>
                </c:pt>
                <c:pt idx="2">
                  <c:v>9.0</c:v>
                </c:pt>
                <c:pt idx="3">
                  <c:v>6.0</c:v>
                </c:pt>
                <c:pt idx="4">
                  <c:v>7.0</c:v>
                </c:pt>
                <c:pt idx="5">
                  <c:v>9.0</c:v>
                </c:pt>
                <c:pt idx="6">
                  <c:v>12.0</c:v>
                </c:pt>
                <c:pt idx="7">
                  <c:v>17.0</c:v>
                </c:pt>
                <c:pt idx="8">
                  <c:v>13.0</c:v>
                </c:pt>
                <c:pt idx="9">
                  <c:v>10.0</c:v>
                </c:pt>
              </c:numCache>
            </c:numRef>
          </c:val>
        </c:ser>
        <c:ser>
          <c:idx val="1"/>
          <c:order val="1"/>
          <c:tx>
            <c:strRef>
              <c:f>Sheet1!$C$3:$C$4</c:f>
              <c:strCache>
                <c:ptCount val="1"/>
                <c:pt idx="0">
                  <c:v>Low</c:v>
                </c:pt>
              </c:strCache>
            </c:strRef>
          </c:tx>
          <c:spPr>
            <a:solidFill>
              <a:schemeClr val="accent2"/>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21.0</c:v>
                </c:pt>
                <c:pt idx="1">
                  <c:v>14.0</c:v>
                </c:pt>
                <c:pt idx="2">
                  <c:v>29.0</c:v>
                </c:pt>
                <c:pt idx="3">
                  <c:v>17.0</c:v>
                </c:pt>
                <c:pt idx="4">
                  <c:v>21.0</c:v>
                </c:pt>
                <c:pt idx="5">
                  <c:v>22.0</c:v>
                </c:pt>
                <c:pt idx="6">
                  <c:v>22.0</c:v>
                </c:pt>
                <c:pt idx="7">
                  <c:v>30.0</c:v>
                </c:pt>
                <c:pt idx="8">
                  <c:v>24.0</c:v>
                </c:pt>
                <c:pt idx="9">
                  <c:v>23.0</c:v>
                </c:pt>
              </c:numCache>
            </c:numRef>
          </c:val>
        </c:ser>
        <c:ser>
          <c:idx val="2"/>
          <c:order val="2"/>
          <c:tx>
            <c:strRef>
              <c:f>Sheet1!$D$3:$D$4</c:f>
              <c:strCache>
                <c:ptCount val="1"/>
                <c:pt idx="0">
                  <c:v>Medium</c:v>
                </c:pt>
              </c:strCache>
            </c:strRef>
          </c:tx>
          <c:spPr>
            <a:solidFill>
              <a:schemeClr val="accent3"/>
            </a:solidFill>
            <a:ln>
              <a:noFill/>
            </a:ln>
            <a:effectLst/>
          </c:spPr>
          <c:invertIfNegative val="0"/>
          <c:trendline>
            <c:spPr>
              <a:ln w="19050" cap="rnd">
                <a:solidFill>
                  <a:schemeClr val="accent3"/>
                </a:solidFill>
                <a:prstDash val="sysDot"/>
              </a:ln>
              <a:effectLst/>
            </c:spPr>
            <c:trendlineType val="exp"/>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49.0</c:v>
                </c:pt>
                <c:pt idx="1">
                  <c:v>45.0</c:v>
                </c:pt>
                <c:pt idx="2">
                  <c:v>50.0</c:v>
                </c:pt>
                <c:pt idx="3">
                  <c:v>54.0</c:v>
                </c:pt>
                <c:pt idx="4">
                  <c:v>46.0</c:v>
                </c:pt>
                <c:pt idx="5">
                  <c:v>44.0</c:v>
                </c:pt>
                <c:pt idx="6">
                  <c:v>47.0</c:v>
                </c:pt>
                <c:pt idx="7">
                  <c:v>48.0</c:v>
                </c:pt>
                <c:pt idx="8">
                  <c:v>39.0</c:v>
                </c:pt>
                <c:pt idx="9">
                  <c:v>51.0</c:v>
                </c:pt>
              </c:numCache>
            </c:numRef>
          </c:val>
        </c:ser>
        <c:ser>
          <c:idx val="3"/>
          <c:order val="3"/>
          <c:tx>
            <c:strRef>
              <c:f>Sheet1!$E$3:$E$4</c:f>
              <c:strCache>
                <c:ptCount val="1"/>
                <c:pt idx="0">
                  <c:v>Very High</c:v>
                </c:pt>
              </c:strCache>
            </c:strRef>
          </c:tx>
          <c:spPr>
            <a:solidFill>
              <a:schemeClr val="accent4"/>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10.0</c:v>
                </c:pt>
                <c:pt idx="1">
                  <c:v>8.0</c:v>
                </c:pt>
                <c:pt idx="2">
                  <c:v>8.0</c:v>
                </c:pt>
                <c:pt idx="3">
                  <c:v>5.0</c:v>
                </c:pt>
                <c:pt idx="4">
                  <c:v>5.0</c:v>
                </c:pt>
                <c:pt idx="5">
                  <c:v>5.0</c:v>
                </c:pt>
                <c:pt idx="6">
                  <c:v>5.0</c:v>
                </c:pt>
                <c:pt idx="7">
                  <c:v>9.0</c:v>
                </c:pt>
                <c:pt idx="8">
                  <c:v>5.0</c:v>
                </c:pt>
                <c:pt idx="9">
                  <c:v>4.0</c:v>
                </c:pt>
              </c:numCache>
            </c:numRef>
          </c:val>
        </c:ser>
        <c:dLbls>
          <c:showLegendKey val="0"/>
          <c:showVal val="0"/>
          <c:showCatName val="0"/>
          <c:showSerName val="0"/>
          <c:showPercent val="0"/>
          <c:showBubbleSize val="0"/>
        </c:dLbls>
        <c:gapWidth val="219"/>
        <c:overlap val="-27"/>
        <c:axId val="2046638688"/>
        <c:axId val="2046634848"/>
      </c:barChart>
      <c:catAx>
        <c:axId val="2046638688"/>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Business</a:t>
                </a:r>
                <a:r>
                  <a:rPr lang="en-IN" baseline="0"/>
                  <a:t> unit</a:t>
                </a:r>
                <a:endParaRPr lang="en-IN"/>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46634848"/>
        <c:crosses val="autoZero"/>
        <c:auto val="1"/>
        <c:lblAlgn val="ctr"/>
        <c:lblOffset val="100"/>
        <c:noMultiLvlLbl val="0"/>
      </c:catAx>
      <c:valAx>
        <c:axId val="204663484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employee</a:t>
                </a:r>
                <a:r>
                  <a:rPr lang="en-IN" baseline="0"/>
                  <a:t> count</a:t>
                </a:r>
                <a:endParaRPr lang="en-IN"/>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46638688"/>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8" name=""/>
        <p:cNvGrpSpPr/>
        <p:nvPr/>
      </p:nvGrpSpPr>
      <p:grpSpPr>
        <a:xfrm>
          <a:off x="0" y="0"/>
          <a:ext cx="0" cy="0"/>
          <a:chOff x="0" y="0"/>
          <a:chExt cx="0" cy="0"/>
        </a:xfrm>
      </p:grpSpPr>
      <p:sp>
        <p:nvSpPr>
          <p:cNvPr id="1048710"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11"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29-08-2024</a:t>
            </a:fld>
            <a:endParaRPr lang="en-IN"/>
          </a:p>
        </p:txBody>
      </p:sp>
      <p:sp>
        <p:nvSpPr>
          <p:cNvPr id="1048712"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13"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4"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5"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5" name=""/>
        <p:cNvGrpSpPr/>
        <p:nvPr/>
      </p:nvGrpSpPr>
      <p:grpSpPr>
        <a:xfrm>
          <a:off x="0" y="0"/>
          <a:ext cx="0" cy="0"/>
          <a:chOff x="0" y="0"/>
          <a:chExt cx="0" cy="0"/>
        </a:xfrm>
      </p:grpSpPr>
      <p:sp>
        <p:nvSpPr>
          <p:cNvPr id="104869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7" name="Holder 3"/>
          <p:cNvSpPr>
            <a:spLocks noGrp="1"/>
          </p:cNvSpPr>
          <p:nvPr>
            <p:ph type="body" idx="1"/>
          </p:nvPr>
        </p:nvSpPr>
        <p:spPr/>
        <p:txBody>
          <a:bodyPr bIns="0" lIns="0" rIns="0" tIns="0"/>
          <a:p/>
        </p:txBody>
      </p:sp>
      <p:sp>
        <p:nvSpPr>
          <p:cNvPr id="1048698"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9"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700"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6" name=""/>
        <p:cNvGrpSpPr/>
        <p:nvPr/>
      </p:nvGrpSpPr>
      <p:grpSpPr>
        <a:xfrm>
          <a:off x="0" y="0"/>
          <a:ext cx="0" cy="0"/>
          <a:chOff x="0" y="0"/>
          <a:chExt cx="0" cy="0"/>
        </a:xfrm>
      </p:grpSpPr>
      <p:sp>
        <p:nvSpPr>
          <p:cNvPr id="1048701"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702"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703"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704"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5"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706"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6"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7" name=""/>
        <p:cNvGrpSpPr/>
        <p:nvPr/>
      </p:nvGrpSpPr>
      <p:grpSpPr>
        <a:xfrm>
          <a:off x="0" y="0"/>
          <a:ext cx="0" cy="0"/>
          <a:chOff x="0" y="0"/>
          <a:chExt cx="0" cy="0"/>
        </a:xfrm>
      </p:grpSpPr>
      <p:sp>
        <p:nvSpPr>
          <p:cNvPr id="1048707"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8"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709"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0.png"/><Relationship Id="rId3"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0" y="3359785"/>
            <a:ext cx="8610600" cy="2225039"/>
          </a:xfrm>
          <a:prstGeom prst="rect"/>
          <a:noFill/>
        </p:spPr>
        <p:txBody>
          <a:bodyPr rtlCol="0" wrap="square">
            <a:spAutoFit/>
          </a:bodyPr>
          <a:p>
            <a:r>
              <a:rPr sz="2400" lang="en-US"/>
              <a:t>STUDENT NAME:</a:t>
            </a:r>
            <a:r>
              <a:rPr sz="2400" lang="en-US"/>
              <a:t>A</a:t>
            </a:r>
            <a:r>
              <a:rPr sz="2400" lang="en-US"/>
              <a:t>n</a:t>
            </a:r>
            <a:r>
              <a:rPr sz="2400" lang="en-US"/>
              <a:t>a</a:t>
            </a:r>
            <a:r>
              <a:rPr sz="2400" lang="en-US"/>
              <a:t>n</a:t>
            </a:r>
            <a:r>
              <a:rPr sz="2400" lang="en-US"/>
              <a:t>t</a:t>
            </a:r>
            <a:r>
              <a:rPr sz="2400" lang="en-US"/>
              <a:t>h</a:t>
            </a:r>
            <a:r>
              <a:rPr sz="2400" lang="en-US"/>
              <a:t>r</a:t>
            </a:r>
            <a:r>
              <a:rPr sz="2400" lang="en-US"/>
              <a:t>a</a:t>
            </a:r>
            <a:r>
              <a:rPr sz="2400" lang="en-US"/>
              <a:t>j</a:t>
            </a:r>
            <a:r>
              <a:rPr sz="2400" lang="en-US"/>
              <a:t> </a:t>
            </a:r>
            <a:r>
              <a:rPr sz="2400" lang="en-US"/>
              <a:t>D</a:t>
            </a:r>
            <a:endParaRPr dirty="0" sz="2400" lang="en-US"/>
          </a:p>
          <a:p>
            <a:r>
              <a:rPr dirty="0" sz="2400" lang="en-US"/>
              <a:t>REGISTER NO:</a:t>
            </a:r>
            <a:r>
              <a:rPr dirty="0" sz="2400" lang="en-US"/>
              <a:t>3</a:t>
            </a:r>
            <a:r>
              <a:rPr dirty="0" sz="2400" lang="en-US"/>
              <a:t>1</a:t>
            </a:r>
            <a:r>
              <a:rPr dirty="0" sz="2400" lang="en-US"/>
              <a:t>2</a:t>
            </a:r>
            <a:r>
              <a:rPr dirty="0" sz="2400" lang="en-US"/>
              <a:t>2</a:t>
            </a:r>
            <a:r>
              <a:rPr dirty="0" sz="2400" lang="en-US"/>
              <a:t>0</a:t>
            </a:r>
            <a:r>
              <a:rPr dirty="0" sz="2400" lang="en-US"/>
              <a:t>0</a:t>
            </a:r>
            <a:r>
              <a:rPr dirty="0" sz="2400" lang="en-US"/>
              <a:t>4</a:t>
            </a:r>
            <a:r>
              <a:rPr dirty="0" sz="2400" lang="en-US"/>
              <a:t>8</a:t>
            </a:r>
            <a:r>
              <a:rPr dirty="0" sz="2400" lang="en-US"/>
              <a:t>9</a:t>
            </a:r>
            <a:endParaRPr altLang="en-US" lang="zh-CN"/>
          </a:p>
          <a:p>
            <a:r>
              <a:rPr dirty="0" sz="2400" lang="en-US"/>
              <a:t>DEPARTMENT:</a:t>
            </a:r>
            <a:r>
              <a:rPr dirty="0" sz="2400" lang="en-US"/>
              <a:t>C</a:t>
            </a:r>
            <a:r>
              <a:rPr dirty="0" sz="2400" lang="en-US"/>
              <a:t>o</a:t>
            </a:r>
            <a:r>
              <a:rPr dirty="0" sz="2400" lang="en-US"/>
              <a:t>m</a:t>
            </a:r>
            <a:r>
              <a:rPr dirty="0" sz="2400" lang="en-US"/>
              <a:t>m</a:t>
            </a:r>
            <a:r>
              <a:rPr dirty="0" sz="2400" lang="en-US"/>
              <a:t>e</a:t>
            </a:r>
            <a:r>
              <a:rPr dirty="0" sz="2400" lang="en-US"/>
              <a:t>r</a:t>
            </a:r>
            <a:r>
              <a:rPr dirty="0" sz="2400" lang="en-US"/>
              <a:t>c</a:t>
            </a:r>
            <a:r>
              <a:rPr dirty="0" sz="2400" lang="en-US"/>
              <a:t>e</a:t>
            </a:r>
            <a:endParaRPr altLang="en-US" lang="zh-CN"/>
          </a:p>
          <a:p>
            <a:r>
              <a:rPr dirty="0" sz="2400" lang="en-US"/>
              <a:t>COLLEGE</a:t>
            </a:r>
            <a:r>
              <a:rPr dirty="0" sz="2400" lang="en-US"/>
              <a:t>:</a:t>
            </a:r>
            <a:r>
              <a:rPr dirty="0" sz="2400" lang="en-US"/>
              <a:t> </a:t>
            </a:r>
            <a:r>
              <a:rPr dirty="0" sz="2400" lang="en-US"/>
              <a:t>P</a:t>
            </a:r>
            <a:r>
              <a:rPr dirty="0" sz="2400" lang="en-US"/>
              <a:t>a</a:t>
            </a:r>
            <a:r>
              <a:rPr dirty="0" sz="2400" lang="en-US"/>
              <a:t>c</a:t>
            </a:r>
            <a:r>
              <a:rPr dirty="0" sz="2400" lang="en-US"/>
              <a:t>h</a:t>
            </a:r>
            <a:r>
              <a:rPr dirty="0" sz="2400" lang="en-US"/>
              <a:t>a</a:t>
            </a:r>
            <a:r>
              <a:rPr dirty="0" sz="2400" lang="en-US"/>
              <a:t>i</a:t>
            </a:r>
            <a:r>
              <a:rPr dirty="0" sz="2400" lang="en-US"/>
              <a:t>y</a:t>
            </a:r>
            <a:r>
              <a:rPr dirty="0" sz="2400" lang="en-US"/>
              <a:t>a</a:t>
            </a:r>
            <a:r>
              <a:rPr dirty="0" sz="2400" lang="en-US"/>
              <a:t>p</a:t>
            </a:r>
            <a:r>
              <a:rPr dirty="0" sz="2400" lang="en-US"/>
              <a:t>p</a:t>
            </a:r>
            <a:r>
              <a:rPr dirty="0" sz="2400" lang="en-US"/>
              <a:t>a</a:t>
            </a:r>
            <a:r>
              <a:rPr dirty="0" sz="2400" lang="en-US"/>
              <a:t>'</a:t>
            </a:r>
            <a:r>
              <a:rPr dirty="0" sz="2400" lang="en-US"/>
              <a:t>s</a:t>
            </a:r>
            <a:r>
              <a:rPr dirty="0" sz="2400" lang="en-US"/>
              <a:t> </a:t>
            </a:r>
            <a:r>
              <a:rPr dirty="0" sz="2400" lang="en-US"/>
              <a:t>C</a:t>
            </a:r>
            <a:r>
              <a:rPr dirty="0" sz="2400" lang="en-US"/>
              <a:t>o</a:t>
            </a:r>
            <a:r>
              <a:rPr dirty="0" sz="2400" lang="en-US"/>
              <a:t>l</a:t>
            </a:r>
            <a:r>
              <a:rPr dirty="0" sz="2400" lang="en-US"/>
              <a:t>l</a:t>
            </a:r>
            <a:r>
              <a:rPr dirty="0" sz="2400" lang="en-US"/>
              <a:t>e</a:t>
            </a:r>
            <a:r>
              <a:rPr dirty="0" sz="2400" lang="en-US"/>
              <a:t>g</a:t>
            </a:r>
            <a:r>
              <a:rPr dirty="0" sz="2400" lang="en-US"/>
              <a:t>e</a:t>
            </a:r>
            <a:r>
              <a:rPr dirty="0" sz="2400" lang="en-US"/>
              <a:t> </a:t>
            </a:r>
            <a:r>
              <a:rPr dirty="0" sz="2400" lang="en-US"/>
              <a:t>f</a:t>
            </a:r>
            <a:r>
              <a:rPr dirty="0" sz="2400" lang="en-US"/>
              <a:t>o</a:t>
            </a:r>
            <a:r>
              <a:rPr dirty="0" sz="2400" lang="en-US"/>
              <a:t>r</a:t>
            </a:r>
            <a:r>
              <a:rPr dirty="0" sz="2400" lang="en-US"/>
              <a:t> </a:t>
            </a:r>
            <a:r>
              <a:rPr dirty="0" sz="2400" lang="en-US"/>
              <a:t>M</a:t>
            </a:r>
            <a:r>
              <a:rPr dirty="0" sz="2400" lang="en-US"/>
              <a:t>e</a:t>
            </a:r>
            <a:r>
              <a:rPr dirty="0" sz="2400" lang="en-US"/>
              <a:t>n</a:t>
            </a:r>
            <a:r>
              <a:rPr dirty="0" sz="2400" lang="en-US"/>
              <a:t>,</a:t>
            </a:r>
            <a:r>
              <a:rPr dirty="0" sz="2400" lang="en-US"/>
              <a:t> </a:t>
            </a:r>
            <a:r>
              <a:rPr dirty="0" sz="2400" lang="en-US"/>
              <a:t>K</a:t>
            </a:r>
            <a:r>
              <a:rPr dirty="0" sz="2400" lang="en-US"/>
              <a:t>a</a:t>
            </a:r>
            <a:r>
              <a:rPr dirty="0" sz="2400" lang="en-US"/>
              <a:t>n</a:t>
            </a:r>
            <a:r>
              <a:rPr dirty="0" sz="2400" lang="en-US"/>
              <a:t>c</a:t>
            </a:r>
            <a:r>
              <a:rPr dirty="0" sz="2400" lang="en-US"/>
              <a:t>h</a:t>
            </a:r>
            <a:r>
              <a:rPr dirty="0" sz="2400" lang="en-US"/>
              <a:t>i</a:t>
            </a:r>
            <a:r>
              <a:rPr dirty="0" sz="2400" lang="en-US"/>
              <a:t>p</a:t>
            </a:r>
            <a:r>
              <a:rPr dirty="0" sz="2400" lang="en-US"/>
              <a:t>u</a:t>
            </a:r>
            <a:r>
              <a:rPr dirty="0" sz="2400" lang="en-US"/>
              <a:t>r</a:t>
            </a:r>
            <a:r>
              <a:rPr dirty="0" sz="2400" lang="en-US"/>
              <a:t>a</a:t>
            </a:r>
            <a:r>
              <a:rPr dirty="0" sz="2400" lang="en-US"/>
              <a:t>m</a:t>
            </a:r>
            <a:r>
              <a:rPr dirty="0" sz="2400" lang="en-US"/>
              <a:t>,</a:t>
            </a:r>
            <a:r>
              <a:rPr dirty="0" sz="2400" lang="en-US"/>
              <a:t> </a:t>
            </a:r>
            <a:r>
              <a:rPr dirty="0" sz="2400" lang="en-US"/>
              <a:t>6</a:t>
            </a:r>
            <a:r>
              <a:rPr dirty="0" sz="2400" lang="en-US"/>
              <a:t>3</a:t>
            </a:r>
            <a:r>
              <a:rPr dirty="0" sz="2400" lang="en-US"/>
              <a:t>1</a:t>
            </a:r>
            <a:r>
              <a:rPr dirty="0" sz="2400" lang="en-US"/>
              <a:t> </a:t>
            </a:r>
            <a:r>
              <a:rPr dirty="0" sz="2400" lang="en-US"/>
              <a:t>5</a:t>
            </a:r>
            <a:r>
              <a:rPr dirty="0" sz="2400" lang="en-US"/>
              <a:t>0</a:t>
            </a:r>
            <a:r>
              <a:rPr dirty="0" sz="2400" lang="en-US"/>
              <a:t>1</a:t>
            </a:r>
            <a:endParaRPr altLang="en-US" lang="zh-CN"/>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7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0"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1" name="object 8"/>
          <p:cNvSpPr txBox="1"/>
          <p:nvPr/>
        </p:nvSpPr>
        <p:spPr>
          <a:xfrm>
            <a:off x="739775" y="291147"/>
            <a:ext cx="3303904" cy="758190"/>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2"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3" name="TextBox 2"/>
          <p:cNvSpPr txBox="1"/>
          <p:nvPr/>
        </p:nvSpPr>
        <p:spPr>
          <a:xfrm>
            <a:off x="914400" y="1049336"/>
            <a:ext cx="9601200" cy="4524315"/>
          </a:xfrm>
          <a:prstGeom prst="rect"/>
          <a:noFill/>
        </p:spPr>
        <p:txBody>
          <a:bodyPr wrap="square">
            <a:spAutoFit/>
          </a:bodyPr>
          <a:p>
            <a:r>
              <a:rPr dirty="0" lang="en-US"/>
              <a:t>In the "Employee Performance Analysis Using Excel" project, the modeling phase involves setting up the Excel workbook with various tools and techniques to analyze and visualize the data effectively. Here’s how each component will be used:</a:t>
            </a:r>
          </a:p>
          <a:p>
            <a:r>
              <a:rPr b="1" dirty="0" lang="en-US"/>
              <a:t>1. Data Filtering</a:t>
            </a:r>
          </a:p>
          <a:p>
            <a:pPr>
              <a:buFont typeface="Arial" panose="020B0604020202020204" pitchFamily="34" charset="0"/>
              <a:buChar char="•"/>
            </a:pPr>
            <a:r>
              <a:rPr b="1" dirty="0" lang="en-US"/>
              <a:t>Purpose</a:t>
            </a:r>
            <a:r>
              <a:rPr dirty="0" lang="en-US"/>
              <a:t>: To sort and refine the data to focus on specific criteria, such as department, date range, or individual employee performance.</a:t>
            </a:r>
          </a:p>
          <a:p>
            <a:pPr>
              <a:buFont typeface="Arial" panose="020B0604020202020204" pitchFamily="34" charset="0"/>
              <a:buChar char="•"/>
            </a:pPr>
            <a:r>
              <a:rPr b="1" dirty="0" lang="en-US"/>
              <a:t>Implementation</a:t>
            </a:r>
            <a:r>
              <a:rPr dirty="0" lang="en-US"/>
              <a:t>: Excel’s filtering feature will be applied to datasets, allowing users to easily narrow down the data to view only the relevant information. For example, filtering by department or by performance rating.</a:t>
            </a:r>
          </a:p>
          <a:p>
            <a:r>
              <a:rPr b="1" dirty="0" lang="en-US"/>
              <a:t>2. Pivot Tables</a:t>
            </a:r>
          </a:p>
          <a:p>
            <a:pPr>
              <a:buFont typeface="Arial" panose="020B0604020202020204" pitchFamily="34" charset="0"/>
              <a:buChar char="•"/>
            </a:pPr>
            <a:r>
              <a:rPr b="1" dirty="0" lang="en-US"/>
              <a:t>Purpose</a:t>
            </a:r>
            <a:r>
              <a:rPr dirty="0" lang="en-US"/>
              <a:t>: To summarize and analyze large datasets by grouping and aggregating data based on different performance metrics.</a:t>
            </a:r>
          </a:p>
          <a:p>
            <a:pPr>
              <a:buFont typeface="Arial" panose="020B0604020202020204" pitchFamily="34" charset="0"/>
              <a:buChar char="•"/>
            </a:pPr>
            <a:r>
              <a:rPr b="1" dirty="0" lang="en-US"/>
              <a:t>Implementation</a:t>
            </a:r>
            <a:r>
              <a:rPr dirty="0" lang="en-US"/>
              <a:t>: Pivot tables will be used to dynamically calculate and display key performance indicators (KPIs) such as average task completion time, total hours worked, or percentage of targets met. This will allow users to view performance metrics by different categories, like employee, team, or month.</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5"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sp>
        <p:nvSpPr>
          <p:cNvPr id="1048686" name="object 8"/>
          <p:cNvSpPr txBox="1"/>
          <p:nvPr/>
        </p:nvSpPr>
        <p:spPr>
          <a:xfrm>
            <a:off x="739775" y="291147"/>
            <a:ext cx="3303904" cy="758190"/>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7"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8" name="TextBox 3"/>
          <p:cNvSpPr txBox="1"/>
          <p:nvPr/>
        </p:nvSpPr>
        <p:spPr>
          <a:xfrm>
            <a:off x="914400" y="1295400"/>
            <a:ext cx="8239873" cy="3970318"/>
          </a:xfrm>
          <a:prstGeom prst="rect"/>
          <a:noFill/>
        </p:spPr>
        <p:txBody>
          <a:bodyPr wrap="square">
            <a:spAutoFit/>
          </a:bodyPr>
          <a:p>
            <a:r>
              <a:rPr b="1" dirty="0" lang="en-US"/>
              <a:t>Charts</a:t>
            </a:r>
          </a:p>
          <a:p>
            <a:pPr>
              <a:buFont typeface="Arial" panose="020B0604020202020204" pitchFamily="34" charset="0"/>
              <a:buChar char="•"/>
            </a:pPr>
            <a:r>
              <a:rPr b="1" dirty="0" lang="en-US"/>
              <a:t>Purpose</a:t>
            </a:r>
            <a:r>
              <a:rPr dirty="0" lang="en-US"/>
              <a:t>: To visualize the data in an easily interpretable format, making trends and patterns more apparent.</a:t>
            </a:r>
          </a:p>
          <a:p>
            <a:pPr>
              <a:buFont typeface="Arial" panose="020B0604020202020204" pitchFamily="34" charset="0"/>
              <a:buChar char="•"/>
            </a:pPr>
            <a:r>
              <a:rPr b="1" dirty="0" lang="en-US"/>
              <a:t>Implementation</a:t>
            </a:r>
            <a:r>
              <a:rPr dirty="0" lang="en-US"/>
              <a:t>: Various types of charts (e.g., bar charts, line charts, pie charts) will be created based on the pivot table outputs. For instance, a line chart could show the trend of an employee’s productivity over time, while a bar chart could compare performance across different departments.</a:t>
            </a:r>
          </a:p>
          <a:p>
            <a:r>
              <a:rPr b="1" dirty="0" lang="en-US"/>
              <a:t>4. Conditional Formatting</a:t>
            </a:r>
          </a:p>
          <a:p>
            <a:pPr>
              <a:buFont typeface="Arial" panose="020B0604020202020204" pitchFamily="34" charset="0"/>
              <a:buChar char="•"/>
            </a:pPr>
            <a:r>
              <a:rPr b="1" dirty="0" lang="en-US"/>
              <a:t>Purpose</a:t>
            </a:r>
            <a:r>
              <a:rPr dirty="0" lang="en-US"/>
              <a:t>: To highlight specific data points that meet certain conditions, making it easier to spot trends, outliers, or areas of concern.</a:t>
            </a:r>
          </a:p>
          <a:p>
            <a:pPr>
              <a:buFont typeface="Arial" panose="020B0604020202020204" pitchFamily="34" charset="0"/>
              <a:buChar char="•"/>
            </a:pPr>
            <a:r>
              <a:rPr b="1" dirty="0" lang="en-US"/>
              <a:t>Implementation</a:t>
            </a:r>
            <a:r>
              <a:rPr dirty="0" lang="en-US"/>
              <a:t>: Conditional formatting will be applied to cells based on rules, such as highlighting cells in red if an employee’s performance falls below a certain threshold, or in green if targets are exceeded. This immediate visual cue helps in quickly identifying critical areas needing attention.</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8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90"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91"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8"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92" name="object 7"/>
          <p:cNvSpPr txBox="1">
            <a:spLocks noGrp="1"/>
          </p:cNvSpPr>
          <p:nvPr>
            <p:ph type="title"/>
          </p:nvPr>
        </p:nvSpPr>
        <p:spPr>
          <a:xfrm>
            <a:off x="755332" y="385444"/>
            <a:ext cx="2437130" cy="758190"/>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93"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12</a:t>
            </a:fld>
            <a:endParaRPr sz="1100">
              <a:latin typeface="Trebuchet MS"/>
              <a:cs typeface="Trebuchet MS"/>
            </a:endParaRPr>
          </a:p>
        </p:txBody>
      </p:sp>
      <p:graphicFrame>
        <p:nvGraphicFramePr>
          <p:cNvPr id="4194304" name="Chart 1"/>
          <p:cNvGraphicFramePr>
            <a:graphicFrameLocks/>
          </p:cNvGraphicFramePr>
          <p:nvPr/>
        </p:nvGraphicFramePr>
        <p:xfrm>
          <a:off x="914400" y="1485899"/>
          <a:ext cx="7394576" cy="3886201"/>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94" name="Title 1"/>
          <p:cNvSpPr>
            <a:spLocks noGrp="1"/>
          </p:cNvSpPr>
          <p:nvPr>
            <p:ph type="title"/>
          </p:nvPr>
        </p:nvSpPr>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5" name="TextBox 3"/>
          <p:cNvSpPr txBox="1"/>
          <p:nvPr/>
        </p:nvSpPr>
        <p:spPr>
          <a:xfrm>
            <a:off x="755332" y="1524000"/>
            <a:ext cx="8398941" cy="2585323"/>
          </a:xfrm>
          <a:prstGeom prst="rect"/>
          <a:noFill/>
        </p:spPr>
        <p:txBody>
          <a:bodyPr wrap="square">
            <a:spAutoFit/>
          </a:bodyPr>
          <a:p>
            <a:pPr algn="just"/>
            <a:r>
              <a:rPr dirty="0" lang="en-US"/>
              <a:t>The "Employee Performance Analysis Using Excel" project provides a robust and user-friendly solution for evaluating and managing employee performance. By leveraging Excel's powerful tools—such as filtering, pivot tables, charts, and conditional formatting—the project transforms raw performance data into actionable insights. The resulting interactive dashboards and customizable reports empower managers to make data-driven decisions, optimize workforce productivity, and foster continuous improvement across the organization. This solution not only streamlines performance management but also offers a cost-effective, scalable approach to enhancing overall organizational efficiency.</a:t>
            </a:r>
            <a:endParaRPr dirty="0" lang="en-I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7"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8"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9"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0"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1"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2"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grpSp>
        <p:nvGrpSpPr>
          <p:cNvPr id="34"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TextBox 10"/>
          <p:cNvSpPr txBox="1"/>
          <p:nvPr/>
        </p:nvSpPr>
        <p:spPr>
          <a:xfrm>
            <a:off x="457201" y="1524000"/>
            <a:ext cx="7391400" cy="3647440"/>
          </a:xfrm>
          <a:prstGeom prst="rect"/>
          <a:noFill/>
        </p:spPr>
        <p:txBody>
          <a:bodyPr wrap="square">
            <a:spAutoFit/>
          </a:bodyPr>
          <a:p>
            <a:pPr algn="just"/>
            <a:r>
              <a:rPr dirty="0" sz="2400" lang="en-US"/>
              <a:t>Employee performance analysis using Excel involves evaluating and measuring an employee's work effectiveness and efficiency based on key performance indicators (KPIs). This data is then analyzed using Excel's functions and tools, such as pivot tables, charts, and conditional formatting, to identify patterns, strengths, and areas for improvement. The analysis helps in making informed decisions regarding training needs, promotions, and overall workforce optimization.</a:t>
            </a:r>
            <a:endParaRPr dirty="0" sz="2400"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grpSp>
        <p:nvGrpSpPr>
          <p:cNvPr id="36" name="object 2"/>
          <p:cNvGrpSpPr/>
          <p:nvPr/>
        </p:nvGrpSpPr>
        <p:grpSpPr>
          <a:xfrm>
            <a:off x="8658225" y="2647950"/>
            <a:ext cx="3533775" cy="3810000"/>
            <a:chOff x="8658225" y="2647950"/>
            <a:chExt cx="3533775" cy="3810000"/>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5" name="TextBox 10"/>
          <p:cNvSpPr txBox="1"/>
          <p:nvPr/>
        </p:nvSpPr>
        <p:spPr>
          <a:xfrm>
            <a:off x="990600" y="2133600"/>
            <a:ext cx="7924800" cy="802640"/>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t>
            </a:r>
          </a:p>
          <a:p>
            <a:endParaRPr dirty="0" sz="2400" lang="en-IN">
              <a:latin typeface="Times New Roman" panose="02020603050405020304" pitchFamily="18" charset="0"/>
              <a:cs typeface="Times New Roman" panose="02020603050405020304" pitchFamily="18" charset="0"/>
            </a:endParaRPr>
          </a:p>
        </p:txBody>
      </p:sp>
      <p:sp>
        <p:nvSpPr>
          <p:cNvPr id="1048656" name="TextBox 11"/>
          <p:cNvSpPr txBox="1"/>
          <p:nvPr/>
        </p:nvSpPr>
        <p:spPr>
          <a:xfrm>
            <a:off x="676275" y="1904999"/>
            <a:ext cx="8477998" cy="3444240"/>
          </a:xfrm>
          <a:prstGeom prst="rect"/>
          <a:noFill/>
        </p:spPr>
        <p:txBody>
          <a:bodyPr wrap="square">
            <a:spAutoFit/>
          </a:bodyPr>
          <a:p>
            <a:pPr algn="just"/>
            <a:r>
              <a:rPr dirty="0" sz="2000" lang="en-US"/>
              <a:t>The project "Employee Performance Analysis Using Excel" aims to systematically evaluate employee productivity and effectiveness by leveraging Excel’s analytical tools. The project will involve collecting and organizing performance data such as task completion rates, accuracy, and attendance records. This data will be processed and analyzed using Excel functions like pivot tables, charts, and statistical formulas to generate insights into individual and team performance. The outcome will help in identifying top performers, recognizing training needs, and making data-driven decisions for performance improvement. The final deliverable will include a detailed report and visual dashboards for easy interpretation and strategic planning.</a:t>
            </a:r>
            <a:endParaRPr dirty="0" sz="2000" lang="en-I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57"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8"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9"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0"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1"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2" name="Rectangle 2"/>
          <p:cNvSpPr>
            <a:spLocks noChangeArrowheads="1"/>
          </p:cNvSpPr>
          <p:nvPr/>
        </p:nvSpPr>
        <p:spPr bwMode="auto">
          <a:xfrm>
            <a:off x="609600" y="2370677"/>
            <a:ext cx="8743950" cy="2225042"/>
          </a:xfrm>
          <a:prstGeom prst="rect"/>
          <a:noFill/>
          <a:ln>
            <a:noFill/>
          </a:ln>
          <a:effectLst/>
        </p:spPr>
        <p:txBody>
          <a:bodyPr anchor="ctr" anchorCtr="0" bIns="45720" compatLnSpc="1" lIns="91440" numCol="1" rIns="91440" tIns="45720" vert="horz" wrap="square">
            <a:prstTxWarp prst="textNoShape"/>
            <a:spAutoFit/>
          </a:bodyPr>
          <a:p>
            <a:pPr algn="l" defTabSz="914400" eaLnBrk="0" fontAlgn="base" hangingPunct="0" indent="0" latinLnBrk="0" lvl="0" marL="0" marR="0" rtl="0">
              <a:lnSpc>
                <a:spcPct val="100000"/>
              </a:lnSpc>
              <a:spcBef>
                <a:spcPct val="0"/>
              </a:spcBef>
              <a:spcAft>
                <a:spcPct val="0"/>
              </a:spcAft>
              <a:buClrTx/>
              <a:buSzTx/>
              <a:buFontTx/>
              <a:buChar char="•"/>
            </a:pPr>
            <a:r>
              <a:rPr altLang="en-US" baseline="0" b="1" cap="none" dirty="0" sz="1800" i="0" kumimoji="0" lang="en-US" normalizeH="0" strike="noStrike" u="none">
                <a:ln>
                  <a:noFill/>
                </a:ln>
                <a:solidFill>
                  <a:schemeClr val="tx1"/>
                </a:solidFill>
                <a:effectLst/>
                <a:latin typeface="Arial" panose="020B0604020202020204" pitchFamily="34" charset="0"/>
              </a:rPr>
              <a:t>Human Resources (HR) Managers</a:t>
            </a:r>
            <a:r>
              <a:rPr altLang="en-US" baseline="0" b="0" cap="none" dirty="0" sz="1800" i="0" kumimoji="0" lang="en-US" normalizeH="0" strike="noStrike" u="none">
                <a:ln>
                  <a:noFill/>
                </a:ln>
                <a:solidFill>
                  <a:schemeClr val="tx1"/>
                </a:solidFill>
                <a:effectLst/>
                <a:latin typeface="Arial" panose="020B0604020202020204" pitchFamily="34" charset="0"/>
              </a:rPr>
              <a:t>: </a:t>
            </a:r>
          </a:p>
          <a:p>
            <a:pPr algn="l" defTabSz="914400" eaLnBrk="0" fontAlgn="base" hangingPunct="0" indent="0" latinLnBrk="0" lvl="0" marL="0" marR="0" rtl="0">
              <a:lnSpc>
                <a:spcPct val="100000"/>
              </a:lnSpc>
              <a:spcBef>
                <a:spcPct val="0"/>
              </a:spcBef>
              <a:spcAft>
                <a:spcPct val="0"/>
              </a:spcAft>
              <a:buClrTx/>
              <a:buSzTx/>
              <a:buFontTx/>
              <a:buChar char="•"/>
            </a:pPr>
            <a:endParaRPr altLang="en-US" dirty="0" lang="en-US">
              <a:latin typeface="Arial" panose="020B0604020202020204" pitchFamily="34" charset="0"/>
            </a:endParaRPr>
          </a:p>
          <a:p>
            <a:pPr algn="l" defTabSz="914400" eaLnBrk="0" fontAlgn="base" hangingPunct="0" indent="0" latinLnBrk="0" lvl="0" marL="0" marR="0" rtl="0">
              <a:lnSpc>
                <a:spcPct val="100000"/>
              </a:lnSpc>
              <a:spcBef>
                <a:spcPct val="0"/>
              </a:spcBef>
              <a:spcAft>
                <a:spcPct val="0"/>
              </a:spcAft>
              <a:buClrTx/>
              <a:buSzTx/>
              <a:buFontTx/>
              <a:buChar char="•"/>
            </a:pPr>
            <a:r>
              <a:rPr altLang="en-US" baseline="0" b="1" cap="none" dirty="0" sz="1800" i="0" kumimoji="0" lang="en-US" normalizeH="0" strike="noStrike" u="none">
                <a:ln>
                  <a:noFill/>
                </a:ln>
                <a:solidFill>
                  <a:schemeClr val="tx1"/>
                </a:solidFill>
                <a:effectLst/>
                <a:latin typeface="Arial" panose="020B0604020202020204" pitchFamily="34" charset="0"/>
              </a:rPr>
              <a:t>Department Managers/Supervisors</a:t>
            </a:r>
            <a:r>
              <a:rPr altLang="en-US" baseline="0" b="0" cap="none" dirty="0" sz="1800" i="0" kumimoji="0" lang="en-US" normalizeH="0" strike="noStrike" u="none">
                <a:ln>
                  <a:noFill/>
                </a:ln>
                <a:solidFill>
                  <a:schemeClr val="tx1"/>
                </a:solidFill>
                <a:effectLst/>
                <a:latin typeface="Arial" panose="020B0604020202020204" pitchFamily="34" charset="0"/>
              </a:rPr>
              <a:t>:</a:t>
            </a:r>
          </a:p>
          <a:p>
            <a:pPr algn="l" defTabSz="914400" eaLnBrk="0" fontAlgn="base" hangingPunct="0" indent="0" latinLnBrk="0" lvl="0" marL="0" marR="0" rtl="0">
              <a:lnSpc>
                <a:spcPct val="100000"/>
              </a:lnSpc>
              <a:spcBef>
                <a:spcPct val="0"/>
              </a:spcBef>
              <a:spcAft>
                <a:spcPct val="0"/>
              </a:spcAft>
              <a:buClrTx/>
              <a:buSzTx/>
              <a:buFontTx/>
              <a:buChar char="•"/>
            </a:pPr>
            <a:endParaRPr altLang="en-US" baseline="0" b="0" cap="none" dirty="0" sz="1800" i="0" kumimoji="0" lang="en-US" normalizeH="0" strike="noStrike" u="none">
              <a:ln>
                <a:noFill/>
              </a:ln>
              <a:solidFill>
                <a:schemeClr val="tx1"/>
              </a:solidFill>
              <a:effectLst/>
              <a:latin typeface="Arial" panose="020B0604020202020204" pitchFamily="34" charset="0"/>
            </a:endParaRPr>
          </a:p>
          <a:p>
            <a:pPr algn="l" defTabSz="914400" eaLnBrk="0" fontAlgn="base" hangingPunct="0" indent="0" latinLnBrk="0" lvl="0" marL="0" marR="0" rtl="0">
              <a:lnSpc>
                <a:spcPct val="100000"/>
              </a:lnSpc>
              <a:spcBef>
                <a:spcPct val="0"/>
              </a:spcBef>
              <a:spcAft>
                <a:spcPct val="0"/>
              </a:spcAft>
              <a:buClrTx/>
              <a:buSzTx/>
              <a:buFontTx/>
              <a:buChar char="•"/>
            </a:pPr>
            <a:r>
              <a:rPr altLang="en-US" baseline="0" b="1" cap="none" dirty="0" sz="1800" i="0" kumimoji="0" lang="en-US" normalizeH="0" strike="noStrike" u="none">
                <a:ln>
                  <a:noFill/>
                </a:ln>
                <a:solidFill>
                  <a:schemeClr val="tx1"/>
                </a:solidFill>
                <a:effectLst/>
                <a:latin typeface="Arial" panose="020B0604020202020204" pitchFamily="34" charset="0"/>
              </a:rPr>
              <a:t>Senior Management/Executives</a:t>
            </a:r>
            <a:r>
              <a:rPr altLang="en-US" baseline="0" b="0" cap="none" dirty="0" sz="1800" i="0" kumimoji="0" lang="en-US" normalizeH="0" strike="noStrike" u="none">
                <a:ln>
                  <a:noFill/>
                </a:ln>
                <a:solidFill>
                  <a:schemeClr val="tx1"/>
                </a:solidFill>
                <a:effectLst/>
                <a:latin typeface="Arial" panose="020B0604020202020204" pitchFamily="34" charset="0"/>
              </a:rPr>
              <a:t>: </a:t>
            </a:r>
          </a:p>
          <a:p>
            <a:pPr algn="l" defTabSz="914400" eaLnBrk="0" fontAlgn="base" hangingPunct="0" indent="0" latinLnBrk="0" lvl="0" marL="0" marR="0" rtl="0">
              <a:lnSpc>
                <a:spcPct val="100000"/>
              </a:lnSpc>
              <a:spcBef>
                <a:spcPct val="0"/>
              </a:spcBef>
              <a:spcAft>
                <a:spcPct val="0"/>
              </a:spcAft>
              <a:buClrTx/>
              <a:buSzTx/>
              <a:buFontTx/>
              <a:buChar char="•"/>
            </a:pPr>
            <a:endParaRPr altLang="en-US" baseline="0" b="0" cap="none" dirty="0" sz="1800" i="0" kumimoji="0" lang="en-US" normalizeH="0" strike="noStrike" u="none">
              <a:ln>
                <a:noFill/>
              </a:ln>
              <a:solidFill>
                <a:schemeClr val="tx1"/>
              </a:solidFill>
              <a:effectLst/>
              <a:latin typeface="Arial" panose="020B0604020202020204" pitchFamily="34" charset="0"/>
            </a:endParaRPr>
          </a:p>
          <a:p>
            <a:pPr algn="l" defTabSz="914400" eaLnBrk="0" fontAlgn="base" hangingPunct="0" indent="0" latinLnBrk="0" lvl="0" marL="0" marR="0" rtl="0">
              <a:lnSpc>
                <a:spcPct val="100000"/>
              </a:lnSpc>
              <a:spcBef>
                <a:spcPct val="0"/>
              </a:spcBef>
              <a:spcAft>
                <a:spcPct val="0"/>
              </a:spcAft>
              <a:buClrTx/>
              <a:buSzTx/>
              <a:buFontTx/>
              <a:buChar char="•"/>
            </a:pPr>
            <a:r>
              <a:rPr altLang="en-US" baseline="0" b="1" cap="none" dirty="0" sz="1800" i="0" kumimoji="0" lang="en-US" normalizeH="0" strike="noStrike" u="none">
                <a:ln>
                  <a:noFill/>
                </a:ln>
                <a:solidFill>
                  <a:schemeClr val="tx1"/>
                </a:solidFill>
                <a:effectLst/>
                <a:latin typeface="Arial" panose="020B0604020202020204" pitchFamily="34" charset="0"/>
              </a:rPr>
              <a:t>Employees</a:t>
            </a:r>
            <a:r>
              <a:rPr altLang="en-US" baseline="0" b="0" cap="none" dirty="0" sz="1800" i="0" kumimoji="0" lang="en-US" normalizeH="0" strike="noStrike" u="none">
                <a:ln>
                  <a:noFill/>
                </a:ln>
                <a:solidFill>
                  <a:schemeClr val="tx1"/>
                </a:solidFill>
                <a:effectLst/>
                <a:latin typeface="Arial" panose="020B0604020202020204" pitchFamily="34" charset="0"/>
              </a:rPr>
              <a:t>: </a:t>
            </a:r>
          </a:p>
          <a:p>
            <a:pPr algn="l" defTabSz="914400" eaLnBrk="0" fontAlgn="base" hangingPunct="0" indent="0" latinLnBrk="0" lvl="0" marL="0" marR="0" rtl="0">
              <a:lnSpc>
                <a:spcPct val="100000"/>
              </a:lnSpc>
              <a:spcBef>
                <a:spcPct val="0"/>
              </a:spcBef>
              <a:spcAft>
                <a:spcPct val="0"/>
              </a:spcAft>
              <a:buClrTx/>
              <a:buSzTx/>
              <a:buFontTx/>
              <a:buChar char="•"/>
            </a:pPr>
            <a:endParaRPr altLang="en-US" baseline="0" b="0" cap="none" dirty="0" sz="1800" i="0" kumimoji="0" lang="en-US" normalizeH="0" strike="noStrike" u="none">
              <a:ln>
                <a:noFill/>
              </a:ln>
              <a:solidFill>
                <a:schemeClr val="tx1"/>
              </a:solidFill>
              <a:effectLst/>
              <a:latin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4"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6" name="object 6"/>
          <p:cNvSpPr txBox="1">
            <a:spLocks noGrp="1"/>
          </p:cNvSpPr>
          <p:nvPr>
            <p:ph type="title"/>
          </p:nvPr>
        </p:nvSpPr>
        <p:spPr>
          <a:xfrm>
            <a:off x="558165" y="857885"/>
            <a:ext cx="9763125" cy="575310"/>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7"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8" name="Rectangle 3"/>
          <p:cNvSpPr>
            <a:spLocks noChangeArrowheads="1"/>
          </p:cNvSpPr>
          <p:nvPr/>
        </p:nvSpPr>
        <p:spPr bwMode="auto">
          <a:xfrm>
            <a:off x="3086100" y="1389162"/>
            <a:ext cx="6019800" cy="5078313"/>
          </a:xfrm>
          <a:prstGeom prst="rect"/>
          <a:noFill/>
          <a:ln>
            <a:noFill/>
          </a:ln>
          <a:effectLst/>
        </p:spPr>
        <p:txBody>
          <a:bodyPr anchor="ctr" anchorCtr="0" bIns="45720" compatLnSpc="1" lIns="91440" numCol="1" rIns="91440" tIns="45720" vert="horz" wrap="square">
            <a:prstTxWarp prst="textNoShape"/>
            <a:spAutoFit/>
          </a:bodyPr>
          <a:p>
            <a:pPr algn="l" defTabSz="914400" eaLnBrk="0" fontAlgn="base" hangingPunct="0" indent="0" latinLnBrk="0" lvl="0" marL="0" marR="0" rtl="0">
              <a:lnSpc>
                <a:spcPct val="100000"/>
              </a:lnSpc>
              <a:spcBef>
                <a:spcPct val="0"/>
              </a:spcBef>
              <a:spcAft>
                <a:spcPct val="0"/>
              </a:spcAft>
              <a:buClrTx/>
              <a:buSzTx/>
              <a:buFontTx/>
              <a:buNone/>
            </a:pPr>
            <a:endParaRPr altLang="en-US" baseline="0" b="0" cap="none" dirty="0" sz="1800" i="0" kumimoji="0" lang="en-US" normalizeH="0" strike="noStrike" u="none">
              <a:ln>
                <a:noFill/>
              </a:ln>
              <a:solidFill>
                <a:schemeClr val="tx1"/>
              </a:solidFill>
              <a:effectLst/>
              <a:latin typeface="Arial" panose="020B0604020202020204" pitchFamily="34" charset="0"/>
            </a:endParaRPr>
          </a:p>
          <a:p>
            <a:pPr algn="l" defTabSz="914400" eaLnBrk="0" fontAlgn="base" hangingPunct="0" indent="0" latinLnBrk="0" lvl="0" marL="0" marR="0" rtl="0">
              <a:lnSpc>
                <a:spcPct val="100000"/>
              </a:lnSpc>
              <a:spcBef>
                <a:spcPct val="0"/>
              </a:spcBef>
              <a:spcAft>
                <a:spcPct val="0"/>
              </a:spcAft>
              <a:buClrTx/>
              <a:buSzTx/>
              <a:buFontTx/>
              <a:buChar char="•"/>
            </a:pPr>
            <a:r>
              <a:rPr altLang="en-US" baseline="0" b="1" cap="none" dirty="0" sz="1800" i="0" kumimoji="0" lang="en-US" normalizeH="0" strike="noStrike" u="none">
                <a:ln>
                  <a:noFill/>
                </a:ln>
                <a:solidFill>
                  <a:schemeClr val="tx1"/>
                </a:solidFill>
                <a:effectLst/>
                <a:latin typeface="Arial" panose="020B0604020202020204" pitchFamily="34" charset="0"/>
              </a:rPr>
              <a:t>Data-Driven Insights</a:t>
            </a:r>
            <a:r>
              <a:rPr altLang="en-US" baseline="0" b="0" cap="none" dirty="0" sz="1800" i="0" kumimoji="0" lang="en-US" normalizeH="0" strike="noStrike" u="none">
                <a:ln>
                  <a:noFill/>
                </a:ln>
                <a:solidFill>
                  <a:schemeClr val="tx1"/>
                </a:solidFill>
                <a:effectLst/>
                <a:latin typeface="Arial" panose="020B0604020202020204" pitchFamily="34" charset="0"/>
              </a:rPr>
              <a:t>: Enables managers to make informed decisions based on accurate, real-time performance data.</a:t>
            </a:r>
          </a:p>
          <a:p>
            <a:pPr algn="l" defTabSz="914400" eaLnBrk="0" fontAlgn="base" hangingPunct="0" indent="0" latinLnBrk="0" lvl="0" marL="0" marR="0" rtl="0">
              <a:lnSpc>
                <a:spcPct val="100000"/>
              </a:lnSpc>
              <a:spcBef>
                <a:spcPct val="0"/>
              </a:spcBef>
              <a:spcAft>
                <a:spcPct val="0"/>
              </a:spcAft>
              <a:buClrTx/>
              <a:buSzTx/>
              <a:buFontTx/>
              <a:buChar char="•"/>
            </a:pPr>
            <a:r>
              <a:rPr altLang="en-US" baseline="0" b="1" cap="none" dirty="0" sz="1800" i="0" kumimoji="0" lang="en-US" normalizeH="0" strike="noStrike" u="none">
                <a:ln>
                  <a:noFill/>
                </a:ln>
                <a:solidFill>
                  <a:schemeClr val="tx1"/>
                </a:solidFill>
                <a:effectLst/>
                <a:latin typeface="Arial" panose="020B0604020202020204" pitchFamily="34" charset="0"/>
              </a:rPr>
              <a:t>Improved Efficiency</a:t>
            </a:r>
            <a:r>
              <a:rPr altLang="en-US" baseline="0" b="0" cap="none" dirty="0" sz="1800" i="0" kumimoji="0" lang="en-US" normalizeH="0" strike="noStrike" u="none">
                <a:ln>
                  <a:noFill/>
                </a:ln>
                <a:solidFill>
                  <a:schemeClr val="tx1"/>
                </a:solidFill>
                <a:effectLst/>
                <a:latin typeface="Arial" panose="020B0604020202020204" pitchFamily="34" charset="0"/>
              </a:rPr>
              <a:t>: Automates the data collection and analysis process, saving time and reducing manual errors.</a:t>
            </a:r>
          </a:p>
          <a:p>
            <a:pPr algn="l" defTabSz="914400" eaLnBrk="0" fontAlgn="base" hangingPunct="0" indent="0" latinLnBrk="0" lvl="0" marL="0" marR="0" rtl="0">
              <a:lnSpc>
                <a:spcPct val="100000"/>
              </a:lnSpc>
              <a:spcBef>
                <a:spcPct val="0"/>
              </a:spcBef>
              <a:spcAft>
                <a:spcPct val="0"/>
              </a:spcAft>
              <a:buClrTx/>
              <a:buSzTx/>
              <a:buFontTx/>
              <a:buChar char="•"/>
            </a:pPr>
            <a:r>
              <a:rPr altLang="en-US" baseline="0" b="1" cap="none" dirty="0" sz="1800" i="0" kumimoji="0" lang="en-US" normalizeH="0" strike="noStrike" u="none">
                <a:ln>
                  <a:noFill/>
                </a:ln>
                <a:solidFill>
                  <a:schemeClr val="tx1"/>
                </a:solidFill>
                <a:effectLst/>
                <a:latin typeface="Arial" panose="020B0604020202020204" pitchFamily="34" charset="0"/>
              </a:rPr>
              <a:t>Enhanced Employee Development</a:t>
            </a:r>
            <a:r>
              <a:rPr altLang="en-US" baseline="0" b="0" cap="none" dirty="0" sz="1800" i="0" kumimoji="0" lang="en-US" normalizeH="0" strike="noStrike" u="none">
                <a:ln>
                  <a:noFill/>
                </a:ln>
                <a:solidFill>
                  <a:schemeClr val="tx1"/>
                </a:solidFill>
                <a:effectLst/>
                <a:latin typeface="Arial" panose="020B0604020202020204" pitchFamily="34" charset="0"/>
              </a:rPr>
              <a:t>: Identifies training needs and development opportunities, leading to a more skilled workforce.</a:t>
            </a:r>
          </a:p>
          <a:p>
            <a:pPr algn="l" defTabSz="914400" eaLnBrk="0" fontAlgn="base" hangingPunct="0" indent="0" latinLnBrk="0" lvl="0" marL="0" marR="0" rtl="0">
              <a:lnSpc>
                <a:spcPct val="100000"/>
              </a:lnSpc>
              <a:spcBef>
                <a:spcPct val="0"/>
              </a:spcBef>
              <a:spcAft>
                <a:spcPct val="0"/>
              </a:spcAft>
              <a:buClrTx/>
              <a:buSzTx/>
              <a:buFontTx/>
              <a:buChar char="•"/>
            </a:pPr>
            <a:r>
              <a:rPr altLang="en-US" baseline="0" b="1" cap="none" dirty="0" sz="1800" i="0" kumimoji="0" lang="en-US" normalizeH="0" strike="noStrike" u="none">
                <a:ln>
                  <a:noFill/>
                </a:ln>
                <a:solidFill>
                  <a:schemeClr val="tx1"/>
                </a:solidFill>
                <a:effectLst/>
                <a:latin typeface="Arial" panose="020B0604020202020204" pitchFamily="34" charset="0"/>
              </a:rPr>
              <a:t>Better Performance Management</a:t>
            </a:r>
            <a:r>
              <a:rPr altLang="en-US" baseline="0" b="0" cap="none" dirty="0" sz="1800" i="0" kumimoji="0" lang="en-US" normalizeH="0" strike="noStrike" u="none">
                <a:ln>
                  <a:noFill/>
                </a:ln>
                <a:solidFill>
                  <a:schemeClr val="tx1"/>
                </a:solidFill>
                <a:effectLst/>
                <a:latin typeface="Arial" panose="020B0604020202020204" pitchFamily="34" charset="0"/>
              </a:rPr>
              <a:t>: Helps in recognizing top performers and addressing underperformance, ultimately improving overall productivity.</a:t>
            </a:r>
          </a:p>
          <a:p>
            <a:pPr algn="l" defTabSz="914400" eaLnBrk="0" fontAlgn="base" hangingPunct="0" indent="0" latinLnBrk="0" lvl="0" marL="0" marR="0" rtl="0">
              <a:lnSpc>
                <a:spcPct val="100000"/>
              </a:lnSpc>
              <a:spcBef>
                <a:spcPct val="0"/>
              </a:spcBef>
              <a:spcAft>
                <a:spcPct val="0"/>
              </a:spcAft>
              <a:buClrTx/>
              <a:buSzTx/>
              <a:buFontTx/>
              <a:buChar char="•"/>
            </a:pPr>
            <a:r>
              <a:rPr altLang="en-US" baseline="0" b="1" cap="none" dirty="0" sz="1800" i="0" kumimoji="0" lang="en-US" normalizeH="0" strike="noStrike" u="none">
                <a:ln>
                  <a:noFill/>
                </a:ln>
                <a:solidFill>
                  <a:schemeClr val="tx1"/>
                </a:solidFill>
                <a:effectLst/>
                <a:latin typeface="Arial" panose="020B0604020202020204" pitchFamily="34" charset="0"/>
              </a:rPr>
              <a:t>Cost-Effective Solution</a:t>
            </a:r>
            <a:r>
              <a:rPr altLang="en-US" baseline="0" b="0" cap="none" dirty="0" sz="1800" i="0" kumimoji="0" lang="en-US" normalizeH="0" strike="noStrike" u="none">
                <a:ln>
                  <a:noFill/>
                </a:ln>
                <a:solidFill>
                  <a:schemeClr val="tx1"/>
                </a:solidFill>
                <a:effectLst/>
                <a:latin typeface="Arial" panose="020B0604020202020204" pitchFamily="34" charset="0"/>
              </a:rPr>
              <a:t>: Leverages the widely accessible Excel platform, avoiding the need for expensive software or tools.</a:t>
            </a:r>
          </a:p>
          <a:p>
            <a:pPr algn="l" defTabSz="914400" eaLnBrk="0" fontAlgn="base" hangingPunct="0" indent="0" latinLnBrk="0" lvl="0" marL="0" marR="0" rtl="0">
              <a:lnSpc>
                <a:spcPct val="100000"/>
              </a:lnSpc>
              <a:spcBef>
                <a:spcPct val="0"/>
              </a:spcBef>
              <a:spcAft>
                <a:spcPct val="0"/>
              </a:spcAft>
              <a:buClrTx/>
              <a:buSzTx/>
              <a:buFontTx/>
              <a:buNone/>
            </a:pPr>
            <a:endParaRPr altLang="en-US" baseline="0" b="0" cap="none" dirty="0" sz="1800" i="0" kumimoji="0" lang="en-US" normalizeH="0" strike="noStrike" u="none">
              <a:ln>
                <a:noFill/>
              </a:ln>
              <a:solidFill>
                <a:schemeClr val="tx1"/>
              </a:solidFill>
              <a:effectLst/>
              <a:latin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69" name="Title 1"/>
          <p:cNvSpPr>
            <a:spLocks noGrp="1"/>
          </p:cNvSpPr>
          <p:nvPr>
            <p:ph type="title"/>
          </p:nvPr>
        </p:nvSpPr>
        <p:spPr/>
        <p:txBody>
          <a:bodyPr/>
          <a:p>
            <a:r>
              <a:rPr dirty="0" lang="en-IN"/>
              <a:t>Dataset Description</a:t>
            </a:r>
          </a:p>
        </p:txBody>
      </p:sp>
      <p:sp>
        <p:nvSpPr>
          <p:cNvPr id="1048670" name="TextBox 3"/>
          <p:cNvSpPr txBox="1"/>
          <p:nvPr/>
        </p:nvSpPr>
        <p:spPr>
          <a:xfrm>
            <a:off x="914400" y="1295400"/>
            <a:ext cx="11277600" cy="3416320"/>
          </a:xfrm>
          <a:prstGeom prst="rect"/>
          <a:noFill/>
        </p:spPr>
        <p:txBody>
          <a:bodyPr wrap="square">
            <a:spAutoFit/>
          </a:bodyPr>
          <a:p>
            <a:pPr algn="l" fontAlgn="base"/>
            <a:r>
              <a:rPr b="1" dirty="0" i="0" lang="en-US">
                <a:solidFill>
                  <a:srgbClr val="202124"/>
                </a:solidFill>
                <a:effectLst/>
                <a:latin typeface="Inter" panose="020B0502030000000004" pitchFamily="34" charset="0"/>
              </a:rPr>
              <a:t>Descriptions for each of the columns in the dataset:</a:t>
            </a:r>
          </a:p>
          <a:p>
            <a:pPr algn="l" fontAlgn="base">
              <a:buFont typeface="+mj-lt"/>
              <a:buAutoNum type="arabicPeriod"/>
            </a:pPr>
            <a:r>
              <a:rPr b="1" dirty="0" i="0" lang="en-US">
                <a:solidFill>
                  <a:srgbClr val="3C4043"/>
                </a:solidFill>
                <a:effectLst/>
                <a:latin typeface="inherit"/>
              </a:rPr>
              <a:t>Employee ID:</a:t>
            </a:r>
            <a:r>
              <a:rPr b="0" dirty="0" i="0" lang="en-US">
                <a:solidFill>
                  <a:srgbClr val="3C4043"/>
                </a:solidFill>
                <a:effectLst/>
                <a:latin typeface="inherit"/>
              </a:rPr>
              <a:t> Unique identifier for each employee in the organization.</a:t>
            </a:r>
          </a:p>
          <a:p>
            <a:pPr algn="l" fontAlgn="base">
              <a:buFont typeface="+mj-lt"/>
              <a:buAutoNum type="arabicPeriod"/>
            </a:pPr>
            <a:r>
              <a:rPr b="1" dirty="0" i="0" lang="en-US">
                <a:solidFill>
                  <a:srgbClr val="3C4043"/>
                </a:solidFill>
                <a:effectLst/>
                <a:latin typeface="inherit"/>
              </a:rPr>
              <a:t>First Name:</a:t>
            </a:r>
            <a:r>
              <a:rPr b="0" dirty="0" i="0" lang="en-US">
                <a:solidFill>
                  <a:srgbClr val="3C4043"/>
                </a:solidFill>
                <a:effectLst/>
                <a:latin typeface="inherit"/>
              </a:rPr>
              <a:t> The first name of the employee.</a:t>
            </a:r>
          </a:p>
          <a:p>
            <a:pPr algn="l" fontAlgn="base">
              <a:buFont typeface="+mj-lt"/>
              <a:buAutoNum type="arabicPeriod"/>
            </a:pPr>
            <a:r>
              <a:rPr b="1" dirty="0" i="0" lang="en-US">
                <a:solidFill>
                  <a:srgbClr val="3C4043"/>
                </a:solidFill>
                <a:effectLst/>
                <a:latin typeface="inherit"/>
              </a:rPr>
              <a:t>Last Name:</a:t>
            </a:r>
            <a:r>
              <a:rPr b="0" dirty="0" i="0" lang="en-US">
                <a:solidFill>
                  <a:srgbClr val="3C4043"/>
                </a:solidFill>
                <a:effectLst/>
                <a:latin typeface="inherit"/>
              </a:rPr>
              <a:t> The last name of the employee.</a:t>
            </a:r>
          </a:p>
          <a:p>
            <a:pPr algn="l" fontAlgn="base">
              <a:buFont typeface="+mj-lt"/>
              <a:buAutoNum type="arabicPeriod"/>
            </a:pPr>
            <a:r>
              <a:rPr b="1" dirty="0" i="0" lang="en-US">
                <a:solidFill>
                  <a:srgbClr val="3C4043"/>
                </a:solidFill>
                <a:effectLst/>
                <a:latin typeface="inherit"/>
              </a:rPr>
              <a:t>Email:</a:t>
            </a:r>
            <a:r>
              <a:rPr b="0" dirty="0" i="0" lang="en-US">
                <a:solidFill>
                  <a:srgbClr val="3C4043"/>
                </a:solidFill>
                <a:effectLst/>
                <a:latin typeface="inherit"/>
              </a:rPr>
              <a:t> The email address associated with the employee's communication within the organization.</a:t>
            </a:r>
          </a:p>
          <a:p>
            <a:pPr algn="l" fontAlgn="base">
              <a:buFont typeface="+mj-lt"/>
              <a:buAutoNum type="arabicPeriod"/>
            </a:pPr>
            <a:r>
              <a:rPr b="1" dirty="0" i="0" lang="en-US">
                <a:solidFill>
                  <a:srgbClr val="3C4043"/>
                </a:solidFill>
                <a:effectLst/>
                <a:latin typeface="inherit"/>
              </a:rPr>
              <a:t>Business Unit:</a:t>
            </a:r>
            <a:r>
              <a:rPr b="0" dirty="0" i="0" lang="en-US">
                <a:solidFill>
                  <a:srgbClr val="3C4043"/>
                </a:solidFill>
                <a:effectLst/>
                <a:latin typeface="inherit"/>
              </a:rPr>
              <a:t> The specific business unit or department to which the employee belongs.</a:t>
            </a:r>
          </a:p>
          <a:p>
            <a:pPr algn="l" fontAlgn="base">
              <a:buFont typeface="+mj-lt"/>
              <a:buAutoNum type="arabicPeriod"/>
            </a:pPr>
            <a:r>
              <a:rPr b="1" dirty="0" i="0" lang="en-US">
                <a:solidFill>
                  <a:srgbClr val="3C4043"/>
                </a:solidFill>
                <a:effectLst/>
                <a:latin typeface="inherit"/>
              </a:rPr>
              <a:t>State:</a:t>
            </a:r>
            <a:r>
              <a:rPr b="0" dirty="0" i="0" lang="en-US">
                <a:solidFill>
                  <a:srgbClr val="3C4043"/>
                </a:solidFill>
                <a:effectLst/>
                <a:latin typeface="inherit"/>
              </a:rPr>
              <a:t> The state or region where the employee is located.</a:t>
            </a:r>
          </a:p>
          <a:p>
            <a:pPr algn="l" fontAlgn="base">
              <a:buFont typeface="+mj-lt"/>
              <a:buAutoNum type="arabicPeriod"/>
            </a:pPr>
            <a:r>
              <a:rPr b="1" dirty="0" i="0" lang="en-US">
                <a:solidFill>
                  <a:srgbClr val="3C4043"/>
                </a:solidFill>
                <a:effectLst/>
                <a:latin typeface="inherit"/>
              </a:rPr>
              <a:t>Job Function:</a:t>
            </a:r>
            <a:r>
              <a:rPr b="0" dirty="0" i="0" lang="en-US">
                <a:solidFill>
                  <a:srgbClr val="3C4043"/>
                </a:solidFill>
                <a:effectLst/>
                <a:latin typeface="inherit"/>
              </a:rPr>
              <a:t> A brief description of the employee's primary job function or role.</a:t>
            </a:r>
          </a:p>
          <a:p>
            <a:pPr algn="l" fontAlgn="base">
              <a:buFont typeface="+mj-lt"/>
              <a:buAutoNum type="arabicPeriod"/>
            </a:pPr>
            <a:r>
              <a:rPr b="1" dirty="0" i="0" lang="en-US">
                <a:solidFill>
                  <a:srgbClr val="3C4043"/>
                </a:solidFill>
                <a:effectLst/>
                <a:latin typeface="inherit"/>
              </a:rPr>
              <a:t>Gender:</a:t>
            </a:r>
            <a:r>
              <a:rPr b="0" dirty="0" i="0" lang="en-US">
                <a:solidFill>
                  <a:srgbClr val="3C4043"/>
                </a:solidFill>
                <a:effectLst/>
                <a:latin typeface="inherit"/>
              </a:rPr>
              <a:t> A code representing the gender of the employee (e.g., M for Male, F for Female, N for Non-binary).</a:t>
            </a:r>
          </a:p>
          <a:p>
            <a:pPr algn="l" fontAlgn="base">
              <a:buFont typeface="+mj-lt"/>
              <a:buAutoNum type="arabicPeriod"/>
            </a:pPr>
            <a:r>
              <a:rPr b="1" dirty="0" i="0" lang="en-US">
                <a:solidFill>
                  <a:srgbClr val="3C4043"/>
                </a:solidFill>
                <a:effectLst/>
                <a:latin typeface="inherit"/>
              </a:rPr>
              <a:t>Performance Score:</a:t>
            </a:r>
            <a:r>
              <a:rPr b="0" dirty="0" i="0" lang="en-US">
                <a:solidFill>
                  <a:srgbClr val="3C4043"/>
                </a:solidFill>
                <a:effectLst/>
                <a:latin typeface="inherit"/>
              </a:rPr>
              <a:t> A score indicating the employee's performance level (e.g., Excellent, Satisfactory, Needs Improvement).</a:t>
            </a:r>
          </a:p>
          <a:p>
            <a:pPr algn="l" fontAlgn="base">
              <a:buFont typeface="+mj-lt"/>
              <a:buAutoNum type="arabicPeriod"/>
            </a:pPr>
            <a:r>
              <a:rPr b="1" dirty="0" i="0" lang="en-US">
                <a:solidFill>
                  <a:srgbClr val="3C4043"/>
                </a:solidFill>
                <a:effectLst/>
                <a:latin typeface="inherit"/>
              </a:rPr>
              <a:t>Current Employee Rating:</a:t>
            </a:r>
            <a:r>
              <a:rPr b="0" dirty="0" i="0" lang="en-US">
                <a:solidFill>
                  <a:srgbClr val="3C4043"/>
                </a:solidFill>
                <a:effectLst/>
                <a:latin typeface="inherit"/>
              </a:rPr>
              <a:t> The current rating or evaluation of the employee's overall performance.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1"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5" name="object 7"/>
          <p:cNvSpPr txBox="1">
            <a:spLocks noGrp="1"/>
          </p:cNvSpPr>
          <p:nvPr>
            <p:ph type="title"/>
          </p:nvPr>
        </p:nvSpPr>
        <p:spPr>
          <a:xfrm>
            <a:off x="739775" y="654938"/>
            <a:ext cx="8480425" cy="670696"/>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6"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7" name="TextBox 8"/>
          <p:cNvSpPr txBox="1"/>
          <p:nvPr/>
        </p:nvSpPr>
        <p:spPr>
          <a:xfrm>
            <a:off x="2743200" y="2354703"/>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78" name="Rectangle 1"/>
          <p:cNvSpPr>
            <a:spLocks noChangeArrowheads="1"/>
          </p:cNvSpPr>
          <p:nvPr/>
        </p:nvSpPr>
        <p:spPr bwMode="auto">
          <a:xfrm>
            <a:off x="3124200" y="2019300"/>
            <a:ext cx="5638800" cy="2308324"/>
          </a:xfrm>
          <a:prstGeom prst="rect"/>
          <a:noFill/>
          <a:ln>
            <a:noFill/>
          </a:ln>
          <a:effectLst/>
        </p:spPr>
        <p:txBody>
          <a:bodyPr anchor="ctr" anchorCtr="0" bIns="45720" compatLnSpc="1" lIns="91440" numCol="1" rIns="91440" tIns="45720" vert="horz" wrap="square">
            <a:prstTxWarp prst="textNoShape"/>
            <a:spAutoFit/>
          </a:bodyPr>
          <a:p>
            <a:pPr algn="l" defTabSz="914400" eaLnBrk="0" fontAlgn="base" hangingPunct="0" indent="0" latinLnBrk="0" lvl="0" marL="0" marR="0" rtl="0">
              <a:lnSpc>
                <a:spcPct val="100000"/>
              </a:lnSpc>
              <a:spcBef>
                <a:spcPct val="0"/>
              </a:spcBef>
              <a:spcAft>
                <a:spcPct val="0"/>
              </a:spcAft>
              <a:buClrTx/>
              <a:buSzTx/>
              <a:buFontTx/>
              <a:buChar char="•"/>
            </a:pPr>
            <a:r>
              <a:rPr altLang="en-US" baseline="0" b="1" cap="none" dirty="0" sz="1800" i="0" kumimoji="0" lang="en-US" normalizeH="0" strike="noStrike" u="none">
                <a:ln>
                  <a:noFill/>
                </a:ln>
                <a:solidFill>
                  <a:schemeClr val="tx1"/>
                </a:solidFill>
                <a:effectLst/>
                <a:latin typeface="Arial" panose="020B0604020202020204" pitchFamily="34" charset="0"/>
              </a:rPr>
              <a:t>Predictive Analytics</a:t>
            </a:r>
            <a:r>
              <a:rPr altLang="en-US" baseline="0" b="0" cap="none" dirty="0" sz="1800" i="0" kumimoji="0" lang="en-US" normalizeH="0" strike="noStrike" u="none">
                <a:ln>
                  <a:noFill/>
                </a:ln>
                <a:solidFill>
                  <a:schemeClr val="tx1"/>
                </a:solidFill>
                <a:effectLst/>
                <a:latin typeface="Arial" panose="020B0604020202020204" pitchFamily="34" charset="0"/>
              </a:rPr>
              <a:t>: Integrating predictive models to forecast future performance trends based on historical data, giving managers a proactive approach to workforce planning.</a:t>
            </a:r>
          </a:p>
          <a:p>
            <a:pPr algn="l" defTabSz="914400" eaLnBrk="0" fontAlgn="base" hangingPunct="0" indent="0" latinLnBrk="0" lvl="0" marL="0" marR="0" rtl="0">
              <a:lnSpc>
                <a:spcPct val="100000"/>
              </a:lnSpc>
              <a:spcBef>
                <a:spcPct val="0"/>
              </a:spcBef>
              <a:spcAft>
                <a:spcPct val="0"/>
              </a:spcAft>
              <a:buClrTx/>
              <a:buSzTx/>
              <a:buFontTx/>
              <a:buChar char="•"/>
            </a:pPr>
            <a:r>
              <a:rPr altLang="en-US" baseline="0" b="1" cap="none" dirty="0" sz="1800" i="0" kumimoji="0" lang="en-US" normalizeH="0" strike="noStrike" u="none">
                <a:ln>
                  <a:noFill/>
                </a:ln>
                <a:solidFill>
                  <a:schemeClr val="tx1"/>
                </a:solidFill>
                <a:effectLst/>
                <a:latin typeface="Arial" panose="020B0604020202020204" pitchFamily="34" charset="0"/>
              </a:rPr>
              <a:t>Automated Alerts</a:t>
            </a:r>
            <a:r>
              <a:rPr altLang="en-US" baseline="0" b="0" cap="none" dirty="0" sz="1800" i="0" kumimoji="0" lang="en-US" normalizeH="0" strike="noStrike" u="none">
                <a:ln>
                  <a:noFill/>
                </a:ln>
                <a:solidFill>
                  <a:schemeClr val="tx1"/>
                </a:solidFill>
                <a:effectLst/>
                <a:latin typeface="Arial" panose="020B0604020202020204" pitchFamily="34" charset="0"/>
              </a:rPr>
              <a:t>: The tool can be set up to send automated alerts for critical performance issues, ensuring that managers are immediately notified when attention is needed.</a:t>
            </a: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Nanthini Mallikarjunan</cp:lastModifiedBy>
  <dcterms:created xsi:type="dcterms:W3CDTF">2024-03-29T04:07:22Z</dcterms:created>
  <dcterms:modified xsi:type="dcterms:W3CDTF">2024-08-30T08:17:11Z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fce32080113b49e6abae16ed0078b223</vt:lpwstr>
  </property>
</Properties>
</file>