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sldIdLst>
    <p:sldId id="256" r:id="rId3"/>
    <p:sldId id="259" r:id="rId4"/>
    <p:sldId id="257" r:id="rId5"/>
    <p:sldId id="258" r:id="rId6"/>
    <p:sldId id="262" r:id="rId7"/>
    <p:sldId id="263" r:id="rId8"/>
    <p:sldId id="264" r:id="rId9"/>
    <p:sldId id="265" r:id="rId10"/>
    <p:sldId id="266" r:id="rId11"/>
    <p:sldId id="267" r:id="rId12"/>
    <p:sldId id="260" r:id="rId13"/>
    <p:sldId id="268" r:id="rId15"/>
    <p:sldId id="269" r:id="rId16"/>
    <p:sldId id="271" r:id="rId17"/>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FF7D11"/>
    <a:srgbClr val="FF8205"/>
    <a:srgbClr val="66FF99"/>
    <a:srgbClr val="FF99FF"/>
    <a:srgbClr val="660066"/>
    <a:srgbClr val="66FFFF"/>
    <a:srgbClr val="FFCF21"/>
    <a:srgbClr val="015B5F"/>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38" d="100"/>
          <a:sy n="138" d="100"/>
        </p:scale>
        <p:origin x="1104" y="102"/>
      </p:cViewPr>
      <p:guideLst>
        <p:guide orient="horz" pos="1620"/>
        <p:guide pos="216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65782" y="3391972"/>
            <a:ext cx="5840966" cy="864069"/>
          </a:xfrm>
          <a:noFill/>
          <a:effectLst>
            <a:outerShdw blurRad="50800" dist="38100" dir="2700000" algn="tl" rotWithShape="0">
              <a:prstClr val="black">
                <a:alpha val="40000"/>
              </a:prstClr>
            </a:outerShdw>
          </a:effectLst>
        </p:spPr>
        <p:txBody>
          <a:bodyPr>
            <a:normAutofit/>
          </a:bodyPr>
          <a:lstStyle>
            <a:lvl1pPr algn="ctr">
              <a:defRPr sz="2700">
                <a:solidFill>
                  <a:schemeClr val="bg1"/>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558355" y="4256043"/>
            <a:ext cx="5848258" cy="807579"/>
          </a:xfrm>
        </p:spPr>
        <p:txBody>
          <a:bodyPr>
            <a:normAutofit/>
          </a:bodyPr>
          <a:lstStyle>
            <a:lvl1pPr marL="0" indent="0" algn="ctr">
              <a:buNone/>
              <a:defRPr sz="2100" b="0" i="0">
                <a:solidFill>
                  <a:srgbClr val="33CC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1500" b="1"/>
            </a:lvl1pPr>
          </a:lstStyle>
          <a:p>
            <a:r>
              <a:rPr lang="en-US"/>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344216" y="4025506"/>
            <a:ext cx="41148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205979"/>
            <a:ext cx="154305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42900" y="205979"/>
            <a:ext cx="451485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pic>
        <p:nvPicPr>
          <p:cNvPr id="7" name="Picture 6" descr="E:\websites\free-power-point-templates\2012\logos.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2856356" y="2326216"/>
            <a:ext cx="1097838"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2900" y="281175"/>
            <a:ext cx="6172200" cy="763526"/>
          </a:xfrm>
        </p:spPr>
        <p:txBody>
          <a:bodyPr>
            <a:normAutofit/>
          </a:bodyPr>
          <a:lstStyle>
            <a:lvl1pPr algn="ctr">
              <a:defRPr sz="2700" baseline="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342900" y="1197405"/>
            <a:ext cx="6172200" cy="3569856"/>
          </a:xfrm>
        </p:spPr>
        <p:txBody>
          <a:bodyPr/>
          <a:lstStyle>
            <a:lvl1pPr algn="ctr">
              <a:defRPr sz="21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l="-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40126" y="279264"/>
            <a:ext cx="4572000" cy="763525"/>
          </a:xfrm>
        </p:spPr>
        <p:txBody>
          <a:bodyPr>
            <a:normAutofit/>
          </a:bodyPr>
          <a:lstStyle>
            <a:lvl1pPr algn="l">
              <a:defRPr sz="270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Content Placeholder 2"/>
          <p:cNvSpPr>
            <a:spLocks noGrp="1"/>
          </p:cNvSpPr>
          <p:nvPr>
            <p:ph idx="1"/>
          </p:nvPr>
        </p:nvSpPr>
        <p:spPr>
          <a:xfrm>
            <a:off x="1940126" y="1042789"/>
            <a:ext cx="4572000" cy="3694697"/>
          </a:xfrm>
        </p:spPr>
        <p:txBody>
          <a:bodyPr/>
          <a:lstStyle>
            <a:lvl1pPr algn="l">
              <a:defRPr sz="21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3000" b="1" cap="all"/>
            </a:lvl1pPr>
          </a:lstStyle>
          <a:p>
            <a:r>
              <a:rPr lang="en-US"/>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4290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486150" y="1200151"/>
            <a:ext cx="302895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81174"/>
            <a:ext cx="6172200" cy="763525"/>
          </a:xfrm>
        </p:spPr>
        <p:txBody>
          <a:bodyPr>
            <a:normAutofit/>
          </a:bodyPr>
          <a:lstStyle>
            <a:lvl1pPr algn="ctr">
              <a:defRPr sz="2700" u="none" baseline="0">
                <a:solidFill>
                  <a:srgbClr val="33CCFF"/>
                </a:solidFill>
                <a:effectLst>
                  <a:outerShdw blurRad="50800" dist="38100" dir="2700000" algn="tl" rotWithShape="0">
                    <a:prstClr val="black">
                      <a:alpha val="40000"/>
                    </a:prstClr>
                  </a:outerShdw>
                </a:effectLst>
              </a:defRPr>
            </a:lvl1pPr>
          </a:lstStyle>
          <a:p>
            <a:r>
              <a:rPr lang="en-US" dirty="0"/>
              <a:t>Click to edit Master title style</a:t>
            </a:r>
            <a:endParaRPr lang="en-US" dirty="0"/>
          </a:p>
        </p:txBody>
      </p:sp>
      <p:sp>
        <p:nvSpPr>
          <p:cNvPr id="3" name="Text Placeholder 2"/>
          <p:cNvSpPr>
            <a:spLocks noGrp="1"/>
          </p:cNvSpPr>
          <p:nvPr>
            <p:ph type="body" idx="1"/>
          </p:nvPr>
        </p:nvSpPr>
        <p:spPr>
          <a:xfrm>
            <a:off x="398855" y="1407302"/>
            <a:ext cx="3030141" cy="568644"/>
          </a:xfrm>
        </p:spPr>
        <p:txBody>
          <a:bodyPr anchor="b"/>
          <a:lstStyle>
            <a:lvl1pPr marL="0" indent="0" algn="ctr">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397667" y="1975944"/>
            <a:ext cx="3031331" cy="2886379"/>
          </a:xfrm>
        </p:spPr>
        <p:txBody>
          <a:bodyPr/>
          <a:lstStyle>
            <a:lvl1pPr algn="ctr">
              <a:defRPr sz="1800">
                <a:solidFill>
                  <a:schemeClr val="bg1"/>
                </a:solidFill>
              </a:defRPr>
            </a:lvl1pPr>
            <a:lvl2pPr algn="ctr">
              <a:defRPr sz="1500">
                <a:solidFill>
                  <a:schemeClr val="bg1"/>
                </a:solidFill>
              </a:defRPr>
            </a:lvl2pPr>
            <a:lvl3pPr algn="ctr">
              <a:defRPr sz="1350">
                <a:solidFill>
                  <a:schemeClr val="bg1"/>
                </a:solidFill>
              </a:defRPr>
            </a:lvl3pPr>
            <a:lvl4pPr algn="ctr">
              <a:defRPr sz="1200">
                <a:solidFill>
                  <a:schemeClr val="bg1"/>
                </a:solidFill>
              </a:defRPr>
            </a:lvl4pPr>
            <a:lvl5pPr algn="ct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3429000" y="1407303"/>
            <a:ext cx="3031331" cy="568643"/>
          </a:xfrm>
        </p:spPr>
        <p:txBody>
          <a:bodyPr anchor="b"/>
          <a:lstStyle>
            <a:lvl1pPr marL="0" indent="0" algn="ctr">
              <a:buNone/>
              <a:defRPr sz="18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3429001" y="1975945"/>
            <a:ext cx="3031331" cy="2886380"/>
          </a:xfrm>
        </p:spPr>
        <p:txBody>
          <a:bodyPr/>
          <a:lstStyle>
            <a:lvl1pPr algn="ctr">
              <a:defRPr sz="1800">
                <a:solidFill>
                  <a:schemeClr val="bg1"/>
                </a:solidFill>
              </a:defRPr>
            </a:lvl1pPr>
            <a:lvl2pPr algn="ctr">
              <a:defRPr sz="1500">
                <a:solidFill>
                  <a:schemeClr val="bg1"/>
                </a:solidFill>
              </a:defRPr>
            </a:lvl2pPr>
            <a:lvl3pPr algn="ctr">
              <a:defRPr sz="1350">
                <a:solidFill>
                  <a:schemeClr val="bg1"/>
                </a:solidFill>
              </a:defRPr>
            </a:lvl3pPr>
            <a:lvl4pPr algn="ctr">
              <a:defRPr sz="1200">
                <a:solidFill>
                  <a:schemeClr val="bg1"/>
                </a:solidFill>
              </a:defRPr>
            </a:lvl4pPr>
            <a:lvl5pPr algn="ctr">
              <a:defRPr sz="1200">
                <a:solidFill>
                  <a:schemeClr val="bg1"/>
                </a:solidFill>
              </a:defRPr>
            </a:lvl5pPr>
            <a:lvl6pPr>
              <a:defRPr sz="1200"/>
            </a:lvl6pPr>
            <a:lvl7pPr>
              <a:defRPr sz="1200"/>
            </a:lvl7pPr>
            <a:lvl8pPr>
              <a:defRPr sz="1200"/>
            </a:lvl8pPr>
            <a:lvl9pPr>
              <a:defRPr sz="12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204787"/>
            <a:ext cx="2256235" cy="871538"/>
          </a:xfrm>
        </p:spPr>
        <p:txBody>
          <a:bodyPr anchor="b"/>
          <a:lstStyle>
            <a:lvl1pPr algn="l">
              <a:defRPr sz="1500" b="1"/>
            </a:lvl1pPr>
          </a:lstStyle>
          <a:p>
            <a:r>
              <a:rPr lang="en-US"/>
              <a:t>Click to edit Master title style</a:t>
            </a:r>
            <a:endParaRPr lang="en-US"/>
          </a:p>
        </p:txBody>
      </p:sp>
      <p:sp>
        <p:nvSpPr>
          <p:cNvPr id="3" name="Content Placeholder 2"/>
          <p:cNvSpPr>
            <a:spLocks noGrp="1"/>
          </p:cNvSpPr>
          <p:nvPr>
            <p:ph idx="1"/>
          </p:nvPr>
        </p:nvSpPr>
        <p:spPr>
          <a:xfrm>
            <a:off x="2681288" y="204791"/>
            <a:ext cx="383381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342902" y="1076328"/>
            <a:ext cx="2256235"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l="-15000" r="-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fld>
            <a:endParaRPr lang="en-US"/>
          </a:p>
        </p:txBody>
      </p:sp>
      <p:sp>
        <p:nvSpPr>
          <p:cNvPr id="7" name="TextBox 6"/>
          <p:cNvSpPr txBox="1"/>
          <p:nvPr userDrawn="1"/>
        </p:nvSpPr>
        <p:spPr>
          <a:xfrm>
            <a:off x="-6862" y="5213747"/>
            <a:ext cx="6292219" cy="415498"/>
          </a:xfrm>
          <a:prstGeom prst="rect">
            <a:avLst/>
          </a:prstGeom>
          <a:noFill/>
        </p:spPr>
        <p:txBody>
          <a:bodyPr wrap="square" rtlCol="0">
            <a:spAutoFit/>
          </a:bodyPr>
          <a:lstStyle/>
          <a:p>
            <a:r>
              <a:rPr lang="en-US" sz="1050" dirty="0">
                <a:solidFill>
                  <a:schemeClr val="bg1">
                    <a:lumMod val="65000"/>
                  </a:schemeClr>
                </a:solidFill>
              </a:rPr>
              <a:t>This presentation uses a free template provided by FPPT.com</a:t>
            </a:r>
            <a:endParaRPr lang="en-US" sz="1050" dirty="0">
              <a:solidFill>
                <a:schemeClr val="bg1">
                  <a:lumMod val="65000"/>
                </a:schemeClr>
              </a:solidFill>
            </a:endParaRPr>
          </a:p>
          <a:p>
            <a:r>
              <a:rPr lang="en-US" sz="1050" dirty="0">
                <a:solidFill>
                  <a:schemeClr val="bg1">
                    <a:lumMod val="65000"/>
                  </a:schemeClr>
                </a:solidFill>
              </a:rPr>
              <a:t>www.free-power-point-templates.com</a:t>
            </a:r>
            <a:endParaRPr lang="en-US" sz="1050"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6895" indent="-213995"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jpe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8632" y="2266117"/>
            <a:ext cx="5840966" cy="864069"/>
          </a:xfrm>
        </p:spPr>
        <p:txBody>
          <a:bodyPr/>
          <a:lstStyle/>
          <a:p>
            <a:r>
              <a:rPr lang="en-US" dirty="0"/>
              <a:t>IOT SECURITY</a:t>
            </a:r>
            <a:endParaRPr lang="en-US" dirty="0"/>
          </a:p>
        </p:txBody>
      </p:sp>
      <p:sp>
        <p:nvSpPr>
          <p:cNvPr id="4" name="Subtitle 3"/>
          <p:cNvSpPr/>
          <p:nvPr>
            <p:ph type="subTitle" idx="1"/>
          </p:nvPr>
        </p:nvSpPr>
        <p:spPr>
          <a:xfrm>
            <a:off x="558165" y="3936365"/>
            <a:ext cx="5848350" cy="1122680"/>
          </a:xfrm>
        </p:spPr>
        <p:txBody>
          <a:bodyPr>
            <a:normAutofit fontScale="60000"/>
          </a:bodyPr>
          <a:p>
            <a:r>
              <a:rPr lang="en-US" b="1">
                <a:solidFill>
                  <a:schemeClr val="accent1">
                    <a:lumMod val="75000"/>
                  </a:schemeClr>
                </a:solidFill>
                <a:latin typeface="Arial" panose="020B0604020202020204" pitchFamily="34" charset="0"/>
                <a:cs typeface="Arial" panose="020B0604020202020204" pitchFamily="34" charset="0"/>
                <a:sym typeface="+mn-ea"/>
              </a:rPr>
              <a:t>Presented By:</a:t>
            </a:r>
            <a:endParaRPr lang="en-US" b="1">
              <a:solidFill>
                <a:schemeClr val="accent1">
                  <a:lumMod val="75000"/>
                </a:schemeClr>
              </a:solidFill>
              <a:latin typeface="Arial" panose="020B0604020202020204" pitchFamily="34" charset="0"/>
              <a:cs typeface="Arial" panose="020B0604020202020204" pitchFamily="34" charset="0"/>
              <a:sym typeface="+mn-ea"/>
            </a:endParaRPr>
          </a:p>
          <a:p>
            <a:r>
              <a:rPr lang="en-US" b="1">
                <a:solidFill>
                  <a:schemeClr val="accent1">
                    <a:lumMod val="75000"/>
                  </a:schemeClr>
                </a:solidFill>
                <a:latin typeface="Arial" panose="020B0604020202020204"/>
                <a:cs typeface="Arial" panose="020B0604020202020204"/>
                <a:sym typeface="+mn-ea"/>
              </a:rPr>
              <a:t> Student Name:S.Anantha satheesh kumar</a:t>
            </a:r>
            <a:endParaRPr lang="en-US" b="1">
              <a:solidFill>
                <a:schemeClr val="accent1">
                  <a:lumMod val="75000"/>
                </a:schemeClr>
              </a:solidFill>
              <a:latin typeface="Arial" panose="020B0604020202020204"/>
              <a:cs typeface="Arial" panose="020B0604020202020204"/>
              <a:sym typeface="+mn-ea"/>
            </a:endParaRPr>
          </a:p>
          <a:p>
            <a:r>
              <a:rPr lang="en-US" b="1">
                <a:solidFill>
                  <a:schemeClr val="accent1">
                    <a:lumMod val="75000"/>
                  </a:schemeClr>
                </a:solidFill>
                <a:latin typeface="Arial" panose="020B0604020202020204"/>
                <a:cs typeface="Arial" panose="020B0604020202020204"/>
                <a:sym typeface="+mn-ea"/>
              </a:rPr>
              <a:t>College Name:The Kavery Engineering College</a:t>
            </a:r>
            <a:endParaRPr lang="en-US" b="1">
              <a:solidFill>
                <a:schemeClr val="accent1">
                  <a:lumMod val="75000"/>
                </a:schemeClr>
              </a:solidFill>
              <a:latin typeface="Arial" panose="020B0604020202020204"/>
              <a:cs typeface="Arial" panose="020B0604020202020204"/>
              <a:sym typeface="+mn-ea"/>
            </a:endParaRPr>
          </a:p>
          <a:p>
            <a:r>
              <a:rPr lang="en-US" b="1">
                <a:solidFill>
                  <a:schemeClr val="accent1">
                    <a:lumMod val="75000"/>
                  </a:schemeClr>
                </a:solidFill>
                <a:latin typeface="Arial" panose="020B0604020202020204"/>
                <a:cs typeface="Arial" panose="020B0604020202020204"/>
                <a:sym typeface="+mn-ea"/>
              </a:rPr>
              <a:t>Department:B.E-Computer Science and Engineering</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Title 12"/>
          <p:cNvSpPr>
            <a:spLocks noGrp="1"/>
          </p:cNvSpPr>
          <p:nvPr>
            <p:ph type="title"/>
          </p:nvPr>
        </p:nvSpPr>
        <p:spPr/>
        <p:txBody>
          <a:bodyPr/>
          <a:p>
            <a:r>
              <a:rPr lang="en-US">
                <a:solidFill>
                  <a:srgbClr val="33CCFF"/>
                </a:solidFill>
              </a:rPr>
              <a:t>RESULT(OUTPUT)</a:t>
            </a:r>
            <a:endParaRPr lang="en-US">
              <a:solidFill>
                <a:srgbClr val="33CCFF"/>
              </a:solidFill>
            </a:endParaRPr>
          </a:p>
        </p:txBody>
      </p:sp>
      <p:pic>
        <p:nvPicPr>
          <p:cNvPr id="10" name="Content Placeholder 9" descr="WhatsApp Image 2024-04-02 at 11.44.07 AM"/>
          <p:cNvPicPr>
            <a:picLocks noChangeAspect="1"/>
          </p:cNvPicPr>
          <p:nvPr>
            <p:ph sz="half" idx="1"/>
          </p:nvPr>
        </p:nvPicPr>
        <p:blipFill>
          <a:blip r:embed="rId1"/>
          <a:srcRect t="14168" r="18914"/>
          <a:stretch>
            <a:fillRect/>
          </a:stretch>
        </p:blipFill>
        <p:spPr>
          <a:xfrm>
            <a:off x="342900" y="2407920"/>
            <a:ext cx="3110230" cy="965200"/>
          </a:xfrm>
          <a:prstGeom prst="snip1Rect">
            <a:avLst/>
          </a:prstGeom>
        </p:spPr>
      </p:pic>
      <p:pic>
        <p:nvPicPr>
          <p:cNvPr id="15" name="Content Placeholder 14" descr="WhatsApp Image 2024-04-02 at 11.44.20 AM"/>
          <p:cNvPicPr>
            <a:picLocks noChangeAspect="1"/>
          </p:cNvPicPr>
          <p:nvPr>
            <p:ph sz="half" idx="2"/>
          </p:nvPr>
        </p:nvPicPr>
        <p:blipFill>
          <a:blip r:embed="rId2"/>
          <a:srcRect r="16164"/>
          <a:stretch>
            <a:fillRect/>
          </a:stretch>
        </p:blipFill>
        <p:spPr>
          <a:xfrm>
            <a:off x="3734435" y="2407920"/>
            <a:ext cx="2927985" cy="1085850"/>
          </a:xfrm>
          <a:prstGeom prst="snip1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r>
              <a:rPr lang="en-US"/>
              <a:t>CONCLUSION</a:t>
            </a:r>
            <a:endParaRPr lang="en-US"/>
          </a:p>
        </p:txBody>
      </p:sp>
      <p:sp>
        <p:nvSpPr>
          <p:cNvPr id="4" name="Content Placeholder 3"/>
          <p:cNvSpPr>
            <a:spLocks noGrp="1"/>
          </p:cNvSpPr>
          <p:nvPr>
            <p:ph idx="1"/>
          </p:nvPr>
        </p:nvSpPr>
        <p:spPr>
          <a:xfrm>
            <a:off x="252730" y="1314450"/>
            <a:ext cx="6262370" cy="2499995"/>
          </a:xfrm>
        </p:spPr>
        <p:txBody>
          <a:bodyPr>
            <a:normAutofit lnSpcReduction="10000"/>
          </a:bodyPr>
          <a:p>
            <a:pPr marL="0" indent="0" algn="just">
              <a:buNone/>
            </a:pPr>
            <a:r>
              <a:rPr lang="en-US"/>
              <a:t>In conclusion, ensuring robust IoT security is imperative to safeguard against potential threats and vulnerabilities. It demands a multi-layered approach encompassing device authentication, data encryption, network segmentation, regular updates, and user education.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Content Placeholder 2"/>
          <p:cNvSpPr>
            <a:spLocks noGrp="1"/>
          </p:cNvSpPr>
          <p:nvPr>
            <p:ph idx="1"/>
          </p:nvPr>
        </p:nvSpPr>
        <p:spPr/>
        <p:txBody>
          <a:bodyPr/>
          <a:p>
            <a:pPr algn="just">
              <a:buFont typeface="Wingdings" panose="05000000000000000000" charset="0"/>
              <a:buChar char="v"/>
            </a:pPr>
            <a:r>
              <a:rPr lang="en-US"/>
              <a:t>Black chain integration</a:t>
            </a:r>
            <a:endParaRPr lang="en-US"/>
          </a:p>
          <a:p>
            <a:pPr algn="just">
              <a:buFont typeface="Wingdings" panose="05000000000000000000" charset="0"/>
              <a:buChar char="v"/>
            </a:pPr>
            <a:r>
              <a:rPr lang="en-US"/>
              <a:t>Artificial intelligent and machine learning</a:t>
            </a:r>
            <a:endParaRPr lang="en-US"/>
          </a:p>
          <a:p>
            <a:pPr algn="just">
              <a:buFont typeface="Wingdings" panose="05000000000000000000" charset="0"/>
              <a:buChar char="v"/>
            </a:pPr>
            <a:r>
              <a:rPr lang="en-US"/>
              <a:t>Edge computing</a:t>
            </a:r>
            <a:endParaRPr lang="en-US"/>
          </a:p>
          <a:p>
            <a:pPr algn="just">
              <a:buFont typeface="Wingdings" panose="05000000000000000000" charset="0"/>
              <a:buChar char="v"/>
            </a:pPr>
            <a:r>
              <a:rPr lang="en-US"/>
              <a:t>Security automation</a:t>
            </a:r>
            <a:endParaRPr lang="en-US"/>
          </a:p>
          <a:p>
            <a:pPr algn="just">
              <a:buFont typeface="Wingdings" panose="05000000000000000000" charset="0"/>
              <a:buChar char="v"/>
            </a:pPr>
            <a:r>
              <a:rPr lang="en-US"/>
              <a:t>Zero trust architecture</a:t>
            </a:r>
            <a:endParaRPr lang="en-US"/>
          </a:p>
          <a:p>
            <a:pPr algn="just">
              <a:buFont typeface="Wingdings" panose="05000000000000000000" charset="0"/>
              <a:buChar char="v"/>
            </a:pPr>
            <a:r>
              <a:rPr lang="en-US"/>
              <a:t>Private preserving technology</a:t>
            </a:r>
            <a:endParaRPr lang="en-US"/>
          </a:p>
          <a:p>
            <a:pPr algn="just">
              <a:buFont typeface="Wingdings" panose="05000000000000000000" charset="0"/>
              <a:buChar char="v"/>
            </a:pPr>
            <a:r>
              <a:rPr lang="en-US"/>
              <a:t>Regulatory compliant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p:txBody>
          <a:bodyPr>
            <a:normAutofit fontScale="50000"/>
          </a:bodyPr>
          <a:p>
            <a:pPr algn="just"/>
            <a:r>
              <a:rPr lang="en-US"/>
              <a:t>Internet of Things (IoT) Security: Current Status, Challenges, and Prospects" by Shancang Li, Lina Yang, and Qiben Yan. (DOI: 10.1109/JIOT.2015.2457383)</a:t>
            </a:r>
            <a:endParaRPr lang="en-US"/>
          </a:p>
          <a:p>
            <a:pPr algn="just"/>
            <a:endParaRPr lang="en-US"/>
          </a:p>
          <a:p>
            <a:pPr algn="just"/>
            <a:r>
              <a:rPr lang="en-US"/>
              <a:t>"Security and Privacy Challenges in the Internet of Things (IoT) Environment" by Pradeep Kumar Singh, et al. (DOI: 10.1145/3131542.3131574)</a:t>
            </a:r>
            <a:endParaRPr lang="en-US"/>
          </a:p>
          <a:p>
            <a:pPr algn="just"/>
            <a:endParaRPr lang="en-US"/>
          </a:p>
          <a:p>
            <a:pPr algn="just"/>
            <a:r>
              <a:rPr lang="en-US"/>
              <a:t>"A Survey of Security and Privacy Issues in IoT for Smart Cities" by Danda B. Rawat, et al. (DOI: 10.1109/ACCESS.2017.2686678)</a:t>
            </a:r>
            <a:endParaRPr lang="en-US"/>
          </a:p>
          <a:p>
            <a:pPr algn="just"/>
            <a:endParaRPr lang="en-US"/>
          </a:p>
          <a:p>
            <a:pPr algn="just"/>
            <a:r>
              <a:rPr lang="en-US"/>
              <a:t>"IoT Security: Review, Blockchain Solutions, and Open Challenges" by Adnan Akhunzada, et al. (DOI: 10.1109/ACCESS.2019.2890219)</a:t>
            </a:r>
            <a:endParaRPr lang="en-US"/>
          </a:p>
          <a:p>
            <a:pPr algn="just"/>
            <a:endParaRPr lang="en-US"/>
          </a:p>
          <a:p>
            <a:pPr algn="just"/>
            <a:r>
              <a:rPr lang="en-US"/>
              <a:t>"Security and Privacy in Internet of Things (IoT): Models, Threats, and Solutions" by M. Tariq Banday and Abid Haleem. (DOI: 10.1016/j.future.2018.09.011)</a:t>
            </a:r>
            <a:endParaRPr lang="en-US"/>
          </a:p>
          <a:p>
            <a:pPr algn="just"/>
            <a:endParaRPr lang="en-US"/>
          </a:p>
          <a:p>
            <a:pPr algn="just"/>
            <a:r>
              <a:rPr lang="en-US"/>
              <a:t>"A Comprehensive Review on Security and Privacy Issues of Internet of Things (IoT)" by Iman Dehzangi, et al. (DOI: 10.3390/s18072258)</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900" y="2113150"/>
            <a:ext cx="6172200" cy="763526"/>
          </a:xfrm>
        </p:spPr>
        <p:txBody>
          <a:bodyPr/>
          <a:p>
            <a:r>
              <a:rPr lang="en-US"/>
              <a:t>THANK YOU...</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INTRODUCTION</a:t>
            </a:r>
            <a:endParaRPr lang="en-US" dirty="0"/>
          </a:p>
        </p:txBody>
      </p:sp>
      <p:sp>
        <p:nvSpPr>
          <p:cNvPr id="5" name="Content Placeholder 4"/>
          <p:cNvSpPr>
            <a:spLocks noGrp="1"/>
          </p:cNvSpPr>
          <p:nvPr>
            <p:ph idx="1"/>
          </p:nvPr>
        </p:nvSpPr>
        <p:spPr>
          <a:xfrm>
            <a:off x="390525" y="1636395"/>
            <a:ext cx="6403340" cy="2659380"/>
          </a:xfrm>
        </p:spPr>
        <p:txBody>
          <a:bodyPr/>
          <a:lstStyle/>
          <a:p>
            <a:pPr marL="0" indent="0">
              <a:buNone/>
            </a:pPr>
            <a:r>
              <a:rPr lang="en-US" dirty="0"/>
              <a:t>IoT (Internet of Things) refers to the network of interconnected devices embedded with sensors, software, and other technologies to exchange data and interact with the environment. While IoT brings convenience and efficiency, it also introduces significant security challenges due to the large number of devices, diverse communication protocols, and varying levels of security standards.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 LINES</a:t>
            </a:r>
            <a:endParaRPr lang="en-US" dirty="0"/>
          </a:p>
        </p:txBody>
      </p:sp>
      <p:sp>
        <p:nvSpPr>
          <p:cNvPr id="3" name="Content Placeholder 2"/>
          <p:cNvSpPr>
            <a:spLocks noGrp="1"/>
          </p:cNvSpPr>
          <p:nvPr>
            <p:ph idx="1"/>
          </p:nvPr>
        </p:nvSpPr>
        <p:spPr/>
        <p:txBody>
          <a:bodyPr>
            <a:normAutofit fontScale="25000"/>
          </a:bodyPr>
          <a:lstStyle/>
          <a:p>
            <a:pPr lvl="5" algn="just">
              <a:lnSpc>
                <a:spcPct val="100000"/>
              </a:lnSpc>
            </a:pPr>
            <a:r>
              <a:rPr lang="en-US" sz="4800">
                <a:solidFill>
                  <a:schemeClr val="bg1"/>
                </a:solidFill>
              </a:rPr>
              <a:t>Problem Statement (Should not include solution)</a:t>
            </a:r>
            <a:endParaRPr lang="en-US" sz="4800">
              <a:solidFill>
                <a:schemeClr val="bg1"/>
              </a:solidFill>
            </a:endParaRPr>
          </a:p>
          <a:p>
            <a:pPr marL="2286000" lvl="5" indent="0" algn="just">
              <a:lnSpc>
                <a:spcPct val="100000"/>
              </a:lnSpc>
              <a:buNone/>
            </a:pPr>
            <a:endParaRPr lang="en-US" sz="4800">
              <a:solidFill>
                <a:schemeClr val="bg1"/>
              </a:solidFill>
            </a:endParaRPr>
          </a:p>
          <a:p>
            <a:pPr lvl="5" algn="just">
              <a:lnSpc>
                <a:spcPct val="100000"/>
              </a:lnSpc>
            </a:pPr>
            <a:r>
              <a:rPr lang="en-US" sz="4800">
                <a:solidFill>
                  <a:schemeClr val="bg1"/>
                </a:solidFill>
              </a:rPr>
              <a:t>Proposed System/Solution</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System Development Approach (Technology Used)</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Algorithm &amp; Deployment</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Result (Output Image)</a:t>
            </a:r>
            <a:endParaRPr lang="en-US" sz="4800">
              <a:solidFill>
                <a:schemeClr val="bg1"/>
              </a:solidFill>
            </a:endParaRPr>
          </a:p>
          <a:p>
            <a:pPr marL="1714500" lvl="5" indent="0" algn="just">
              <a:lnSpc>
                <a:spcPct val="100000"/>
              </a:lnSpc>
              <a:buNone/>
            </a:pPr>
            <a:endParaRPr lang="en-US" sz="4800">
              <a:solidFill>
                <a:schemeClr val="bg1"/>
              </a:solidFill>
            </a:endParaRPr>
          </a:p>
          <a:p>
            <a:pPr lvl="5" algn="just">
              <a:lnSpc>
                <a:spcPct val="100000"/>
              </a:lnSpc>
            </a:pPr>
            <a:r>
              <a:rPr lang="en-US" sz="4800">
                <a:solidFill>
                  <a:schemeClr val="bg1"/>
                </a:solidFill>
              </a:rPr>
              <a:t>Conclusion</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Future Scope</a:t>
            </a:r>
            <a:endParaRPr lang="en-US" sz="4800">
              <a:solidFill>
                <a:schemeClr val="bg1"/>
              </a:solidFill>
            </a:endParaRPr>
          </a:p>
          <a:p>
            <a:pPr lvl="5" algn="just">
              <a:lnSpc>
                <a:spcPct val="100000"/>
              </a:lnSpc>
            </a:pPr>
            <a:endParaRPr lang="en-US" sz="4800">
              <a:solidFill>
                <a:schemeClr val="bg1"/>
              </a:solidFill>
            </a:endParaRPr>
          </a:p>
          <a:p>
            <a:pPr lvl="5" algn="just">
              <a:lnSpc>
                <a:spcPct val="100000"/>
              </a:lnSpc>
            </a:pPr>
            <a:r>
              <a:rPr lang="en-US" sz="4800">
                <a:solidFill>
                  <a:schemeClr val="bg1"/>
                </a:solidFill>
              </a:rPr>
              <a:t>Reference</a:t>
            </a:r>
            <a:r>
              <a:rPr lang="en-US"/>
              <a:t>s</a:t>
            </a:r>
            <a:endParaRPr lang="en-US"/>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PROBLEM STATEMENT</a:t>
            </a:r>
            <a:endParaRPr lang="en-US" dirty="0"/>
          </a:p>
        </p:txBody>
      </p:sp>
      <p:sp>
        <p:nvSpPr>
          <p:cNvPr id="2" name="Content Placeholder 1"/>
          <p:cNvSpPr/>
          <p:nvPr>
            <p:ph sz="quarter" idx="4"/>
          </p:nvPr>
        </p:nvSpPr>
        <p:spPr>
          <a:xfrm>
            <a:off x="656590" y="1250315"/>
            <a:ext cx="5711190" cy="3442335"/>
          </a:xfrm>
        </p:spPr>
        <p:txBody>
          <a:bodyPr/>
          <a:p>
            <a:pPr marL="0" indent="0">
              <a:buNone/>
            </a:pPr>
            <a:r>
              <a:rPr lang="en-US"/>
              <a:t>The problem statement for IoT security revolves around addressing vulnerabilities within interconnected devices, networks, and data streams. This includes safeguarding against unauthorized access, data breaches, malware attacks, and ensuring the integrity, confidentiality, and availability of IoT systems and data.</a:t>
            </a:r>
            <a:endParaRPr lang="en-US"/>
          </a:p>
          <a:p>
            <a:pPr marL="0" indent="0">
              <a:buNone/>
            </a:pPr>
            <a:r>
              <a:rPr lang="en-US"/>
              <a:t> Additionally, managing the complexity of diverse devices, protocols, and standards while balancing usability and security is a key challenge. Moreover, ensuring continuous monitoring, updating, and patching of IoT devices throughout their lifecycle is crucial to mitigate evolving threats and risks.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PROPOSED SYSTEM &amp; SOLUTION</a:t>
            </a:r>
            <a:endParaRPr lang="en-US"/>
          </a:p>
        </p:txBody>
      </p:sp>
      <p:sp>
        <p:nvSpPr>
          <p:cNvPr id="4" name="Content Placeholder 3"/>
          <p:cNvSpPr>
            <a:spLocks noGrp="1"/>
          </p:cNvSpPr>
          <p:nvPr>
            <p:ph sz="half" idx="2"/>
          </p:nvPr>
        </p:nvSpPr>
        <p:spPr>
          <a:xfrm>
            <a:off x="46355" y="873760"/>
            <a:ext cx="6724650" cy="4244340"/>
          </a:xfrm>
        </p:spPr>
        <p:txBody>
          <a:bodyPr/>
          <a:p>
            <a:pPr marL="0" indent="0" algn="just">
              <a:buNone/>
            </a:pPr>
            <a:r>
              <a:rPr lang="en-US"/>
              <a:t>A proposed solution for IoT security involves implementing a multi-layered approach that includes:</a:t>
            </a:r>
            <a:endParaRPr lang="en-US"/>
          </a:p>
          <a:p>
            <a:pPr algn="just"/>
            <a:r>
              <a:rPr lang="en-US" sz="1600">
                <a:solidFill>
                  <a:srgbClr val="33CCFF"/>
                </a:solidFill>
              </a:rPr>
              <a:t>Device-level Security</a:t>
            </a:r>
            <a:r>
              <a:rPr lang="en-US"/>
              <a:t>:</a:t>
            </a:r>
            <a:endParaRPr lang="en-US"/>
          </a:p>
          <a:p>
            <a:pPr marL="0" indent="0" algn="just">
              <a:buNone/>
            </a:pPr>
            <a:r>
              <a:rPr lang="en-US"/>
              <a:t>                                      </a:t>
            </a:r>
            <a:r>
              <a:rPr lang="en-US" sz="1400"/>
              <a:t>Ensuring IoT devices are equipped with robust security features such as encryption, authentication mechanisms, secure boot, and tamper detection to prevent unauthorized access and tampering.</a:t>
            </a:r>
            <a:endParaRPr lang="en-US" sz="1400"/>
          </a:p>
          <a:p>
            <a:pPr algn="just"/>
            <a:r>
              <a:rPr lang="en-US" sz="1600">
                <a:solidFill>
                  <a:srgbClr val="33CCFF"/>
                </a:solidFill>
              </a:rPr>
              <a:t>Network Security</a:t>
            </a:r>
            <a:r>
              <a:rPr lang="en-US" sz="1400"/>
              <a:t>:</a:t>
            </a:r>
            <a:endParaRPr lang="en-US" sz="1400"/>
          </a:p>
          <a:p>
            <a:pPr marL="0" indent="0" algn="just">
              <a:buNone/>
            </a:pPr>
            <a:r>
              <a:rPr lang="en-US" sz="1400"/>
              <a:t>                                            Implementing secure communication protocols such as TLS/SSL, VPNs, and firewalls to protect data transmission between IoT devices and backend systems, as well as segmenting IoT networks from other critical infrastructure.</a:t>
            </a:r>
            <a:endParaRPr lang="en-US" sz="1400"/>
          </a:p>
          <a:p>
            <a:pPr algn="just"/>
            <a:r>
              <a:rPr lang="en-US" sz="1600">
                <a:solidFill>
                  <a:srgbClr val="33CCFF"/>
                </a:solidFill>
              </a:rPr>
              <a:t>Data Security:</a:t>
            </a:r>
            <a:endParaRPr lang="en-US" sz="1600">
              <a:solidFill>
                <a:srgbClr val="33CCFF"/>
              </a:solidFill>
            </a:endParaRPr>
          </a:p>
          <a:p>
            <a:pPr marL="0" indent="0" algn="just">
              <a:buNone/>
            </a:pPr>
            <a:r>
              <a:rPr lang="en-US" sz="1600">
                <a:solidFill>
                  <a:srgbClr val="33CCFF"/>
                </a:solidFill>
              </a:rPr>
              <a:t>                                </a:t>
            </a:r>
            <a:r>
              <a:rPr lang="en-US" sz="1600">
                <a:solidFill>
                  <a:schemeClr val="bg1"/>
                </a:solidFill>
              </a:rPr>
              <a:t> Employing encryption techniques to protect sensitive data both in transit and at rest, and implementing access controls to regulate data access based on user roles and permissions.</a:t>
            </a:r>
            <a:endParaRPr lang="en-US" sz="16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245745" y="605155"/>
            <a:ext cx="6581140" cy="4257040"/>
          </a:xfrm>
        </p:spPr>
        <p:txBody>
          <a:bodyPr/>
          <a:p>
            <a:pPr algn="just"/>
            <a:r>
              <a:rPr lang="en-US" sz="1600">
                <a:solidFill>
                  <a:srgbClr val="33CCFF"/>
                </a:solidFill>
              </a:rPr>
              <a:t>Authentication and Access Control:</a:t>
            </a:r>
            <a:endParaRPr lang="en-US" sz="1600">
              <a:solidFill>
                <a:srgbClr val="33CCFF"/>
              </a:solidFill>
            </a:endParaRPr>
          </a:p>
          <a:p>
            <a:pPr marL="0" indent="0" algn="just">
              <a:buNone/>
            </a:pPr>
            <a:r>
              <a:rPr lang="en-US" sz="1600">
                <a:solidFill>
                  <a:srgbClr val="33CCFF"/>
                </a:solidFill>
              </a:rPr>
              <a:t>                                                             </a:t>
            </a:r>
            <a:r>
              <a:rPr lang="en-US" sz="1400">
                <a:solidFill>
                  <a:schemeClr val="bg1"/>
                </a:solidFill>
              </a:rPr>
              <a:t> Implementing strong authentication methods such as biometrics, multi-factor authentication, and role-based access control to ensure only authorized users and devices can access IoT systems and data.</a:t>
            </a:r>
            <a:endParaRPr lang="en-US" sz="1400">
              <a:solidFill>
                <a:schemeClr val="bg1"/>
              </a:solidFill>
            </a:endParaRPr>
          </a:p>
          <a:p>
            <a:pPr algn="just"/>
            <a:r>
              <a:rPr lang="en-US" sz="1600">
                <a:solidFill>
                  <a:srgbClr val="33CCFF"/>
                </a:solidFill>
              </a:rPr>
              <a:t>Security Monitoring and Incident Response:</a:t>
            </a:r>
            <a:endParaRPr lang="en-US" sz="1600">
              <a:solidFill>
                <a:srgbClr val="33CCFF"/>
              </a:solidFill>
            </a:endParaRPr>
          </a:p>
          <a:p>
            <a:pPr marL="0" indent="0" algn="just">
              <a:buNone/>
            </a:pPr>
            <a:r>
              <a:rPr lang="en-US" sz="1600">
                <a:solidFill>
                  <a:srgbClr val="33CCFF"/>
                </a:solidFill>
              </a:rPr>
              <a:t>                                                               </a:t>
            </a:r>
            <a:r>
              <a:rPr lang="en-US" sz="1400">
                <a:solidFill>
                  <a:schemeClr val="bg1"/>
                </a:solidFill>
              </a:rPr>
              <a:t>Deploying intrusion detection systems, security analytics, and real-time monitoring tools to detect and respond to security threats promptly. This includes establishing incident response plans and procedures to mitigate the impact of security breaches.</a:t>
            </a:r>
            <a:endParaRPr lang="en-US" sz="1400">
              <a:solidFill>
                <a:schemeClr val="bg1"/>
              </a:solidFill>
            </a:endParaRPr>
          </a:p>
          <a:p>
            <a:pPr algn="just"/>
            <a:r>
              <a:rPr lang="en-US" sz="1600">
                <a:solidFill>
                  <a:srgbClr val="33CCFF"/>
                </a:solidFill>
              </a:rPr>
              <a:t>Regular Updates and Patch Management:</a:t>
            </a:r>
            <a:endParaRPr lang="en-US" sz="1600">
              <a:solidFill>
                <a:srgbClr val="33CCFF"/>
              </a:solidFill>
            </a:endParaRPr>
          </a:p>
          <a:p>
            <a:pPr marL="0" indent="0" algn="just">
              <a:buNone/>
            </a:pPr>
            <a:r>
              <a:rPr lang="en-US" sz="1600">
                <a:solidFill>
                  <a:srgbClr val="33CCFF"/>
                </a:solidFill>
              </a:rPr>
              <a:t>                                                             </a:t>
            </a:r>
            <a:r>
              <a:rPr lang="en-US" sz="1400">
                <a:solidFill>
                  <a:schemeClr val="bg1"/>
                </a:solidFill>
              </a:rPr>
              <a:t>Ensuring IoT devices and software are regularly updated with the latest security patches and firmware updates to address known vulnerabilities and mitigate potential security risks.</a:t>
            </a:r>
            <a:endParaRPr lang="en-US" sz="14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33CCFF"/>
                </a:solidFill>
                <a:sym typeface="+mn-ea"/>
              </a:rPr>
              <a:t>System Development Approach</a:t>
            </a:r>
            <a:endParaRPr lang="en-US">
              <a:solidFill>
                <a:srgbClr val="33CCFF"/>
              </a:solidFill>
              <a:sym typeface="+mn-ea"/>
            </a:endParaRPr>
          </a:p>
        </p:txBody>
      </p:sp>
      <p:sp>
        <p:nvSpPr>
          <p:cNvPr id="4" name="Content Placeholder 3"/>
          <p:cNvSpPr>
            <a:spLocks noGrp="1"/>
          </p:cNvSpPr>
          <p:nvPr>
            <p:ph sz="half" idx="2"/>
          </p:nvPr>
        </p:nvSpPr>
        <p:spPr>
          <a:xfrm>
            <a:off x="230505" y="1221740"/>
            <a:ext cx="6530340" cy="3640455"/>
          </a:xfrm>
        </p:spPr>
        <p:txBody>
          <a:bodyPr>
            <a:normAutofit fontScale="70000"/>
          </a:bodyPr>
          <a:p>
            <a:pPr marL="0" indent="0" algn="just">
              <a:buNone/>
            </a:pPr>
            <a:r>
              <a:rPr lang="en-US"/>
              <a:t>An effective IoT security system approach involves a comprehensive framework that encompasses several key components:</a:t>
            </a:r>
            <a:endParaRPr lang="en-US"/>
          </a:p>
          <a:p>
            <a:pPr algn="just">
              <a:buFont typeface="Wingdings" panose="05000000000000000000" charset="0"/>
              <a:buChar char="Ø"/>
            </a:pPr>
            <a:r>
              <a:rPr lang="en-US"/>
              <a:t>  </a:t>
            </a:r>
            <a:r>
              <a:rPr lang="en-US">
                <a:solidFill>
                  <a:srgbClr val="33CCFF"/>
                </a:solidFill>
              </a:rPr>
              <a:t> Risk Assessment</a:t>
            </a:r>
            <a:r>
              <a:rPr lang="en-US"/>
              <a:t>:</a:t>
            </a:r>
            <a:endParaRPr lang="en-US"/>
          </a:p>
          <a:p>
            <a:pPr marL="0" indent="0" algn="just">
              <a:buFont typeface="Wingdings" panose="05000000000000000000" charset="0"/>
              <a:buNone/>
            </a:pPr>
            <a:r>
              <a:rPr lang="en-US"/>
              <a:t>                      Conducting a thorough risk assessment to identify potential vulnerabilities, threats, and risks associated with the IoT environment, including devices, networks, data, and applications.</a:t>
            </a:r>
            <a:endParaRPr lang="en-US"/>
          </a:p>
          <a:p>
            <a:pPr marL="0" indent="0" algn="just">
              <a:buFont typeface="Wingdings" panose="05000000000000000000" charset="0"/>
              <a:buNone/>
            </a:pPr>
            <a:endParaRPr lang="en-US"/>
          </a:p>
          <a:p>
            <a:pPr algn="just">
              <a:buFont typeface="Wingdings" panose="05000000000000000000" charset="0"/>
              <a:buChar char="Ø"/>
            </a:pPr>
            <a:r>
              <a:rPr lang="en-US">
                <a:solidFill>
                  <a:srgbClr val="33CCFF"/>
                </a:solidFill>
              </a:rPr>
              <a:t>Security by Design:</a:t>
            </a:r>
            <a:endParaRPr lang="en-US">
              <a:solidFill>
                <a:srgbClr val="33CCFF"/>
              </a:solidFill>
            </a:endParaRPr>
          </a:p>
          <a:p>
            <a:pPr marL="0" indent="0" algn="just">
              <a:buFont typeface="Wingdings" panose="05000000000000000000" charset="0"/>
              <a:buNone/>
            </a:pPr>
            <a:r>
              <a:rPr lang="en-US"/>
              <a:t>                    Integrating security principles and best practices into every stage of the IoT system development lifecycle, from design and development to deployment and maintenance.</a:t>
            </a:r>
            <a:endParaRPr lang="en-US"/>
          </a:p>
          <a:p>
            <a:pPr algn="just">
              <a:buFont typeface="Wingdings" panose="05000000000000000000" charset="0"/>
              <a:buChar char="Ø"/>
            </a:pPr>
            <a:endParaRPr lang="en-US"/>
          </a:p>
          <a:p>
            <a:pPr algn="just">
              <a:buFont typeface="Wingdings" panose="05000000000000000000" charset="0"/>
              <a:buChar char="Ø"/>
            </a:pPr>
            <a:r>
              <a:rPr lang="en-US">
                <a:solidFill>
                  <a:srgbClr val="33CCFF"/>
                </a:solidFill>
              </a:rPr>
              <a:t>Device Management</a:t>
            </a:r>
            <a:r>
              <a:rPr lang="en-US"/>
              <a:t>:</a:t>
            </a:r>
            <a:endParaRPr lang="en-US"/>
          </a:p>
          <a:p>
            <a:pPr marL="0" indent="0" algn="just">
              <a:buFont typeface="Wingdings" panose="05000000000000000000" charset="0"/>
              <a:buNone/>
            </a:pPr>
            <a:r>
              <a:rPr lang="en-US"/>
              <a:t>                      Implementing robust device management practices to ensure the secure provisioning, configuration, monitoring, and maintenance of IoT devices throughout their lifecycle. This includes managing firmware updates, access controls, and authentication mechanisms.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2900" y="281305"/>
            <a:ext cx="6172200" cy="443865"/>
          </a:xfrm>
        </p:spPr>
        <p:txBody>
          <a:bodyPr>
            <a:normAutofit fontScale="90000"/>
          </a:bodyPr>
          <a:p>
            <a:r>
              <a:rPr lang="en-US">
                <a:solidFill>
                  <a:srgbClr val="33CCFF"/>
                </a:solidFill>
                <a:sym typeface="+mn-ea"/>
              </a:rPr>
              <a:t>Algorithm &amp; Deployment</a:t>
            </a:r>
            <a:endParaRPr lang="en-US">
              <a:solidFill>
                <a:srgbClr val="33CCFF"/>
              </a:solidFill>
              <a:sym typeface="+mn-ea"/>
            </a:endParaRPr>
          </a:p>
        </p:txBody>
      </p:sp>
      <p:graphicFrame>
        <p:nvGraphicFramePr>
          <p:cNvPr id="8" name="Table 7"/>
          <p:cNvGraphicFramePr/>
          <p:nvPr/>
        </p:nvGraphicFramePr>
        <p:xfrm>
          <a:off x="38100" y="762000"/>
          <a:ext cx="203200" cy="114300"/>
        </p:xfrm>
        <a:graphic>
          <a:graphicData uri="http://schemas.openxmlformats.org/drawingml/2006/table">
            <a:tbl>
              <a:tblPr firstRow="1" bandRow="1">
                <a:tableStyleId>{5940675A-B579-460E-94D1-54222C63F5DA}</a:tableStyleId>
              </a:tblPr>
              <a:tblGrid>
                <a:gridCol w="203200"/>
              </a:tblGrid>
              <a:tr h="0">
                <a:tc>
                  <a:txBody>
                    <a:bodyPr/>
                    <a:p>
                      <a:pPr>
                        <a:buNone/>
                      </a:pPr>
                      <a:endParaRPr lang="en-US"/>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pic>
        <p:nvPicPr>
          <p:cNvPr id="10" name="Content Placeholder 9" descr="WhatsApp Image 2024-04-02 at 11.28.19 AM"/>
          <p:cNvPicPr>
            <a:picLocks noChangeAspect="1"/>
          </p:cNvPicPr>
          <p:nvPr>
            <p:ph sz="half" idx="2"/>
          </p:nvPr>
        </p:nvPicPr>
        <p:blipFill>
          <a:blip r:embed="rId1"/>
          <a:stretch>
            <a:fillRect/>
          </a:stretch>
        </p:blipFill>
        <p:spPr>
          <a:xfrm>
            <a:off x="660400" y="859790"/>
            <a:ext cx="5817235" cy="40366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a:xfrm>
            <a:off x="218440" y="234315"/>
            <a:ext cx="6443980" cy="4627880"/>
          </a:xfrm>
        </p:spPr>
        <p:txBody>
          <a:bodyPr>
            <a:normAutofit fontScale="50000"/>
          </a:bodyPr>
          <a:p>
            <a:pPr marL="0" indent="0" algn="just">
              <a:buNone/>
            </a:pPr>
            <a:r>
              <a:rPr lang="en-US">
                <a:solidFill>
                  <a:srgbClr val="33CCFF"/>
                </a:solidFill>
              </a:rPr>
              <a:t>import hashlib</a:t>
            </a:r>
            <a:endParaRPr lang="en-US">
              <a:solidFill>
                <a:srgbClr val="33CCFF"/>
              </a:solidFill>
            </a:endParaRPr>
          </a:p>
          <a:p>
            <a:pPr marL="0" indent="0" algn="just">
              <a:buNone/>
            </a:pPr>
            <a:endParaRPr lang="en-US">
              <a:solidFill>
                <a:srgbClr val="33CCFF"/>
              </a:solidFill>
            </a:endParaRPr>
          </a:p>
          <a:p>
            <a:pPr marL="0" indent="0" algn="just">
              <a:buNone/>
            </a:pPr>
            <a:r>
              <a:rPr lang="en-US">
                <a:solidFill>
                  <a:srgbClr val="33CCFF"/>
                </a:solidFill>
              </a:rPr>
              <a:t>def generate_hash(data):</a:t>
            </a:r>
            <a:endParaRPr lang="en-US">
              <a:solidFill>
                <a:srgbClr val="33CCFF"/>
              </a:solidFill>
            </a:endParaRPr>
          </a:p>
          <a:p>
            <a:pPr marL="0" indent="0" algn="just">
              <a:buNone/>
            </a:pPr>
            <a:r>
              <a:rPr lang="en-US">
                <a:solidFill>
                  <a:srgbClr val="33CCFF"/>
                </a:solidFill>
              </a:rPr>
              <a:t>    return hashlib.sha256(data.encode()).hexdigest()</a:t>
            </a:r>
            <a:endParaRPr lang="en-US">
              <a:solidFill>
                <a:srgbClr val="33CCFF"/>
              </a:solidFill>
            </a:endParaRPr>
          </a:p>
          <a:p>
            <a:pPr marL="0" indent="0" algn="just">
              <a:buNone/>
            </a:pPr>
            <a:endParaRPr lang="en-US">
              <a:solidFill>
                <a:srgbClr val="33CCFF"/>
              </a:solidFill>
            </a:endParaRPr>
          </a:p>
          <a:p>
            <a:pPr marL="0" indent="0" algn="just">
              <a:buNone/>
            </a:pPr>
            <a:r>
              <a:rPr lang="en-US">
                <a:solidFill>
                  <a:srgbClr val="33CCFF"/>
                </a:solidFill>
              </a:rPr>
              <a:t>class IoTDevice:</a:t>
            </a:r>
            <a:endParaRPr lang="en-US">
              <a:solidFill>
                <a:srgbClr val="33CCFF"/>
              </a:solidFill>
            </a:endParaRPr>
          </a:p>
          <a:p>
            <a:pPr marL="0" indent="0" algn="just">
              <a:buNone/>
            </a:pPr>
            <a:r>
              <a:rPr lang="en-US">
                <a:solidFill>
                  <a:srgbClr val="33CCFF"/>
                </a:solidFill>
              </a:rPr>
              <a:t>    def _init_(self, device_id, secret_key):</a:t>
            </a:r>
            <a:endParaRPr lang="en-US">
              <a:solidFill>
                <a:srgbClr val="33CCFF"/>
              </a:solidFill>
            </a:endParaRPr>
          </a:p>
          <a:p>
            <a:pPr marL="0" indent="0" algn="just">
              <a:buNone/>
            </a:pPr>
            <a:r>
              <a:rPr lang="en-US">
                <a:solidFill>
                  <a:srgbClr val="33CCFF"/>
                </a:solidFill>
              </a:rPr>
              <a:t>        self.device_id = device_id</a:t>
            </a:r>
            <a:endParaRPr lang="en-US">
              <a:solidFill>
                <a:srgbClr val="33CCFF"/>
              </a:solidFill>
            </a:endParaRPr>
          </a:p>
          <a:p>
            <a:pPr marL="0" indent="0" algn="just">
              <a:buNone/>
            </a:pPr>
            <a:r>
              <a:rPr lang="en-US">
                <a:solidFill>
                  <a:srgbClr val="33CCFF"/>
                </a:solidFill>
              </a:rPr>
              <a:t>        self.secret_key = secret_key</a:t>
            </a:r>
            <a:endParaRPr lang="en-US">
              <a:solidFill>
                <a:srgbClr val="33CCFF"/>
              </a:solidFill>
            </a:endParaRPr>
          </a:p>
          <a:p>
            <a:pPr marL="0" indent="0" algn="just">
              <a:buNone/>
            </a:pPr>
            <a:endParaRPr lang="en-US">
              <a:solidFill>
                <a:srgbClr val="33CCFF"/>
              </a:solidFill>
            </a:endParaRPr>
          </a:p>
          <a:p>
            <a:pPr marL="0" indent="0" algn="just">
              <a:buNone/>
            </a:pPr>
            <a:r>
              <a:rPr lang="en-US">
                <a:solidFill>
                  <a:srgbClr val="33CCFF"/>
                </a:solidFill>
              </a:rPr>
              <a:t>    def authenticate(self, received_hash):</a:t>
            </a:r>
            <a:endParaRPr lang="en-US">
              <a:solidFill>
                <a:srgbClr val="33CCFF"/>
              </a:solidFill>
            </a:endParaRPr>
          </a:p>
          <a:p>
            <a:pPr marL="0" indent="0" algn="just">
              <a:buNone/>
            </a:pPr>
            <a:r>
              <a:rPr lang="en-US">
                <a:solidFill>
                  <a:srgbClr val="33CCFF"/>
                </a:solidFill>
              </a:rPr>
              <a:t>        expected_hash = generate_hash(self.secret_key + self.device_id)</a:t>
            </a:r>
            <a:endParaRPr lang="en-US">
              <a:solidFill>
                <a:srgbClr val="33CCFF"/>
              </a:solidFill>
            </a:endParaRPr>
          </a:p>
          <a:p>
            <a:pPr marL="0" indent="0" algn="just">
              <a:buNone/>
            </a:pPr>
            <a:r>
              <a:rPr lang="en-US">
                <a:solidFill>
                  <a:srgbClr val="33CCFF"/>
                </a:solidFill>
              </a:rPr>
              <a:t>        return received_hash == expected_hash</a:t>
            </a:r>
            <a:endParaRPr lang="en-US">
              <a:solidFill>
                <a:srgbClr val="33CCFF"/>
              </a:solidFill>
            </a:endParaRPr>
          </a:p>
          <a:p>
            <a:pPr marL="0" indent="0" algn="just">
              <a:buNone/>
            </a:pPr>
            <a:endParaRPr lang="en-US">
              <a:solidFill>
                <a:srgbClr val="33CCFF"/>
              </a:solidFill>
            </a:endParaRPr>
          </a:p>
          <a:p>
            <a:pPr marL="0" indent="0" algn="just">
              <a:buNone/>
            </a:pPr>
            <a:r>
              <a:rPr lang="en-US">
                <a:solidFill>
                  <a:srgbClr val="33CCFF"/>
                </a:solidFill>
              </a:rPr>
              <a:t># Example usage:</a:t>
            </a:r>
            <a:endParaRPr lang="en-US">
              <a:solidFill>
                <a:srgbClr val="33CCFF"/>
              </a:solidFill>
            </a:endParaRPr>
          </a:p>
          <a:p>
            <a:pPr marL="0" indent="0" algn="just">
              <a:buNone/>
            </a:pPr>
            <a:r>
              <a:rPr lang="en-US">
                <a:solidFill>
                  <a:srgbClr val="33CCFF"/>
                </a:solidFill>
              </a:rPr>
              <a:t>device_id = "device123"</a:t>
            </a:r>
            <a:endParaRPr lang="en-US">
              <a:solidFill>
                <a:srgbClr val="33CCFF"/>
              </a:solidFill>
            </a:endParaRPr>
          </a:p>
          <a:p>
            <a:pPr marL="0" indent="0" algn="just">
              <a:buNone/>
            </a:pPr>
            <a:r>
              <a:rPr lang="en-US">
                <a:solidFill>
                  <a:srgbClr val="33CCFF"/>
                </a:solidFill>
              </a:rPr>
              <a:t>secret_key = "mysecretkey"</a:t>
            </a:r>
            <a:endParaRPr lang="en-US">
              <a:solidFill>
                <a:srgbClr val="33CCFF"/>
              </a:solidFill>
            </a:endParaRPr>
          </a:p>
          <a:p>
            <a:pPr marL="0" indent="0" algn="just">
              <a:buNone/>
            </a:pPr>
            <a:r>
              <a:rPr lang="en-US">
                <a:solidFill>
                  <a:srgbClr val="33CCFF"/>
                </a:solidFill>
              </a:rPr>
              <a:t>received_hash = "f0a5e2d10ee5e35ec81e1c36cf395edfa8b8ac1c1907688c7d63c205b021cafa"</a:t>
            </a:r>
            <a:endParaRPr lang="en-US">
              <a:solidFill>
                <a:srgbClr val="33CCFF"/>
              </a:solidFill>
            </a:endParaRPr>
          </a:p>
          <a:p>
            <a:pPr marL="0" indent="0" algn="just">
              <a:buNone/>
            </a:pPr>
            <a:endParaRPr lang="en-US">
              <a:solidFill>
                <a:srgbClr val="33CCFF"/>
              </a:solidFill>
            </a:endParaRPr>
          </a:p>
          <a:p>
            <a:pPr marL="0" indent="0" algn="just">
              <a:buNone/>
            </a:pPr>
            <a:r>
              <a:rPr lang="en-US">
                <a:solidFill>
                  <a:srgbClr val="33CCFF"/>
                </a:solidFill>
              </a:rPr>
              <a:t>device = IoTDevice(device_id, secret_key)</a:t>
            </a:r>
            <a:endParaRPr lang="en-US">
              <a:solidFill>
                <a:srgbClr val="33CCFF"/>
              </a:solidFill>
            </a:endParaRPr>
          </a:p>
          <a:p>
            <a:pPr marL="0" indent="0" algn="just">
              <a:buNone/>
            </a:pPr>
            <a:r>
              <a:rPr lang="en-US">
                <a:solidFill>
                  <a:srgbClr val="33CCFF"/>
                </a:solidFill>
              </a:rPr>
              <a:t>if device.authenticate(received_hash):</a:t>
            </a:r>
            <a:endParaRPr lang="en-US">
              <a:solidFill>
                <a:srgbClr val="33CCFF"/>
              </a:solidFill>
            </a:endParaRPr>
          </a:p>
          <a:p>
            <a:pPr marL="0" indent="0" algn="just">
              <a:buNone/>
            </a:pPr>
            <a:r>
              <a:rPr lang="en-US">
                <a:solidFill>
                  <a:srgbClr val="33CCFF"/>
                </a:solidFill>
              </a:rPr>
              <a:t>    print("Authentication successful!")</a:t>
            </a:r>
            <a:endParaRPr lang="en-US">
              <a:solidFill>
                <a:srgbClr val="33CCFF"/>
              </a:solidFill>
            </a:endParaRPr>
          </a:p>
          <a:p>
            <a:pPr marL="0" indent="0" algn="just">
              <a:buNone/>
            </a:pPr>
            <a:r>
              <a:rPr lang="en-US">
                <a:solidFill>
                  <a:srgbClr val="33CCFF"/>
                </a:solidFill>
              </a:rPr>
              <a:t>else:</a:t>
            </a:r>
            <a:endParaRPr lang="en-US">
              <a:solidFill>
                <a:srgbClr val="33CCFF"/>
              </a:solidFill>
            </a:endParaRPr>
          </a:p>
          <a:p>
            <a:pPr marL="0" indent="0" algn="just">
              <a:buNone/>
            </a:pPr>
            <a:r>
              <a:rPr lang="en-US">
                <a:solidFill>
                  <a:srgbClr val="33CCFF"/>
                </a:solidFill>
              </a:rPr>
              <a:t>    print("Authentication failed!")</a:t>
            </a:r>
            <a:endParaRPr lang="en-US">
              <a:solidFill>
                <a:srgbClr val="33CC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6099</Words>
  <Application>WPS Presentation</Application>
  <PresentationFormat>Custom</PresentationFormat>
  <Paragraphs>123</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Arial</vt:lpstr>
      <vt:lpstr>Wingdings</vt:lpstr>
      <vt:lpstr>Calibri</vt:lpstr>
      <vt:lpstr>Microsoft YaHei</vt:lpstr>
      <vt:lpstr>Arial Unicode MS</vt:lpstr>
      <vt:lpstr>Office Theme</vt:lpstr>
      <vt:lpstr>IOT SECURITY</vt:lpstr>
      <vt:lpstr>INTRODUCTION</vt:lpstr>
      <vt:lpstr>OUT LINES</vt:lpstr>
      <vt:lpstr>PROBLEM STATEMENT</vt:lpstr>
      <vt:lpstr>PROPOSED SYSTEM &amp; SOLUTION</vt:lpstr>
      <vt:lpstr>PowerPoint 演示文稿</vt:lpstr>
      <vt:lpstr>System Development Approach</vt:lpstr>
      <vt:lpstr>Algorithm &amp; Deployment</vt:lpstr>
      <vt:lpstr>PowerPoint 演示文稿</vt:lpstr>
      <vt:lpstr>RESULT(OUTPUT)</vt:lpstr>
      <vt:lpstr>CONCLUSION</vt:lpstr>
      <vt:lpstr>FUTURE SCOPE</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Ananth.s</cp:lastModifiedBy>
  <cp:revision>7</cp:revision>
  <dcterms:created xsi:type="dcterms:W3CDTF">2017-08-01T15:40:00Z</dcterms:created>
  <dcterms:modified xsi:type="dcterms:W3CDTF">2024-04-02T07:10:16Z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821C5BFE32F440B1B8662F6A4E587F96_13</vt:lpwstr>
  </property>
  <property fmtid="{D5CDD505-2E9C-101B-9397-08002B2CF9AE}" pid="3" name="KSOProductBuildVer">
    <vt:lpwstr>1033-12.2.0.13489</vt:lpwstr>
  </property>
</Properties>
</file>