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82" r:id="rId7"/>
    <p:sldId id="279" r:id="rId8"/>
    <p:sldId id="275" r:id="rId9"/>
    <p:sldId id="267" r:id="rId10"/>
    <p:sldId id="274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6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500DEDD-A6F6-4FE5-81D5-883B61BEE37C}">
          <p14:sldIdLst>
            <p14:sldId id="256"/>
            <p14:sldId id="257"/>
            <p14:sldId id="258"/>
            <p14:sldId id="259"/>
            <p14:sldId id="281"/>
            <p14:sldId id="282"/>
            <p14:sldId id="279"/>
            <p14:sldId id="275"/>
            <p14:sldId id="267"/>
            <p14:sldId id="274"/>
            <p14:sldId id="268"/>
            <p14:sldId id="269"/>
            <p14:sldId id="270"/>
            <p14:sldId id="271"/>
            <p14:sldId id="272"/>
            <p14:sldId id="273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oDlmE+vHFY46O3e/5n5uDeZ96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3E034-61D7-4D6D-8E76-BD9FA49DEBDC}">
  <a:tblStyle styleId="{2E63E034-61D7-4D6D-8E76-BD9FA49DEB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1ABA11F-DEF3-3EFE-0F4E-3A87F5508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48BF4AEC-2E04-9182-9626-45EBA9229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>
            <a:extLst>
              <a:ext uri="{FF2B5EF4-FFF2-40B4-BE49-F238E27FC236}">
                <a16:creationId xmlns:a16="http://schemas.microsoft.com/office/drawing/2014/main" id="{22676440-4F68-90CB-9198-9098314FDC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00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3E5B0CE-ACFA-E836-5E0C-F216F3A7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ADDB4428-EF44-8F58-095F-F4DC16A09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>
            <a:extLst>
              <a:ext uri="{FF2B5EF4-FFF2-40B4-BE49-F238E27FC236}">
                <a16:creationId xmlns:a16="http://schemas.microsoft.com/office/drawing/2014/main" id="{3A23DCFC-E872-A562-2833-A6CB85B04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44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Brain Stroke Predictor</a:t>
            </a:r>
            <a:endParaRPr lang="en-IN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548250" y="3695650"/>
            <a:ext cx="26814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dk2"/>
                </a:solidFill>
              </a:rPr>
              <a:t>Presented By: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dk2"/>
                </a:solidFill>
              </a:rPr>
              <a:t>Ananthu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 dirty="0">
                <a:solidFill>
                  <a:schemeClr val="dk2"/>
                </a:solidFill>
              </a:rPr>
              <a:t>TKM23MCA-2016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5736150" y="3695650"/>
            <a:ext cx="2681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dk2"/>
                </a:solidFill>
              </a:rPr>
              <a:t>Guided By: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500" dirty="0">
                <a:solidFill>
                  <a:schemeClr val="dk2"/>
                </a:solidFill>
              </a:rPr>
              <a:t>Prof. Natheera Beevi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3C93-2C2A-15ED-DC81-942B11A3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B36C2B-2839-E289-B967-A7ED378E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87521"/>
              </p:ext>
            </p:extLst>
          </p:nvPr>
        </p:nvGraphicFramePr>
        <p:xfrm>
          <a:off x="914400" y="2368549"/>
          <a:ext cx="6836228" cy="1601106"/>
        </p:xfrm>
        <a:graphic>
          <a:graphicData uri="http://schemas.openxmlformats.org/drawingml/2006/table">
            <a:tbl>
              <a:tblPr firstRow="1" bandRow="1">
                <a:tableStyleId>{2E63E034-61D7-4D6D-8E76-BD9FA49DEBDC}</a:tableStyleId>
              </a:tblPr>
              <a:tblGrid>
                <a:gridCol w="1881260">
                  <a:extLst>
                    <a:ext uri="{9D8B030D-6E8A-4147-A177-3AD203B41FA5}">
                      <a16:colId xmlns:a16="http://schemas.microsoft.com/office/drawing/2014/main" val="542139893"/>
                    </a:ext>
                  </a:extLst>
                </a:gridCol>
                <a:gridCol w="1536854">
                  <a:extLst>
                    <a:ext uri="{9D8B030D-6E8A-4147-A177-3AD203B41FA5}">
                      <a16:colId xmlns:a16="http://schemas.microsoft.com/office/drawing/2014/main" val="3981618523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741486019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1826894400"/>
                    </a:ext>
                  </a:extLst>
                </a:gridCol>
              </a:tblGrid>
              <a:tr h="533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b="1" dirty="0"/>
                        <a:t>MobileNet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VGG16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77166"/>
                  </a:ext>
                </a:extLst>
              </a:tr>
              <a:tr h="533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90694"/>
                  </a:ext>
                </a:extLst>
              </a:tr>
              <a:tr h="533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3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86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4736-8E14-DBC4-6CE6-4127B9F3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Results (CNN)</a:t>
            </a:r>
            <a:endParaRPr lang="en-US" dirty="0"/>
          </a:p>
        </p:txBody>
      </p:sp>
      <p:pic>
        <p:nvPicPr>
          <p:cNvPr id="10" name="Picture 9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9C0E62FD-3B1E-B4EB-6F1B-6295ACFC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7" y="1853850"/>
            <a:ext cx="8763465" cy="29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7662-5947-C031-4646-23AA57C2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Results (MobileNet)</a:t>
            </a:r>
            <a:endParaRPr lang="en-US" dirty="0"/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1AC2A95-7DA8-3E5C-591A-68B6DFD9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0" y="1918009"/>
            <a:ext cx="8642319" cy="2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3594-9383-050F-D7CF-3C8B3FE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buClr>
                <a:srgbClr val="000000"/>
              </a:buClr>
              <a:buSzPts val="3500"/>
            </a:pPr>
            <a:r>
              <a:rPr lang="en-IN" sz="2400" b="1" i="0" u="none" strike="noStrike" cap="none" dirty="0">
                <a:solidFill>
                  <a:schemeClr val="bg2"/>
                </a:solidFill>
                <a:latin typeface="Raleway" pitchFamily="2" charset="0"/>
                <a:ea typeface="Arial"/>
                <a:cs typeface="Arial"/>
                <a:sym typeface="Arial"/>
              </a:rPr>
              <a:t>R</a:t>
            </a:r>
            <a:r>
              <a:rPr lang="en-IN" sz="2400" b="1" dirty="0">
                <a:solidFill>
                  <a:schemeClr val="bg2"/>
                </a:solidFill>
                <a:latin typeface="Raleway" pitchFamily="2" charset="0"/>
              </a:rPr>
              <a:t>esults (VGG16)</a:t>
            </a:r>
            <a:br>
              <a:rPr lang="en-IN" sz="2400" b="1" i="0" u="none" strike="noStrike" cap="none" dirty="0">
                <a:solidFill>
                  <a:schemeClr val="bg2"/>
                </a:solidFill>
                <a:latin typeface="Raleway" pitchFamily="2" charset="0"/>
                <a:ea typeface="Arial"/>
                <a:cs typeface="Arial"/>
                <a:sym typeface="Arial"/>
              </a:rPr>
            </a:br>
            <a:endParaRPr lang="en-IN" sz="2400" b="1" i="0" u="none" strike="noStrike" cap="none" dirty="0">
              <a:solidFill>
                <a:schemeClr val="bg2"/>
              </a:solidFill>
              <a:latin typeface="Ralew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CE0C363-E511-9D7C-0CE4-F70DE591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8" y="1925444"/>
            <a:ext cx="8785764" cy="29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3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62EE-3782-937A-54E4-38B8EEB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B2466-54EA-A92C-1668-ABD54AE9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02" y="1853850"/>
            <a:ext cx="6482576" cy="30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2024BD-58C1-02F5-0100-AE43007E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8" y="1389539"/>
            <a:ext cx="7411844" cy="34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65E275-DFBA-F0BC-AF99-E21C183A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0" y="1384901"/>
            <a:ext cx="7545659" cy="35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5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831E-3E5A-1FE3-3E19-890F8ED7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Future Enhancements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CA4E-EEBB-61B7-5E39-BD885516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2783057"/>
          </a:xfrm>
        </p:spPr>
        <p:txBody>
          <a:bodyPr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Model Improvement: Integrate additional data for improved accuracy and resilience to variations in image quality.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Enhanced Features: Add detailed analysis or severity scoring for detected strokes.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Deployment: Optimize for deployment in clinical environments and improve accessibility through mobile platforms.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>
                <a:solidFill>
                  <a:schemeClr val="dk2"/>
                </a:solidFill>
              </a:rPr>
              <a:t>Expansion: Adapt system to identify other conditions from CT or MRI scans.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9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body" idx="1"/>
          </p:nvPr>
        </p:nvSpPr>
        <p:spPr>
          <a:xfrm>
            <a:off x="729450" y="1554825"/>
            <a:ext cx="76887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3200" b="1" dirty="0">
                <a:solidFill>
                  <a:schemeClr val="dk2"/>
                </a:solidFill>
              </a:rPr>
              <a:t>Thank you!</a:t>
            </a:r>
            <a:endParaRPr sz="32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6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Overview:</a:t>
            </a:r>
            <a:r>
              <a:rPr lang="en-US" sz="1800" dirty="0">
                <a:solidFill>
                  <a:schemeClr val="bg2"/>
                </a:solidFill>
              </a:rPr>
              <a:t> Stroke is a leading cause of disability and death globally.</a:t>
            </a:r>
          </a:p>
          <a:p>
            <a:r>
              <a:rPr lang="en-US" sz="1800" b="1" dirty="0">
                <a:solidFill>
                  <a:schemeClr val="bg2"/>
                </a:solidFill>
              </a:rPr>
              <a:t>Importance:</a:t>
            </a:r>
            <a:r>
              <a:rPr lang="en-US" sz="1800" dirty="0">
                <a:solidFill>
                  <a:schemeClr val="bg2"/>
                </a:solidFill>
              </a:rPr>
              <a:t> Early stroke detection can significantly improve recovery outcomes.</a:t>
            </a:r>
          </a:p>
          <a:p>
            <a:r>
              <a:rPr lang="en-US" sz="1800" b="1" dirty="0">
                <a:solidFill>
                  <a:schemeClr val="bg2"/>
                </a:solidFill>
              </a:rPr>
              <a:t>Objective:</a:t>
            </a:r>
            <a:r>
              <a:rPr lang="en-US" sz="1800" dirty="0">
                <a:solidFill>
                  <a:schemeClr val="bg2"/>
                </a:solidFill>
              </a:rPr>
              <a:t> Develop a deep learning-based web application to detect strokes in brain CT images.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latin typeface="Raleway" pitchFamily="2" charset="0"/>
              </a:rPr>
              <a:t>PROBLEM STATEMENT</a:t>
            </a:r>
            <a:endParaRPr dirty="0">
              <a:latin typeface="Raleway" pitchFamily="2" charset="0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Challenge: Timely and accurate detection of stroke is critical, yet current manual analysis methods can be time-consuming and may vary in accuracy.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endParaRPr lang="en-US" sz="18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Impact: Delayed detection can lead to worsened outcomes, increasing the risk of severe disability or death.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727650" y="123156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LITERATURE REVIEW</a:t>
            </a:r>
            <a:endParaRPr dirty="0"/>
          </a:p>
        </p:txBody>
      </p:sp>
      <p:graphicFrame>
        <p:nvGraphicFramePr>
          <p:cNvPr id="106" name="Google Shape;106;p4"/>
          <p:cNvGraphicFramePr/>
          <p:nvPr>
            <p:extLst>
              <p:ext uri="{D42A27DB-BD31-4B8C-83A1-F6EECF244321}">
                <p14:modId xmlns:p14="http://schemas.microsoft.com/office/powerpoint/2010/main" val="400595818"/>
              </p:ext>
            </p:extLst>
          </p:nvPr>
        </p:nvGraphicFramePr>
        <p:xfrm>
          <a:off x="773151" y="1766764"/>
          <a:ext cx="7281053" cy="3322230"/>
        </p:xfrm>
        <a:graphic>
          <a:graphicData uri="http://schemas.openxmlformats.org/drawingml/2006/table">
            <a:tbl>
              <a:tblPr>
                <a:noFill/>
                <a:tableStyleId>{2E63E034-61D7-4D6D-8E76-BD9FA49DEBDC}</a:tableStyleId>
              </a:tblPr>
              <a:tblGrid>
                <a:gridCol w="2166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TITLE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AUTHORS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PUBLISHED YEAR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PUBLISHER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ALGORITHM USED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/>
                        <a:t>Brain Stroke Prediction Using Deep Learning: A CNN Approach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Dr. Reddy Madhavi K, Dr. Karthik Kovuri, Dr. Avanija J, Dr.Sakthivel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2022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IEEE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MobileNet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ResNet50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VGG16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Analysis of  Brain Stroke Prediction Using Machine Learning and Deep Learning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Rajani M. Mandhare, D. B. Kshirsagar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IEEE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Random forest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Decision Tree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CNN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VGG16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3B93658-16A1-E6E9-E536-5865707F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>
            <a:extLst>
              <a:ext uri="{FF2B5EF4-FFF2-40B4-BE49-F238E27FC236}">
                <a16:creationId xmlns:a16="http://schemas.microsoft.com/office/drawing/2014/main" id="{8FCD1511-BFF2-A039-6A9D-66BF3A0870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400" dirty="0">
                <a:latin typeface="Raleway" pitchFamily="2" charset="0"/>
                <a:ea typeface="Arial"/>
                <a:cs typeface="Times New Roman" panose="02020603050405020304" pitchFamily="18" charset="0"/>
                <a:sym typeface="Arial"/>
              </a:rPr>
              <a:t>Gap Identification(Existing System)</a:t>
            </a:r>
            <a:endParaRPr sz="2400"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3">
            <a:extLst>
              <a:ext uri="{FF2B5EF4-FFF2-40B4-BE49-F238E27FC236}">
                <a16:creationId xmlns:a16="http://schemas.microsoft.com/office/drawing/2014/main" id="{7E2D645C-9C78-65C9-C4BF-83C361BA6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40312"/>
            <a:ext cx="7688700" cy="300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Traditional Methods: Manual evaluation of CT images by radiologists, which is resource-intensive and subject to human error.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Limitations: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Time-consuming and labor-intensive.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Potential for diagnostic errors due to visual fatigue or lack of experience.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User Access: Existing systems often require users to register or provide login details before accessing the tool, which can delay quick access for urgent cases.</a:t>
            </a:r>
          </a:p>
        </p:txBody>
      </p:sp>
    </p:spTree>
    <p:extLst>
      <p:ext uri="{BB962C8B-B14F-4D97-AF65-F5344CB8AC3E}">
        <p14:creationId xmlns:p14="http://schemas.microsoft.com/office/powerpoint/2010/main" val="151599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6E7613A-7ADE-5E35-9502-EC714222D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>
            <a:extLst>
              <a:ext uri="{FF2B5EF4-FFF2-40B4-BE49-F238E27FC236}">
                <a16:creationId xmlns:a16="http://schemas.microsoft.com/office/drawing/2014/main" id="{CABD3D7E-D7F2-D8E4-4A03-0CD67E740B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sz="2400" dirty="0"/>
              <a:t>Proposed System</a:t>
            </a:r>
            <a:endParaRPr lang="en-IN" sz="2400"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3">
            <a:extLst>
              <a:ext uri="{FF2B5EF4-FFF2-40B4-BE49-F238E27FC236}">
                <a16:creationId xmlns:a16="http://schemas.microsoft.com/office/drawing/2014/main" id="{69D657EC-1550-C6E8-4B30-972532A731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40312"/>
            <a:ext cx="7688700" cy="300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/>
                </a:solidFill>
              </a:rPr>
              <a:t>Solution Overview:</a:t>
            </a:r>
            <a:r>
              <a:rPr lang="en-US" sz="1400" dirty="0">
                <a:solidFill>
                  <a:schemeClr val="bg2"/>
                </a:solidFill>
              </a:rPr>
              <a:t> A web-based deep learning model to classify brain CT images as 'Stroke Detected' or 'No Stroke Detected.'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/>
                </a:solidFill>
              </a:rPr>
              <a:t>Advantages:</a:t>
            </a:r>
            <a:endParaRPr lang="en-US" sz="1400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/>
                </a:solidFill>
              </a:rPr>
              <a:t>Automated, fast, and user-friendly interface, accessible without the need for login details.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/>
                </a:solidFill>
              </a:rPr>
              <a:t>Provides reliable support for preliminary diagnosis, especially useful in remote or under-resourced areas.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2"/>
                </a:solidFill>
              </a:rPr>
              <a:t>Scalable for broader healthcare applications without additional access barriers.</a:t>
            </a:r>
          </a:p>
        </p:txBody>
      </p:sp>
    </p:spTree>
    <p:extLst>
      <p:ext uri="{BB962C8B-B14F-4D97-AF65-F5344CB8AC3E}">
        <p14:creationId xmlns:p14="http://schemas.microsoft.com/office/powerpoint/2010/main" val="326426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DEA2-3332-B3E5-F120-D417B522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Methodology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983B-96B5-CA30-8BA5-956F2E58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776760"/>
            <a:ext cx="7688700" cy="3077737"/>
          </a:xfrm>
        </p:spPr>
        <p:txBody>
          <a:bodyPr>
            <a:noAutofit/>
          </a:bodyPr>
          <a:lstStyle/>
          <a:p>
            <a:pPr indent="-317500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</a:rPr>
              <a:t>Dataset: Brain stroke CT images, categorized as 'Normal' and 'Stroke.'</a:t>
            </a:r>
          </a:p>
          <a:p>
            <a:pPr indent="-317500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</a:rPr>
              <a:t>Models Used: CNN, VGG16, and MobileNet for effective classification.</a:t>
            </a:r>
          </a:p>
          <a:p>
            <a:pPr marL="425450" indent="-285750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</a:rPr>
              <a:t>Process:</a:t>
            </a:r>
          </a:p>
          <a:p>
            <a:pPr marL="882650" lvl="1" indent="-285750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dk2"/>
                </a:solidFill>
              </a:rPr>
              <a:t>Data Preprocessing: Image resizing, normalization, and augmentation.</a:t>
            </a:r>
          </a:p>
          <a:p>
            <a:pPr marL="882650" lvl="1" indent="-285750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dk2"/>
                </a:solidFill>
              </a:rPr>
              <a:t>Model Training: Training CNN, VGG16, and MobileNet with augmented data to improve model accuracy.</a:t>
            </a:r>
          </a:p>
          <a:p>
            <a:pPr marL="882650" lvl="1" indent="-285750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dk2"/>
                </a:solidFill>
              </a:rPr>
              <a:t>Evaluation: Validation and testing of models on separate datasets.</a:t>
            </a:r>
          </a:p>
          <a:p>
            <a:pPr lvl="1" indent="-317500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dk2"/>
                </a:solidFill>
              </a:rPr>
              <a:t>Prediction Interface: Flask-based application for users to upload CT images and receive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89530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1D68-233B-88A9-94A2-858A37B9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B815E-9934-9E1D-408E-B9A691D81CC0}"/>
              </a:ext>
            </a:extLst>
          </p:cNvPr>
          <p:cNvSpPr txBox="1"/>
          <p:nvPr/>
        </p:nvSpPr>
        <p:spPr>
          <a:xfrm>
            <a:off x="916878" y="2034416"/>
            <a:ext cx="31350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2"/>
                </a:solidFill>
                <a:latin typeface="Raleway"/>
                <a:sym typeface="Raleway"/>
              </a:rPr>
              <a:t>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0564-DAA8-0EBE-A3D2-4B511B1380EF}"/>
              </a:ext>
            </a:extLst>
          </p:cNvPr>
          <p:cNvSpPr txBox="1"/>
          <p:nvPr/>
        </p:nvSpPr>
        <p:spPr>
          <a:xfrm>
            <a:off x="4975689" y="2034416"/>
            <a:ext cx="31350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2"/>
                </a:solidFill>
                <a:latin typeface="Raleway"/>
                <a:sym typeface="Raleway"/>
              </a:rPr>
              <a:t>Stroke</a:t>
            </a:r>
          </a:p>
        </p:txBody>
      </p:sp>
      <p:pic>
        <p:nvPicPr>
          <p:cNvPr id="7" name="Picture 6" descr="A close-up of a brain&#10;&#10;Description automatically generated">
            <a:extLst>
              <a:ext uri="{FF2B5EF4-FFF2-40B4-BE49-F238E27FC236}">
                <a16:creationId xmlns:a16="http://schemas.microsoft.com/office/drawing/2014/main" id="{5D1E829E-ED8F-88AB-D3D6-AEA85798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4" y="2571750"/>
            <a:ext cx="1983034" cy="1983034"/>
          </a:xfrm>
          <a:prstGeom prst="rect">
            <a:avLst/>
          </a:prstGeom>
        </p:spPr>
      </p:pic>
      <p:pic>
        <p:nvPicPr>
          <p:cNvPr id="12" name="Picture 11" descr="A close-up of a brain&#10;&#10;Description automatically generated">
            <a:extLst>
              <a:ext uri="{FF2B5EF4-FFF2-40B4-BE49-F238E27FC236}">
                <a16:creationId xmlns:a16="http://schemas.microsoft.com/office/drawing/2014/main" id="{A6DFF825-674E-AC7C-0CA2-20B0E7EF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5" y="2571750"/>
            <a:ext cx="1983034" cy="19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6C4E-3FEB-B41B-EF2A-36D3C666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B34D965-B07F-2E37-2AB7-338DCE7D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15" y="2047137"/>
            <a:ext cx="6275548" cy="28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302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504</Words>
  <Application>Microsoft Office PowerPoint</Application>
  <PresentationFormat>On-screen Show (16:9)</PresentationFormat>
  <Paragraphs>81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 New</vt:lpstr>
      <vt:lpstr>Raleway</vt:lpstr>
      <vt:lpstr>Arial</vt:lpstr>
      <vt:lpstr>Aptos</vt:lpstr>
      <vt:lpstr>Lato</vt:lpstr>
      <vt:lpstr>Times New Roman</vt:lpstr>
      <vt:lpstr>Streamline</vt:lpstr>
      <vt:lpstr>Brain Stroke Predictor</vt:lpstr>
      <vt:lpstr>INTRODUCTION</vt:lpstr>
      <vt:lpstr>PROBLEM STATEMENT</vt:lpstr>
      <vt:lpstr>LITERATURE REVIEW</vt:lpstr>
      <vt:lpstr>Gap Identification(Existing System)</vt:lpstr>
      <vt:lpstr>Proposed System</vt:lpstr>
      <vt:lpstr>Methodology</vt:lpstr>
      <vt:lpstr>Dataset </vt:lpstr>
      <vt:lpstr>Block Diagram</vt:lpstr>
      <vt:lpstr>Results</vt:lpstr>
      <vt:lpstr>Results (CNN)</vt:lpstr>
      <vt:lpstr>Results (MobileNet)</vt:lpstr>
      <vt:lpstr>Results (VGG16) </vt:lpstr>
      <vt:lpstr>Screenshots</vt:lpstr>
      <vt:lpstr>PowerPoint Presentation</vt:lpstr>
      <vt:lpstr>PowerPoint Presentation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Ananthu S</cp:lastModifiedBy>
  <cp:revision>7</cp:revision>
  <dcterms:modified xsi:type="dcterms:W3CDTF">2024-11-07T17:54:31Z</dcterms:modified>
</cp:coreProperties>
</file>