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59" r:id="rId3"/>
    <p:sldId id="270" r:id="rId4"/>
    <p:sldId id="301" r:id="rId5"/>
    <p:sldId id="287" r:id="rId6"/>
    <p:sldId id="292" r:id="rId7"/>
    <p:sldId id="288" r:id="rId8"/>
    <p:sldId id="289" r:id="rId9"/>
    <p:sldId id="290" r:id="rId10"/>
    <p:sldId id="299" r:id="rId11"/>
    <p:sldId id="291" r:id="rId12"/>
    <p:sldId id="294" r:id="rId13"/>
    <p:sldId id="295" r:id="rId14"/>
    <p:sldId id="267" r:id="rId15"/>
    <p:sldId id="296" r:id="rId16"/>
    <p:sldId id="297" r:id="rId17"/>
    <p:sldId id="281" r:id="rId18"/>
    <p:sldId id="271" r:id="rId19"/>
    <p:sldId id="273" r:id="rId20"/>
    <p:sldId id="272" r:id="rId21"/>
    <p:sldId id="275" r:id="rId22"/>
    <p:sldId id="274" r:id="rId23"/>
    <p:sldId id="277" r:id="rId24"/>
    <p:sldId id="276" r:id="rId25"/>
    <p:sldId id="279" r:id="rId26"/>
    <p:sldId id="280" r:id="rId27"/>
    <p:sldId id="278" r:id="rId28"/>
    <p:sldId id="284" r:id="rId29"/>
    <p:sldId id="283" r:id="rId30"/>
    <p:sldId id="266" r:id="rId31"/>
    <p:sldId id="285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commentAuthors" Target="commentAuthor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2T15:10:12.164" idx="1">
    <p:pos x="5376" y="1225"/>
    <p:text/>
  </p:cm>
  <p:cm authorId="1" dt="2020-08-12T15:20:42.695" idx="2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B4CD-5F52-DF4B-96B4-44078A81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424CD-943C-ED46-9C65-792E8AE90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7C69-CA00-D54D-B55C-D36A0912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320F4-DCF4-B446-9C37-87FD867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476E-557C-0F49-80B1-550A710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6079-0A80-DC43-AAF4-B176158A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3259D-75D4-8140-BCEA-554F6A522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D745B-BF46-EE46-8FD8-4C4C4753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31A7-A5E9-3045-A573-94261B42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1606-D182-B540-842D-236581CE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A693B-2B67-5547-A0A8-9E9216005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AEE88-1FC5-F440-A22B-7C872A0D2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74CC-1DD1-E543-BDC9-A1836E2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360B-7973-C74F-8DA5-2E2D3FCD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D12F-4C1A-434C-81E5-547A3A9F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216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9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7C8D-A674-6449-AE9F-40AFB218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527C-FF88-DD4C-976B-6188AA2E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6206-DFB8-F44C-A255-407D9D58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9628-45AB-544E-8A76-3078C771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97BA2-BB66-B546-827F-74338070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6458-860B-AE42-BF75-DBA34F45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F6EF0-DF11-C546-9966-A88E7A82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66BE-FA73-0D41-B47E-D30AFEF6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ED58B-196F-8240-BD10-45529BF7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2D98-D253-4D47-95E9-F75C8BF6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8172-E6F6-A94A-9D82-7A94F4C1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0FD0-3D62-4E49-B377-EB8EFC749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2C51F-1B22-CE49-A6AE-02ECC0665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0D5D3-5A44-0C42-B820-2F20AF4D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153EE-006B-814A-831B-FCDFCD89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E30F7-A882-0C47-8C26-07039EB1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217B-4708-D941-A1D8-BFF91FD7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21A43-F3E8-FF4A-9B0B-26500F17B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1101E-37F5-2548-88D5-A1041409E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0EF7D-1C7F-3F44-870E-59F65E59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240D1-81C1-AE47-9EDC-6F0CCB86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AB676-79B7-1D4D-893C-39AAF532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0B5B3-9E33-2446-BB9A-3BA47CBB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3852D-87F6-1645-A78D-2BF6414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ADA3-BE47-3E42-B499-1677E550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B43DE-829A-9D44-98AA-BC93C078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FD49-2C69-7A44-8242-1A3A6CC9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8B2C-D505-F046-A9FE-3137BFC5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02D2D-AAE5-2649-A0E5-2F6F3CA1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F3D9F-199B-6E45-8AF6-8FD16D35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E5A6A-9F5D-F543-B0DB-8446B651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2CE1-4601-2940-8DD6-402B94B6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A42B-3E8F-1240-B8CB-725F2099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B5DED-631D-3B4B-BE4A-FABD40709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056D-40EC-694F-B548-A645BD6B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A96D7-C35C-4249-B376-3602384D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A26F1-424E-C647-93ED-46A21301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0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7559-051D-F342-B364-7B462AA5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2C4F8-6CDC-8C41-A6DF-3C279FAA0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9518-9DFD-934B-A7F0-C8AD2D447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2214D-B737-7B41-8868-6C53BCBB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296C6-21E7-C640-8F94-CC1E0DD3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453B0-AED6-8C41-B4A1-825ED042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CACBC-2597-0F4B-95CD-D2685DFB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E7E2-8DC4-CE47-920B-7A45DE73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92363-0467-FA49-93FE-7294127C4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42F94-3088-E74C-81A1-5F1FD390403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E65A-DC88-E14A-A2DE-27994435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8BD6-092F-9343-AAF1-42FA324AC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6383-6D78-B946-AF39-6C5AFAD5A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4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jpe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Relationship Id="rId4" Type="http://schemas.openxmlformats.org/officeDocument/2006/relationships/comments" Target="../comments/commen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3272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5400">
                <a:solidFill>
                  <a:schemeClr val="bg1"/>
                </a:solidFill>
                <a:latin typeface="+mj-lt"/>
                <a:cs typeface="Arial" pitchFamily="34" charset="0"/>
              </a:rPr>
              <a:t>ONLINE PIZZA SHOP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7" y="6168527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867">
                <a:solidFill>
                  <a:schemeClr val="bg1"/>
                </a:solidFill>
                <a:cs typeface="Arial" pitchFamily="34" charset="0"/>
              </a:rPr>
              <a:t>GRAB YOUR PIZZA NOW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64EC-49A9-8D47-98BA-2F3ECB4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D60A8E-FD85-244F-8CFB-8C614792D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7710" y="-1"/>
            <a:ext cx="16812491" cy="106402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CE563-C2E6-5F40-B987-B75C745A7F41}"/>
              </a:ext>
            </a:extLst>
          </p:cNvPr>
          <p:cNvSpPr txBox="1"/>
          <p:nvPr/>
        </p:nvSpPr>
        <p:spPr>
          <a:xfrm>
            <a:off x="7471064" y="44473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3F452-E4A7-E449-884C-0795536CE7C1}"/>
              </a:ext>
            </a:extLst>
          </p:cNvPr>
          <p:cNvSpPr txBox="1"/>
          <p:nvPr/>
        </p:nvSpPr>
        <p:spPr>
          <a:xfrm>
            <a:off x="491427" y="2587068"/>
            <a:ext cx="9068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  <a:endParaRPr lang="en-US" sz="4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53601" y="6346810"/>
            <a:ext cx="12345601" cy="6405359"/>
          </a:xfrm>
          <a:prstGeom prst="rect">
            <a:avLst/>
          </a:prstGeom>
        </p:spPr>
      </p:pic>
      <p:sp>
        <p:nvSpPr>
          <p:cNvPr id="1048619" name="TextBox 1048618"/>
          <p:cNvSpPr txBox="1"/>
          <p:nvPr/>
        </p:nvSpPr>
        <p:spPr>
          <a:xfrm>
            <a:off x="187742" y="613410"/>
            <a:ext cx="6868910" cy="12852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latin typeface="Times New Roman"/>
                <a:cs typeface="Times New Roman"/>
              </a:rPr>
              <a:t>FEASIBILITY STUDY</a:t>
            </a:r>
            <a:endParaRPr lang="en-GB" sz="4000">
              <a:solidFill>
                <a:srgbClr val="000000"/>
              </a:solidFill>
            </a:endParaRPr>
          </a:p>
          <a:p>
            <a:endParaRPr lang="en-GB" sz="4000">
              <a:solidFill>
                <a:srgbClr val="000000"/>
              </a:solidFill>
            </a:endParaRPr>
          </a:p>
        </p:txBody>
      </p:sp>
      <p:sp>
        <p:nvSpPr>
          <p:cNvPr id="1048620" name="TextBox 1048619"/>
          <p:cNvSpPr txBox="1"/>
          <p:nvPr/>
        </p:nvSpPr>
        <p:spPr>
          <a:xfrm>
            <a:off x="649100" y="1376163"/>
            <a:ext cx="11542899" cy="5387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A feasibility study is an analysis that takes all of a project's relevant factors. 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There are 3 types of feasibility studies :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Economic feasibility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Technical feasibility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Social feasibility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32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48621" name="Rectangle 1048620"/>
          <p:cNvSpPr/>
          <p:nvPr/>
        </p:nvSpPr>
        <p:spPr>
          <a:xfrm>
            <a:off x="649102" y="1256029"/>
            <a:ext cx="5499415" cy="120134"/>
          </a:xfrm>
          <a:prstGeom prst="rect">
            <a:avLst/>
          </a:prstGeom>
          <a:solidFill>
            <a:srgbClr val="FFC000"/>
          </a:solidFill>
          <a:ln w="25400">
            <a:noFill/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cxnSp>
        <p:nvCxnSpPr>
          <p:cNvPr id="3145734" name="Connector: Elbow 3145733"/>
          <p:cNvCxnSpPr>
            <a:cxnSpLocks/>
          </p:cNvCxnSpPr>
          <p:nvPr/>
        </p:nvCxnSpPr>
        <p:spPr>
          <a:xfrm rot="5400000">
            <a:off x="2175008" y="-257244"/>
            <a:ext cx="7947020" cy="13064474"/>
          </a:xfrm>
          <a:prstGeom prst="bentConnector3">
            <a:avLst/>
          </a:prstGeom>
          <a:solidFill>
            <a:srgbClr val="FFFFFF"/>
          </a:solidFill>
          <a:ln w="63500">
            <a:solidFill>
              <a:srgbClr val="000000"/>
            </a:solidFill>
          </a:ln>
        </p:spPr>
      </p:cxnSp>
    </p:spTree>
    <p:extLst>
      <p:ext uri="{BB962C8B-B14F-4D97-AF65-F5344CB8AC3E}">
        <p14:creationId xmlns:p14="http://schemas.microsoft.com/office/powerpoint/2010/main" val="189151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833" y="-113886"/>
            <a:ext cx="10989088" cy="6971886"/>
          </a:xfrm>
          <a:prstGeom prst="rect">
            <a:avLst/>
          </a:prstGeom>
        </p:spPr>
      </p:pic>
      <p:sp>
        <p:nvSpPr>
          <p:cNvPr id="1048622" name="TextBox 1048621"/>
          <p:cNvSpPr txBox="1"/>
          <p:nvPr/>
        </p:nvSpPr>
        <p:spPr>
          <a:xfrm>
            <a:off x="1238669" y="278508"/>
            <a:ext cx="11542899" cy="3583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4000" b="1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Economic feasibility </a:t>
            </a:r>
            <a:endParaRPr lang="en-GB" sz="4000" b="1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altLang="en-US" sz="32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•</a:t>
            </a:r>
            <a:r>
              <a:rPr lang="en-US" altLang="en-US" sz="32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Cost is found to be lesser compared to existing system</a:t>
            </a:r>
            <a:endParaRPr lang="en-GB" sz="32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• staff training cost is decreased </a:t>
            </a:r>
            <a:endParaRPr lang="en-GB" sz="32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• Workload can be decreased.</a:t>
            </a:r>
            <a:endParaRPr lang="en-GB" sz="32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32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48623" name="TextBox 1048622"/>
          <p:cNvSpPr txBox="1"/>
          <p:nvPr/>
        </p:nvSpPr>
        <p:spPr>
          <a:xfrm>
            <a:off x="1187695" y="3645426"/>
            <a:ext cx="11235432" cy="2860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4000" b="1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Technical feasibility</a:t>
            </a:r>
            <a:endParaRPr lang="en-GB" sz="4000" b="1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32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The proposed  system can be expanded based on the user requirements. </a:t>
            </a:r>
            <a:endParaRPr lang="en-GB" sz="32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32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The new system can handle large volume of data</a:t>
            </a:r>
            <a:endParaRPr lang="en-GB" sz="32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48624" name="Rectangle 1048623"/>
          <p:cNvSpPr/>
          <p:nvPr/>
        </p:nvSpPr>
        <p:spPr>
          <a:xfrm flipV="1">
            <a:off x="1238668" y="4327425"/>
            <a:ext cx="5959539" cy="6119"/>
          </a:xfrm>
          <a:prstGeom prst="rect">
            <a:avLst/>
          </a:prstGeom>
          <a:noFill/>
          <a:ln w="63500">
            <a:solidFill>
              <a:srgbClr val="FF0000"/>
            </a:solidFill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sp>
        <p:nvSpPr>
          <p:cNvPr id="1048625" name="Rectangle 1048624"/>
          <p:cNvSpPr/>
          <p:nvPr/>
        </p:nvSpPr>
        <p:spPr>
          <a:xfrm flipV="1">
            <a:off x="1238668" y="957377"/>
            <a:ext cx="5959539" cy="6119"/>
          </a:xfrm>
          <a:prstGeom prst="rect">
            <a:avLst/>
          </a:prstGeom>
          <a:noFill/>
          <a:ln w="63500">
            <a:solidFill>
              <a:srgbClr val="FF0000"/>
            </a:solidFill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sp>
        <p:nvSpPr>
          <p:cNvPr id="1048626" name="Rectangle 1048625"/>
          <p:cNvSpPr/>
          <p:nvPr/>
        </p:nvSpPr>
        <p:spPr>
          <a:xfrm>
            <a:off x="5842202" y="3058280"/>
            <a:ext cx="3048000" cy="660095"/>
          </a:xfrm>
          <a:prstGeom prst="rect">
            <a:avLst/>
          </a:prstGeom>
          <a:solidFill>
            <a:srgbClr val="FFFFFF"/>
          </a:solidFill>
          <a:ln w="25400">
            <a:noFill/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cxnSp>
        <p:nvCxnSpPr>
          <p:cNvPr id="3145735" name="Connector: Elbow 3145734"/>
          <p:cNvCxnSpPr>
            <a:cxnSpLocks/>
          </p:cNvCxnSpPr>
          <p:nvPr/>
        </p:nvCxnSpPr>
        <p:spPr>
          <a:xfrm>
            <a:off x="-2376340" y="-123270"/>
            <a:ext cx="6579301" cy="7537392"/>
          </a:xfrm>
          <a:prstGeom prst="bentConnector3">
            <a:avLst/>
          </a:prstGeom>
          <a:solidFill>
            <a:srgbClr val="FFFFFF"/>
          </a:solidFill>
          <a:ln w="63500">
            <a:solidFill>
              <a:srgbClr val="FFC000"/>
            </a:solidFill>
          </a:ln>
        </p:spPr>
      </p:cxnSp>
    </p:spTree>
    <p:extLst>
      <p:ext uri="{BB962C8B-B14F-4D97-AF65-F5344CB8AC3E}">
        <p14:creationId xmlns:p14="http://schemas.microsoft.com/office/powerpoint/2010/main" val="203732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02550" y="987950"/>
            <a:ext cx="10102087" cy="4882101"/>
          </a:xfrm>
          <a:prstGeom prst="rect">
            <a:avLst/>
          </a:prstGeom>
        </p:spPr>
      </p:pic>
      <p:sp>
        <p:nvSpPr>
          <p:cNvPr id="1048627" name="TextBox 1048626"/>
          <p:cNvSpPr txBox="1"/>
          <p:nvPr/>
        </p:nvSpPr>
        <p:spPr>
          <a:xfrm>
            <a:off x="415675" y="547214"/>
            <a:ext cx="10868198" cy="2860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4000" b="1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Social feasibility</a:t>
            </a:r>
            <a:endParaRPr lang="en-GB" sz="4000" b="1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The proposed system is designed in such a way that even a person who has less computer knowledge can interact with the system  freely</a:t>
            </a:r>
            <a:endParaRPr lang="en-GB" sz="32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48628" name="Rectangle 1048627"/>
          <p:cNvSpPr/>
          <p:nvPr/>
        </p:nvSpPr>
        <p:spPr>
          <a:xfrm flipV="1">
            <a:off x="572399" y="1223097"/>
            <a:ext cx="5959539" cy="6119"/>
          </a:xfrm>
          <a:prstGeom prst="rect">
            <a:avLst/>
          </a:prstGeom>
          <a:noFill/>
          <a:ln w="63500">
            <a:solidFill>
              <a:srgbClr val="FF0000"/>
            </a:solidFill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sp>
        <p:nvSpPr>
          <p:cNvPr id="1048629" name="Rectangle 1048628"/>
          <p:cNvSpPr/>
          <p:nvPr/>
        </p:nvSpPr>
        <p:spPr>
          <a:xfrm>
            <a:off x="5138112" y="3797563"/>
            <a:ext cx="3048000" cy="1027664"/>
          </a:xfrm>
          <a:prstGeom prst="rect">
            <a:avLst/>
          </a:prstGeom>
          <a:solidFill>
            <a:srgbClr val="FFFFFF"/>
          </a:solidFill>
          <a:ln w="25400">
            <a:noFill/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sp>
        <p:nvSpPr>
          <p:cNvPr id="1048630" name="Rectangle 1048629"/>
          <p:cNvSpPr/>
          <p:nvPr/>
        </p:nvSpPr>
        <p:spPr>
          <a:xfrm>
            <a:off x="6227452" y="16192"/>
            <a:ext cx="3048000" cy="976206"/>
          </a:xfrm>
          <a:prstGeom prst="rect">
            <a:avLst/>
          </a:prstGeom>
          <a:solidFill>
            <a:srgbClr val="FFFFFF"/>
          </a:solidFill>
          <a:ln w="25400">
            <a:noFill/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cxnSp>
        <p:nvCxnSpPr>
          <p:cNvPr id="3145736" name="Connector: Elbow 3145735"/>
          <p:cNvCxnSpPr>
            <a:cxnSpLocks/>
          </p:cNvCxnSpPr>
          <p:nvPr/>
        </p:nvCxnSpPr>
        <p:spPr>
          <a:xfrm>
            <a:off x="7374291" y="-570843"/>
            <a:ext cx="8119363" cy="7686464"/>
          </a:xfrm>
          <a:prstGeom prst="bentConnector3">
            <a:avLst/>
          </a:prstGeom>
          <a:solidFill>
            <a:srgbClr val="FFFFFF"/>
          </a:solidFill>
          <a:ln w="63500">
            <a:solidFill>
              <a:srgbClr val="FFC000"/>
            </a:solidFill>
          </a:ln>
        </p:spPr>
      </p:cxnSp>
    </p:spTree>
    <p:extLst>
      <p:ext uri="{BB962C8B-B14F-4D97-AF65-F5344CB8AC3E}">
        <p14:creationId xmlns:p14="http://schemas.microsoft.com/office/powerpoint/2010/main" val="192703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7B2A-C02B-D94E-915B-05110EC8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0C745A4-EAF2-E749-8382-8A11BC290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77048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472D2DEE-690A-614E-B499-1F8ED17AAB0D}"/>
              </a:ext>
            </a:extLst>
          </p:cNvPr>
          <p:cNvSpPr txBox="1">
            <a:spLocks/>
          </p:cNvSpPr>
          <p:nvPr/>
        </p:nvSpPr>
        <p:spPr>
          <a:xfrm>
            <a:off x="5375284" y="1225028"/>
            <a:ext cx="9911297" cy="93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b="1" u="sng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7">
            <a:extLst>
              <a:ext uri="{FF2B5EF4-FFF2-40B4-BE49-F238E27FC236}">
                <a16:creationId xmlns:a16="http://schemas.microsoft.com/office/drawing/2014/main" id="{B7B688DB-80B6-1B48-8CDA-2F9F900045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b="4389"/>
          <a:stretch/>
        </p:blipFill>
        <p:spPr>
          <a:xfrm>
            <a:off x="4370206" y="2851103"/>
            <a:ext cx="5803850" cy="1467902"/>
          </a:xfrm>
          <a:prstGeom prst="rect">
            <a:avLst/>
          </a:prstGeom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F7F1FC42-4623-0547-AEBB-760F72905C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5" t="41678" r="18865" b="-41678"/>
          <a:stretch/>
        </p:blipFill>
        <p:spPr>
          <a:xfrm>
            <a:off x="5271463" y="4634322"/>
            <a:ext cx="3553281" cy="32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2316073" y="0"/>
            <a:ext cx="12853452" cy="6771178"/>
          </a:xfrm>
          <a:prstGeom prst="rect">
            <a:avLst/>
          </a:prstGeom>
        </p:spPr>
      </p:pic>
      <p:sp>
        <p:nvSpPr>
          <p:cNvPr id="1048634" name="TextBox 1048633"/>
          <p:cNvSpPr txBox="1"/>
          <p:nvPr/>
        </p:nvSpPr>
        <p:spPr>
          <a:xfrm>
            <a:off x="1013575" y="620807"/>
            <a:ext cx="6772617" cy="1386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ADMINISTRATION</a:t>
            </a:r>
            <a:endParaRPr lang="en-GB" sz="44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GB" sz="4400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48635" name="TextBox 1048634"/>
          <p:cNvSpPr txBox="1"/>
          <p:nvPr/>
        </p:nvSpPr>
        <p:spPr>
          <a:xfrm>
            <a:off x="1723462" y="1503399"/>
            <a:ext cx="8076699" cy="68833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4000" b="1" u="none">
                <a:solidFill>
                  <a:srgbClr val="000000"/>
                </a:solidFill>
                <a:latin typeface="Times New Roman"/>
                <a:cs typeface="Times New Roman"/>
              </a:rPr>
              <a:t>PROCESS OF ADMINISTRATION</a:t>
            </a:r>
            <a:endParaRPr lang="en-GB" sz="4000" b="1" u="none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48636" name="TextBox 1048635"/>
          <p:cNvSpPr txBox="1"/>
          <p:nvPr/>
        </p:nvSpPr>
        <p:spPr>
          <a:xfrm>
            <a:off x="1723461" y="2191737"/>
            <a:ext cx="11542899" cy="1691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Product Management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Delivery Management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48637" name="Rectangle 1048636"/>
          <p:cNvSpPr/>
          <p:nvPr/>
        </p:nvSpPr>
        <p:spPr>
          <a:xfrm flipV="1">
            <a:off x="1542939" y="1311168"/>
            <a:ext cx="5959539" cy="6119"/>
          </a:xfrm>
          <a:prstGeom prst="rect">
            <a:avLst/>
          </a:prstGeom>
          <a:noFill/>
          <a:ln w="63500">
            <a:solidFill>
              <a:srgbClr val="FF0000"/>
            </a:solidFill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cxnSp>
        <p:nvCxnSpPr>
          <p:cNvPr id="3145738" name="Connector: Elbow 3145737"/>
          <p:cNvCxnSpPr>
            <a:cxnSpLocks/>
          </p:cNvCxnSpPr>
          <p:nvPr/>
        </p:nvCxnSpPr>
        <p:spPr>
          <a:xfrm>
            <a:off x="-3690649" y="-382527"/>
            <a:ext cx="8693276" cy="7536232"/>
          </a:xfrm>
          <a:prstGeom prst="bentConnector3">
            <a:avLst/>
          </a:prstGeom>
          <a:solidFill>
            <a:srgbClr val="FFFFFF"/>
          </a:solidFill>
          <a:ln w="63500">
            <a:solidFill>
              <a:srgbClr val="666666"/>
            </a:solidFill>
          </a:ln>
        </p:spPr>
      </p:cxnSp>
    </p:spTree>
    <p:extLst>
      <p:ext uri="{BB962C8B-B14F-4D97-AF65-F5344CB8AC3E}">
        <p14:creationId xmlns:p14="http://schemas.microsoft.com/office/powerpoint/2010/main" val="1357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20971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79142" y="1011299"/>
            <a:ext cx="8532091" cy="4835401"/>
          </a:xfrm>
          <a:prstGeom prst="rect">
            <a:avLst/>
          </a:prstGeom>
        </p:spPr>
      </p:pic>
      <p:sp>
        <p:nvSpPr>
          <p:cNvPr id="1048638" name="TextBox 1048637"/>
          <p:cNvSpPr txBox="1"/>
          <p:nvPr/>
        </p:nvSpPr>
        <p:spPr>
          <a:xfrm>
            <a:off x="1227463" y="1372081"/>
            <a:ext cx="10111935" cy="12852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 u="sng">
                <a:solidFill>
                  <a:srgbClr val="36363D"/>
                </a:solidFill>
                <a:latin typeface="Times New Roman"/>
                <a:cs typeface="Times New Roman"/>
              </a:rPr>
              <a:t>PROCESS OF USER MANAGEMENT</a:t>
            </a:r>
            <a:endParaRPr lang="en-GB" sz="4000" b="1" u="sng">
              <a:solidFill>
                <a:srgbClr val="36363D"/>
              </a:solidFill>
              <a:latin typeface="Times New Roman"/>
              <a:cs typeface="Times New Roman"/>
            </a:endParaRPr>
          </a:p>
          <a:p>
            <a:endParaRPr lang="en-GB" sz="4000" b="1" u="sng">
              <a:solidFill>
                <a:srgbClr val="36363D"/>
              </a:solidFill>
              <a:latin typeface="Times New Roman"/>
              <a:cs typeface="Times New Roman"/>
            </a:endParaRPr>
          </a:p>
        </p:txBody>
      </p:sp>
      <p:sp>
        <p:nvSpPr>
          <p:cNvPr id="1048639" name="TextBox 1048638"/>
          <p:cNvSpPr txBox="1"/>
          <p:nvPr/>
        </p:nvSpPr>
        <p:spPr>
          <a:xfrm>
            <a:off x="613731" y="537376"/>
            <a:ext cx="10111935" cy="1386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b="1" u="none">
                <a:solidFill>
                  <a:srgbClr val="000000"/>
                </a:solidFill>
                <a:latin typeface="Times New Roman"/>
                <a:cs typeface="Times New Roman"/>
              </a:rPr>
              <a:t>USER MANAGEMENT</a:t>
            </a:r>
            <a:endParaRPr lang="en-GB" sz="4400" b="1" u="none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GB" sz="4400" b="1" u="none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48640" name="TextBox 1048639"/>
          <p:cNvSpPr txBox="1"/>
          <p:nvPr/>
        </p:nvSpPr>
        <p:spPr>
          <a:xfrm>
            <a:off x="1253045" y="2014699"/>
            <a:ext cx="11542899" cy="1691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Order Management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Feedback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48641" name="Rectangle 1048640"/>
          <p:cNvSpPr/>
          <p:nvPr/>
        </p:nvSpPr>
        <p:spPr>
          <a:xfrm flipV="1">
            <a:off x="1064955" y="1230796"/>
            <a:ext cx="5959539" cy="6119"/>
          </a:xfrm>
          <a:prstGeom prst="rect">
            <a:avLst/>
          </a:prstGeom>
          <a:noFill/>
          <a:ln w="63500">
            <a:solidFill>
              <a:srgbClr val="FF0000"/>
            </a:solidFill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cxnSp>
        <p:nvCxnSpPr>
          <p:cNvPr id="3145739" name="Connector: Elbow 3145738"/>
          <p:cNvCxnSpPr>
            <a:cxnSpLocks/>
          </p:cNvCxnSpPr>
          <p:nvPr/>
        </p:nvCxnSpPr>
        <p:spPr>
          <a:xfrm>
            <a:off x="7118233" y="-430502"/>
            <a:ext cx="8628184" cy="7719007"/>
          </a:xfrm>
          <a:prstGeom prst="bentConnector3">
            <a:avLst/>
          </a:prstGeom>
          <a:solidFill>
            <a:srgbClr val="FFFFFF"/>
          </a:solidFill>
          <a:ln w="63500">
            <a:solidFill>
              <a:srgbClr val="FFC000"/>
            </a:solidFill>
          </a:ln>
        </p:spPr>
      </p:cxnSp>
    </p:spTree>
    <p:extLst>
      <p:ext uri="{BB962C8B-B14F-4D97-AF65-F5344CB8AC3E}">
        <p14:creationId xmlns:p14="http://schemas.microsoft.com/office/powerpoint/2010/main" val="102307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74A1-D500-BB43-930E-E46CEB1C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FA0EC-5DF8-DD4D-8096-5DB76C638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5696385" cy="107454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F21AA-B156-7E4D-BF40-576E6FC8D3C4}"/>
              </a:ext>
            </a:extLst>
          </p:cNvPr>
          <p:cNvSpPr txBox="1"/>
          <p:nvPr/>
        </p:nvSpPr>
        <p:spPr>
          <a:xfrm>
            <a:off x="304211" y="2645642"/>
            <a:ext cx="7219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 DESIGN</a:t>
            </a:r>
            <a:endParaRPr lang="en-US" sz="48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2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3999-788B-E146-AEDC-8998780E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C60896-9865-2D41-8CE2-C88DF868C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6985"/>
            <a:ext cx="12053455" cy="7024986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E40387B-469C-1A49-A4DD-641A24C751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-1" b="-53588"/>
          <a:stretch/>
        </p:blipFill>
        <p:spPr>
          <a:xfrm>
            <a:off x="2354456" y="2786396"/>
            <a:ext cx="9182713" cy="2368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D2084-4625-6040-926D-F57F9040147C}"/>
              </a:ext>
            </a:extLst>
          </p:cNvPr>
          <p:cNvSpPr txBox="1"/>
          <p:nvPr/>
        </p:nvSpPr>
        <p:spPr>
          <a:xfrm>
            <a:off x="4700922" y="1595303"/>
            <a:ext cx="4253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  <a:endParaRPr lang="en-US" sz="4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8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D0F0-4F28-F042-8A57-DC2C5BEE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AD6189-D547-5045-8A9C-EC88C7559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914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A058A5C-BC6F-FA44-A39F-19C30EB5E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6" y="3226974"/>
            <a:ext cx="8128000" cy="172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D993E-B796-2A4C-A1C2-CFA6A3F04827}"/>
              </a:ext>
            </a:extLst>
          </p:cNvPr>
          <p:cNvSpPr txBox="1"/>
          <p:nvPr/>
        </p:nvSpPr>
        <p:spPr>
          <a:xfrm>
            <a:off x="4386321" y="1958331"/>
            <a:ext cx="7118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US" sz="4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1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9E4F669C-44B3-D74E-9E34-858BA9235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45581" y="-2432694"/>
            <a:ext cx="8117136" cy="12175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83A13-EBB3-604F-8736-D1EAF809A4B1}"/>
              </a:ext>
            </a:extLst>
          </p:cNvPr>
          <p:cNvSpPr txBox="1"/>
          <p:nvPr/>
        </p:nvSpPr>
        <p:spPr>
          <a:xfrm>
            <a:off x="5179562" y="274075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772F9-65E5-B84E-8B1D-2F3E5CBAA3BC}"/>
              </a:ext>
            </a:extLst>
          </p:cNvPr>
          <p:cNvSpPr txBox="1"/>
          <p:nvPr/>
        </p:nvSpPr>
        <p:spPr>
          <a:xfrm>
            <a:off x="2419042" y="4294658"/>
            <a:ext cx="3397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Anathu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Suresh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Blessin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Mathew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Eldho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M.S.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Abhijith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P.R.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Abijith Anil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25E0D-99CD-F541-B6DA-BA7C2C0B6D9B}"/>
              </a:ext>
            </a:extLst>
          </p:cNvPr>
          <p:cNvSpPr txBox="1"/>
          <p:nvPr/>
        </p:nvSpPr>
        <p:spPr>
          <a:xfrm>
            <a:off x="3989496" y="1884477"/>
            <a:ext cx="5398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PIZZA</a:t>
            </a:r>
            <a:endParaRPr lang="en-US" sz="4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C30AE-A3A5-D647-AFFF-E81B8E63398E}"/>
              </a:ext>
            </a:extLst>
          </p:cNvPr>
          <p:cNvSpPr txBox="1"/>
          <p:nvPr/>
        </p:nvSpPr>
        <p:spPr>
          <a:xfrm rot="10800000" flipV="1">
            <a:off x="5256578" y="2574305"/>
            <a:ext cx="261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>
                <a:solidFill>
                  <a:srgbClr val="007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endParaRPr lang="en-US">
              <a:solidFill>
                <a:srgbClr val="007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D66A8-EA8D-D74F-AB99-B979C5C51487}"/>
              </a:ext>
            </a:extLst>
          </p:cNvPr>
          <p:cNvSpPr txBox="1"/>
          <p:nvPr/>
        </p:nvSpPr>
        <p:spPr>
          <a:xfrm>
            <a:off x="4750172" y="3065149"/>
            <a:ext cx="3223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Guide: Rajalakshmi K.R.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D9B5-E8CD-B14A-B2B1-3F29730F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A9BB07-7E9A-474D-AAF4-7C57D9C86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579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18573F1-4F23-9E44-9F0F-90049C9E3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98" y="2381950"/>
            <a:ext cx="8128000" cy="3059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34082-FCCB-554B-B08A-9AEF1C852371}"/>
              </a:ext>
            </a:extLst>
          </p:cNvPr>
          <p:cNvSpPr txBox="1"/>
          <p:nvPr/>
        </p:nvSpPr>
        <p:spPr>
          <a:xfrm>
            <a:off x="4549995" y="1107104"/>
            <a:ext cx="4465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5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F66C-0E6F-C145-8B60-DA4222A9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D21E20-0821-DE4C-B3DB-9545404FC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35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B102394-5FD7-8B4E-BDA0-A210170E9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0" y="3154962"/>
            <a:ext cx="8860119" cy="2653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37C54B-DE2A-B249-8909-CB5B30B4B851}"/>
              </a:ext>
            </a:extLst>
          </p:cNvPr>
          <p:cNvSpPr txBox="1"/>
          <p:nvPr/>
        </p:nvSpPr>
        <p:spPr>
          <a:xfrm>
            <a:off x="3925319" y="1690688"/>
            <a:ext cx="6881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  <a:endParaRPr lang="en-US" sz="440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7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A354-7AD0-AB4C-9E2C-10776931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69C04C-C542-EB4A-8FD1-558C48387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557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277B09-EB69-644A-800A-148DE5BB8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99" y="2479282"/>
            <a:ext cx="8128000" cy="2461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B8C799-AA3B-DA40-9894-EEF773F4D643}"/>
              </a:ext>
            </a:extLst>
          </p:cNvPr>
          <p:cNvSpPr txBox="1"/>
          <p:nvPr/>
        </p:nvSpPr>
        <p:spPr>
          <a:xfrm>
            <a:off x="5312810" y="1360531"/>
            <a:ext cx="430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en-US" sz="440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64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CE74-362E-6A46-BCD5-0FE44B9D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CA0DBA-C9CC-6F4F-9A8E-B64550106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4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542910-59D7-8744-922B-F240C8B3C721}"/>
              </a:ext>
            </a:extLst>
          </p:cNvPr>
          <p:cNvSpPr txBox="1"/>
          <p:nvPr/>
        </p:nvSpPr>
        <p:spPr>
          <a:xfrm>
            <a:off x="4251104" y="1834041"/>
            <a:ext cx="7277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endParaRPr lang="en-US" sz="4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E491C1B-0364-F348-BD36-5165E2660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t="-1" r="1" b="-41588"/>
          <a:stretch/>
        </p:blipFill>
        <p:spPr>
          <a:xfrm>
            <a:off x="2420471" y="2603482"/>
            <a:ext cx="8680076" cy="44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0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A001-AE3D-DF46-B3AB-1DAF0BA9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412E9A-9F63-3840-941A-1A71CF744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024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800E3CD-2190-D340-B737-7D26B7C48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98" y="2302061"/>
            <a:ext cx="8128000" cy="3794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897F21-B59B-FA4B-AA78-9EE13010B3F3}"/>
              </a:ext>
            </a:extLst>
          </p:cNvPr>
          <p:cNvSpPr txBox="1"/>
          <p:nvPr/>
        </p:nvSpPr>
        <p:spPr>
          <a:xfrm>
            <a:off x="4262717" y="1033329"/>
            <a:ext cx="6174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DETAILS</a:t>
            </a:r>
            <a:endParaRPr lang="en-US" sz="440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0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E58-8FB4-744F-AB8A-FF06C7E8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B4F206-B87C-D84C-B2CA-6E94A71CF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914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7AE976C-2264-F346-9369-45ABD1E29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18" b="-41990"/>
          <a:stretch/>
        </p:blipFill>
        <p:spPr>
          <a:xfrm>
            <a:off x="2545433" y="3001720"/>
            <a:ext cx="8077743" cy="225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23C53C-F52A-3444-88BA-8775A0656AFE}"/>
              </a:ext>
            </a:extLst>
          </p:cNvPr>
          <p:cNvSpPr txBox="1"/>
          <p:nvPr/>
        </p:nvSpPr>
        <p:spPr>
          <a:xfrm>
            <a:off x="5032867" y="1890216"/>
            <a:ext cx="5309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US" sz="440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21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64EC-49A9-8D47-98BA-2F3ECB4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D60A8E-FD85-244F-8CFB-8C614792D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932709" y="-3199183"/>
            <a:ext cx="22079192" cy="151670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CE563-C2E6-5F40-B987-B75C745A7F41}"/>
              </a:ext>
            </a:extLst>
          </p:cNvPr>
          <p:cNvSpPr txBox="1"/>
          <p:nvPr/>
        </p:nvSpPr>
        <p:spPr>
          <a:xfrm>
            <a:off x="7471064" y="44473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4C4D3-AC13-1147-B979-2D1FD994A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5" y="1805855"/>
            <a:ext cx="5293107" cy="4869459"/>
          </a:xfrm>
          <a:prstGeom prst="roundRect">
            <a:avLst>
              <a:gd name="adj" fmla="val 4664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FF36CF-B295-8A44-9A63-6C18D9347087}"/>
              </a:ext>
            </a:extLst>
          </p:cNvPr>
          <p:cNvSpPr txBox="1"/>
          <p:nvPr/>
        </p:nvSpPr>
        <p:spPr>
          <a:xfrm>
            <a:off x="232267" y="833351"/>
            <a:ext cx="10665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sz="4400" b="1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2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F144-192B-9C45-87FA-3AAB0852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D32B53-55ED-4547-AABA-562E1B044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2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C1CB77-7233-3649-933C-08315CC3EDB3}"/>
              </a:ext>
            </a:extLst>
          </p:cNvPr>
          <p:cNvSpPr txBox="1"/>
          <p:nvPr/>
        </p:nvSpPr>
        <p:spPr>
          <a:xfrm rot="10800000" flipV="1">
            <a:off x="3978699" y="1856783"/>
            <a:ext cx="7375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  <a:endParaRPr lang="en-US" sz="44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ABFD201-4C16-C44A-BA0B-47338997C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16190" b="14111"/>
          <a:stretch/>
        </p:blipFill>
        <p:spPr>
          <a:xfrm>
            <a:off x="3239517" y="3041049"/>
            <a:ext cx="7629440" cy="13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9115F61-AC93-804F-95A8-C51D8904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3DC2E962-FC41-6F4A-98E8-995B42C8B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85722" cy="7004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D26C72-68E7-BB45-93A6-353A537E4575}"/>
              </a:ext>
            </a:extLst>
          </p:cNvPr>
          <p:cNvSpPr txBox="1"/>
          <p:nvPr/>
        </p:nvSpPr>
        <p:spPr>
          <a:xfrm>
            <a:off x="5577271" y="835854"/>
            <a:ext cx="917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FOR ADMIN</a:t>
            </a:r>
            <a:endParaRPr lang="en-US" sz="4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AB13AA3-0560-A947-82AE-EC91D36E9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 t="6295"/>
          <a:stretch/>
        </p:blipFill>
        <p:spPr>
          <a:xfrm>
            <a:off x="4177051" y="1729057"/>
            <a:ext cx="8014949" cy="57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4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4609-1E71-B541-83D6-7A0D92C2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EABA37-2479-0246-A209-D52E31545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4095" y="0"/>
            <a:ext cx="12077905" cy="7139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BCECD-5625-EC44-B11B-1368822665CD}"/>
              </a:ext>
            </a:extLst>
          </p:cNvPr>
          <p:cNvSpPr txBox="1"/>
          <p:nvPr/>
        </p:nvSpPr>
        <p:spPr>
          <a:xfrm>
            <a:off x="3897711" y="4136414"/>
            <a:ext cx="106189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FOR</a:t>
            </a:r>
          </a:p>
          <a:p>
            <a:pPr algn="ctr"/>
            <a:r>
              <a:rPr lang="en-IN" sz="4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  <a:endParaRPr lang="en-US" sz="44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C3EB61C-C64B-014A-AE02-BED2C4C871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96"/>
          <a:stretch/>
        </p:blipFill>
        <p:spPr>
          <a:xfrm>
            <a:off x="114095" y="0"/>
            <a:ext cx="6369463" cy="74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3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915D-2139-BB46-88D7-AF85E036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475207-D9E8-B541-9097-00462A52C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359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BFA89414-7153-D24F-8BFF-46657590B197}"/>
              </a:ext>
            </a:extLst>
          </p:cNvPr>
          <p:cNvSpPr txBox="1">
            <a:spLocks/>
          </p:cNvSpPr>
          <p:nvPr/>
        </p:nvSpPr>
        <p:spPr>
          <a:xfrm>
            <a:off x="2231804" y="348634"/>
            <a:ext cx="5983126" cy="135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INDRODUCTION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355493-7722-BF48-99A3-F72228B1AD60}"/>
              </a:ext>
            </a:extLst>
          </p:cNvPr>
          <p:cNvSpPr txBox="1">
            <a:spLocks/>
          </p:cNvSpPr>
          <p:nvPr/>
        </p:nvSpPr>
        <p:spPr>
          <a:xfrm>
            <a:off x="2726736" y="2039895"/>
            <a:ext cx="8040455" cy="391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We are dealing with the project on online pizza shop. The central concept of this application is to allow the customers to shop pizzas virtually through internet.it's very user-friendly and safe</a:t>
            </a:r>
            <a:r>
              <a:rPr lang="en-IN" altLang="en-US" sz="32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en-US" sz="32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34616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804" y="340676"/>
            <a:ext cx="5983126" cy="1358543"/>
          </a:xfrm>
        </p:spPr>
        <p:txBody>
          <a:bodyPr>
            <a:normAutofit/>
          </a:bodyPr>
          <a:lstStyle/>
          <a:p>
            <a:pPr algn="l"/>
            <a:r>
              <a:rPr lang="en-I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F5E1C549-BE75-664C-B468-F16EA2F3B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" t="232095" r="2999" b="-344368"/>
          <a:stretch/>
        </p:blipFill>
        <p:spPr>
          <a:xfrm>
            <a:off x="3490744" y="2042041"/>
            <a:ext cx="5014743" cy="6650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6EC9F0-F853-C949-BC94-EBCBDCE37357}"/>
              </a:ext>
            </a:extLst>
          </p:cNvPr>
          <p:cNvSpPr txBox="1"/>
          <p:nvPr/>
        </p:nvSpPr>
        <p:spPr>
          <a:xfrm>
            <a:off x="2671840" y="1845914"/>
            <a:ext cx="8758160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The  application for online pizza shop is easily accessible, informative and helpful .The application is user-friendly and very simple there by a common man can easily access it .This system allows customers to order pizza of their own choice. It is also upgradable in future</a:t>
            </a:r>
            <a:endParaRPr lang="en-GB" sz="32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0012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29B9F175-F324-4246-920D-8AA60F1D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4232910" y="-700859"/>
            <a:ext cx="13131485" cy="10505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5BF9B-8C2D-2941-A6FF-72070A55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806" y="1719972"/>
            <a:ext cx="9984248" cy="721089"/>
          </a:xfrm>
        </p:spPr>
        <p:txBody>
          <a:bodyPr/>
          <a:lstStyle/>
          <a:p>
            <a:r>
              <a:rPr lang="en-I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FB481-8FEB-F941-A0EF-9BBF202851ED}"/>
              </a:ext>
            </a:extLst>
          </p:cNvPr>
          <p:cNvSpPr txBox="1"/>
          <p:nvPr/>
        </p:nvSpPr>
        <p:spPr>
          <a:xfrm>
            <a:off x="5126826" y="3261716"/>
            <a:ext cx="5887538" cy="223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D895E-6911-2F49-875D-68F23A2F64A5}"/>
              </a:ext>
            </a:extLst>
          </p:cNvPr>
          <p:cNvSpPr txBox="1"/>
          <p:nvPr/>
        </p:nvSpPr>
        <p:spPr>
          <a:xfrm>
            <a:off x="743869" y="2557075"/>
            <a:ext cx="8985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B0604020202020204" pitchFamily="34" charset="0"/>
              </a:rPr>
              <a:t>Database design concept(Henry korth)</a:t>
            </a:r>
            <a:endParaRPr lang="en-IN" sz="240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B0604020202020204" pitchFamily="34" charset="0"/>
              </a:rPr>
              <a:t>Software Engineering (K.K Aggarwal and Yogesh Singh)</a:t>
            </a:r>
            <a:endParaRPr lang="en-IN" sz="240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B0604020202020204" pitchFamily="34" charset="0"/>
              </a:rPr>
              <a:t>System analysis and design (Elias M award)</a:t>
            </a:r>
            <a:endParaRPr lang="en-IN" sz="240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B0604020202020204" pitchFamily="34" charset="0"/>
              </a:rPr>
              <a:t>https://www.freeprojectz.com</a:t>
            </a:r>
            <a:endParaRPr lang="en-IN" sz="240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89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493C-49B9-D240-AF65-0CDB15E7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A4F052-A18B-5349-8E96-F2937AE88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61BCB-8E92-D04A-8D2E-28992549E405}"/>
              </a:ext>
            </a:extLst>
          </p:cNvPr>
          <p:cNvSpPr txBox="1"/>
          <p:nvPr/>
        </p:nvSpPr>
        <p:spPr>
          <a:xfrm>
            <a:off x="2812269" y="2767280"/>
            <a:ext cx="6441752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sz="8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3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64EC-49A9-8D47-98BA-2F3ECB4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D60A8E-FD85-244F-8CFB-8C614792D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7710" y="-1"/>
            <a:ext cx="16812491" cy="106402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CE563-C2E6-5F40-B987-B75C745A7F41}"/>
              </a:ext>
            </a:extLst>
          </p:cNvPr>
          <p:cNvSpPr txBox="1"/>
          <p:nvPr/>
        </p:nvSpPr>
        <p:spPr>
          <a:xfrm>
            <a:off x="7471064" y="44473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3F452-E4A7-E449-884C-0795536CE7C1}"/>
              </a:ext>
            </a:extLst>
          </p:cNvPr>
          <p:cNvSpPr txBox="1"/>
          <p:nvPr/>
        </p:nvSpPr>
        <p:spPr>
          <a:xfrm>
            <a:off x="491427" y="2587068"/>
            <a:ext cx="9068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  <a:endParaRPr lang="en-US" sz="4400" b="1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3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1048603"/>
          <p:cNvSpPr txBox="1"/>
          <p:nvPr/>
        </p:nvSpPr>
        <p:spPr>
          <a:xfrm>
            <a:off x="525061" y="418743"/>
            <a:ext cx="7923584" cy="802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GB" sz="4800" b="1">
                <a:solidFill>
                  <a:srgbClr val="36363D"/>
                </a:solidFill>
                <a:latin typeface="Times New Roman"/>
                <a:ea typeface="Times New Roman"/>
                <a:cs typeface="Times New Roman"/>
              </a:rPr>
              <a:t>SYSTEM ANALYSIS</a:t>
            </a:r>
            <a:endParaRPr lang="en-GB" sz="4800" b="1">
              <a:solidFill>
                <a:srgbClr val="36363D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629"/>
            <a:ext cx="12192000" cy="6244360"/>
          </a:xfrm>
          <a:prstGeom prst="rect">
            <a:avLst/>
          </a:prstGeom>
        </p:spPr>
      </p:pic>
      <p:sp>
        <p:nvSpPr>
          <p:cNvPr id="1048605" name="TextBox 1048604"/>
          <p:cNvSpPr txBox="1"/>
          <p:nvPr/>
        </p:nvSpPr>
        <p:spPr>
          <a:xfrm>
            <a:off x="1050121" y="1221383"/>
            <a:ext cx="11141879" cy="2491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0">
                <a:solidFill>
                  <a:srgbClr val="000000"/>
                </a:solidFill>
                <a:latin typeface="Times New Roman"/>
                <a:cs typeface="Times New Roman"/>
              </a:rPr>
              <a:t>System analysis is conducted for the purpose of studying a system or its parts in order to identify its objectives.Finds the cons of existing system and make an proposed system</a:t>
            </a:r>
            <a:endParaRPr lang="en-GB" sz="3600" b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48606" name="Rectangle 1048605"/>
          <p:cNvSpPr/>
          <p:nvPr/>
        </p:nvSpPr>
        <p:spPr>
          <a:xfrm>
            <a:off x="1050119" y="1169372"/>
            <a:ext cx="6367737" cy="110339"/>
          </a:xfrm>
          <a:prstGeom prst="rect">
            <a:avLst/>
          </a:prstGeom>
          <a:solidFill>
            <a:srgbClr val="FFC000"/>
          </a:solidFill>
          <a:ln w="25400">
            <a:noFill/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cxnSp>
        <p:nvCxnSpPr>
          <p:cNvPr id="3145729" name="Connector: Elbow 3145728"/>
          <p:cNvCxnSpPr>
            <a:cxnSpLocks/>
          </p:cNvCxnSpPr>
          <p:nvPr/>
        </p:nvCxnSpPr>
        <p:spPr>
          <a:xfrm rot="5419224">
            <a:off x="740577" y="-565434"/>
            <a:ext cx="10719139" cy="13453210"/>
          </a:xfrm>
          <a:prstGeom prst="bentConnector3">
            <a:avLst/>
          </a:prstGeom>
          <a:solidFill>
            <a:srgbClr val="FFFFFF"/>
          </a:solidFill>
          <a:ln w="63500">
            <a:solidFill>
              <a:srgbClr val="808080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93245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326464"/>
            <a:ext cx="12192000" cy="6244360"/>
          </a:xfrm>
          <a:prstGeom prst="rect">
            <a:avLst/>
          </a:prstGeom>
        </p:spPr>
      </p:pic>
      <p:sp>
        <p:nvSpPr>
          <p:cNvPr id="1048607" name="TextBox 1048606"/>
          <p:cNvSpPr txBox="1"/>
          <p:nvPr/>
        </p:nvSpPr>
        <p:spPr>
          <a:xfrm>
            <a:off x="287303" y="340655"/>
            <a:ext cx="6772617" cy="12852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 u="none">
                <a:solidFill>
                  <a:srgbClr val="000000"/>
                </a:solidFill>
                <a:latin typeface="Times New Roman"/>
                <a:cs typeface="Times New Roman"/>
              </a:rPr>
              <a:t>EXISTING SYSTEM</a:t>
            </a:r>
            <a:endParaRPr lang="en-GB" sz="4000" b="1" u="none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GB" sz="4000" b="1" u="none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48608" name="TextBox 1048607"/>
          <p:cNvSpPr txBox="1"/>
          <p:nvPr/>
        </p:nvSpPr>
        <p:spPr>
          <a:xfrm>
            <a:off x="971789" y="983274"/>
            <a:ext cx="11045402" cy="24917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Existing system is the physical shop and Their works are done manually.Also customers need to visit shop directly.thus it has some problems 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48609" name="Rectangle 1048608"/>
          <p:cNvSpPr/>
          <p:nvPr/>
        </p:nvSpPr>
        <p:spPr>
          <a:xfrm flipV="1">
            <a:off x="971788" y="977156"/>
            <a:ext cx="5959539" cy="6119"/>
          </a:xfrm>
          <a:prstGeom prst="rect">
            <a:avLst/>
          </a:prstGeom>
          <a:noFill/>
          <a:ln w="63500">
            <a:solidFill>
              <a:srgbClr val="FF0000"/>
            </a:solidFill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cxnSp>
        <p:nvCxnSpPr>
          <p:cNvPr id="3145730" name="Connector: Elbow 3145729"/>
          <p:cNvCxnSpPr>
            <a:cxnSpLocks/>
          </p:cNvCxnSpPr>
          <p:nvPr/>
        </p:nvCxnSpPr>
        <p:spPr>
          <a:xfrm rot="5400000">
            <a:off x="2520214" y="-853902"/>
            <a:ext cx="7948548" cy="14097518"/>
          </a:xfrm>
          <a:prstGeom prst="bentConnector3">
            <a:avLst/>
          </a:prstGeom>
          <a:solidFill>
            <a:srgbClr val="FFFFFF"/>
          </a:solidFill>
          <a:ln w="63500">
            <a:solidFill>
              <a:srgbClr val="FFC000"/>
            </a:solidFill>
          </a:ln>
        </p:spPr>
      </p:cxnSp>
    </p:spTree>
    <p:extLst>
      <p:ext uri="{BB962C8B-B14F-4D97-AF65-F5344CB8AC3E}">
        <p14:creationId xmlns:p14="http://schemas.microsoft.com/office/powerpoint/2010/main" val="429043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1048609"/>
          <p:cNvSpPr txBox="1"/>
          <p:nvPr/>
        </p:nvSpPr>
        <p:spPr>
          <a:xfrm>
            <a:off x="305399" y="548638"/>
            <a:ext cx="9621355" cy="11582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3600" b="1" u="none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DISADVANTAGES OF EXISTING SYSTEM</a:t>
            </a:r>
            <a:endParaRPr lang="en-GB" sz="3600" b="1" u="none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algn="l"/>
            <a:endParaRPr lang="en-GB" sz="3600" b="1" u="none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117" y="0"/>
            <a:ext cx="1707742" cy="6858000"/>
          </a:xfrm>
          <a:prstGeom prst="rect">
            <a:avLst/>
          </a:prstGeom>
        </p:spPr>
      </p:pic>
      <p:sp>
        <p:nvSpPr>
          <p:cNvPr id="1048611" name="TextBox 1048610"/>
          <p:cNvSpPr txBox="1"/>
          <p:nvPr/>
        </p:nvSpPr>
        <p:spPr>
          <a:xfrm>
            <a:off x="863566" y="1127759"/>
            <a:ext cx="11045402" cy="4091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Time consuming 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Less user friendly 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Description of product limited 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Difficult to identity required product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More manpower required 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3145731" name="Connector: Elbow 3145730"/>
          <p:cNvCxnSpPr>
            <a:cxnSpLocks/>
          </p:cNvCxnSpPr>
          <p:nvPr/>
        </p:nvCxnSpPr>
        <p:spPr>
          <a:xfrm>
            <a:off x="8218346" y="-665967"/>
            <a:ext cx="6206545" cy="8739308"/>
          </a:xfrm>
          <a:prstGeom prst="bentConnector3">
            <a:avLst/>
          </a:prstGeom>
          <a:solidFill>
            <a:srgbClr val="FFFFFF"/>
          </a:solidFill>
          <a:ln w="63500">
            <a:solidFill>
              <a:srgbClr val="36363D"/>
            </a:solidFill>
          </a:ln>
        </p:spPr>
      </p:cxnSp>
      <p:sp>
        <p:nvSpPr>
          <p:cNvPr id="1048612" name="Rectangle 1048611"/>
          <p:cNvSpPr/>
          <p:nvPr/>
        </p:nvSpPr>
        <p:spPr>
          <a:xfrm>
            <a:off x="863566" y="1090122"/>
            <a:ext cx="9167902" cy="37636"/>
          </a:xfrm>
          <a:prstGeom prst="rect">
            <a:avLst/>
          </a:prstGeom>
          <a:solidFill>
            <a:srgbClr val="FF6600"/>
          </a:solidFill>
          <a:ln w="25400">
            <a:noFill/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6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1048612"/>
          <p:cNvSpPr txBox="1"/>
          <p:nvPr/>
        </p:nvSpPr>
        <p:spPr>
          <a:xfrm>
            <a:off x="426725" y="431813"/>
            <a:ext cx="6868910" cy="1285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latin typeface="Times New Roman"/>
                <a:cs typeface="Times New Roman"/>
              </a:rPr>
              <a:t>PROPOSED SYSTEM</a:t>
            </a:r>
            <a:endParaRPr lang="en-GB" sz="40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GB" sz="4000">
                <a:solidFill>
                  <a:srgbClr val="000000"/>
                </a:solidFill>
              </a:rPr>
              <a:t>
</a:t>
            </a:r>
          </a:p>
        </p:txBody>
      </p:sp>
      <p:sp>
        <p:nvSpPr>
          <p:cNvPr id="1048614" name="TextBox 1048613"/>
          <p:cNvSpPr txBox="1"/>
          <p:nvPr/>
        </p:nvSpPr>
        <p:spPr>
          <a:xfrm>
            <a:off x="877388" y="1074432"/>
            <a:ext cx="9903667" cy="4091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cs typeface="Times New Roman"/>
              </a:rPr>
              <a:t>The drawbacks of the existing system can be solved by new system.that is online pizza delivery</a:t>
            </a:r>
            <a:endParaRPr lang="en-GB" sz="36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cs typeface="Times New Roman"/>
              </a:rPr>
              <a:t>User friendly</a:t>
            </a:r>
            <a:endParaRPr lang="en-GB" sz="36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cs typeface="Times New Roman"/>
              </a:rPr>
              <a:t>Save time</a:t>
            </a:r>
            <a:endParaRPr lang="en-GB" sz="36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GB" sz="36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792436" y="1011300"/>
            <a:ext cx="8532091" cy="4835401"/>
          </a:xfrm>
          <a:prstGeom prst="rect">
            <a:avLst/>
          </a:prstGeom>
        </p:spPr>
      </p:pic>
      <p:sp>
        <p:nvSpPr>
          <p:cNvPr id="1048615" name="Rectangle 1048614"/>
          <p:cNvSpPr/>
          <p:nvPr/>
        </p:nvSpPr>
        <p:spPr>
          <a:xfrm flipV="1">
            <a:off x="877388" y="1071373"/>
            <a:ext cx="5959539" cy="6119"/>
          </a:xfrm>
          <a:prstGeom prst="rect">
            <a:avLst/>
          </a:prstGeom>
          <a:noFill/>
          <a:ln w="63500">
            <a:solidFill>
              <a:srgbClr val="FF0000"/>
            </a:solidFill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  <p:cxnSp>
        <p:nvCxnSpPr>
          <p:cNvPr id="3145732" name="Connector: Elbow 3145731"/>
          <p:cNvCxnSpPr>
            <a:cxnSpLocks/>
          </p:cNvCxnSpPr>
          <p:nvPr/>
        </p:nvCxnSpPr>
        <p:spPr>
          <a:xfrm>
            <a:off x="7840988" y="-837045"/>
            <a:ext cx="7410245" cy="8556020"/>
          </a:xfrm>
          <a:prstGeom prst="bentConnector3">
            <a:avLst/>
          </a:prstGeom>
          <a:solidFill>
            <a:srgbClr val="FFFFFF"/>
          </a:solidFill>
          <a:ln w="63500">
            <a:solidFill>
              <a:srgbClr val="FF0000"/>
            </a:solidFill>
          </a:ln>
        </p:spPr>
      </p:cxnSp>
    </p:spTree>
    <p:extLst>
      <p:ext uri="{BB962C8B-B14F-4D97-AF65-F5344CB8AC3E}">
        <p14:creationId xmlns:p14="http://schemas.microsoft.com/office/powerpoint/2010/main" val="351569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382821">
            <a:off x="-6024066" y="871221"/>
            <a:ext cx="7859274" cy="5115559"/>
          </a:xfrm>
          <a:prstGeom prst="rect">
            <a:avLst/>
          </a:prstGeom>
        </p:spPr>
      </p:pic>
      <p:sp>
        <p:nvSpPr>
          <p:cNvPr id="1048616" name="TextBox 1048615"/>
          <p:cNvSpPr txBox="1"/>
          <p:nvPr/>
        </p:nvSpPr>
        <p:spPr>
          <a:xfrm>
            <a:off x="875221" y="426726"/>
            <a:ext cx="9621355" cy="1158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 u="none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ADVANTAGES OF PROPOSED SYSTEM</a:t>
            </a:r>
            <a:endParaRPr lang="en-GB" sz="3600" b="1" u="none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GB" sz="3600" b="1" u="none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48617" name="TextBox 1048616"/>
          <p:cNvSpPr txBox="1"/>
          <p:nvPr/>
        </p:nvSpPr>
        <p:spPr>
          <a:xfrm>
            <a:off x="1251560" y="982980"/>
            <a:ext cx="11542899" cy="48920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Reliable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Fast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Better Service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User friendly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Greater efficiency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altLang="en-US" sz="36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Ease of use</a:t>
            </a:r>
            <a:endParaRPr lang="en-GB" sz="36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3145733" name="Connector: Elbow 3145732"/>
          <p:cNvCxnSpPr>
            <a:cxnSpLocks/>
          </p:cNvCxnSpPr>
          <p:nvPr/>
        </p:nvCxnSpPr>
        <p:spPr>
          <a:xfrm>
            <a:off x="-3106174" y="-513369"/>
            <a:ext cx="7330915" cy="8905673"/>
          </a:xfrm>
          <a:prstGeom prst="bentConnector3">
            <a:avLst/>
          </a:prstGeom>
          <a:solidFill>
            <a:srgbClr val="FFFFFF"/>
          </a:solidFill>
          <a:ln w="63500">
            <a:solidFill>
              <a:srgbClr val="FFC000"/>
            </a:solidFill>
          </a:ln>
        </p:spPr>
      </p:cxnSp>
      <p:sp>
        <p:nvSpPr>
          <p:cNvPr id="1048618" name="Rectangle 1048617"/>
          <p:cNvSpPr/>
          <p:nvPr/>
        </p:nvSpPr>
        <p:spPr>
          <a:xfrm>
            <a:off x="1512048" y="1005845"/>
            <a:ext cx="9167902" cy="37636"/>
          </a:xfrm>
          <a:prstGeom prst="rect">
            <a:avLst/>
          </a:prstGeom>
          <a:solidFill>
            <a:srgbClr val="FF6600"/>
          </a:solidFill>
          <a:ln w="25400">
            <a:noFill/>
            <a:prstDash val="solid"/>
          </a:ln>
        </p:spPr>
        <p:txBody>
          <a:bodyPr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7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PIZZA</dc:title>
  <cp:revision>55</cp:revision>
  <dcterms:modified xsi:type="dcterms:W3CDTF">2020-08-23T05:31:54Z</dcterms:modified>
</cp:coreProperties>
</file>