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1" r:id="rId4"/>
    <p:sldId id="265" r:id="rId5"/>
    <p:sldId id="276" r:id="rId6"/>
    <p:sldId id="274" r:id="rId7"/>
    <p:sldId id="278" r:id="rId8"/>
    <p:sldId id="275" r:id="rId9"/>
    <p:sldId id="259" r:id="rId10"/>
    <p:sldId id="277" r:id="rId11"/>
    <p:sldId id="279" r:id="rId12"/>
    <p:sldId id="280" r:id="rId13"/>
    <p:sldId id="282" r:id="rId14"/>
    <p:sldId id="281" r:id="rId15"/>
    <p:sldId id="283"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BB945E7-C0A1-437E-B8AC-B9FDD4C2BE51}" type="slidenum">
              <a:rPr lang="en-IN" smtClean="0"/>
              <a:t>‹#›</a:t>
            </a:fld>
            <a:endParaRPr lang="en-IN"/>
          </a:p>
        </p:txBody>
      </p:sp>
    </p:spTree>
    <p:extLst>
      <p:ext uri="{BB962C8B-B14F-4D97-AF65-F5344CB8AC3E}">
        <p14:creationId xmlns:p14="http://schemas.microsoft.com/office/powerpoint/2010/main" val="373871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31807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420446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189147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F4286EB-80DC-4B4D-8500-57FD30A2A062}" type="datetimeFigureOut">
              <a:rPr lang="en-IN" smtClean="0"/>
              <a:t>13-04-2022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BB945E7-C0A1-437E-B8AC-B9FDD4C2BE51}" type="slidenum">
              <a:rPr lang="en-IN" smtClean="0"/>
              <a:t>‹#›</a:t>
            </a:fld>
            <a:endParaRPr lang="en-IN"/>
          </a:p>
        </p:txBody>
      </p:sp>
    </p:spTree>
    <p:extLst>
      <p:ext uri="{BB962C8B-B14F-4D97-AF65-F5344CB8AC3E}">
        <p14:creationId xmlns:p14="http://schemas.microsoft.com/office/powerpoint/2010/main" val="379588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4286EB-80DC-4B4D-8500-57FD30A2A062}"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164324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4286EB-80DC-4B4D-8500-57FD30A2A062}"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14859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4286EB-80DC-4B4D-8500-57FD30A2A062}"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185533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286EB-80DC-4B4D-8500-57FD30A2A062}"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07563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286EB-80DC-4B4D-8500-57FD30A2A062}"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41554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286EB-80DC-4B4D-8500-57FD30A2A062}" type="datetimeFigureOut">
              <a:rPr lang="en-IN" smtClean="0"/>
              <a:t>13-04-2022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58832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F4286EB-80DC-4B4D-8500-57FD30A2A062}" type="datetimeFigureOut">
              <a:rPr lang="en-IN" smtClean="0"/>
              <a:t>13-04-2022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BB945E7-C0A1-437E-B8AC-B9FDD4C2BE51}" type="slidenum">
              <a:rPr lang="en-IN" smtClean="0"/>
              <a:t>‹#›</a:t>
            </a:fld>
            <a:endParaRPr lang="en-IN"/>
          </a:p>
        </p:txBody>
      </p:sp>
    </p:spTree>
    <p:extLst>
      <p:ext uri="{BB962C8B-B14F-4D97-AF65-F5344CB8AC3E}">
        <p14:creationId xmlns:p14="http://schemas.microsoft.com/office/powerpoint/2010/main" val="2260501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jrar.org/papers/IJRAR1APP028.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79AA-B468-42F8-B5B3-7437F86C68C7}"/>
              </a:ext>
            </a:extLst>
          </p:cNvPr>
          <p:cNvSpPr>
            <a:spLocks noGrp="1"/>
          </p:cNvSpPr>
          <p:nvPr>
            <p:ph type="ctrTitle"/>
          </p:nvPr>
        </p:nvSpPr>
        <p:spPr>
          <a:xfrm>
            <a:off x="934948" y="1335639"/>
            <a:ext cx="10187205" cy="3132391"/>
          </a:xfrm>
        </p:spPr>
        <p:txBody>
          <a:bodyPr/>
          <a:lstStyle/>
          <a:p>
            <a:r>
              <a:rPr lang="en-US" sz="7200" dirty="0"/>
              <a:t>Graphical password authentication system</a:t>
            </a:r>
            <a:endParaRPr lang="en-IN" sz="7200" dirty="0"/>
          </a:p>
        </p:txBody>
      </p:sp>
      <p:sp>
        <p:nvSpPr>
          <p:cNvPr id="3" name="Subtitle 2">
            <a:extLst>
              <a:ext uri="{FF2B5EF4-FFF2-40B4-BE49-F238E27FC236}">
                <a16:creationId xmlns:a16="http://schemas.microsoft.com/office/drawing/2014/main" id="{EEF79F34-9932-489D-A8FF-701D2233A8EC}"/>
              </a:ext>
            </a:extLst>
          </p:cNvPr>
          <p:cNvSpPr>
            <a:spLocks noGrp="1"/>
          </p:cNvSpPr>
          <p:nvPr>
            <p:ph type="subTitle" idx="1"/>
          </p:nvPr>
        </p:nvSpPr>
        <p:spPr>
          <a:xfrm>
            <a:off x="1069847" y="4389120"/>
            <a:ext cx="8536489" cy="1374682"/>
          </a:xfrm>
        </p:spPr>
        <p:txBody>
          <a:bodyPr>
            <a:normAutofit/>
          </a:bodyPr>
          <a:lstStyle/>
          <a:p>
            <a:r>
              <a:rPr lang="en-US" dirty="0">
                <a:effectLst>
                  <a:outerShdw blurRad="38100" dist="38100" dir="2700000" algn="tl">
                    <a:srgbClr val="000000">
                      <a:alpha val="43137"/>
                    </a:srgbClr>
                  </a:outerShdw>
                </a:effectLst>
              </a:rPr>
              <a:t>Review – II &amp; III</a:t>
            </a:r>
          </a:p>
          <a:p>
            <a:r>
              <a:rPr lang="en-US" dirty="0">
                <a:effectLst>
                  <a:outerShdw blurRad="38100" dist="38100" dir="2700000" algn="tl">
                    <a:srgbClr val="000000">
                      <a:alpha val="43137"/>
                    </a:srgbClr>
                  </a:outerShdw>
                </a:effectLst>
              </a:rPr>
              <a:t>CSE3502 – Information Security Management( J Component )</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354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863029" y="484632"/>
            <a:ext cx="10664575" cy="1231152"/>
          </a:xfrm>
        </p:spPr>
        <p:txBody>
          <a:bodyPr/>
          <a:lstStyle/>
          <a:p>
            <a:r>
              <a:rPr lang="en-US" dirty="0">
                <a:effectLst>
                  <a:outerShdw blurRad="38100" dist="38100" dir="2700000" algn="tl">
                    <a:srgbClr val="000000">
                      <a:alpha val="43137"/>
                    </a:srgbClr>
                  </a:outerShdw>
                </a:effectLst>
                <a:latin typeface="+mn-lt"/>
              </a:rPr>
              <a:t>IMPROVEMENTS (SECURITY)</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1561673"/>
            <a:ext cx="10058400" cy="4962418"/>
          </a:xfrm>
        </p:spPr>
        <p:txBody>
          <a:bodyPr>
            <a:normAutofit/>
          </a:bodyPr>
          <a:lstStyle/>
          <a:p>
            <a:pPr marL="0" indent="0" algn="l">
              <a:buNone/>
            </a:pPr>
            <a:r>
              <a:rPr lang="en-US" b="1" i="0" dirty="0" err="1">
                <a:solidFill>
                  <a:srgbClr val="24292F"/>
                </a:solidFill>
                <a:effectLst/>
                <a:latin typeface="-apple-system"/>
              </a:rPr>
              <a:t>Bruteforce</a:t>
            </a:r>
            <a:r>
              <a:rPr lang="en-US" b="1" i="0" dirty="0">
                <a:solidFill>
                  <a:srgbClr val="24292F"/>
                </a:solidFill>
                <a:effectLst/>
                <a:latin typeface="-apple-system"/>
              </a:rPr>
              <a:t>: </a:t>
            </a:r>
            <a:r>
              <a:rPr lang="en-US" b="0" i="0" dirty="0">
                <a:solidFill>
                  <a:srgbClr val="24292F"/>
                </a:solidFill>
                <a:effectLst/>
                <a:latin typeface="-apple-system"/>
              </a:rPr>
              <a:t>After reaching max tries, the user will be notified via message through email. And the further authentication through the generic URL/website is disabled for that user account, instead, they have to use the link that will be sent by the company in the notification email. This also lets the legitimate user know about the adversary.</a:t>
            </a:r>
          </a:p>
          <a:p>
            <a:pPr marL="0" indent="0" algn="l">
              <a:buNone/>
            </a:pPr>
            <a:r>
              <a:rPr lang="en-US" b="1" i="0" dirty="0">
                <a:solidFill>
                  <a:srgbClr val="24292F"/>
                </a:solidFill>
                <a:effectLst/>
                <a:latin typeface="-apple-system"/>
              </a:rPr>
              <a:t>Shoulder Surfing: </a:t>
            </a:r>
            <a:r>
              <a:rPr lang="en-US" b="0" i="0" dirty="0">
                <a:solidFill>
                  <a:srgbClr val="24292F"/>
                </a:solidFill>
                <a:effectLst/>
                <a:latin typeface="-apple-system"/>
              </a:rPr>
              <a:t>Shoulder surfing is a type of social engineering technique used to obtain information such as personal identification numbers (PINs), passwords and other confidential data by looking over the victim's shoulder. The system we adopt is similar to the Phone pattern system. The pattern is invisible on the screen when the users draw it. This makes it incredibly tough for the adversary to see the images on the grid that the user clicks.</a:t>
            </a:r>
          </a:p>
          <a:p>
            <a:pPr marL="0" indent="0" algn="l">
              <a:buNone/>
            </a:pPr>
            <a:r>
              <a:rPr lang="en-US" b="1" i="0" dirty="0">
                <a:solidFill>
                  <a:srgbClr val="24292F"/>
                </a:solidFill>
                <a:effectLst/>
                <a:latin typeface="-apple-system"/>
              </a:rPr>
              <a:t>Spyware: </a:t>
            </a:r>
            <a:r>
              <a:rPr lang="en-US" b="0" i="0" dirty="0">
                <a:solidFill>
                  <a:srgbClr val="24292F"/>
                </a:solidFill>
                <a:effectLst/>
                <a:latin typeface="-apple-system"/>
              </a:rPr>
              <a:t>Graphical password systems resist spyware more easily than regular passwords. Key-loggers secretly capture keystrokes and transfer, but if the spyware wants to track the mouse movements, it can be tracked, but the adversary wouldn’t know which part of the mouse event is actually the graphical password. The timeline vs mouse-event graph is too difficult to get the pattern</a:t>
            </a:r>
          </a:p>
          <a:p>
            <a:pPr marL="0" indent="0" algn="just">
              <a:lnSpc>
                <a:spcPct val="110000"/>
              </a:lnSpc>
              <a:buNone/>
            </a:pPr>
            <a:endParaRPr lang="en-US"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167057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863029" y="484632"/>
            <a:ext cx="10664575" cy="1231152"/>
          </a:xfrm>
        </p:spPr>
        <p:txBody>
          <a:bodyPr/>
          <a:lstStyle/>
          <a:p>
            <a:r>
              <a:rPr lang="en-US" dirty="0">
                <a:effectLst>
                  <a:outerShdw blurRad="38100" dist="38100" dir="2700000" algn="tl">
                    <a:srgbClr val="000000">
                      <a:alpha val="43137"/>
                    </a:srgbClr>
                  </a:outerShdw>
                </a:effectLst>
                <a:latin typeface="+mn-lt"/>
              </a:rPr>
              <a:t>IMPROVEMENTS (SECURITY)</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1561673"/>
            <a:ext cx="10058400" cy="4962418"/>
          </a:xfrm>
        </p:spPr>
        <p:txBody>
          <a:bodyPr>
            <a:normAutofit/>
          </a:bodyPr>
          <a:lstStyle/>
          <a:p>
            <a:pPr marL="0" indent="0" algn="l">
              <a:buNone/>
            </a:pPr>
            <a:r>
              <a:rPr lang="en-US" b="1" i="0" dirty="0">
                <a:solidFill>
                  <a:srgbClr val="24292F"/>
                </a:solidFill>
                <a:effectLst/>
                <a:latin typeface="-apple-system"/>
              </a:rPr>
              <a:t>Hidden Camera: </a:t>
            </a:r>
            <a:r>
              <a:rPr lang="en-US" b="0" i="0" dirty="0">
                <a:solidFill>
                  <a:srgbClr val="24292F"/>
                </a:solidFill>
                <a:effectLst/>
                <a:latin typeface="-apple-system"/>
              </a:rPr>
              <a:t>There will be a camera in front of the user which identifies a face while authentication i.e., the number of pixels the face occupies should be 80-90% of the total pixels in the current frame and if this condition is not satisfied then the screen does not show the graphical password. It alerts the user to cover the screen with a proper posture. But this will be a costly operation.</a:t>
            </a:r>
          </a:p>
          <a:p>
            <a:pPr marL="0" indent="0" algn="l">
              <a:buNone/>
            </a:pPr>
            <a:r>
              <a:rPr lang="en-US" b="1" i="0" dirty="0">
                <a:solidFill>
                  <a:srgbClr val="24292F"/>
                </a:solidFill>
                <a:effectLst/>
                <a:latin typeface="-apple-system"/>
              </a:rPr>
              <a:t>Phishing: </a:t>
            </a:r>
            <a:r>
              <a:rPr lang="en-US" b="0" i="0" dirty="0">
                <a:solidFill>
                  <a:srgbClr val="24292F"/>
                </a:solidFill>
                <a:effectLst/>
                <a:latin typeface="-apple-system"/>
              </a:rPr>
              <a:t>Since the adversary is made to believe that the password is a set of images, it’s not possible to make a fake page, since the adversary thinks he doesn’t know the images. Moreover, we restrict the user to one attempt and suggest the user to give a fake password every time so that he triggers the server to send and URL in email so that he can log in through the legitimate login page, and the adversary cannot send the URL to users from a legitimate server. However, when the adversary knows the technique this attack might be still possible.</a:t>
            </a:r>
          </a:p>
          <a:p>
            <a:pPr marL="0" indent="0">
              <a:buNone/>
            </a:pPr>
            <a:br>
              <a:rPr lang="en-US" dirty="0"/>
            </a:br>
            <a:endParaRPr lang="en-US"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50364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863029" y="484632"/>
            <a:ext cx="10664575" cy="1231152"/>
          </a:xfrm>
        </p:spPr>
        <p:txBody>
          <a:bodyPr/>
          <a:lstStyle/>
          <a:p>
            <a:r>
              <a:rPr lang="en-US" dirty="0">
                <a:effectLst>
                  <a:outerShdw blurRad="38100" dist="38100" dir="2700000" algn="tl">
                    <a:srgbClr val="000000">
                      <a:alpha val="43137"/>
                    </a:srgbClr>
                  </a:outerShdw>
                </a:effectLst>
                <a:latin typeface="+mn-lt"/>
              </a:rPr>
              <a:t>SCREENSHOTS</a:t>
            </a:r>
            <a:endParaRPr lang="en-IN"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01322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1E88-6EFD-451A-B9B0-2E5F01BC873B}"/>
              </a:ext>
            </a:extLst>
          </p:cNvPr>
          <p:cNvSpPr>
            <a:spLocks noGrp="1"/>
          </p:cNvSpPr>
          <p:nvPr>
            <p:ph type="title"/>
          </p:nvPr>
        </p:nvSpPr>
        <p:spPr/>
        <p:txBody>
          <a:bodyPr/>
          <a:lstStyle/>
          <a:p>
            <a:r>
              <a:rPr lang="en-US" dirty="0"/>
              <a:t>deployment</a:t>
            </a:r>
            <a:endParaRPr lang="en-IN" dirty="0"/>
          </a:p>
        </p:txBody>
      </p:sp>
    </p:spTree>
    <p:extLst>
      <p:ext uri="{BB962C8B-B14F-4D97-AF65-F5344CB8AC3E}">
        <p14:creationId xmlns:p14="http://schemas.microsoft.com/office/powerpoint/2010/main" val="108037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7423C3-46F4-4631-A295-D62C49D3A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76250" y="428625"/>
            <a:ext cx="10954868" cy="581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72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7423C3-46F4-4631-A295-D62C49D3A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76250" y="428626"/>
            <a:ext cx="10954868" cy="581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09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7423C3-46F4-4631-A295-D62C49D3A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76250" y="428626"/>
            <a:ext cx="10954868" cy="581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26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team members</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168739"/>
          </a:xfrm>
        </p:spPr>
        <p:txBody>
          <a:bodyPr>
            <a:normAutofit/>
          </a:bodyPr>
          <a:lstStyle/>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Wilson Vidyut Doloy</a:t>
            </a:r>
            <a:br>
              <a:rPr lang="en-US" sz="2800" dirty="0">
                <a:effectLst>
                  <a:outerShdw blurRad="38100" dist="38100" dir="2700000" algn="tl">
                    <a:srgbClr val="000000">
                      <a:alpha val="43137"/>
                    </a:srgbClr>
                  </a:outerShdw>
                </a:effectLst>
                <a:latin typeface="Bahnschrift Light" panose="020B0502040204020203" pitchFamily="34" charset="0"/>
              </a:rPr>
            </a:br>
            <a:r>
              <a:rPr lang="en-US" sz="2800" dirty="0">
                <a:effectLst>
                  <a:outerShdw blurRad="38100" dist="38100" dir="2700000" algn="tl">
                    <a:srgbClr val="000000">
                      <a:alpha val="43137"/>
                    </a:srgbClr>
                  </a:outerShdw>
                </a:effectLst>
                <a:latin typeface="Bahnschrift Light" panose="020B0502040204020203" pitchFamily="34" charset="0"/>
              </a:rPr>
              <a:t>[19BCE1603]</a:t>
            </a:r>
          </a:p>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Rishank Pratik</a:t>
            </a:r>
            <a:br>
              <a:rPr lang="en-US" sz="2800" dirty="0">
                <a:effectLst>
                  <a:outerShdw blurRad="38100" dist="38100" dir="2700000" algn="tl">
                    <a:srgbClr val="000000">
                      <a:alpha val="43137"/>
                    </a:srgbClr>
                  </a:outerShdw>
                </a:effectLst>
                <a:latin typeface="Bahnschrift Light" panose="020B0502040204020203" pitchFamily="34" charset="0"/>
              </a:rPr>
            </a:br>
            <a:r>
              <a:rPr lang="en-US" sz="2800" dirty="0">
                <a:effectLst>
                  <a:outerShdw blurRad="38100" dist="38100" dir="2700000" algn="tl">
                    <a:srgbClr val="000000">
                      <a:alpha val="43137"/>
                    </a:srgbClr>
                  </a:outerShdw>
                </a:effectLst>
                <a:latin typeface="Bahnschrift Light" panose="020B0502040204020203" pitchFamily="34" charset="0"/>
              </a:rPr>
              <a:t>[19BCE1606]</a:t>
            </a:r>
          </a:p>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Prakrit Raj</a:t>
            </a:r>
            <a:br>
              <a:rPr lang="en-US" sz="2800" dirty="0">
                <a:effectLst>
                  <a:outerShdw blurRad="38100" dist="38100" dir="2700000" algn="tl">
                    <a:srgbClr val="000000">
                      <a:alpha val="43137"/>
                    </a:srgbClr>
                  </a:outerShdw>
                </a:effectLst>
                <a:latin typeface="Bahnschrift Light" panose="020B0502040204020203" pitchFamily="34" charset="0"/>
              </a:rPr>
            </a:br>
            <a:r>
              <a:rPr lang="en-US" sz="2800" dirty="0">
                <a:effectLst>
                  <a:outerShdw blurRad="38100" dist="38100" dir="2700000" algn="tl">
                    <a:srgbClr val="000000">
                      <a:alpha val="43137"/>
                    </a:srgbClr>
                  </a:outerShdw>
                </a:effectLst>
                <a:latin typeface="Bahnschrift Light" panose="020B0502040204020203" pitchFamily="34" charset="0"/>
              </a:rPr>
              <a:t>[19BCE1865]</a:t>
            </a:r>
            <a:endParaRPr lang="en-IN" sz="2800"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158991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index</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168739"/>
          </a:xfrm>
        </p:spPr>
        <p:txBody>
          <a:bodyPr>
            <a:normAutofit fontScale="62500" lnSpcReduction="20000"/>
          </a:bodyPr>
          <a:lstStyle/>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ABSTRACT</a:t>
            </a:r>
          </a:p>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INTRODUCTION</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FLOWCHART</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PROPOSED WORK</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SYSTEM SPECIFICATIONS</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BASE PAPER</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IMPROVEMENTS</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SCREENSHOTS</a:t>
            </a:r>
          </a:p>
        </p:txBody>
      </p:sp>
    </p:spTree>
    <p:extLst>
      <p:ext uri="{BB962C8B-B14F-4D97-AF65-F5344CB8AC3E}">
        <p14:creationId xmlns:p14="http://schemas.microsoft.com/office/powerpoint/2010/main" val="254401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Abstract</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141767" y="1705511"/>
            <a:ext cx="10058400" cy="4497512"/>
          </a:xfrm>
        </p:spPr>
        <p:txBody>
          <a:bodyPr>
            <a:normAutofit/>
          </a:bodyPr>
          <a:lstStyle/>
          <a:p>
            <a:pPr marL="0" indent="0" algn="just">
              <a:lnSpc>
                <a:spcPct val="150000"/>
              </a:lnSpc>
              <a:buNone/>
            </a:pPr>
            <a:r>
              <a:rPr lang="en-US" b="0" i="0" dirty="0">
                <a:solidFill>
                  <a:srgbClr val="24292F"/>
                </a:solidFill>
                <a:effectLst/>
                <a:latin typeface="-apple-system"/>
              </a:rPr>
              <a:t>It is a Django project demonstrating Graphical Password Authentication system. It uses combination of images as password. Functions include password reset, Block account on failed attempts, Notification when failed attempt occurs.</a:t>
            </a:r>
            <a:endParaRPr lang="en-US" sz="2400"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335218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INTRODUCTION</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141767" y="1705511"/>
            <a:ext cx="10058400" cy="4497512"/>
          </a:xfrm>
        </p:spPr>
        <p:txBody>
          <a:bodyPr>
            <a:normAutofit/>
          </a:bodyPr>
          <a:lstStyle/>
          <a:p>
            <a:pPr marL="0" indent="0" algn="just">
              <a:lnSpc>
                <a:spcPct val="150000"/>
              </a:lnSpc>
              <a:buNone/>
            </a:pPr>
            <a:r>
              <a:rPr lang="en-US" sz="2000" b="0" i="0" dirty="0">
                <a:solidFill>
                  <a:srgbClr val="24292F"/>
                </a:solidFill>
                <a:effectLst/>
                <a:latin typeface="-apple-system"/>
              </a:rPr>
              <a:t>A Graphical Password Authentication system is an authentication system that uses some combination of graphical images replacing the regular passwords. Graphical passwords may offer better security than text-based passwords because most of the people use regular, popular passwords everywhere and are prone to social engineering attacks. So graphical passwords can put stop to many attacks of this kind.</a:t>
            </a:r>
            <a:endParaRPr lang="en-US" sz="2400"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89253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669156" y="123230"/>
            <a:ext cx="10058400" cy="1064813"/>
          </a:xfrm>
        </p:spPr>
        <p:txBody>
          <a:bodyPr/>
          <a:lstStyle/>
          <a:p>
            <a:r>
              <a:rPr lang="en-US" dirty="0">
                <a:effectLst>
                  <a:outerShdw blurRad="38100" dist="38100" dir="2700000" algn="tl">
                    <a:srgbClr val="000000">
                      <a:alpha val="43137"/>
                    </a:srgbClr>
                  </a:outerShdw>
                </a:effectLst>
                <a:latin typeface="+mn-lt"/>
              </a:rPr>
              <a:t>FLOWCHART</a:t>
            </a:r>
            <a:endParaRPr lang="en-IN" dirty="0">
              <a:effectLst>
                <a:outerShdw blurRad="38100" dist="38100" dir="2700000" algn="tl">
                  <a:srgbClr val="000000">
                    <a:alpha val="43137"/>
                  </a:srgbClr>
                </a:outerShdw>
              </a:effectLst>
              <a:latin typeface="+mn-lt"/>
            </a:endParaRPr>
          </a:p>
        </p:txBody>
      </p:sp>
      <p:pic>
        <p:nvPicPr>
          <p:cNvPr id="11" name="Content Placeholder 10">
            <a:extLst>
              <a:ext uri="{FF2B5EF4-FFF2-40B4-BE49-F238E27FC236}">
                <a16:creationId xmlns:a16="http://schemas.microsoft.com/office/drawing/2014/main" id="{E563854F-866B-4E97-AF51-EE3C26CABF58}"/>
              </a:ext>
            </a:extLst>
          </p:cNvPr>
          <p:cNvPicPr>
            <a:picLocks noGrp="1" noChangeAspect="1"/>
          </p:cNvPicPr>
          <p:nvPr>
            <p:ph idx="1"/>
          </p:nvPr>
        </p:nvPicPr>
        <p:blipFill>
          <a:blip r:embed="rId2"/>
          <a:stretch>
            <a:fillRect/>
          </a:stretch>
        </p:blipFill>
        <p:spPr>
          <a:xfrm>
            <a:off x="5676900" y="123230"/>
            <a:ext cx="4432004" cy="6369848"/>
          </a:xfrm>
        </p:spPr>
      </p:pic>
    </p:spTree>
    <p:extLst>
      <p:ext uri="{BB962C8B-B14F-4D97-AF65-F5344CB8AC3E}">
        <p14:creationId xmlns:p14="http://schemas.microsoft.com/office/powerpoint/2010/main" val="102990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669156" y="123230"/>
            <a:ext cx="10058400" cy="1064813"/>
          </a:xfrm>
        </p:spPr>
        <p:txBody>
          <a:bodyPr/>
          <a:lstStyle/>
          <a:p>
            <a:r>
              <a:rPr lang="en-US" dirty="0">
                <a:effectLst>
                  <a:outerShdw blurRad="38100" dist="38100" dir="2700000" algn="tl">
                    <a:srgbClr val="000000">
                      <a:alpha val="43137"/>
                    </a:srgbClr>
                  </a:outerShdw>
                </a:effectLst>
                <a:latin typeface="+mn-lt"/>
              </a:rPr>
              <a:t>PROPOSED WORK</a:t>
            </a:r>
            <a:endParaRPr lang="en-IN" dirty="0">
              <a:effectLst>
                <a:outerShdw blurRad="38100" dist="38100" dir="2700000" algn="tl">
                  <a:srgbClr val="000000">
                    <a:alpha val="43137"/>
                  </a:srgbClr>
                </a:outerShdw>
              </a:effectLst>
              <a:latin typeface="+mn-lt"/>
            </a:endParaRPr>
          </a:p>
        </p:txBody>
      </p:sp>
      <p:sp>
        <p:nvSpPr>
          <p:cNvPr id="4" name="Content Placeholder 3">
            <a:extLst>
              <a:ext uri="{FF2B5EF4-FFF2-40B4-BE49-F238E27FC236}">
                <a16:creationId xmlns:a16="http://schemas.microsoft.com/office/drawing/2014/main" id="{26AE22B6-ED89-402B-BEB4-B2306B88BC2C}"/>
              </a:ext>
            </a:extLst>
          </p:cNvPr>
          <p:cNvSpPr>
            <a:spLocks noGrp="1"/>
          </p:cNvSpPr>
          <p:nvPr>
            <p:ph idx="1"/>
          </p:nvPr>
        </p:nvSpPr>
        <p:spPr>
          <a:xfrm>
            <a:off x="729025" y="1306760"/>
            <a:ext cx="10329499" cy="5094039"/>
          </a:xfrm>
        </p:spPr>
        <p:txBody>
          <a:bodyPr>
            <a:normAutofit fontScale="85000" lnSpcReduction="10000"/>
          </a:bodyPr>
          <a:lstStyle/>
          <a:p>
            <a:pPr marL="0" marR="0" lvl="0" indent="0" algn="just" defTabSz="914400" rtl="0" eaLnBrk="1" fontAlgn="auto" latinLnBrk="0" hangingPunct="1">
              <a:lnSpc>
                <a:spcPct val="150000"/>
              </a:lnSpc>
              <a:spcBef>
                <a:spcPts val="1200"/>
              </a:spcBef>
              <a:spcAft>
                <a:spcPts val="0"/>
              </a:spcAft>
              <a:buClr>
                <a:srgbClr val="D34817">
                  <a:lumMod val="75000"/>
                </a:srgbClr>
              </a:buClr>
              <a:buSzPct val="85000"/>
              <a:buFont typeface="Wingdings" pitchFamily="2" charset="2"/>
              <a:buNone/>
              <a:tabLst/>
              <a:defRPr/>
            </a:pPr>
            <a:r>
              <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The system we propose includes certain concepts from captcha and pass points and tries to combine them in a new approach to address various security concerns related to the login modules. It takes the concept of </a:t>
            </a:r>
            <a:r>
              <a:rPr lang="en-US" dirty="0">
                <a:solidFill>
                  <a:prstClr val="black"/>
                </a:solidFill>
                <a:effectLst>
                  <a:outerShdw blurRad="38100" dist="38100" dir="2700000" algn="tl">
                    <a:srgbClr val="000000">
                      <a:alpha val="43137"/>
                    </a:srgbClr>
                  </a:outerShdw>
                </a:effectLst>
                <a:latin typeface="Bahnschrift Light" panose="020B0502040204020203" pitchFamily="34" charset="0"/>
              </a:rPr>
              <a:t>pass points to form a grid of images which are not necessarily part of one image and are fragments of multiple images or vectors shuffled</a:t>
            </a:r>
            <a:r>
              <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a:t>
            </a:r>
          </a:p>
          <a:p>
            <a:pPr marL="0" marR="0" lvl="0" indent="0" algn="just" defTabSz="914400" rtl="0" eaLnBrk="1" fontAlgn="auto" latinLnBrk="0" hangingPunct="1">
              <a:lnSpc>
                <a:spcPct val="150000"/>
              </a:lnSpc>
              <a:spcBef>
                <a:spcPts val="1200"/>
              </a:spcBef>
              <a:spcAft>
                <a:spcPts val="0"/>
              </a:spcAft>
              <a:buClr>
                <a:srgbClr val="D34817">
                  <a:lumMod val="75000"/>
                </a:srgbClr>
              </a:buClr>
              <a:buSzPct val="85000"/>
              <a:buFont typeface="Wingdings" pitchFamily="2" charset="2"/>
              <a:buNone/>
              <a:tabLst/>
              <a:defRPr/>
            </a:pPr>
            <a:r>
              <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When one registers, </a:t>
            </a:r>
            <a:r>
              <a:rPr lang="en-US" dirty="0">
                <a:solidFill>
                  <a:prstClr val="black"/>
                </a:solidFill>
                <a:effectLst>
                  <a:outerShdw blurRad="38100" dist="38100" dir="2700000" algn="tl">
                    <a:srgbClr val="000000">
                      <a:alpha val="43137"/>
                    </a:srgbClr>
                  </a:outerShdw>
                </a:effectLst>
                <a:latin typeface="Bahnschrift Light" panose="020B0502040204020203" pitchFamily="34" charset="0"/>
              </a:rPr>
              <a:t>they select the images based on their position inside the grid and remember the sequence of grid and not the images themselves. It eases the burden of remembering the various images and also enhances security of the login module.</a:t>
            </a:r>
            <a:r>
              <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 It incorporates the pass point concepts in creating the grid and validation of the sequence</a:t>
            </a:r>
            <a:r>
              <a:rPr lang="en-US" dirty="0">
                <a:solidFill>
                  <a:prstClr val="black"/>
                </a:solidFill>
                <a:effectLst>
                  <a:outerShdw blurRad="38100" dist="38100" dir="2700000" algn="tl">
                    <a:srgbClr val="000000">
                      <a:alpha val="43137"/>
                    </a:srgbClr>
                  </a:outerShdw>
                </a:effectLst>
                <a:latin typeface="Bahnschrift Light" panose="020B0502040204020203" pitchFamily="34" charset="0"/>
              </a:rPr>
              <a:t>. It also uses the captcha concept to utilize various vector and stock images to materialize the grid and create random patterns difficult for attackers to crack.</a:t>
            </a:r>
            <a:r>
              <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 The system works as in the </a:t>
            </a:r>
            <a:r>
              <a:rPr kumimoji="0" 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sequence of coordinates(</a:t>
            </a:r>
            <a:r>
              <a:rPr kumimoji="0" lang="en-US" sz="20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x,y</a:t>
            </a:r>
            <a:r>
              <a:rPr kumimoji="0" 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a:t>
            </a:r>
            <a:r>
              <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ahnschrift Light" panose="020B0502040204020203" pitchFamily="34" charset="0"/>
                <a:ea typeface="+mn-ea"/>
                <a:cs typeface="+mn-cs"/>
              </a:rPr>
              <a:t> chosen by the user on grid is analyzed. If it matches with the pre-set sequence then the access is given else not given. This is how the User is authenticated by the system.</a:t>
            </a:r>
          </a:p>
          <a:p>
            <a:endParaRPr lang="en-IN" dirty="0"/>
          </a:p>
        </p:txBody>
      </p:sp>
    </p:spTree>
    <p:extLst>
      <p:ext uri="{BB962C8B-B14F-4D97-AF65-F5344CB8AC3E}">
        <p14:creationId xmlns:p14="http://schemas.microsoft.com/office/powerpoint/2010/main" val="170998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SYSTEM SPECIFICATIONS</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168739"/>
          </a:xfrm>
        </p:spPr>
        <p:txBody>
          <a:bodyPr>
            <a:normAutofit/>
          </a:bodyPr>
          <a:lstStyle/>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Browser Requirements: </a:t>
            </a:r>
            <a:br>
              <a:rPr lang="en-US" sz="2800" dirty="0">
                <a:effectLst>
                  <a:outerShdw blurRad="38100" dist="38100" dir="2700000" algn="tl">
                    <a:srgbClr val="000000">
                      <a:alpha val="43137"/>
                    </a:srgbClr>
                  </a:outerShdw>
                </a:effectLst>
                <a:latin typeface="Bahnschrift Light" panose="020B0502040204020203" pitchFamily="34" charset="0"/>
              </a:rPr>
            </a:br>
            <a:r>
              <a:rPr lang="en-US" dirty="0">
                <a:effectLst>
                  <a:outerShdw blurRad="38100" dist="38100" dir="2700000" algn="tl">
                    <a:srgbClr val="000000">
                      <a:alpha val="43137"/>
                    </a:srgbClr>
                  </a:outerShdw>
                </a:effectLst>
                <a:latin typeface="Bahnschrift Light" panose="020B0502040204020203" pitchFamily="34" charset="0"/>
              </a:rPr>
              <a:t>Google Chrome (latest or version 56), Firefox (latest or version 51) or Safari (version 11.1.2 or above). We do NOT recommend Internet Explorer (all versions)</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Django, Flask, Python,</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Image APIs</a:t>
            </a:r>
          </a:p>
        </p:txBody>
      </p:sp>
    </p:spTree>
    <p:extLst>
      <p:ext uri="{BB962C8B-B14F-4D97-AF65-F5344CB8AC3E}">
        <p14:creationId xmlns:p14="http://schemas.microsoft.com/office/powerpoint/2010/main" val="139703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863029" y="484632"/>
            <a:ext cx="10664575" cy="1231152"/>
          </a:xfrm>
        </p:spPr>
        <p:txBody>
          <a:bodyPr/>
          <a:lstStyle/>
          <a:p>
            <a:r>
              <a:rPr lang="en-US" dirty="0">
                <a:effectLst>
                  <a:outerShdw blurRad="38100" dist="38100" dir="2700000" algn="tl">
                    <a:srgbClr val="000000">
                      <a:alpha val="43137"/>
                    </a:srgbClr>
                  </a:outerShdw>
                </a:effectLst>
                <a:latin typeface="+mn-lt"/>
              </a:rPr>
              <a:t>BASE PAPER</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1561673"/>
            <a:ext cx="10058400" cy="4962418"/>
          </a:xfrm>
        </p:spPr>
        <p:txBody>
          <a:bodyPr>
            <a:normAutofit/>
          </a:bodyPr>
          <a:lstStyle/>
          <a:p>
            <a:pPr marL="0" indent="0" algn="just">
              <a:lnSpc>
                <a:spcPct val="110000"/>
              </a:lnSpc>
              <a:buNone/>
            </a:pPr>
            <a:r>
              <a:rPr lang="en-US" b="1" i="1" dirty="0">
                <a:solidFill>
                  <a:schemeClr val="tx1">
                    <a:lumMod val="95000"/>
                    <a:lumOff val="5000"/>
                  </a:schemeClr>
                </a:solidFill>
                <a:effectLst>
                  <a:outerShdw blurRad="38100" dist="38100" dir="2700000" algn="tl">
                    <a:srgbClr val="000000">
                      <a:alpha val="43137"/>
                    </a:srgbClr>
                  </a:outerShdw>
                </a:effectLst>
                <a:latin typeface="Bahnschrift Light" panose="020B0502040204020203" pitchFamily="34" charset="0"/>
                <a:hlinkClick r:id="rId2">
                  <a:extLst>
                    <a:ext uri="{A12FA001-AC4F-418D-AE19-62706E023703}">
                      <ahyp:hlinkClr xmlns:ahyp="http://schemas.microsoft.com/office/drawing/2018/hyperlinkcolor" val="tx"/>
                    </a:ext>
                  </a:extLst>
                </a:hlinkClick>
              </a:rPr>
              <a:t>Graphical Image Based Password Authentication System- Dr. Sathish Kumar, R. Kalpana, R. Rajkumar. 2019</a:t>
            </a:r>
            <a:r>
              <a:rPr lang="en-US" dirty="0">
                <a:effectLst>
                  <a:outerShdw blurRad="38100" dist="38100" dir="2700000" algn="tl">
                    <a:srgbClr val="000000">
                      <a:alpha val="43137"/>
                    </a:srgbClr>
                  </a:outerShdw>
                </a:effectLst>
                <a:latin typeface="Bahnschrift Light" panose="020B0502040204020203" pitchFamily="34" charset="0"/>
              </a:rPr>
              <a:t>	</a:t>
            </a:r>
          </a:p>
          <a:p>
            <a:pPr marL="0" indent="0" algn="just">
              <a:lnSpc>
                <a:spcPct val="150000"/>
              </a:lnSpc>
              <a:buNone/>
            </a:pPr>
            <a:r>
              <a:rPr lang="en-US" sz="2000" dirty="0">
                <a:effectLst>
                  <a:outerShdw blurRad="38100" dist="38100" dir="2700000" algn="tl">
                    <a:srgbClr val="000000">
                      <a:alpha val="43137"/>
                    </a:srgbClr>
                  </a:outerShdw>
                </a:effectLst>
                <a:latin typeface="Bahnschrift Light" panose="020B0502040204020203" pitchFamily="34" charset="0"/>
              </a:rPr>
              <a:t>This research paper discusses various shortcomings of text based password authentication systems. It discusses various approaches to achieve the goal. These approaches include Pass position approach and Captcha approach and discusses the system for a File storage system. </a:t>
            </a:r>
            <a:r>
              <a:rPr lang="en-US" dirty="0">
                <a:effectLst>
                  <a:outerShdw blurRad="38100" dist="38100" dir="2700000" algn="tl">
                    <a:srgbClr val="000000">
                      <a:alpha val="43137"/>
                    </a:srgbClr>
                  </a:outerShdw>
                </a:effectLst>
                <a:latin typeface="Bahnschrift Light" panose="020B0502040204020203" pitchFamily="34" charset="0"/>
              </a:rPr>
              <a:t>The system works as in the </a:t>
            </a:r>
            <a:r>
              <a:rPr lang="en-US" b="1" dirty="0">
                <a:effectLst>
                  <a:outerShdw blurRad="38100" dist="38100" dir="2700000" algn="tl">
                    <a:srgbClr val="000000">
                      <a:alpha val="43137"/>
                    </a:srgbClr>
                  </a:outerShdw>
                </a:effectLst>
                <a:latin typeface="Bahnschrift Light" panose="020B0502040204020203" pitchFamily="34" charset="0"/>
              </a:rPr>
              <a:t>sequence of coordinates(</a:t>
            </a:r>
            <a:r>
              <a:rPr lang="en-US" b="1" dirty="0" err="1">
                <a:effectLst>
                  <a:outerShdw blurRad="38100" dist="38100" dir="2700000" algn="tl">
                    <a:srgbClr val="000000">
                      <a:alpha val="43137"/>
                    </a:srgbClr>
                  </a:outerShdw>
                </a:effectLst>
                <a:latin typeface="Bahnschrift Light" panose="020B0502040204020203" pitchFamily="34" charset="0"/>
              </a:rPr>
              <a:t>x,y</a:t>
            </a:r>
            <a:r>
              <a:rPr lang="en-US" b="1" dirty="0">
                <a:effectLst>
                  <a:outerShdw blurRad="38100" dist="38100" dir="2700000" algn="tl">
                    <a:srgbClr val="000000">
                      <a:alpha val="43137"/>
                    </a:srgbClr>
                  </a:outerShdw>
                </a:effectLst>
                <a:latin typeface="Bahnschrift Light" panose="020B0502040204020203" pitchFamily="34" charset="0"/>
              </a:rPr>
              <a:t>)</a:t>
            </a:r>
            <a:r>
              <a:rPr lang="en-US" dirty="0">
                <a:effectLst>
                  <a:outerShdw blurRad="38100" dist="38100" dir="2700000" algn="tl">
                    <a:srgbClr val="000000">
                      <a:alpha val="43137"/>
                    </a:srgbClr>
                  </a:outerShdw>
                </a:effectLst>
                <a:latin typeface="Bahnschrift Light" panose="020B0502040204020203" pitchFamily="34" charset="0"/>
              </a:rPr>
              <a:t> chosen by the user on a Captcha is analyzed. If it matches with the pre-set sequence then the access is given else not given. This is how the User is authenticated by the system.</a:t>
            </a:r>
            <a:endParaRPr lang="en-US" sz="2000" dirty="0">
              <a:effectLst>
                <a:outerShdw blurRad="38100" dist="38100" dir="2700000" algn="tl">
                  <a:srgbClr val="000000">
                    <a:alpha val="43137"/>
                  </a:srgbClr>
                </a:outerShdw>
              </a:effectLst>
              <a:latin typeface="Bahnschrift Light" panose="020B0502040204020203" pitchFamily="34" charset="0"/>
            </a:endParaRPr>
          </a:p>
          <a:p>
            <a:pPr marL="0" indent="0" algn="just">
              <a:lnSpc>
                <a:spcPct val="110000"/>
              </a:lnSpc>
              <a:buNone/>
            </a:pPr>
            <a:endParaRPr lang="en-US"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4184605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922</TotalTime>
  <Words>929</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Bahnschrift Light</vt:lpstr>
      <vt:lpstr>Rockwell</vt:lpstr>
      <vt:lpstr>Rockwell Condensed</vt:lpstr>
      <vt:lpstr>Wingdings</vt:lpstr>
      <vt:lpstr>Wood Type</vt:lpstr>
      <vt:lpstr>Graphical password authentication system</vt:lpstr>
      <vt:lpstr>team members</vt:lpstr>
      <vt:lpstr>index</vt:lpstr>
      <vt:lpstr>Abstract</vt:lpstr>
      <vt:lpstr>INTRODUCTION</vt:lpstr>
      <vt:lpstr>FLOWCHART</vt:lpstr>
      <vt:lpstr>PROPOSED WORK</vt:lpstr>
      <vt:lpstr>SYSTEM SPECIFICATIONS</vt:lpstr>
      <vt:lpstr>BASE PAPER</vt:lpstr>
      <vt:lpstr>IMPROVEMENTS (SECURITY)</vt:lpstr>
      <vt:lpstr>IMPROVEMENTS (SECURITY)</vt:lpstr>
      <vt:lpstr>SCREENSHOTS</vt:lpstr>
      <vt:lpstr>deployment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LAND REGISTRY model</dc:title>
  <dc:creator>PRAKRIT RAJ</dc:creator>
  <cp:lastModifiedBy>PRAKRIT RAJ</cp:lastModifiedBy>
  <cp:revision>25</cp:revision>
  <dcterms:created xsi:type="dcterms:W3CDTF">2021-09-09T04:49:15Z</dcterms:created>
  <dcterms:modified xsi:type="dcterms:W3CDTF">2022-04-12T20:40:22Z</dcterms:modified>
</cp:coreProperties>
</file>