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9" r:id="rId2"/>
    <p:sldId id="258" r:id="rId3"/>
    <p:sldId id="260"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576823-648D-44A5-8FB2-4F56A889E5D8}" type="datetimeFigureOut">
              <a:rPr lang="en-IN" smtClean="0"/>
              <a:t>22-03-2023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96BECE-C4C3-49E1-BA38-D91E2A173672}" type="slidenum">
              <a:rPr lang="en-IN" smtClean="0"/>
              <a:t>‹#›</a:t>
            </a:fld>
            <a:endParaRPr lang="en-IN"/>
          </a:p>
        </p:txBody>
      </p:sp>
    </p:spTree>
    <p:extLst>
      <p:ext uri="{BB962C8B-B14F-4D97-AF65-F5344CB8AC3E}">
        <p14:creationId xmlns:p14="http://schemas.microsoft.com/office/powerpoint/2010/main" val="1832148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Vvvc</a:t>
            </a:r>
            <a:endParaRPr lang="en-IN" dirty="0" smtClean="0"/>
          </a:p>
          <a:p>
            <a:endParaRPr lang="en-IN" dirty="0" smtClean="0"/>
          </a:p>
          <a:p>
            <a:endParaRPr lang="en-IN" dirty="0" smtClean="0"/>
          </a:p>
          <a:p>
            <a:endParaRPr lang="en-IN" dirty="0" smtClean="0"/>
          </a:p>
          <a:p>
            <a:endParaRPr lang="en-IN" dirty="0"/>
          </a:p>
        </p:txBody>
      </p:sp>
      <p:sp>
        <p:nvSpPr>
          <p:cNvPr id="4" name="Slide Number Placeholder 3"/>
          <p:cNvSpPr>
            <a:spLocks noGrp="1"/>
          </p:cNvSpPr>
          <p:nvPr>
            <p:ph type="sldNum" sz="quarter" idx="10"/>
          </p:nvPr>
        </p:nvSpPr>
        <p:spPr/>
        <p:txBody>
          <a:bodyPr/>
          <a:lstStyle/>
          <a:p>
            <a:fld id="{0396BECE-C4C3-49E1-BA38-D91E2A173672}" type="slidenum">
              <a:rPr lang="en-IN" smtClean="0"/>
              <a:t>1</a:t>
            </a:fld>
            <a:endParaRPr lang="en-IN"/>
          </a:p>
        </p:txBody>
      </p:sp>
    </p:spTree>
    <p:extLst>
      <p:ext uri="{BB962C8B-B14F-4D97-AF65-F5344CB8AC3E}">
        <p14:creationId xmlns:p14="http://schemas.microsoft.com/office/powerpoint/2010/main" val="3109890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EAC33A2-E10E-48A9-9B80-1526E28B1580}"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81C8F-D76E-46CE-8EDF-27DB86791D8B}" type="slidenum">
              <a:rPr lang="en-IN" smtClean="0"/>
              <a:t>‹#›</a:t>
            </a:fld>
            <a:endParaRPr lang="en-IN"/>
          </a:p>
        </p:txBody>
      </p:sp>
    </p:spTree>
    <p:extLst>
      <p:ext uri="{BB962C8B-B14F-4D97-AF65-F5344CB8AC3E}">
        <p14:creationId xmlns:p14="http://schemas.microsoft.com/office/powerpoint/2010/main" val="1265488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AC33A2-E10E-48A9-9B80-1526E28B1580}"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81C8F-D76E-46CE-8EDF-27DB86791D8B}" type="slidenum">
              <a:rPr lang="en-IN" smtClean="0"/>
              <a:t>‹#›</a:t>
            </a:fld>
            <a:endParaRPr lang="en-IN"/>
          </a:p>
        </p:txBody>
      </p:sp>
    </p:spTree>
    <p:extLst>
      <p:ext uri="{BB962C8B-B14F-4D97-AF65-F5344CB8AC3E}">
        <p14:creationId xmlns:p14="http://schemas.microsoft.com/office/powerpoint/2010/main" val="206574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AC33A2-E10E-48A9-9B80-1526E28B1580}"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81C8F-D76E-46CE-8EDF-27DB86791D8B}" type="slidenum">
              <a:rPr lang="en-IN" smtClean="0"/>
              <a:t>‹#›</a:t>
            </a:fld>
            <a:endParaRPr lang="en-IN"/>
          </a:p>
        </p:txBody>
      </p:sp>
    </p:spTree>
    <p:extLst>
      <p:ext uri="{BB962C8B-B14F-4D97-AF65-F5344CB8AC3E}">
        <p14:creationId xmlns:p14="http://schemas.microsoft.com/office/powerpoint/2010/main" val="19219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AC33A2-E10E-48A9-9B80-1526E28B1580}"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81C8F-D76E-46CE-8EDF-27DB86791D8B}" type="slidenum">
              <a:rPr lang="en-IN" smtClean="0"/>
              <a:t>‹#›</a:t>
            </a:fld>
            <a:endParaRPr lang="en-IN"/>
          </a:p>
        </p:txBody>
      </p:sp>
    </p:spTree>
    <p:extLst>
      <p:ext uri="{BB962C8B-B14F-4D97-AF65-F5344CB8AC3E}">
        <p14:creationId xmlns:p14="http://schemas.microsoft.com/office/powerpoint/2010/main" val="264501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AC33A2-E10E-48A9-9B80-1526E28B1580}"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81C8F-D76E-46CE-8EDF-27DB86791D8B}" type="slidenum">
              <a:rPr lang="en-IN" smtClean="0"/>
              <a:t>‹#›</a:t>
            </a:fld>
            <a:endParaRPr lang="en-IN"/>
          </a:p>
        </p:txBody>
      </p:sp>
    </p:spTree>
    <p:extLst>
      <p:ext uri="{BB962C8B-B14F-4D97-AF65-F5344CB8AC3E}">
        <p14:creationId xmlns:p14="http://schemas.microsoft.com/office/powerpoint/2010/main" val="297055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EAC33A2-E10E-48A9-9B80-1526E28B1580}"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181C8F-D76E-46CE-8EDF-27DB86791D8B}" type="slidenum">
              <a:rPr lang="en-IN" smtClean="0"/>
              <a:t>‹#›</a:t>
            </a:fld>
            <a:endParaRPr lang="en-IN"/>
          </a:p>
        </p:txBody>
      </p:sp>
    </p:spTree>
    <p:extLst>
      <p:ext uri="{BB962C8B-B14F-4D97-AF65-F5344CB8AC3E}">
        <p14:creationId xmlns:p14="http://schemas.microsoft.com/office/powerpoint/2010/main" val="189059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EAC33A2-E10E-48A9-9B80-1526E28B1580}" type="datetimeFigureOut">
              <a:rPr lang="en-IN" smtClean="0"/>
              <a:t>22-03-2023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181C8F-D76E-46CE-8EDF-27DB86791D8B}" type="slidenum">
              <a:rPr lang="en-IN" smtClean="0"/>
              <a:t>‹#›</a:t>
            </a:fld>
            <a:endParaRPr lang="en-IN"/>
          </a:p>
        </p:txBody>
      </p:sp>
    </p:spTree>
    <p:extLst>
      <p:ext uri="{BB962C8B-B14F-4D97-AF65-F5344CB8AC3E}">
        <p14:creationId xmlns:p14="http://schemas.microsoft.com/office/powerpoint/2010/main" val="385763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EAC33A2-E10E-48A9-9B80-1526E28B1580}" type="datetimeFigureOut">
              <a:rPr lang="en-IN" smtClean="0"/>
              <a:t>22-03-2023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181C8F-D76E-46CE-8EDF-27DB86791D8B}" type="slidenum">
              <a:rPr lang="en-IN" smtClean="0"/>
              <a:t>‹#›</a:t>
            </a:fld>
            <a:endParaRPr lang="en-IN"/>
          </a:p>
        </p:txBody>
      </p:sp>
    </p:spTree>
    <p:extLst>
      <p:ext uri="{BB962C8B-B14F-4D97-AF65-F5344CB8AC3E}">
        <p14:creationId xmlns:p14="http://schemas.microsoft.com/office/powerpoint/2010/main" val="264732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C33A2-E10E-48A9-9B80-1526E28B1580}" type="datetimeFigureOut">
              <a:rPr lang="en-IN" smtClean="0"/>
              <a:t>22-03-2023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181C8F-D76E-46CE-8EDF-27DB86791D8B}" type="slidenum">
              <a:rPr lang="en-IN" smtClean="0"/>
              <a:t>‹#›</a:t>
            </a:fld>
            <a:endParaRPr lang="en-IN"/>
          </a:p>
        </p:txBody>
      </p:sp>
    </p:spTree>
    <p:extLst>
      <p:ext uri="{BB962C8B-B14F-4D97-AF65-F5344CB8AC3E}">
        <p14:creationId xmlns:p14="http://schemas.microsoft.com/office/powerpoint/2010/main" val="384977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AC33A2-E10E-48A9-9B80-1526E28B1580}"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181C8F-D76E-46CE-8EDF-27DB86791D8B}" type="slidenum">
              <a:rPr lang="en-IN" smtClean="0"/>
              <a:t>‹#›</a:t>
            </a:fld>
            <a:endParaRPr lang="en-IN"/>
          </a:p>
        </p:txBody>
      </p:sp>
    </p:spTree>
    <p:extLst>
      <p:ext uri="{BB962C8B-B14F-4D97-AF65-F5344CB8AC3E}">
        <p14:creationId xmlns:p14="http://schemas.microsoft.com/office/powerpoint/2010/main" val="3917741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AC33A2-E10E-48A9-9B80-1526E28B1580}"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181C8F-D76E-46CE-8EDF-27DB86791D8B}" type="slidenum">
              <a:rPr lang="en-IN" smtClean="0"/>
              <a:t>‹#›</a:t>
            </a:fld>
            <a:endParaRPr lang="en-IN"/>
          </a:p>
        </p:txBody>
      </p:sp>
    </p:spTree>
    <p:extLst>
      <p:ext uri="{BB962C8B-B14F-4D97-AF65-F5344CB8AC3E}">
        <p14:creationId xmlns:p14="http://schemas.microsoft.com/office/powerpoint/2010/main" val="1625204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C33A2-E10E-48A9-9B80-1526E28B1580}" type="datetimeFigureOut">
              <a:rPr lang="en-IN" smtClean="0"/>
              <a:t>22-03-2023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81C8F-D76E-46CE-8EDF-27DB86791D8B}" type="slidenum">
              <a:rPr lang="en-IN" smtClean="0"/>
              <a:t>‹#›</a:t>
            </a:fld>
            <a:endParaRPr lang="en-IN"/>
          </a:p>
        </p:txBody>
      </p:sp>
    </p:spTree>
    <p:extLst>
      <p:ext uri="{BB962C8B-B14F-4D97-AF65-F5344CB8AC3E}">
        <p14:creationId xmlns:p14="http://schemas.microsoft.com/office/powerpoint/2010/main" val="3619773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msde.gov.in/assets/images/Skill%20India/policy%20booklet-%20Final.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EMPOWERING YOUTH’S OF INDIA</a:t>
            </a:r>
            <a:endParaRPr lang="en-IN" b="1"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95736" y="2204864"/>
            <a:ext cx="5040560" cy="3456384"/>
          </a:xfrm>
          <a:prstGeom prst="rect">
            <a:avLst/>
          </a:prstGeom>
          <a:solidFill>
            <a:schemeClr val="accent1">
              <a:lumMod val="60000"/>
              <a:lumOff val="40000"/>
            </a:scheme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2411760" y="1556792"/>
            <a:ext cx="184731" cy="369332"/>
          </a:xfrm>
          <a:prstGeom prst="rect">
            <a:avLst/>
          </a:prstGeom>
          <a:noFill/>
        </p:spPr>
        <p:txBody>
          <a:bodyPr wrap="none" rtlCol="0">
            <a:spAutoFit/>
          </a:bodyPr>
          <a:lstStyle/>
          <a:p>
            <a:endParaRPr lang="en-IN"/>
          </a:p>
        </p:txBody>
      </p:sp>
    </p:spTree>
    <p:extLst>
      <p:ext uri="{BB962C8B-B14F-4D97-AF65-F5344CB8AC3E}">
        <p14:creationId xmlns:p14="http://schemas.microsoft.com/office/powerpoint/2010/main" val="62590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i="1" dirty="0" smtClean="0"/>
              <a:t>About us</a:t>
            </a:r>
            <a:endParaRPr lang="en-IN" sz="3200" i="1" dirty="0"/>
          </a:p>
        </p:txBody>
      </p:sp>
      <p:sp>
        <p:nvSpPr>
          <p:cNvPr id="3" name="Content Placeholder 2"/>
          <p:cNvSpPr>
            <a:spLocks noGrp="1"/>
          </p:cNvSpPr>
          <p:nvPr>
            <p:ph idx="1"/>
          </p:nvPr>
        </p:nvSpPr>
        <p:spPr/>
        <p:txBody>
          <a:bodyPr>
            <a:noAutofit/>
          </a:bodyPr>
          <a:lstStyle/>
          <a:p>
            <a:pPr fontAlgn="base"/>
            <a:r>
              <a:rPr lang="en-US" sz="1200" dirty="0"/>
              <a:t>Vision: Transform rural poor youth into an economically independent and globally relevant workforce</a:t>
            </a:r>
          </a:p>
          <a:p>
            <a:pPr fontAlgn="base"/>
            <a:r>
              <a:rPr lang="en-US" sz="1200" dirty="0"/>
              <a:t>The Ministry of Rural Development (</a:t>
            </a:r>
            <a:r>
              <a:rPr lang="en-US" sz="1200" dirty="0" err="1"/>
              <a:t>MoRD</a:t>
            </a:r>
            <a:r>
              <a:rPr lang="en-US" sz="1200" dirty="0"/>
              <a:t>) announced the </a:t>
            </a:r>
            <a:r>
              <a:rPr lang="en-US" sz="1200" dirty="0" err="1"/>
              <a:t>Deen</a:t>
            </a:r>
            <a:r>
              <a:rPr lang="en-US" sz="1200" dirty="0"/>
              <a:t> </a:t>
            </a:r>
            <a:r>
              <a:rPr lang="en-US" sz="1200" dirty="0" err="1"/>
              <a:t>Dayal</a:t>
            </a:r>
            <a:r>
              <a:rPr lang="en-US" sz="1200" dirty="0"/>
              <a:t> </a:t>
            </a:r>
            <a:r>
              <a:rPr lang="en-US" sz="1200" dirty="0" err="1"/>
              <a:t>Upadhyaya</a:t>
            </a:r>
            <a:r>
              <a:rPr lang="en-US" sz="1200" dirty="0"/>
              <a:t> </a:t>
            </a:r>
            <a:r>
              <a:rPr lang="en-US" sz="1200" dirty="0" err="1"/>
              <a:t>Grameen</a:t>
            </a:r>
            <a:r>
              <a:rPr lang="en-US" sz="1200" dirty="0"/>
              <a:t> </a:t>
            </a:r>
            <a:r>
              <a:rPr lang="en-US" sz="1200" dirty="0" err="1"/>
              <a:t>Kaushalya</a:t>
            </a:r>
            <a:r>
              <a:rPr lang="en-US" sz="1200" dirty="0"/>
              <a:t> </a:t>
            </a:r>
            <a:r>
              <a:rPr lang="en-US" sz="1200" dirty="0" err="1"/>
              <a:t>Yojana</a:t>
            </a:r>
            <a:r>
              <a:rPr lang="en-US" sz="1200" dirty="0"/>
              <a:t> (DDU-GKY) </a:t>
            </a:r>
            <a:r>
              <a:rPr lang="en-US" sz="1200" dirty="0" err="1"/>
              <a:t>Antyodaya</a:t>
            </a:r>
            <a:r>
              <a:rPr lang="en-US" sz="1200" dirty="0"/>
              <a:t> </a:t>
            </a:r>
            <a:r>
              <a:rPr lang="en-US" sz="1200" dirty="0" err="1"/>
              <a:t>Diwas</a:t>
            </a:r>
            <a:r>
              <a:rPr lang="en-US" sz="1200" dirty="0"/>
              <a:t>, on 25th September 2014. DDU-GKY is a part of the National Rural Livelihood Mission (NRLM), tasked with the dual objectives of adding diversity to the incomes of rural poor families and cater to the career aspirations of rural youth.</a:t>
            </a:r>
          </a:p>
          <a:p>
            <a:pPr fontAlgn="base"/>
            <a:r>
              <a:rPr lang="en-US" sz="1200" dirty="0"/>
              <a:t>DDU-GKY is uniquely focused on rural youth between the ages of 15 and 35 years from poor families. As a part of the Skill India campaign, it plays an instrumental role in supporting the social and economic programs of the government like the Make In India, Digital India, Smart Cities and Start-Up India, Stand-Up India campaigns. Over 180 million or 69% of the country’s youth population between the ages of 18 and 34 years, live in its rural areas. Of these, the bottom of the pyramid youth from poor families with no or marginal employment number about 55 million.</a:t>
            </a:r>
          </a:p>
          <a:p>
            <a:pPr fontAlgn="base"/>
            <a:r>
              <a:rPr lang="en-US" sz="1200" dirty="0"/>
              <a:t>The </a:t>
            </a:r>
            <a:r>
              <a:rPr lang="en-US" sz="1200" dirty="0">
                <a:hlinkClick r:id="rId2"/>
              </a:rPr>
              <a:t>National Policy for Skill Development &amp; Entrepreneurship 2015</a:t>
            </a:r>
            <a:r>
              <a:rPr lang="en-US" sz="1200" dirty="0"/>
              <a:t> has identified a skills gap of 109.73 million in 24 key sectors by the year 2022. This number cannot be achieved without addressing the </a:t>
            </a:r>
            <a:r>
              <a:rPr lang="en-US" sz="1200" dirty="0" err="1"/>
              <a:t>BoP</a:t>
            </a:r>
            <a:r>
              <a:rPr lang="en-US" sz="1200" dirty="0"/>
              <a:t> 55 million from rural India. Also, a FICCI and Ernst – Young study published in 2013 identified a shortage of over 47 million skilled workers across the globe by 2020. This presents an unprecedented opportunity for India to train its </a:t>
            </a:r>
            <a:r>
              <a:rPr lang="en-US" sz="1200" dirty="0" err="1"/>
              <a:t>BoP</a:t>
            </a:r>
            <a:r>
              <a:rPr lang="en-US" sz="1200" dirty="0"/>
              <a:t> youth population and place them in jobs across the world and realize its demographic dividend.</a:t>
            </a:r>
          </a:p>
          <a:p>
            <a:pPr fontAlgn="base"/>
            <a:r>
              <a:rPr lang="en-US" sz="1200" dirty="0"/>
              <a:t>DDU-GKY takes pride in its partners and their ability to add value. Innovation from partners is encouraged to build scale and capacity… its unique implementation structure involves partners, who are by nature, committed to changing lives and are experts in their areas, they form a part of the Skilling Ecosystem integrated by DDU-GKY. Partners are supported through investment, capacity building, strategies for retention, linkages to international placement and technology support for training purposes.</a:t>
            </a:r>
          </a:p>
          <a:p>
            <a:pPr fontAlgn="base"/>
            <a:r>
              <a:rPr lang="en-US" sz="1200" dirty="0"/>
              <a:t>DDU-GKY is present in 28 States and UTs, across 689 districts, impacting youth from over 7,426 blocks. It currently has over 1,575 projects being implemented by over 717 partners, in more than 502 trades from 50 industry sectors. Over 9.9 Lakh candidates have been trained and over 5.3 Lakh candidates have been placed in jobs as on 1st April, 2020. From 2012, DDU-GKY has so far committed an investment of more than INR 5,600 </a:t>
            </a:r>
            <a:r>
              <a:rPr lang="en-US" sz="1200" dirty="0" err="1"/>
              <a:t>Crores</a:t>
            </a:r>
            <a:r>
              <a:rPr lang="en-US" sz="1200" dirty="0"/>
              <a:t>, impacting rural youth pan-India.</a:t>
            </a:r>
          </a:p>
          <a:p>
            <a:endParaRPr lang="en-IN" sz="1200" dirty="0"/>
          </a:p>
        </p:txBody>
      </p:sp>
    </p:spTree>
    <p:extLst>
      <p:ext uri="{BB962C8B-B14F-4D97-AF65-F5344CB8AC3E}">
        <p14:creationId xmlns:p14="http://schemas.microsoft.com/office/powerpoint/2010/main" val="1148661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607968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198</Words>
  <Application>Microsoft Office PowerPoint</Application>
  <PresentationFormat>On-screen Show (4:3)</PresentationFormat>
  <Paragraphs>12</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EMPOWERING YOUTH’S OF INDIA</vt:lpstr>
      <vt:lpstr>About us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Deen Dayal Upadhyaya Grameen Kaushalya Yojana</dc:title>
  <dc:creator>Lenovo</dc:creator>
  <cp:lastModifiedBy>Lenovo</cp:lastModifiedBy>
  <cp:revision>3</cp:revision>
  <dcterms:created xsi:type="dcterms:W3CDTF">2023-03-22T06:32:20Z</dcterms:created>
  <dcterms:modified xsi:type="dcterms:W3CDTF">2023-03-22T07:00:13Z</dcterms:modified>
</cp:coreProperties>
</file>