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Merriweather" panose="00000500000000000000" pitchFamily="2" charset="0"/>
      <p:regular r:id="rId10"/>
      <p:bold r:id="rId11"/>
      <p:italic r:id="rId12"/>
      <p:boldItalic r:id="rId13"/>
    </p:embeddedFont>
    <p:embeddedFont>
      <p:font typeface="Merriweather Black" panose="00000A00000000000000" pitchFamily="2" charset="0"/>
      <p:bold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antika Paul"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heme" Target="theme/theme1.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5-04-30T09:46:38.096" idx="1">
    <p:pos x="6000" y="0"/>
    <p:text>Add confusion matrix and accuracy score as well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d9c45342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d9c45342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e9090756a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e9090756a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d91e1f37e_1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d91e1f37e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d91e1f37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d91e1f3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e9090756a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e9090756a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9090756a_1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e9090756a_1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p:nvPr/>
        </p:nvSpPr>
        <p:spPr>
          <a:xfrm>
            <a:off x="146850" y="2124912"/>
            <a:ext cx="8850300" cy="8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300" b="1" dirty="0">
                <a:solidFill>
                  <a:srgbClr val="1155CC"/>
                </a:solidFill>
                <a:latin typeface="Merriweather"/>
                <a:ea typeface="Merriweather"/>
                <a:cs typeface="Merriweather"/>
                <a:sym typeface="Merriweather"/>
              </a:rPr>
              <a:t>AI-Powered ECG Analysis for Early </a:t>
            </a:r>
            <a:endParaRPr sz="2300" b="1" dirty="0">
              <a:solidFill>
                <a:srgbClr val="1155CC"/>
              </a:solidFill>
              <a:latin typeface="Merriweather"/>
              <a:ea typeface="Merriweather"/>
              <a:cs typeface="Merriweather"/>
              <a:sym typeface="Merriweather"/>
            </a:endParaRPr>
          </a:p>
          <a:p>
            <a:pPr marL="0" lvl="0" indent="0" algn="ctr" rtl="0">
              <a:spcBef>
                <a:spcPts val="0"/>
              </a:spcBef>
              <a:spcAft>
                <a:spcPts val="0"/>
              </a:spcAft>
              <a:buNone/>
            </a:pPr>
            <a:r>
              <a:rPr lang="en" sz="2300" b="1" dirty="0">
                <a:solidFill>
                  <a:srgbClr val="1155CC"/>
                </a:solidFill>
                <a:latin typeface="Merriweather"/>
                <a:ea typeface="Merriweather"/>
                <a:cs typeface="Merriweather"/>
                <a:sym typeface="Merriweather"/>
              </a:rPr>
              <a:t>Heart Disease Detection : </a:t>
            </a:r>
            <a:r>
              <a:rPr lang="en" sz="2300" b="1" dirty="0">
                <a:solidFill>
                  <a:srgbClr val="741B47"/>
                </a:solidFill>
                <a:latin typeface="Merriweather"/>
                <a:ea typeface="Merriweather"/>
                <a:cs typeface="Merriweather"/>
                <a:sym typeface="Merriweather"/>
              </a:rPr>
              <a:t>A Research Study</a:t>
            </a:r>
            <a:endParaRPr sz="2300" b="1" dirty="0">
              <a:solidFill>
                <a:srgbClr val="741B47"/>
              </a:solidFill>
              <a:latin typeface="Merriweather"/>
              <a:ea typeface="Merriweather"/>
              <a:cs typeface="Merriweather"/>
              <a:sym typeface="Merriweather"/>
            </a:endParaRPr>
          </a:p>
          <a:p>
            <a:pPr marL="0" lvl="0" indent="0" algn="ctr" rtl="0">
              <a:spcBef>
                <a:spcPts val="0"/>
              </a:spcBef>
              <a:spcAft>
                <a:spcPts val="0"/>
              </a:spcAft>
              <a:buNone/>
            </a:pPr>
            <a:endParaRPr sz="1300" dirty="0">
              <a:solidFill>
                <a:schemeClr val="dk2"/>
              </a:solidFill>
              <a:latin typeface="Roboto"/>
              <a:ea typeface="Roboto"/>
              <a:cs typeface="Roboto"/>
              <a:sym typeface="Roboto"/>
            </a:endParaRPr>
          </a:p>
          <a:p>
            <a:pPr marL="0" lvl="0" indent="0" algn="ctr" rtl="0">
              <a:spcBef>
                <a:spcPts val="0"/>
              </a:spcBef>
              <a:spcAft>
                <a:spcPts val="0"/>
              </a:spcAft>
              <a:buNone/>
            </a:pPr>
            <a:endParaRPr sz="1300" dirty="0">
              <a:solidFill>
                <a:schemeClr val="dk2"/>
              </a:solidFill>
              <a:latin typeface="Roboto"/>
              <a:ea typeface="Roboto"/>
              <a:cs typeface="Roboto"/>
              <a:sym typeface="Roboto"/>
            </a:endParaRPr>
          </a:p>
        </p:txBody>
      </p:sp>
      <p:sp>
        <p:nvSpPr>
          <p:cNvPr id="65" name="Google Shape;65;p13"/>
          <p:cNvSpPr txBox="1"/>
          <p:nvPr/>
        </p:nvSpPr>
        <p:spPr>
          <a:xfrm>
            <a:off x="243700" y="4214525"/>
            <a:ext cx="3155100" cy="5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latin typeface="Merriweather"/>
                <a:ea typeface="Merriweather"/>
                <a:cs typeface="Merriweather"/>
                <a:sym typeface="Merriweather"/>
              </a:rPr>
              <a:t>Supervisor:</a:t>
            </a:r>
            <a:br>
              <a:rPr lang="en" sz="1500" b="1">
                <a:latin typeface="Merriweather"/>
                <a:ea typeface="Merriweather"/>
                <a:cs typeface="Merriweather"/>
                <a:sym typeface="Merriweather"/>
              </a:rPr>
            </a:br>
            <a:r>
              <a:rPr lang="en" sz="1500" b="1">
                <a:latin typeface="Merriweather"/>
                <a:ea typeface="Merriweather"/>
                <a:cs typeface="Merriweather"/>
                <a:sym typeface="Merriweather"/>
              </a:rPr>
              <a:t>Dr Yogita Raghav</a:t>
            </a:r>
            <a:endParaRPr sz="1500" b="1">
              <a:latin typeface="Merriweather"/>
              <a:ea typeface="Merriweather"/>
              <a:cs typeface="Merriweather"/>
              <a:sym typeface="Merriweather"/>
            </a:endParaRPr>
          </a:p>
          <a:p>
            <a:pPr marL="0" lvl="0" indent="0" algn="l" rtl="0">
              <a:spcBef>
                <a:spcPts val="0"/>
              </a:spcBef>
              <a:spcAft>
                <a:spcPts val="0"/>
              </a:spcAft>
              <a:buNone/>
            </a:pPr>
            <a:endParaRPr sz="1300">
              <a:solidFill>
                <a:schemeClr val="dk2"/>
              </a:solidFill>
              <a:latin typeface="Roboto"/>
              <a:ea typeface="Roboto"/>
              <a:cs typeface="Roboto"/>
              <a:sym typeface="Roboto"/>
            </a:endParaRPr>
          </a:p>
        </p:txBody>
      </p:sp>
      <p:sp>
        <p:nvSpPr>
          <p:cNvPr id="66" name="Google Shape;66;p13"/>
          <p:cNvSpPr txBox="1"/>
          <p:nvPr/>
        </p:nvSpPr>
        <p:spPr>
          <a:xfrm>
            <a:off x="1938000" y="1368337"/>
            <a:ext cx="5268000" cy="26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b="1" dirty="0">
                <a:latin typeface="Merriweather"/>
                <a:ea typeface="Merriweather"/>
                <a:cs typeface="Merriweather"/>
                <a:sym typeface="Merriweather"/>
              </a:rPr>
              <a:t>School of Engineering and Technology</a:t>
            </a:r>
            <a:endParaRPr sz="1600" b="1" dirty="0">
              <a:latin typeface="Merriweather"/>
              <a:ea typeface="Merriweather"/>
              <a:cs typeface="Merriweather"/>
              <a:sym typeface="Merriweather"/>
            </a:endParaRPr>
          </a:p>
        </p:txBody>
      </p:sp>
      <p:sp>
        <p:nvSpPr>
          <p:cNvPr id="67" name="Google Shape;67;p13"/>
          <p:cNvSpPr txBox="1"/>
          <p:nvPr/>
        </p:nvSpPr>
        <p:spPr>
          <a:xfrm>
            <a:off x="6258250" y="3885275"/>
            <a:ext cx="2575200" cy="102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Merriweather Black"/>
                <a:ea typeface="Merriweather Black"/>
                <a:cs typeface="Merriweather Black"/>
                <a:sym typeface="Merriweather Black"/>
              </a:rPr>
              <a:t>Team Members:</a:t>
            </a:r>
            <a:endParaRPr sz="1300">
              <a:latin typeface="Merriweather Black"/>
              <a:ea typeface="Merriweather Black"/>
              <a:cs typeface="Merriweather Black"/>
              <a:sym typeface="Merriweather Black"/>
            </a:endParaRPr>
          </a:p>
          <a:p>
            <a:pPr marL="0" lvl="0" indent="0" algn="l" rtl="0">
              <a:spcBef>
                <a:spcPts val="0"/>
              </a:spcBef>
              <a:spcAft>
                <a:spcPts val="0"/>
              </a:spcAft>
              <a:buNone/>
            </a:pPr>
            <a:endParaRPr sz="1300">
              <a:latin typeface="Roboto"/>
              <a:ea typeface="Roboto"/>
              <a:cs typeface="Roboto"/>
              <a:sym typeface="Roboto"/>
            </a:endParaRPr>
          </a:p>
          <a:p>
            <a:pPr marL="0" lvl="0" indent="0" algn="l" rtl="0">
              <a:spcBef>
                <a:spcPts val="0"/>
              </a:spcBef>
              <a:spcAft>
                <a:spcPts val="0"/>
              </a:spcAft>
              <a:buNone/>
            </a:pPr>
            <a:r>
              <a:rPr lang="en" sz="1300" b="1" i="1">
                <a:latin typeface="Merriweather"/>
                <a:ea typeface="Merriweather"/>
                <a:cs typeface="Merriweather"/>
                <a:sym typeface="Merriweather"/>
              </a:rPr>
              <a:t>Anantika Paul (2401560042)</a:t>
            </a:r>
            <a:endParaRPr sz="1300" b="1" i="1">
              <a:latin typeface="Merriweather"/>
              <a:ea typeface="Merriweather"/>
              <a:cs typeface="Merriweather"/>
              <a:sym typeface="Merriweather"/>
            </a:endParaRPr>
          </a:p>
          <a:p>
            <a:pPr marL="0" lvl="0" indent="0" algn="l" rtl="0">
              <a:spcBef>
                <a:spcPts val="0"/>
              </a:spcBef>
              <a:spcAft>
                <a:spcPts val="0"/>
              </a:spcAft>
              <a:buNone/>
            </a:pPr>
            <a:r>
              <a:rPr lang="en" sz="1300" b="1" i="1">
                <a:latin typeface="Merriweather"/>
                <a:ea typeface="Merriweather"/>
                <a:cs typeface="Merriweather"/>
                <a:sym typeface="Merriweather"/>
              </a:rPr>
              <a:t>Jimni Gogoi (2401560041</a:t>
            </a:r>
            <a:r>
              <a:rPr lang="en" sz="1300" b="1" i="1">
                <a:solidFill>
                  <a:schemeClr val="dk1"/>
                </a:solidFill>
                <a:latin typeface="Merriweather"/>
                <a:ea typeface="Merriweather"/>
                <a:cs typeface="Merriweather"/>
                <a:sym typeface="Merriweather"/>
              </a:rPr>
              <a:t>)</a:t>
            </a:r>
            <a:endParaRPr sz="1300" b="1" i="1">
              <a:solidFill>
                <a:schemeClr val="dk1"/>
              </a:solidFill>
              <a:latin typeface="Merriweather"/>
              <a:ea typeface="Merriweather"/>
              <a:cs typeface="Merriweather"/>
              <a:sym typeface="Merriweather"/>
            </a:endParaRPr>
          </a:p>
          <a:p>
            <a:pPr marL="0" lvl="0" indent="0" algn="l" rtl="0">
              <a:spcBef>
                <a:spcPts val="0"/>
              </a:spcBef>
              <a:spcAft>
                <a:spcPts val="0"/>
              </a:spcAft>
              <a:buNone/>
            </a:pPr>
            <a:endParaRPr sz="1300">
              <a:solidFill>
                <a:schemeClr val="dk2"/>
              </a:solidFill>
              <a:latin typeface="Roboto"/>
              <a:ea typeface="Roboto"/>
              <a:cs typeface="Roboto"/>
              <a:sym typeface="Roboto"/>
            </a:endParaRPr>
          </a:p>
        </p:txBody>
      </p:sp>
      <p:pic>
        <p:nvPicPr>
          <p:cNvPr id="68" name="Google Shape;68;p13"/>
          <p:cNvPicPr preferRelativeResize="0"/>
          <p:nvPr/>
        </p:nvPicPr>
        <p:blipFill>
          <a:blip r:embed="rId3">
            <a:alphaModFix/>
          </a:blip>
          <a:stretch>
            <a:fillRect/>
          </a:stretch>
        </p:blipFill>
        <p:spPr>
          <a:xfrm>
            <a:off x="1999050" y="251925"/>
            <a:ext cx="5398646" cy="1009625"/>
          </a:xfrm>
          <a:prstGeom prst="rect">
            <a:avLst/>
          </a:prstGeom>
          <a:noFill/>
          <a:ln>
            <a:noFill/>
          </a:ln>
        </p:spPr>
      </p:pic>
      <p:sp>
        <p:nvSpPr>
          <p:cNvPr id="2" name="TextBox 1">
            <a:extLst>
              <a:ext uri="{FF2B5EF4-FFF2-40B4-BE49-F238E27FC236}">
                <a16:creationId xmlns:a16="http://schemas.microsoft.com/office/drawing/2014/main" id="{C6192DE0-91C3-3A9A-E6BD-6A73E9DEA021}"/>
              </a:ext>
            </a:extLst>
          </p:cNvPr>
          <p:cNvSpPr txBox="1"/>
          <p:nvPr/>
        </p:nvSpPr>
        <p:spPr>
          <a:xfrm>
            <a:off x="3398800" y="3125628"/>
            <a:ext cx="274081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Project ID: Y1-2024-25-G304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193975" y="1341540"/>
            <a:ext cx="8520600" cy="623700"/>
          </a:xfrm>
          <a:prstGeom prst="rect">
            <a:avLst/>
          </a:prstGeom>
        </p:spPr>
        <p:txBody>
          <a:bodyPr spcFirstLastPara="1" wrap="square" lIns="91425" tIns="91425" rIns="91425" bIns="91425" anchor="t" anchorCtr="0">
            <a:noAutofit/>
          </a:bodyPr>
          <a:lstStyle/>
          <a:p>
            <a:pPr marL="457200" lvl="0" indent="-323532" algn="l" rtl="0">
              <a:lnSpc>
                <a:spcPct val="115000"/>
              </a:lnSpc>
              <a:spcBef>
                <a:spcPts val="1200"/>
              </a:spcBef>
              <a:spcAft>
                <a:spcPts val="0"/>
              </a:spcAft>
              <a:buClr>
                <a:schemeClr val="dk1"/>
              </a:buClr>
              <a:buSzPct val="100000"/>
              <a:buFont typeface="Arial"/>
              <a:buChar char="●"/>
            </a:pPr>
            <a:r>
              <a:rPr lang="en" sz="1600" b="1" dirty="0">
                <a:solidFill>
                  <a:schemeClr val="dk1"/>
                </a:solidFill>
                <a:latin typeface="Times New Roman" panose="02020603050405020304" pitchFamily="18" charset="0"/>
                <a:cs typeface="Times New Roman" panose="02020603050405020304" pitchFamily="18" charset="0"/>
                <a:sym typeface="Merriweather"/>
              </a:rPr>
              <a:t>Cardiovascular diseases (CVDs)</a:t>
            </a:r>
            <a:r>
              <a:rPr lang="en" sz="1600" dirty="0">
                <a:solidFill>
                  <a:schemeClr val="dk1"/>
                </a:solidFill>
                <a:latin typeface="Times New Roman" panose="02020603050405020304" pitchFamily="18" charset="0"/>
                <a:cs typeface="Times New Roman" panose="02020603050405020304" pitchFamily="18" charset="0"/>
                <a:sym typeface="Merriweather"/>
              </a:rPr>
              <a:t> are the </a:t>
            </a:r>
            <a:r>
              <a:rPr lang="en" sz="1600" b="1" dirty="0">
                <a:solidFill>
                  <a:schemeClr val="dk1"/>
                </a:solidFill>
                <a:latin typeface="Times New Roman" panose="02020603050405020304" pitchFamily="18" charset="0"/>
                <a:cs typeface="Times New Roman" panose="02020603050405020304" pitchFamily="18" charset="0"/>
                <a:sym typeface="Merriweather"/>
              </a:rPr>
              <a:t>leading cause of death worldwide</a:t>
            </a:r>
            <a:r>
              <a:rPr lang="en" sz="1600" dirty="0">
                <a:solidFill>
                  <a:schemeClr val="dk1"/>
                </a:solidFill>
                <a:latin typeface="Times New Roman" panose="02020603050405020304" pitchFamily="18" charset="0"/>
                <a:cs typeface="Times New Roman" panose="02020603050405020304" pitchFamily="18" charset="0"/>
                <a:sym typeface="Merriweather"/>
              </a:rPr>
              <a:t>.</a:t>
            </a:r>
            <a:br>
              <a:rPr lang="en" sz="1600" dirty="0">
                <a:solidFill>
                  <a:schemeClr val="dk1"/>
                </a:solidFill>
                <a:latin typeface="Times New Roman" panose="02020603050405020304" pitchFamily="18" charset="0"/>
                <a:cs typeface="Times New Roman" panose="02020603050405020304" pitchFamily="18" charset="0"/>
                <a:sym typeface="Merriweather"/>
              </a:rPr>
            </a:br>
            <a:endParaRPr sz="1800" dirty="0">
              <a:solidFill>
                <a:schemeClr val="dk1"/>
              </a:solidFill>
              <a:latin typeface="Times New Roman" panose="02020603050405020304" pitchFamily="18" charset="0"/>
              <a:cs typeface="Times New Roman" panose="02020603050405020304" pitchFamily="18" charset="0"/>
              <a:sym typeface="Merriweather"/>
            </a:endParaRPr>
          </a:p>
          <a:p>
            <a:pPr marL="457200" lvl="0" indent="-329882" algn="l" rtl="0">
              <a:lnSpc>
                <a:spcPct val="115000"/>
              </a:lnSpc>
              <a:spcBef>
                <a:spcPts val="0"/>
              </a:spcBef>
              <a:spcAft>
                <a:spcPts val="0"/>
              </a:spcAft>
              <a:buClr>
                <a:schemeClr val="dk1"/>
              </a:buClr>
              <a:buSzPct val="100000"/>
              <a:buFont typeface="Arial"/>
              <a:buChar char="●"/>
            </a:pPr>
            <a:r>
              <a:rPr lang="en" sz="1800" b="1" dirty="0">
                <a:solidFill>
                  <a:schemeClr val="dk1"/>
                </a:solidFill>
                <a:latin typeface="Times New Roman" panose="02020603050405020304" pitchFamily="18" charset="0"/>
                <a:cs typeface="Times New Roman" panose="02020603050405020304" pitchFamily="18" charset="0"/>
                <a:sym typeface="Merriweather"/>
              </a:rPr>
              <a:t>Early detection</a:t>
            </a:r>
            <a:r>
              <a:rPr lang="en" sz="1800" dirty="0">
                <a:solidFill>
                  <a:schemeClr val="dk1"/>
                </a:solidFill>
                <a:latin typeface="Times New Roman" panose="02020603050405020304" pitchFamily="18" charset="0"/>
                <a:cs typeface="Times New Roman" panose="02020603050405020304" pitchFamily="18" charset="0"/>
                <a:sym typeface="Merriweather"/>
              </a:rPr>
              <a:t> is critical for effective treatment and management.</a:t>
            </a:r>
            <a:br>
              <a:rPr lang="en" sz="1800" dirty="0">
                <a:solidFill>
                  <a:schemeClr val="dk1"/>
                </a:solidFill>
                <a:latin typeface="Times New Roman" panose="02020603050405020304" pitchFamily="18" charset="0"/>
                <a:cs typeface="Times New Roman" panose="02020603050405020304" pitchFamily="18" charset="0"/>
                <a:sym typeface="Merriweather"/>
              </a:rPr>
            </a:br>
            <a:endParaRPr sz="1800" dirty="0">
              <a:solidFill>
                <a:schemeClr val="dk1"/>
              </a:solidFill>
              <a:latin typeface="Times New Roman" panose="02020603050405020304" pitchFamily="18" charset="0"/>
              <a:cs typeface="Times New Roman" panose="02020603050405020304" pitchFamily="18" charset="0"/>
              <a:sym typeface="Merriweather"/>
            </a:endParaRPr>
          </a:p>
          <a:p>
            <a:pPr marL="457200" lvl="0" indent="-329882" algn="l" rtl="0">
              <a:lnSpc>
                <a:spcPct val="115000"/>
              </a:lnSpc>
              <a:spcBef>
                <a:spcPts val="0"/>
              </a:spcBef>
              <a:spcAft>
                <a:spcPts val="0"/>
              </a:spcAft>
              <a:buClr>
                <a:schemeClr val="dk1"/>
              </a:buClr>
              <a:buSzPct val="100000"/>
              <a:buFont typeface="Arial"/>
              <a:buChar char="●"/>
            </a:pPr>
            <a:r>
              <a:rPr lang="en" sz="1800" b="1" dirty="0">
                <a:solidFill>
                  <a:schemeClr val="dk1"/>
                </a:solidFill>
                <a:latin typeface="Times New Roman" panose="02020603050405020304" pitchFamily="18" charset="0"/>
                <a:cs typeface="Times New Roman" panose="02020603050405020304" pitchFamily="18" charset="0"/>
                <a:sym typeface="Merriweather"/>
              </a:rPr>
              <a:t>Electrocardiograms (ECGs)</a:t>
            </a:r>
            <a:r>
              <a:rPr lang="en" sz="1800" dirty="0">
                <a:solidFill>
                  <a:schemeClr val="dk1"/>
                </a:solidFill>
                <a:latin typeface="Times New Roman" panose="02020603050405020304" pitchFamily="18" charset="0"/>
                <a:cs typeface="Times New Roman" panose="02020603050405020304" pitchFamily="18" charset="0"/>
                <a:sym typeface="Merriweather"/>
              </a:rPr>
              <a:t> are the primary tool for diagnosing heart abnormalities.</a:t>
            </a:r>
            <a:br>
              <a:rPr lang="en" sz="1800" dirty="0">
                <a:solidFill>
                  <a:schemeClr val="dk1"/>
                </a:solidFill>
                <a:latin typeface="Times New Roman" panose="02020603050405020304" pitchFamily="18" charset="0"/>
                <a:cs typeface="Times New Roman" panose="02020603050405020304" pitchFamily="18" charset="0"/>
                <a:sym typeface="Merriweather"/>
              </a:rPr>
            </a:br>
            <a:endParaRPr sz="1800" dirty="0">
              <a:solidFill>
                <a:schemeClr val="dk1"/>
              </a:solidFill>
              <a:latin typeface="Times New Roman" panose="02020603050405020304" pitchFamily="18" charset="0"/>
              <a:cs typeface="Times New Roman" panose="02020603050405020304" pitchFamily="18" charset="0"/>
              <a:sym typeface="Merriweather"/>
            </a:endParaRPr>
          </a:p>
          <a:p>
            <a:pPr marL="457200" lvl="0" indent="-329882" algn="l" rtl="0">
              <a:lnSpc>
                <a:spcPct val="115000"/>
              </a:lnSpc>
              <a:spcBef>
                <a:spcPts val="0"/>
              </a:spcBef>
              <a:spcAft>
                <a:spcPts val="0"/>
              </a:spcAft>
              <a:buClr>
                <a:schemeClr val="dk1"/>
              </a:buClr>
              <a:buSzPct val="100000"/>
              <a:buFont typeface="Arial"/>
              <a:buChar char="●"/>
            </a:pPr>
            <a:r>
              <a:rPr lang="en" sz="1800" dirty="0">
                <a:solidFill>
                  <a:schemeClr val="dk1"/>
                </a:solidFill>
                <a:latin typeface="Times New Roman" panose="02020603050405020304" pitchFamily="18" charset="0"/>
                <a:cs typeface="Times New Roman" panose="02020603050405020304" pitchFamily="18" charset="0"/>
                <a:sym typeface="Merriweather"/>
              </a:rPr>
              <a:t>Manual ECG interpretation is </a:t>
            </a:r>
            <a:r>
              <a:rPr lang="en" sz="1800" b="1" dirty="0">
                <a:solidFill>
                  <a:schemeClr val="dk1"/>
                </a:solidFill>
                <a:latin typeface="Times New Roman" panose="02020603050405020304" pitchFamily="18" charset="0"/>
                <a:cs typeface="Times New Roman" panose="02020603050405020304" pitchFamily="18" charset="0"/>
                <a:sym typeface="Merriweather"/>
              </a:rPr>
              <a:t>time-consuming</a:t>
            </a:r>
            <a:r>
              <a:rPr lang="en" sz="1800" dirty="0">
                <a:solidFill>
                  <a:schemeClr val="dk1"/>
                </a:solidFill>
                <a:latin typeface="Times New Roman" panose="02020603050405020304" pitchFamily="18" charset="0"/>
                <a:cs typeface="Times New Roman" panose="02020603050405020304" pitchFamily="18" charset="0"/>
                <a:sym typeface="Merriweather"/>
              </a:rPr>
              <a:t>, </a:t>
            </a:r>
            <a:r>
              <a:rPr lang="en" sz="1800" b="1" dirty="0">
                <a:solidFill>
                  <a:schemeClr val="dk1"/>
                </a:solidFill>
                <a:latin typeface="Times New Roman" panose="02020603050405020304" pitchFamily="18" charset="0"/>
                <a:cs typeface="Times New Roman" panose="02020603050405020304" pitchFamily="18" charset="0"/>
                <a:sym typeface="Merriweather"/>
              </a:rPr>
              <a:t>error-prone</a:t>
            </a:r>
            <a:r>
              <a:rPr lang="en" sz="1800" dirty="0">
                <a:solidFill>
                  <a:schemeClr val="dk1"/>
                </a:solidFill>
                <a:latin typeface="Times New Roman" panose="02020603050405020304" pitchFamily="18" charset="0"/>
                <a:cs typeface="Times New Roman" panose="02020603050405020304" pitchFamily="18" charset="0"/>
                <a:sym typeface="Merriweather"/>
              </a:rPr>
              <a:t>, and requires </a:t>
            </a:r>
            <a:r>
              <a:rPr lang="en" sz="1800" b="1" dirty="0">
                <a:solidFill>
                  <a:schemeClr val="dk1"/>
                </a:solidFill>
                <a:latin typeface="Times New Roman" panose="02020603050405020304" pitchFamily="18" charset="0"/>
                <a:cs typeface="Times New Roman" panose="02020603050405020304" pitchFamily="18" charset="0"/>
                <a:sym typeface="Merriweather"/>
              </a:rPr>
              <a:t>expertise</a:t>
            </a:r>
            <a:r>
              <a:rPr lang="en" sz="1800" dirty="0">
                <a:solidFill>
                  <a:schemeClr val="dk1"/>
                </a:solidFill>
                <a:latin typeface="Times New Roman" panose="02020603050405020304" pitchFamily="18" charset="0"/>
                <a:cs typeface="Times New Roman" panose="02020603050405020304" pitchFamily="18" charset="0"/>
                <a:sym typeface="Merriweather"/>
              </a:rPr>
              <a:t>.</a:t>
            </a:r>
            <a:br>
              <a:rPr lang="en" sz="1800" dirty="0">
                <a:solidFill>
                  <a:schemeClr val="dk1"/>
                </a:solidFill>
                <a:latin typeface="Times New Roman" panose="02020603050405020304" pitchFamily="18" charset="0"/>
                <a:cs typeface="Times New Roman" panose="02020603050405020304" pitchFamily="18" charset="0"/>
                <a:sym typeface="Merriweather"/>
              </a:rPr>
            </a:br>
            <a:endParaRPr sz="1800" dirty="0">
              <a:solidFill>
                <a:schemeClr val="dk1"/>
              </a:solidFill>
              <a:latin typeface="Times New Roman" panose="02020603050405020304" pitchFamily="18" charset="0"/>
              <a:cs typeface="Times New Roman" panose="02020603050405020304" pitchFamily="18" charset="0"/>
              <a:sym typeface="Merriweather"/>
            </a:endParaRPr>
          </a:p>
          <a:p>
            <a:pPr marL="457200" lvl="0" indent="-314325" algn="l" rtl="0">
              <a:lnSpc>
                <a:spcPct val="115000"/>
              </a:lnSpc>
              <a:spcBef>
                <a:spcPts val="0"/>
              </a:spcBef>
              <a:spcAft>
                <a:spcPts val="0"/>
              </a:spcAft>
              <a:buClr>
                <a:schemeClr val="dk1"/>
              </a:buClr>
              <a:buSzPct val="84639"/>
              <a:buFont typeface="Arial"/>
              <a:buChar char="●"/>
            </a:pPr>
            <a:r>
              <a:rPr lang="en" sz="1800" dirty="0">
                <a:solidFill>
                  <a:schemeClr val="dk1"/>
                </a:solidFill>
                <a:latin typeface="Times New Roman" panose="02020603050405020304" pitchFamily="18" charset="0"/>
                <a:cs typeface="Times New Roman" panose="02020603050405020304" pitchFamily="18" charset="0"/>
                <a:sym typeface="Merriweather"/>
              </a:rPr>
              <a:t>There's a strong need for </a:t>
            </a:r>
            <a:r>
              <a:rPr lang="en" sz="1800" b="1" dirty="0">
                <a:solidFill>
                  <a:schemeClr val="dk1"/>
                </a:solidFill>
                <a:latin typeface="Times New Roman" panose="02020603050405020304" pitchFamily="18" charset="0"/>
                <a:cs typeface="Times New Roman" panose="02020603050405020304" pitchFamily="18" charset="0"/>
                <a:sym typeface="Merriweather"/>
              </a:rPr>
              <a:t>automated, accurate, and interpretable</a:t>
            </a:r>
            <a:r>
              <a:rPr lang="en" sz="1800" dirty="0">
                <a:solidFill>
                  <a:schemeClr val="dk1"/>
                </a:solidFill>
                <a:latin typeface="Times New Roman" panose="02020603050405020304" pitchFamily="18" charset="0"/>
                <a:cs typeface="Times New Roman" panose="02020603050405020304" pitchFamily="18" charset="0"/>
                <a:sym typeface="Merriweather"/>
              </a:rPr>
              <a:t> ECG classification systems.</a:t>
            </a:r>
            <a:br>
              <a:rPr lang="en" sz="1600" dirty="0">
                <a:solidFill>
                  <a:schemeClr val="dk1"/>
                </a:solidFill>
                <a:latin typeface="Times New Roman" panose="02020603050405020304" pitchFamily="18" charset="0"/>
                <a:cs typeface="Times New Roman" panose="02020603050405020304" pitchFamily="18" charset="0"/>
                <a:sym typeface="Merriweather"/>
              </a:rPr>
            </a:br>
            <a:endParaRPr sz="1600" dirty="0">
              <a:solidFill>
                <a:schemeClr val="dk1"/>
              </a:solidFill>
              <a:latin typeface="Times New Roman" panose="02020603050405020304" pitchFamily="18" charset="0"/>
              <a:cs typeface="Times New Roman" panose="02020603050405020304" pitchFamily="18" charset="0"/>
              <a:sym typeface="Merriweather"/>
            </a:endParaRPr>
          </a:p>
          <a:p>
            <a:pPr marL="0" lvl="0" indent="0" algn="l" rtl="0">
              <a:spcBef>
                <a:spcPts val="1200"/>
              </a:spcBef>
              <a:spcAft>
                <a:spcPts val="0"/>
              </a:spcAft>
              <a:buNone/>
            </a:pPr>
            <a:endParaRPr sz="1200" b="1" dirty="0">
              <a:solidFill>
                <a:schemeClr val="dk1"/>
              </a:solidFill>
              <a:latin typeface="Times New Roman" panose="02020603050405020304" pitchFamily="18" charset="0"/>
              <a:cs typeface="Times New Roman" panose="02020603050405020304" pitchFamily="18" charset="0"/>
            </a:endParaRPr>
          </a:p>
        </p:txBody>
      </p:sp>
      <p:sp>
        <p:nvSpPr>
          <p:cNvPr id="74" name="Google Shape;74;p14"/>
          <p:cNvSpPr txBox="1"/>
          <p:nvPr/>
        </p:nvSpPr>
        <p:spPr>
          <a:xfrm>
            <a:off x="193975" y="325950"/>
            <a:ext cx="8889900" cy="140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solidFill>
                  <a:schemeClr val="lt1"/>
                </a:solidFill>
                <a:latin typeface="Times New Roman"/>
                <a:ea typeface="Times New Roman"/>
                <a:cs typeface="Times New Roman"/>
                <a:sym typeface="Times New Roman"/>
              </a:rPr>
              <a:t>Introduction to the Problem</a:t>
            </a:r>
            <a:endParaRPr sz="3600" b="1" dirty="0">
              <a:solidFill>
                <a:schemeClr val="lt1"/>
              </a:solidFill>
              <a:latin typeface="Times New Roman"/>
              <a:ea typeface="Times New Roman"/>
              <a:cs typeface="Times New Roman"/>
              <a:sym typeface="Times New Roman"/>
            </a:endParaRPr>
          </a:p>
        </p:txBody>
      </p:sp>
      <p:cxnSp>
        <p:nvCxnSpPr>
          <p:cNvPr id="75" name="Google Shape;75;p14"/>
          <p:cNvCxnSpPr/>
          <p:nvPr/>
        </p:nvCxnSpPr>
        <p:spPr>
          <a:xfrm>
            <a:off x="193975" y="1115300"/>
            <a:ext cx="78105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32147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latin typeface="Times New Roman"/>
                <a:ea typeface="Times New Roman"/>
                <a:cs typeface="Times New Roman"/>
                <a:sym typeface="Times New Roman"/>
              </a:rPr>
              <a:t>Proposed Solution Overview</a:t>
            </a:r>
            <a:endParaRPr sz="3900" dirty="0">
              <a:latin typeface="Times New Roman"/>
              <a:ea typeface="Times New Roman"/>
              <a:cs typeface="Times New Roman"/>
              <a:sym typeface="Times New Roman"/>
            </a:endParaRPr>
          </a:p>
        </p:txBody>
      </p:sp>
      <p:sp>
        <p:nvSpPr>
          <p:cNvPr id="81" name="Google Shape;81;p15"/>
          <p:cNvSpPr txBox="1">
            <a:spLocks noGrp="1"/>
          </p:cNvSpPr>
          <p:nvPr>
            <p:ph type="body" idx="1"/>
          </p:nvPr>
        </p:nvSpPr>
        <p:spPr>
          <a:xfrm>
            <a:off x="239450" y="1323125"/>
            <a:ext cx="4676700" cy="4164600"/>
          </a:xfrm>
          <a:prstGeom prst="rect">
            <a:avLst/>
          </a:prstGeom>
        </p:spPr>
        <p:txBody>
          <a:bodyPr spcFirstLastPara="1" wrap="square" lIns="91425" tIns="91425" rIns="91425" bIns="91425" anchor="t" anchorCtr="0">
            <a:noAutofit/>
          </a:bodyPr>
          <a:lstStyle/>
          <a:p>
            <a:pPr marL="457200" lvl="0" indent="-323850" algn="l" rtl="0">
              <a:lnSpc>
                <a:spcPct val="105000"/>
              </a:lnSpc>
              <a:spcBef>
                <a:spcPts val="0"/>
              </a:spcBef>
              <a:spcAft>
                <a:spcPts val="0"/>
              </a:spcAft>
              <a:buClr>
                <a:srgbClr val="000000"/>
              </a:buClr>
              <a:buSzPts val="1500"/>
              <a:buFont typeface="Arial"/>
              <a:buChar char="●"/>
            </a:pPr>
            <a:r>
              <a:rPr lang="en" sz="1500" dirty="0">
                <a:solidFill>
                  <a:srgbClr val="000000"/>
                </a:solidFill>
                <a:latin typeface="Times New Roman" panose="02020603050405020304" pitchFamily="18" charset="0"/>
                <a:ea typeface="Merriweather"/>
                <a:cs typeface="Times New Roman" panose="02020603050405020304" pitchFamily="18" charset="0"/>
                <a:sym typeface="Merriweather"/>
              </a:rPr>
              <a:t>Investigate a hybrid CNN-LSTM-SVM model for ECG classification.</a:t>
            </a:r>
            <a:endParaRPr sz="1500" dirty="0">
              <a:solidFill>
                <a:srgbClr val="000000"/>
              </a:solidFill>
              <a:latin typeface="Times New Roman" panose="02020603050405020304" pitchFamily="18" charset="0"/>
              <a:ea typeface="Merriweather"/>
              <a:cs typeface="Times New Roman" panose="02020603050405020304" pitchFamily="18" charset="0"/>
              <a:sym typeface="Merriweather"/>
            </a:endParaRPr>
          </a:p>
          <a:p>
            <a:pPr marL="457200" lvl="0" indent="0" algn="l" rtl="0">
              <a:lnSpc>
                <a:spcPct val="105000"/>
              </a:lnSpc>
              <a:spcBef>
                <a:spcPts val="0"/>
              </a:spcBef>
              <a:spcAft>
                <a:spcPts val="0"/>
              </a:spcAft>
              <a:buNone/>
            </a:pPr>
            <a:endParaRPr sz="1500" dirty="0">
              <a:solidFill>
                <a:srgbClr val="000000"/>
              </a:solidFill>
              <a:latin typeface="Times New Roman" panose="02020603050405020304" pitchFamily="18" charset="0"/>
              <a:ea typeface="Merriweather"/>
              <a:cs typeface="Times New Roman" panose="02020603050405020304" pitchFamily="18" charset="0"/>
              <a:sym typeface="Merriweather"/>
            </a:endParaRPr>
          </a:p>
          <a:p>
            <a:pPr marL="457200" lvl="0" indent="-323850" algn="l" rtl="0">
              <a:lnSpc>
                <a:spcPct val="105000"/>
              </a:lnSpc>
              <a:spcBef>
                <a:spcPts val="0"/>
              </a:spcBef>
              <a:spcAft>
                <a:spcPts val="0"/>
              </a:spcAft>
              <a:buClr>
                <a:srgbClr val="000000"/>
              </a:buClr>
              <a:buSzPts val="1500"/>
              <a:buFont typeface="Merriweather"/>
              <a:buChar char="●"/>
            </a:pPr>
            <a:r>
              <a:rPr lang="en" sz="1500" dirty="0">
                <a:solidFill>
                  <a:srgbClr val="000000"/>
                </a:solidFill>
                <a:latin typeface="Times New Roman" panose="02020603050405020304" pitchFamily="18" charset="0"/>
                <a:ea typeface="Merriweather"/>
                <a:cs typeface="Times New Roman" panose="02020603050405020304" pitchFamily="18" charset="0"/>
                <a:sym typeface="Merriweather"/>
              </a:rPr>
              <a:t>Integrate </a:t>
            </a:r>
            <a:r>
              <a:rPr lang="en" sz="1500" b="1" dirty="0">
                <a:solidFill>
                  <a:srgbClr val="000000"/>
                </a:solidFill>
                <a:latin typeface="Times New Roman" panose="02020603050405020304" pitchFamily="18" charset="0"/>
                <a:ea typeface="Merriweather"/>
                <a:cs typeface="Times New Roman" panose="02020603050405020304" pitchFamily="18" charset="0"/>
                <a:sym typeface="Merriweather"/>
              </a:rPr>
              <a:t>SVM</a:t>
            </a:r>
            <a:r>
              <a:rPr lang="en" sz="1500" dirty="0">
                <a:solidFill>
                  <a:srgbClr val="000000"/>
                </a:solidFill>
                <a:latin typeface="Times New Roman" panose="02020603050405020304" pitchFamily="18" charset="0"/>
                <a:ea typeface="Merriweather"/>
                <a:cs typeface="Times New Roman" panose="02020603050405020304" pitchFamily="18" charset="0"/>
                <a:sym typeface="Merriweather"/>
              </a:rPr>
              <a:t> for robust classification from learned deep features.</a:t>
            </a:r>
            <a:endParaRPr sz="1500" dirty="0">
              <a:solidFill>
                <a:srgbClr val="000000"/>
              </a:solidFill>
              <a:latin typeface="Times New Roman" panose="02020603050405020304" pitchFamily="18" charset="0"/>
              <a:ea typeface="Merriweather"/>
              <a:cs typeface="Times New Roman" panose="02020603050405020304" pitchFamily="18" charset="0"/>
              <a:sym typeface="Merriweather"/>
            </a:endParaRPr>
          </a:p>
          <a:p>
            <a:pPr marL="457200" lvl="0" indent="0" algn="l" rtl="0">
              <a:lnSpc>
                <a:spcPct val="105000"/>
              </a:lnSpc>
              <a:spcBef>
                <a:spcPts val="0"/>
              </a:spcBef>
              <a:spcAft>
                <a:spcPts val="0"/>
              </a:spcAft>
              <a:buNone/>
            </a:pPr>
            <a:endParaRPr sz="1500" dirty="0">
              <a:solidFill>
                <a:srgbClr val="000000"/>
              </a:solidFill>
              <a:latin typeface="Times New Roman" panose="02020603050405020304" pitchFamily="18" charset="0"/>
              <a:ea typeface="Merriweather"/>
              <a:cs typeface="Times New Roman" panose="02020603050405020304" pitchFamily="18" charset="0"/>
              <a:sym typeface="Merriweather"/>
            </a:endParaRPr>
          </a:p>
          <a:p>
            <a:pPr marL="457200" lvl="0" indent="-323850" algn="l" rtl="0">
              <a:lnSpc>
                <a:spcPct val="105000"/>
              </a:lnSpc>
              <a:spcBef>
                <a:spcPts val="0"/>
              </a:spcBef>
              <a:spcAft>
                <a:spcPts val="0"/>
              </a:spcAft>
              <a:buClr>
                <a:srgbClr val="000000"/>
              </a:buClr>
              <a:buSzPts val="1500"/>
              <a:buFont typeface="Merriweather"/>
              <a:buChar char="●"/>
            </a:pPr>
            <a:r>
              <a:rPr lang="en" sz="1500" dirty="0">
                <a:solidFill>
                  <a:srgbClr val="000000"/>
                </a:solidFill>
                <a:latin typeface="Times New Roman" panose="02020603050405020304" pitchFamily="18" charset="0"/>
                <a:ea typeface="Merriweather"/>
                <a:cs typeface="Times New Roman" panose="02020603050405020304" pitchFamily="18" charset="0"/>
                <a:sym typeface="Merriweather"/>
              </a:rPr>
              <a:t>Incorporate </a:t>
            </a:r>
            <a:r>
              <a:rPr lang="en" sz="1500" b="1" dirty="0">
                <a:solidFill>
                  <a:srgbClr val="000000"/>
                </a:solidFill>
                <a:latin typeface="Times New Roman" panose="02020603050405020304" pitchFamily="18" charset="0"/>
                <a:ea typeface="Merriweather"/>
                <a:cs typeface="Times New Roman" panose="02020603050405020304" pitchFamily="18" charset="0"/>
                <a:sym typeface="Merriweather"/>
              </a:rPr>
              <a:t>explainable AI (SHAP &amp; LIME)</a:t>
            </a:r>
            <a:r>
              <a:rPr lang="en" sz="1500" dirty="0">
                <a:solidFill>
                  <a:srgbClr val="000000"/>
                </a:solidFill>
                <a:latin typeface="Times New Roman" panose="02020603050405020304" pitchFamily="18" charset="0"/>
                <a:ea typeface="Merriweather"/>
                <a:cs typeface="Times New Roman" panose="02020603050405020304" pitchFamily="18" charset="0"/>
                <a:sym typeface="Merriweather"/>
              </a:rPr>
              <a:t> for transparency and interpretability.</a:t>
            </a:r>
            <a:endParaRPr sz="1500" dirty="0">
              <a:solidFill>
                <a:srgbClr val="000000"/>
              </a:solidFill>
              <a:latin typeface="Times New Roman" panose="02020603050405020304" pitchFamily="18" charset="0"/>
              <a:ea typeface="Merriweather"/>
              <a:cs typeface="Times New Roman" panose="02020603050405020304" pitchFamily="18" charset="0"/>
              <a:sym typeface="Merriweather"/>
            </a:endParaRPr>
          </a:p>
          <a:p>
            <a:pPr marL="0" lvl="0" indent="0" algn="l" rtl="0">
              <a:lnSpc>
                <a:spcPct val="105000"/>
              </a:lnSpc>
              <a:spcBef>
                <a:spcPts val="0"/>
              </a:spcBef>
              <a:spcAft>
                <a:spcPts val="0"/>
              </a:spcAft>
              <a:buNone/>
            </a:pPr>
            <a:endParaRPr sz="1500" dirty="0">
              <a:solidFill>
                <a:srgbClr val="000000"/>
              </a:solidFill>
              <a:latin typeface="Times New Roman" panose="02020603050405020304" pitchFamily="18" charset="0"/>
              <a:ea typeface="Merriweather"/>
              <a:cs typeface="Times New Roman" panose="02020603050405020304" pitchFamily="18" charset="0"/>
              <a:sym typeface="Merriweather"/>
            </a:endParaRPr>
          </a:p>
          <a:p>
            <a:pPr marL="457200" lvl="0" indent="-323850" algn="l" rtl="0">
              <a:lnSpc>
                <a:spcPct val="105000"/>
              </a:lnSpc>
              <a:spcBef>
                <a:spcPts val="0"/>
              </a:spcBef>
              <a:spcAft>
                <a:spcPts val="0"/>
              </a:spcAft>
              <a:buClr>
                <a:srgbClr val="000000"/>
              </a:buClr>
              <a:buSzPts val="1500"/>
              <a:buFont typeface="Arial"/>
              <a:buChar char="●"/>
            </a:pPr>
            <a:r>
              <a:rPr lang="en" sz="1500" dirty="0">
                <a:solidFill>
                  <a:srgbClr val="000000"/>
                </a:solidFill>
                <a:latin typeface="Times New Roman" panose="02020603050405020304" pitchFamily="18" charset="0"/>
                <a:ea typeface="Merriweather"/>
                <a:cs typeface="Times New Roman" panose="02020603050405020304" pitchFamily="18" charset="0"/>
                <a:sym typeface="Merriweather"/>
              </a:rPr>
              <a:t>Validate the proposed method using </a:t>
            </a:r>
            <a:r>
              <a:rPr lang="en" sz="1500" b="1" dirty="0">
                <a:solidFill>
                  <a:srgbClr val="000000"/>
                </a:solidFill>
                <a:latin typeface="Times New Roman" panose="02020603050405020304" pitchFamily="18" charset="0"/>
                <a:ea typeface="Merriweather"/>
                <a:cs typeface="Times New Roman" panose="02020603050405020304" pitchFamily="18" charset="0"/>
                <a:sym typeface="Merriweather"/>
              </a:rPr>
              <a:t>benchmark ECG datasets</a:t>
            </a:r>
            <a:r>
              <a:rPr lang="en" sz="1500" dirty="0">
                <a:solidFill>
                  <a:srgbClr val="000000"/>
                </a:solidFill>
                <a:latin typeface="Times New Roman" panose="02020603050405020304" pitchFamily="18" charset="0"/>
                <a:ea typeface="Merriweather"/>
                <a:cs typeface="Times New Roman" panose="02020603050405020304" pitchFamily="18" charset="0"/>
                <a:sym typeface="Merriweather"/>
              </a:rPr>
              <a:t> (e.g., MIT-BIH)</a:t>
            </a:r>
            <a:endParaRPr sz="1500" dirty="0">
              <a:solidFill>
                <a:srgbClr val="000000"/>
              </a:solidFill>
              <a:latin typeface="Times New Roman" panose="02020603050405020304" pitchFamily="18" charset="0"/>
              <a:ea typeface="Merriweather"/>
              <a:cs typeface="Times New Roman" panose="02020603050405020304" pitchFamily="18" charset="0"/>
              <a:sym typeface="Merriweather"/>
            </a:endParaRPr>
          </a:p>
          <a:p>
            <a:pPr marL="0" lvl="0" indent="0" algn="l" rtl="0">
              <a:lnSpc>
                <a:spcPct val="105000"/>
              </a:lnSpc>
              <a:spcBef>
                <a:spcPts val="0"/>
              </a:spcBef>
              <a:spcAft>
                <a:spcPts val="0"/>
              </a:spcAft>
              <a:buNone/>
            </a:pPr>
            <a:endParaRPr sz="1500" dirty="0">
              <a:solidFill>
                <a:srgbClr val="000000"/>
              </a:solidFill>
              <a:latin typeface="Times New Roman" panose="02020603050405020304" pitchFamily="18" charset="0"/>
              <a:ea typeface="Merriweather"/>
              <a:cs typeface="Times New Roman" panose="02020603050405020304" pitchFamily="18" charset="0"/>
              <a:sym typeface="Merriweather"/>
            </a:endParaRPr>
          </a:p>
          <a:p>
            <a:pPr marL="457200" lvl="0" indent="-323850" algn="l" rtl="0">
              <a:lnSpc>
                <a:spcPct val="105000"/>
              </a:lnSpc>
              <a:spcBef>
                <a:spcPts val="0"/>
              </a:spcBef>
              <a:spcAft>
                <a:spcPts val="0"/>
              </a:spcAft>
              <a:buClr>
                <a:srgbClr val="000000"/>
              </a:buClr>
              <a:buSzPts val="1500"/>
              <a:buFont typeface="Merriweather"/>
              <a:buChar char="●"/>
            </a:pPr>
            <a:r>
              <a:rPr lang="en" sz="1500" dirty="0">
                <a:solidFill>
                  <a:srgbClr val="000000"/>
                </a:solidFill>
                <a:latin typeface="Times New Roman" panose="02020603050405020304" pitchFamily="18" charset="0"/>
                <a:ea typeface="Merriweather"/>
                <a:cs typeface="Times New Roman" panose="02020603050405020304" pitchFamily="18" charset="0"/>
                <a:sym typeface="Merriweather"/>
              </a:rPr>
              <a:t>Contribute to the field of interpretable AI in healthcare diagnostics.</a:t>
            </a:r>
            <a:endParaRPr sz="1500" dirty="0">
              <a:solidFill>
                <a:srgbClr val="000000"/>
              </a:solidFill>
              <a:latin typeface="Times New Roman" panose="02020603050405020304" pitchFamily="18" charset="0"/>
              <a:ea typeface="Merriweather"/>
              <a:cs typeface="Times New Roman" panose="02020603050405020304" pitchFamily="18" charset="0"/>
              <a:sym typeface="Merriweather"/>
            </a:endParaRPr>
          </a:p>
          <a:p>
            <a:pPr marL="457200" lvl="0" indent="0" algn="l" rtl="0">
              <a:lnSpc>
                <a:spcPct val="105000"/>
              </a:lnSpc>
              <a:spcBef>
                <a:spcPts val="0"/>
              </a:spcBef>
              <a:spcAft>
                <a:spcPts val="0"/>
              </a:spcAft>
              <a:buNone/>
            </a:pPr>
            <a:endParaRPr sz="989" dirty="0">
              <a:solidFill>
                <a:srgbClr val="000000"/>
              </a:solidFill>
              <a:latin typeface="Times New Roman" panose="02020603050405020304" pitchFamily="18" charset="0"/>
              <a:ea typeface="Merriweather"/>
              <a:cs typeface="Times New Roman" panose="02020603050405020304" pitchFamily="18" charset="0"/>
              <a:sym typeface="Merriweather"/>
            </a:endParaRPr>
          </a:p>
          <a:p>
            <a:pPr marL="0" lvl="0" indent="0" algn="l" rtl="0">
              <a:lnSpc>
                <a:spcPct val="105000"/>
              </a:lnSpc>
              <a:spcBef>
                <a:spcPts val="0"/>
              </a:spcBef>
              <a:spcAft>
                <a:spcPts val="1200"/>
              </a:spcAft>
              <a:buSzPts val="275"/>
              <a:buNone/>
            </a:pPr>
            <a:endParaRPr sz="250" dirty="0">
              <a:latin typeface="Times New Roman" panose="02020603050405020304" pitchFamily="18" charset="0"/>
              <a:cs typeface="Times New Roman" panose="02020603050405020304" pitchFamily="18" charset="0"/>
            </a:endParaRPr>
          </a:p>
        </p:txBody>
      </p:sp>
      <p:pic>
        <p:nvPicPr>
          <p:cNvPr id="82" name="Google Shape;82;p15"/>
          <p:cNvPicPr preferRelativeResize="0"/>
          <p:nvPr/>
        </p:nvPicPr>
        <p:blipFill>
          <a:blip r:embed="rId3">
            <a:alphaModFix/>
          </a:blip>
          <a:stretch>
            <a:fillRect/>
          </a:stretch>
        </p:blipFill>
        <p:spPr>
          <a:xfrm>
            <a:off x="4916149" y="1423375"/>
            <a:ext cx="3862625" cy="33654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idx="4294967295"/>
          </p:nvPr>
        </p:nvSpPr>
        <p:spPr>
          <a:xfrm>
            <a:off x="311725" y="500925"/>
            <a:ext cx="8520600" cy="623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solidFill>
                  <a:schemeClr val="lt1"/>
                </a:solidFill>
              </a:rPr>
              <a:t>The solution</a:t>
            </a:r>
            <a:endParaRPr>
              <a:solidFill>
                <a:schemeClr val="lt1"/>
              </a:solidFill>
            </a:endParaRPr>
          </a:p>
        </p:txBody>
      </p:sp>
      <p:pic>
        <p:nvPicPr>
          <p:cNvPr id="88" name="Google Shape;88;p16"/>
          <p:cNvPicPr preferRelativeResize="0"/>
          <p:nvPr/>
        </p:nvPicPr>
        <p:blipFill rotWithShape="1">
          <a:blip r:embed="rId3">
            <a:alphaModFix/>
          </a:blip>
          <a:srcRect t="18023" b="15372"/>
          <a:stretch/>
        </p:blipFill>
        <p:spPr>
          <a:xfrm>
            <a:off x="497563" y="684500"/>
            <a:ext cx="8148876" cy="3357975"/>
          </a:xfrm>
          <a:prstGeom prst="rect">
            <a:avLst/>
          </a:prstGeom>
          <a:noFill/>
          <a:ln>
            <a:noFill/>
          </a:ln>
        </p:spPr>
      </p:pic>
      <p:sp>
        <p:nvSpPr>
          <p:cNvPr id="89" name="Google Shape;89;p16"/>
          <p:cNvSpPr txBox="1"/>
          <p:nvPr/>
        </p:nvSpPr>
        <p:spPr>
          <a:xfrm>
            <a:off x="-145473" y="4548600"/>
            <a:ext cx="9088582" cy="82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50" b="1" dirty="0">
                <a:solidFill>
                  <a:srgbClr val="222222"/>
                </a:solidFill>
                <a:highlight>
                  <a:schemeClr val="lt1"/>
                </a:highlight>
                <a:latin typeface="Merriweather"/>
                <a:ea typeface="Merriweather"/>
                <a:cs typeface="Merriweather"/>
                <a:sym typeface="Merriweather"/>
              </a:rPr>
              <a:t>Structure of Proposed Hybrid CNN-LSTM + SVM model</a:t>
            </a:r>
            <a:endParaRPr sz="2300" b="1" dirty="0">
              <a:solidFill>
                <a:schemeClr val="dk2"/>
              </a:solidFill>
              <a:highlight>
                <a:schemeClr val="lt1"/>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940275" y="1147450"/>
            <a:ext cx="7552251" cy="3854925"/>
          </a:xfrm>
          <a:prstGeom prst="rect">
            <a:avLst/>
          </a:prstGeom>
          <a:noFill/>
          <a:ln>
            <a:noFill/>
          </a:ln>
        </p:spPr>
      </p:pic>
      <p:sp>
        <p:nvSpPr>
          <p:cNvPr id="95" name="Google Shape;95;p17"/>
          <p:cNvSpPr txBox="1"/>
          <p:nvPr/>
        </p:nvSpPr>
        <p:spPr>
          <a:xfrm>
            <a:off x="0" y="209373"/>
            <a:ext cx="9144000" cy="44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dirty="0">
                <a:solidFill>
                  <a:schemeClr val="lt1"/>
                </a:solidFill>
                <a:latin typeface="Times New Roman"/>
                <a:ea typeface="Times New Roman"/>
                <a:cs typeface="Times New Roman"/>
                <a:sym typeface="Times New Roman"/>
              </a:rPr>
              <a:t>Key Innovations Over Existing Methods</a:t>
            </a:r>
            <a:endParaRPr sz="3600" b="1" dirty="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9"/>
        <p:cNvGrpSpPr/>
        <p:nvPr/>
      </p:nvGrpSpPr>
      <p:grpSpPr>
        <a:xfrm>
          <a:off x="0" y="0"/>
          <a:ext cx="0" cy="0"/>
          <a:chOff x="0" y="0"/>
          <a:chExt cx="0" cy="0"/>
        </a:xfrm>
      </p:grpSpPr>
      <p:sp>
        <p:nvSpPr>
          <p:cNvPr id="100" name="Google Shape;100;p18"/>
          <p:cNvSpPr txBox="1">
            <a:spLocks noGrp="1"/>
          </p:cNvSpPr>
          <p:nvPr>
            <p:ph type="body" idx="1"/>
          </p:nvPr>
        </p:nvSpPr>
        <p:spPr>
          <a:xfrm>
            <a:off x="770325" y="4509650"/>
            <a:ext cx="7979400" cy="46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latin typeface="Times New Roman"/>
                <a:ea typeface="Times New Roman"/>
                <a:cs typeface="Times New Roman"/>
                <a:sym typeface="Times New Roman"/>
              </a:rPr>
              <a:t>Comparison Table of The Models</a:t>
            </a:r>
            <a:endParaRPr sz="3600" b="1">
              <a:latin typeface="Times New Roman"/>
              <a:ea typeface="Times New Roman"/>
              <a:cs typeface="Times New Roman"/>
              <a:sym typeface="Times New Roman"/>
            </a:endParaRPr>
          </a:p>
        </p:txBody>
      </p:sp>
      <p:pic>
        <p:nvPicPr>
          <p:cNvPr id="101" name="Google Shape;101;p18"/>
          <p:cNvPicPr preferRelativeResize="0"/>
          <p:nvPr/>
        </p:nvPicPr>
        <p:blipFill>
          <a:blip r:embed="rId3">
            <a:alphaModFix/>
          </a:blip>
          <a:stretch>
            <a:fillRect/>
          </a:stretch>
        </p:blipFill>
        <p:spPr>
          <a:xfrm>
            <a:off x="506250" y="0"/>
            <a:ext cx="8363083" cy="420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200C35-64B6-1D22-A6C9-022B4F5B7DBD}"/>
              </a:ext>
            </a:extLst>
          </p:cNvPr>
          <p:cNvSpPr txBox="1"/>
          <p:nvPr/>
        </p:nvSpPr>
        <p:spPr>
          <a:xfrm>
            <a:off x="3196525" y="2211700"/>
            <a:ext cx="2750949" cy="584775"/>
          </a:xfrm>
          <a:prstGeom prst="rect">
            <a:avLst/>
          </a:prstGeom>
          <a:noFill/>
        </p:spPr>
        <p:txBody>
          <a:bodyPr wrap="square" rtlCol="0">
            <a:spAutoFit/>
          </a:bodyPr>
          <a:lstStyle/>
          <a:p>
            <a:r>
              <a:rPr lang="en" sz="3200" b="1" dirty="0">
                <a:solidFill>
                  <a:schemeClr val="tx1"/>
                </a:solidFill>
                <a:latin typeface="Times New Roman"/>
                <a:ea typeface="Times New Roman"/>
                <a:cs typeface="Times New Roman"/>
                <a:sym typeface="Times New Roman"/>
              </a:rPr>
              <a:t>THANK YOU</a:t>
            </a:r>
            <a:endParaRPr lang="en-US" sz="3200" dirty="0">
              <a:solidFill>
                <a:schemeClr val="tx1"/>
              </a:solidFill>
            </a:endParaRPr>
          </a:p>
        </p:txBody>
      </p:sp>
    </p:spTree>
    <p:extLst>
      <p:ext uri="{BB962C8B-B14F-4D97-AF65-F5344CB8AC3E}">
        <p14:creationId xmlns:p14="http://schemas.microsoft.com/office/powerpoint/2010/main" val="121486061"/>
      </p:ext>
    </p:extLst>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195</Words>
  <Application>Microsoft Office PowerPoint</Application>
  <PresentationFormat>On-screen Show (16:9)</PresentationFormat>
  <Paragraphs>30</Paragraphs>
  <Slides>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Merriweather</vt:lpstr>
      <vt:lpstr>Arial</vt:lpstr>
      <vt:lpstr>Times New Roman</vt:lpstr>
      <vt:lpstr>Merriweather Black</vt:lpstr>
      <vt:lpstr>Roboto</vt:lpstr>
      <vt:lpstr>Paradigm</vt:lpstr>
      <vt:lpstr>PowerPoint Presentation</vt:lpstr>
      <vt:lpstr>Cardiovascular diseases (CVDs) are the leading cause of death worldwide.  Early detection is critical for effective treatment and management.  Electrocardiograms (ECGs) are the primary tool for diagnosing heart abnormalities.  Manual ECG interpretation is time-consuming, error-prone, and requires expertise.  There's a strong need for automated, accurate, and interpretable ECG classification systems.  </vt:lpstr>
      <vt:lpstr>Proposed Solution Overview</vt:lpstr>
      <vt:lpstr>The solution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91736</dc:creator>
  <cp:lastModifiedBy>Jimni Gogoi</cp:lastModifiedBy>
  <cp:revision>3</cp:revision>
  <dcterms:modified xsi:type="dcterms:W3CDTF">2025-05-06T20:41:02Z</dcterms:modified>
</cp:coreProperties>
</file>