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3E"/>
    <a:srgbClr val="491313"/>
    <a:srgbClr val="792525"/>
    <a:srgbClr val="A13131"/>
    <a:srgbClr val="852929"/>
    <a:srgbClr val="760E3B"/>
    <a:srgbClr val="D44C4C"/>
    <a:srgbClr val="663300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CC22-1C70-DF4C-3651-CF116C10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5C6CE-0D80-4779-F791-99C63F1B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D6B7-229C-FA23-FF20-961553DB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CEC-7BAC-52CE-60D9-745F0E3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5725-567C-375E-DC3E-AFD8ACA9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642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F8C8-1CF6-48DF-FCD1-2355E230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47447-991E-4F19-CBD1-87319D64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08ED-2282-9418-4E7C-EA9A0493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8045-D6B5-88FB-E7C1-B1A5E7F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C542-F3CF-C4A9-F27B-719041B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95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A28CD-B71C-C2E8-25AC-C43CC42B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BFBCC-C8AC-1FF5-8848-8ECF33A3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396-12D7-40C7-3FF6-E013AB6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1678-8645-B641-5F95-C8AC4E70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CC4A-7D20-79AA-6D7A-91FE0BFA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0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A1-4A43-53A4-407B-BA6B3886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8243-D328-FA89-12D4-8B8A54EC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0A9C-CF7C-CCF6-2E18-F7BE516C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36CA-CC9E-EE91-A1DC-F4698C27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AFCB-DBD9-692E-FA5D-12982881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217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047-77A9-8910-568B-FF350CFF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0CF7-6486-3AF4-34FD-EF531F4C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CAEE-60B4-12D8-2E0D-24AC84CA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9A01-26B3-1F84-3738-07D16E64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9CDA-FA83-337D-DD46-A8E2189D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499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7D93-4EDB-674A-2716-BA602511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8E56-2978-316B-8467-6E45F72FA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5E624-BFB4-256B-8A78-2BDBD7421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5DF2-2163-5682-0455-4C147AC3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274F-F9AB-780E-FF2C-DFEC5174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6467-BBC3-3C9F-8153-C2EAC7AF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496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67E-DDE7-84F3-F7BD-324A01A4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53EB-CAAE-3CDE-94AA-E03D2609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C593-8E87-DE4D-41CD-962B2CEA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5222A-3173-4B58-B519-52DEDBC48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38C25-6FCC-76FA-8BBC-B123D4BA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FB62-CFD8-B203-3904-AA1F2494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1FC10-EFF1-A179-9A18-EE8CA82D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5DB9-780E-71A5-4BBC-EA4BA41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38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0A2-A86E-184F-0A9E-889CEB0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D8260-860C-409E-E823-E56475C1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40D0A-5EAA-FC1B-A608-6F2AD360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6EF8-3C07-28EA-FFCE-BC221460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88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34A3-8D42-5817-9D66-2E486202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5346F-5BAE-4B46-0C07-CBFE8B0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68645-6DCB-CFAD-21D6-D29C72E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301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513E-EE1E-EB6C-1972-11595465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BA17-066A-8E85-BE31-20F7C9CA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A6D8-B54E-15CC-E3D7-81ED39B26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25CA-C2D2-8586-8C20-D6F64B9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ADD35-1A2E-F64F-1005-AD512CD8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AF36-D72C-B43F-E6DF-528A1FD6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388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822B-8AD3-BD16-2FBE-BEBA0D99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C467A-14D7-41FE-01BC-81068AA3A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165F-84A8-3ADE-B8F3-2148554F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96FB-3C92-40DA-E96D-9B4B6CD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E784-BC80-A4CA-702C-4D3B884A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4195-ACB7-A3F9-2AD6-AF33AB0F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55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8D0CD-A551-5BAF-A0A0-AB4D2E0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036D-8A82-0303-906B-CEFBABEB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F966-8101-B9E2-5F1C-004E2234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F6AD-DBA5-4534-9014-44D1CDBDB67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C468-4363-36EA-AB1C-8F1344842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ABAA-5CD8-FDCA-30FD-1C1A42BFA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EC6E-E8B5-4DA8-A9EF-F7058A2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619DD-6B8E-5968-BF28-468DEA0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parajita" panose="02020603050405020304" pitchFamily="18" charset="0"/>
                <a:cs typeface="Aparajita" panose="02020603050405020304" pitchFamily="18" charset="0"/>
              </a:rPr>
              <a:t>Test Driven Development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FF78C-3804-2E64-80BA-91F5F1492CAA}"/>
              </a:ext>
            </a:extLst>
          </p:cNvPr>
          <p:cNvSpPr txBox="1"/>
          <p:nvPr/>
        </p:nvSpPr>
        <p:spPr>
          <a:xfrm>
            <a:off x="838200" y="2167593"/>
            <a:ext cx="6317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badi" panose="020B0604020104020204" pitchFamily="34" charset="0"/>
              </a:rPr>
              <a:t>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Write a Test case which fail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badi" panose="020B0604020104020204" pitchFamily="34" charset="0"/>
              </a:rPr>
              <a:t>GREEN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Write the simplest possible code to make it succeed.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badi" panose="020B0604020104020204" pitchFamily="34" charset="0"/>
              </a:rPr>
              <a:t>REFACTOR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 Refactor the code to meet the “4” principles of simple design.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badi" panose="020B0604020104020204" pitchFamily="34" charset="0"/>
              </a:rPr>
              <a:t>Runs all tests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badi" panose="020B0604020104020204" pitchFamily="34" charset="0"/>
              </a:rPr>
              <a:t>Contains no duplication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badi" panose="020B0604020104020204" pitchFamily="34" charset="0"/>
              </a:rPr>
              <a:t>Expresses intent of programmers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badi" panose="020B0604020104020204" pitchFamily="34" charset="0"/>
              </a:rPr>
              <a:t>Minimizes number of classes and 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badi" panose="020B0604020104020204" pitchFamily="34" charset="0"/>
              </a:rPr>
              <a:t>Repeat</a:t>
            </a:r>
            <a:endParaRPr lang="en-US" i="0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i="0" dirty="0">
              <a:effectLst/>
              <a:latin typeface="Abadi" panose="020B0604020104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028" name="Picture 4" descr="Five Steps of Test-Driven Development">
            <a:extLst>
              <a:ext uri="{FF2B5EF4-FFF2-40B4-BE49-F238E27FC236}">
                <a16:creationId xmlns:a16="http://schemas.microsoft.com/office/drawing/2014/main" id="{E24A7790-C67A-228A-104C-0772ED1E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70" y="1169833"/>
            <a:ext cx="4270721" cy="53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272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wing reasons why cloud computing is important in business">
            <a:extLst>
              <a:ext uri="{FF2B5EF4-FFF2-40B4-BE49-F238E27FC236}">
                <a16:creationId xmlns:a16="http://schemas.microsoft.com/office/drawing/2014/main" id="{00545DAE-39E1-0C8C-A721-EC6441FC0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2" b="8598"/>
          <a:stretch/>
        </p:blipFill>
        <p:spPr bwMode="auto">
          <a:xfrm>
            <a:off x="4499875" y="0"/>
            <a:ext cx="7692125" cy="6858000"/>
          </a:xfrm>
          <a:prstGeom prst="rect">
            <a:avLst/>
          </a:prstGeom>
          <a:noFill/>
          <a:ln>
            <a:solidFill>
              <a:srgbClr val="0B193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1B3F64-BB65-288A-FAC5-BE2B45FB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1401417"/>
            <a:ext cx="2885661" cy="4055166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333333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Reasons Why Cloud Computing Is Important for Business Growth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75599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9AE-4921-772A-4423-34A85D0BE2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Benefits of Business Analytics</a:t>
            </a:r>
            <a:endParaRPr lang="en-US" sz="6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6C03E-5875-6128-8470-B5998FEA1B13}"/>
              </a:ext>
            </a:extLst>
          </p:cNvPr>
          <p:cNvSpPr txBox="1"/>
          <p:nvPr/>
        </p:nvSpPr>
        <p:spPr>
          <a:xfrm>
            <a:off x="838200" y="2113807"/>
            <a:ext cx="3048000" cy="38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Data-driven decision-making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5AD29-0AE2-F3E9-4505-7711B2C74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72" y="1305720"/>
            <a:ext cx="8359328" cy="4563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C7B12-92D1-1240-D7BC-01BBCA563DE6}"/>
              </a:ext>
            </a:extLst>
          </p:cNvPr>
          <p:cNvSpPr txBox="1"/>
          <p:nvPr/>
        </p:nvSpPr>
        <p:spPr>
          <a:xfrm>
            <a:off x="838200" y="2887330"/>
            <a:ext cx="3438939" cy="38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Improved operational 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6D717-6431-8801-4731-32777F465048}"/>
              </a:ext>
            </a:extLst>
          </p:cNvPr>
          <p:cNvSpPr txBox="1"/>
          <p:nvPr/>
        </p:nvSpPr>
        <p:spPr>
          <a:xfrm>
            <a:off x="838200" y="3660853"/>
            <a:ext cx="265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Better customer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EC697-E40D-482D-8E35-B1F8EC519FBE}"/>
              </a:ext>
            </a:extLst>
          </p:cNvPr>
          <p:cNvSpPr txBox="1"/>
          <p:nvPr/>
        </p:nvSpPr>
        <p:spPr>
          <a:xfrm>
            <a:off x="838200" y="4420259"/>
            <a:ext cx="2657061" cy="38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Competitive advantage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9D5C6-E272-1F2C-C6B0-003AFDF314C8}"/>
              </a:ext>
            </a:extLst>
          </p:cNvPr>
          <p:cNvSpPr txBox="1"/>
          <p:nvPr/>
        </p:nvSpPr>
        <p:spPr>
          <a:xfrm>
            <a:off x="838200" y="5193782"/>
            <a:ext cx="242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41780204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FD11-0F56-E79B-EA0A-E00921FE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5417" cy="1503432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Open Web Application Security Project</a:t>
            </a:r>
            <a:br>
              <a:rPr lang="en-US" sz="6000" b="1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6000" b="1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				(OWASP)</a:t>
            </a:r>
            <a:endParaRPr lang="en-US" sz="6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8202-9BDA-1C85-D345-D612A87C1D92}"/>
              </a:ext>
            </a:extLst>
          </p:cNvPr>
          <p:cNvSpPr txBox="1"/>
          <p:nvPr/>
        </p:nvSpPr>
        <p:spPr>
          <a:xfrm>
            <a:off x="838199" y="2332381"/>
            <a:ext cx="24048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Broken Access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12A76-8083-854F-70CB-F432D526D3E5}"/>
              </a:ext>
            </a:extLst>
          </p:cNvPr>
          <p:cNvSpPr txBox="1"/>
          <p:nvPr/>
        </p:nvSpPr>
        <p:spPr>
          <a:xfrm>
            <a:off x="5004227" y="2332381"/>
            <a:ext cx="23038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Cryptographic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C682F-2FD7-078F-2CCD-1BEF91F90067}"/>
              </a:ext>
            </a:extLst>
          </p:cNvPr>
          <p:cNvSpPr txBox="1"/>
          <p:nvPr/>
        </p:nvSpPr>
        <p:spPr>
          <a:xfrm>
            <a:off x="9069265" y="2332381"/>
            <a:ext cx="10054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CE60-25AF-8565-7F26-52F3EAF103D8}"/>
              </a:ext>
            </a:extLst>
          </p:cNvPr>
          <p:cNvSpPr txBox="1"/>
          <p:nvPr/>
        </p:nvSpPr>
        <p:spPr>
          <a:xfrm>
            <a:off x="838199" y="3244334"/>
            <a:ext cx="17459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Insecure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E8D63-98DE-8C96-4B9B-9F27F19F9C7B}"/>
              </a:ext>
            </a:extLst>
          </p:cNvPr>
          <p:cNvSpPr txBox="1"/>
          <p:nvPr/>
        </p:nvSpPr>
        <p:spPr>
          <a:xfrm>
            <a:off x="4645155" y="3244334"/>
            <a:ext cx="26629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Security Misconfiguration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B8DCB-03F5-F828-0E0B-B3DC78D852E4}"/>
              </a:ext>
            </a:extLst>
          </p:cNvPr>
          <p:cNvSpPr txBox="1"/>
          <p:nvPr/>
        </p:nvSpPr>
        <p:spPr>
          <a:xfrm>
            <a:off x="7885044" y="3244334"/>
            <a:ext cx="3932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Vulnerable and Outdated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8C330-B0A1-828B-BFDE-55CDAFCD936C}"/>
              </a:ext>
            </a:extLst>
          </p:cNvPr>
          <p:cNvSpPr txBox="1"/>
          <p:nvPr/>
        </p:nvSpPr>
        <p:spPr>
          <a:xfrm>
            <a:off x="838199" y="4156287"/>
            <a:ext cx="41793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Identification and Authentication failure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272C4-1C79-78C7-26D7-9D4A95543AE8}"/>
              </a:ext>
            </a:extLst>
          </p:cNvPr>
          <p:cNvSpPr txBox="1"/>
          <p:nvPr/>
        </p:nvSpPr>
        <p:spPr>
          <a:xfrm>
            <a:off x="6291319" y="4191148"/>
            <a:ext cx="37833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Software and Data Integrity Failures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7E3C2-4D6F-41B1-5425-7B75ED5FE5C9}"/>
              </a:ext>
            </a:extLst>
          </p:cNvPr>
          <p:cNvSpPr txBox="1"/>
          <p:nvPr/>
        </p:nvSpPr>
        <p:spPr>
          <a:xfrm>
            <a:off x="838199" y="5068240"/>
            <a:ext cx="427667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Security Logging and Monitoring Failures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BBCA6-87F4-6988-8A31-BD4D33AF8D8C}"/>
              </a:ext>
            </a:extLst>
          </p:cNvPr>
          <p:cNvSpPr txBox="1"/>
          <p:nvPr/>
        </p:nvSpPr>
        <p:spPr>
          <a:xfrm>
            <a:off x="7308063" y="5068240"/>
            <a:ext cx="3048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Server-Side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36204505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7D46C6-6B66-B6DE-6889-1539B6CC1ED8}"/>
              </a:ext>
            </a:extLst>
          </p:cNvPr>
          <p:cNvSpPr/>
          <p:nvPr/>
        </p:nvSpPr>
        <p:spPr>
          <a:xfrm>
            <a:off x="3455500" y="474079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Concurrency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Scale out via the process model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F0DFD644-6506-2D78-9685-F881CFF96764}"/>
              </a:ext>
            </a:extLst>
          </p:cNvPr>
          <p:cNvSpPr/>
          <p:nvPr/>
        </p:nvSpPr>
        <p:spPr>
          <a:xfrm>
            <a:off x="5516219" y="3527250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Build, release, run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Strictly separate build and run stages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028DA42-36CD-018B-E53E-03FB1D342CA5}"/>
              </a:ext>
            </a:extLst>
          </p:cNvPr>
          <p:cNvSpPr/>
          <p:nvPr/>
        </p:nvSpPr>
        <p:spPr>
          <a:xfrm>
            <a:off x="7543804" y="4530897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Dev/prod parity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Keep development, staging, and production as similar as possible</a:t>
            </a:r>
          </a:p>
          <a:p>
            <a:pPr algn="ctr"/>
            <a:endParaRPr lang="en-US" sz="1200" dirty="0">
              <a:latin typeface="Abadi" panose="020B0604020104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BAC407-028F-D789-C140-89181455C222}"/>
              </a:ext>
            </a:extLst>
          </p:cNvPr>
          <p:cNvSpPr/>
          <p:nvPr/>
        </p:nvSpPr>
        <p:spPr>
          <a:xfrm>
            <a:off x="5481407" y="1483004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Config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Store config in the environment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BF20AEE-0379-718F-39E3-F5C2400CAD39}"/>
              </a:ext>
            </a:extLst>
          </p:cNvPr>
          <p:cNvSpPr/>
          <p:nvPr/>
        </p:nvSpPr>
        <p:spPr>
          <a:xfrm>
            <a:off x="7519757" y="2505124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Disposability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Maximize robustness with fast startup and graceful shutdown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06D11C2-75EA-1FD5-C4B7-73D10B633700}"/>
              </a:ext>
            </a:extLst>
          </p:cNvPr>
          <p:cNvSpPr/>
          <p:nvPr/>
        </p:nvSpPr>
        <p:spPr>
          <a:xfrm>
            <a:off x="7532200" y="487280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Port </a:t>
            </a:r>
            <a:r>
              <a:rPr lang="en-US" sz="2000" dirty="0">
                <a:latin typeface="Abadi" panose="020B0604020104020204" pitchFamily="34" charset="0"/>
              </a:rPr>
              <a:t>B</a:t>
            </a:r>
            <a:r>
              <a:rPr lang="en-US" sz="2000" b="1" dirty="0">
                <a:latin typeface="Abadi" panose="020B0604020104020204" pitchFamily="34" charset="0"/>
              </a:rPr>
              <a:t>inding</a:t>
            </a:r>
          </a:p>
          <a:p>
            <a:pPr algn="ctr"/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Export services via port binding and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it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is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self 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contained</a:t>
            </a:r>
            <a:endParaRPr lang="fr-FR" sz="1200" b="0" i="0" dirty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E6FB1F5-4E08-0E4C-F19D-9B10E4B0E1CE}"/>
              </a:ext>
            </a:extLst>
          </p:cNvPr>
          <p:cNvSpPr/>
          <p:nvPr/>
        </p:nvSpPr>
        <p:spPr>
          <a:xfrm>
            <a:off x="3488634" y="2511183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Processes</a:t>
            </a:r>
          </a:p>
          <a:p>
            <a:pPr algn="ctr"/>
            <a:r>
              <a:rPr lang="en-US" sz="120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services are stateless and share-nothing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32C4124-3194-27BE-2A7D-1D72A5A2F1A8}"/>
              </a:ext>
            </a:extLst>
          </p:cNvPr>
          <p:cNvSpPr/>
          <p:nvPr/>
        </p:nvSpPr>
        <p:spPr>
          <a:xfrm>
            <a:off x="1461049" y="1521000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Codebase</a:t>
            </a:r>
          </a:p>
          <a:p>
            <a:pPr algn="ctr"/>
            <a:r>
              <a:rPr lang="en-US" sz="1200" dirty="0">
                <a:latin typeface="Abadi" panose="020B0604020104020204" pitchFamily="34" charset="0"/>
              </a:rPr>
              <a:t>One codebase tracked in revision control &amp; many deploys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F26FCB5-0625-BB44-7856-C5D915A95E5E}"/>
              </a:ext>
            </a:extLst>
          </p:cNvPr>
          <p:cNvSpPr/>
          <p:nvPr/>
        </p:nvSpPr>
        <p:spPr>
          <a:xfrm>
            <a:off x="3488634" y="4543316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Backing services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Treat backing services as attached resources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3F42875-8FC2-401C-2A44-1E058248DCF5}"/>
              </a:ext>
            </a:extLst>
          </p:cNvPr>
          <p:cNvSpPr/>
          <p:nvPr/>
        </p:nvSpPr>
        <p:spPr>
          <a:xfrm>
            <a:off x="1461049" y="3549409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Dependencies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Explicitly declare and isolate dependencies</a:t>
            </a:r>
          </a:p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DB57CC35-2176-A069-79BF-95B79E1B97E9}"/>
              </a:ext>
            </a:extLst>
          </p:cNvPr>
          <p:cNvSpPr/>
          <p:nvPr/>
        </p:nvSpPr>
        <p:spPr>
          <a:xfrm>
            <a:off x="9558107" y="1490927"/>
            <a:ext cx="2451656" cy="196297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Logs</a:t>
            </a:r>
          </a:p>
          <a:p>
            <a:pPr algn="ctr"/>
            <a:r>
              <a:rPr lang="en-US" sz="1200" b="1" dirty="0">
                <a:latin typeface="Abadi" panose="020B0604020104020204" pitchFamily="34" charset="0"/>
              </a:rPr>
              <a:t> </a:t>
            </a:r>
            <a:r>
              <a:rPr lang="en-US" sz="1200" b="0" i="0" dirty="0">
                <a:effectLst/>
                <a:latin typeface="Abadi" panose="020B0604020104020204" pitchFamily="34" charset="0"/>
              </a:rPr>
              <a:t>Treat logs as event streams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20EE9DE-9909-CA1B-7EFF-BF8323A89161}"/>
              </a:ext>
            </a:extLst>
          </p:cNvPr>
          <p:cNvSpPr/>
          <p:nvPr/>
        </p:nvSpPr>
        <p:spPr>
          <a:xfrm>
            <a:off x="9559785" y="3508777"/>
            <a:ext cx="2451656" cy="1962976"/>
          </a:xfrm>
          <a:prstGeom prst="hexag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Admin Processes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Run admin/management tasks as one-off 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3A40-1D43-0E86-7317-9F1CE772EF6B}"/>
              </a:ext>
            </a:extLst>
          </p:cNvPr>
          <p:cNvSpPr txBox="1"/>
          <p:nvPr/>
        </p:nvSpPr>
        <p:spPr>
          <a:xfrm>
            <a:off x="0" y="2699146"/>
            <a:ext cx="1781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Aparajita" panose="02020603050405020304" pitchFamily="18" charset="0"/>
                <a:cs typeface="Aparajita" panose="02020603050405020304" pitchFamily="18" charset="0"/>
              </a:rPr>
              <a:t>12 </a:t>
            </a:r>
          </a:p>
          <a:p>
            <a:r>
              <a:rPr lang="en-US" sz="4800" b="1" dirty="0">
                <a:latin typeface="Aparajita" panose="02020603050405020304" pitchFamily="18" charset="0"/>
                <a:cs typeface="Aparajita" panose="02020603050405020304" pitchFamily="18" charset="0"/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20236866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6996D22-54D2-FF8E-ECB6-E72C4867AAFF}"/>
              </a:ext>
            </a:extLst>
          </p:cNvPr>
          <p:cNvSpPr/>
          <p:nvPr/>
        </p:nvSpPr>
        <p:spPr>
          <a:xfrm flipH="1">
            <a:off x="409548" y="-2243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6A5280-BAB9-F80E-68CC-E7F6FA67E7ED}"/>
              </a:ext>
            </a:extLst>
          </p:cNvPr>
          <p:cNvSpPr/>
          <p:nvPr/>
        </p:nvSpPr>
        <p:spPr>
          <a:xfrm>
            <a:off x="594524" y="26434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#Customer Satisfaction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ECFC04D-45C1-135E-F73B-458C0A45CE14}"/>
              </a:ext>
            </a:extLst>
          </p:cNvPr>
          <p:cNvSpPr/>
          <p:nvPr/>
        </p:nvSpPr>
        <p:spPr>
          <a:xfrm rot="5400000">
            <a:off x="612702" y="40924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5050"/>
              </a:gs>
              <a:gs pos="74000">
                <a:srgbClr val="FF0000"/>
              </a:gs>
              <a:gs pos="83000">
                <a:srgbClr val="FF33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56E3352-E98D-8731-6FBB-50F2B790EE03}"/>
              </a:ext>
            </a:extLst>
          </p:cNvPr>
          <p:cNvSpPr/>
          <p:nvPr/>
        </p:nvSpPr>
        <p:spPr>
          <a:xfrm flipH="1">
            <a:off x="6742399" y="4480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1ADEB5-96CC-D90B-CECB-876CF9DDC997}"/>
              </a:ext>
            </a:extLst>
          </p:cNvPr>
          <p:cNvSpPr/>
          <p:nvPr/>
        </p:nvSpPr>
        <p:spPr>
          <a:xfrm>
            <a:off x="6927375" y="33157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  #Measure the Progress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AF8F951-797A-5ADC-C61D-AE0C557E7E7D}"/>
              </a:ext>
            </a:extLst>
          </p:cNvPr>
          <p:cNvSpPr/>
          <p:nvPr/>
        </p:nvSpPr>
        <p:spPr>
          <a:xfrm rot="5400000">
            <a:off x="6945553" y="47647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D44C4C"/>
              </a:gs>
              <a:gs pos="74000">
                <a:srgbClr val="760E3B"/>
              </a:gs>
              <a:gs pos="83000">
                <a:srgbClr val="792525"/>
              </a:gs>
              <a:gs pos="100000">
                <a:srgbClr val="491313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7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6C8D06B6-5F99-2066-D532-77F7E4861FB5}"/>
              </a:ext>
            </a:extLst>
          </p:cNvPr>
          <p:cNvSpPr/>
          <p:nvPr/>
        </p:nvSpPr>
        <p:spPr>
          <a:xfrm flipH="1">
            <a:off x="404085" y="1122153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4DD430-08F0-0072-1B80-244E0A4ABD86}"/>
              </a:ext>
            </a:extLst>
          </p:cNvPr>
          <p:cNvSpPr/>
          <p:nvPr/>
        </p:nvSpPr>
        <p:spPr>
          <a:xfrm>
            <a:off x="589061" y="1165668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#Accept Changes in requirement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557B518C-854D-C8C8-AFE6-46396793E1F0}"/>
              </a:ext>
            </a:extLst>
          </p:cNvPr>
          <p:cNvSpPr/>
          <p:nvPr/>
        </p:nvSpPr>
        <p:spPr>
          <a:xfrm rot="5400000">
            <a:off x="607239" y="1165320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00"/>
              </a:gs>
              <a:gs pos="74000">
                <a:srgbClr val="FFFF00"/>
              </a:gs>
              <a:gs pos="83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047A497-56A7-5C3A-0655-6D1DBA4D245B}"/>
              </a:ext>
            </a:extLst>
          </p:cNvPr>
          <p:cNvSpPr/>
          <p:nvPr/>
        </p:nvSpPr>
        <p:spPr>
          <a:xfrm flipH="1">
            <a:off x="404085" y="2288389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2DC9F8-1091-0C72-DB4C-4D1863631710}"/>
              </a:ext>
            </a:extLst>
          </p:cNvPr>
          <p:cNvSpPr/>
          <p:nvPr/>
        </p:nvSpPr>
        <p:spPr>
          <a:xfrm>
            <a:off x="589061" y="2317066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  #Delivery value frequently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3B1D84BD-B40C-E8A6-94ED-416EB1D1D815}"/>
              </a:ext>
            </a:extLst>
          </p:cNvPr>
          <p:cNvSpPr/>
          <p:nvPr/>
        </p:nvSpPr>
        <p:spPr>
          <a:xfrm rot="5400000">
            <a:off x="607239" y="2331556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99FF"/>
              </a:gs>
              <a:gs pos="74000">
                <a:srgbClr val="FF66CC"/>
              </a:gs>
              <a:gs pos="83000">
                <a:srgbClr val="FF66CC"/>
              </a:gs>
              <a:gs pos="100000">
                <a:srgbClr val="FF3399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FE77815-FC46-3DCD-8D4D-703654E7F21E}"/>
              </a:ext>
            </a:extLst>
          </p:cNvPr>
          <p:cNvSpPr/>
          <p:nvPr/>
        </p:nvSpPr>
        <p:spPr>
          <a:xfrm flipH="1">
            <a:off x="404085" y="3485011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02D62B-3672-3637-0D9E-7CD73DF3FAC3}"/>
              </a:ext>
            </a:extLst>
          </p:cNvPr>
          <p:cNvSpPr/>
          <p:nvPr/>
        </p:nvSpPr>
        <p:spPr>
          <a:xfrm>
            <a:off x="589061" y="3485012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#Work together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F71F4DA4-CEBE-9CA7-C357-6C3C556A3258}"/>
              </a:ext>
            </a:extLst>
          </p:cNvPr>
          <p:cNvSpPr/>
          <p:nvPr/>
        </p:nvSpPr>
        <p:spPr>
          <a:xfrm rot="5400000">
            <a:off x="607239" y="3528178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39933"/>
              </a:gs>
              <a:gs pos="74000">
                <a:srgbClr val="339933"/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065421CC-0C60-155E-EBC8-2D1E0D004C6A}"/>
              </a:ext>
            </a:extLst>
          </p:cNvPr>
          <p:cNvSpPr/>
          <p:nvPr/>
        </p:nvSpPr>
        <p:spPr>
          <a:xfrm flipH="1">
            <a:off x="6742399" y="1143689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A05DEA-E041-3A4C-F3AE-269C1683EF33}"/>
              </a:ext>
            </a:extLst>
          </p:cNvPr>
          <p:cNvSpPr/>
          <p:nvPr/>
        </p:nvSpPr>
        <p:spPr>
          <a:xfrm>
            <a:off x="6927375" y="1172366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    #Sustainable Development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0AC35DE-B69A-E91F-E3E0-8466DC1A919F}"/>
              </a:ext>
            </a:extLst>
          </p:cNvPr>
          <p:cNvSpPr/>
          <p:nvPr/>
        </p:nvSpPr>
        <p:spPr>
          <a:xfrm rot="5400000">
            <a:off x="6945553" y="1186856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5"/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8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243544D-C8EA-2B08-2439-E01E53D67832}"/>
              </a:ext>
            </a:extLst>
          </p:cNvPr>
          <p:cNvSpPr/>
          <p:nvPr/>
        </p:nvSpPr>
        <p:spPr>
          <a:xfrm flipH="1">
            <a:off x="6742399" y="2285424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B7EDB0-5990-4B72-FCF2-3D9EC105090F}"/>
              </a:ext>
            </a:extLst>
          </p:cNvPr>
          <p:cNvSpPr/>
          <p:nvPr/>
        </p:nvSpPr>
        <p:spPr>
          <a:xfrm>
            <a:off x="6927375" y="2314101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#Technical Excellence</a:t>
            </a: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6E0D9F3-9232-C45D-ADD1-E880ABCAAD93}"/>
              </a:ext>
            </a:extLst>
          </p:cNvPr>
          <p:cNvSpPr/>
          <p:nvPr/>
        </p:nvSpPr>
        <p:spPr>
          <a:xfrm rot="5400000">
            <a:off x="6945553" y="2328591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rgbClr val="D26900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9</a:t>
            </a: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F93104E7-C749-897F-4300-1D949C1CDB25}"/>
              </a:ext>
            </a:extLst>
          </p:cNvPr>
          <p:cNvSpPr/>
          <p:nvPr/>
        </p:nvSpPr>
        <p:spPr>
          <a:xfrm flipH="1">
            <a:off x="6742399" y="3456335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6F6CD4-2316-2CD2-BF2E-CD6B009A33FE}"/>
              </a:ext>
            </a:extLst>
          </p:cNvPr>
          <p:cNvSpPr/>
          <p:nvPr/>
        </p:nvSpPr>
        <p:spPr>
          <a:xfrm>
            <a:off x="6927375" y="3485012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#Keep the work simple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E4CAA3A0-2EE0-C27E-C1A9-F7A81986C6DB}"/>
              </a:ext>
            </a:extLst>
          </p:cNvPr>
          <p:cNvSpPr/>
          <p:nvPr/>
        </p:nvSpPr>
        <p:spPr>
          <a:xfrm rot="5400000">
            <a:off x="6945553" y="3499502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9900FF"/>
              </a:gs>
              <a:gs pos="74000">
                <a:srgbClr val="9900CC"/>
              </a:gs>
              <a:gs pos="83000">
                <a:srgbClr val="9900CC"/>
              </a:gs>
              <a:gs pos="100000">
                <a:srgbClr val="660066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10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6594D52D-9B43-A657-F7FA-9CF87B36FC51}"/>
              </a:ext>
            </a:extLst>
          </p:cNvPr>
          <p:cNvSpPr/>
          <p:nvPr/>
        </p:nvSpPr>
        <p:spPr>
          <a:xfrm flipH="1">
            <a:off x="6742399" y="4671469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61A46-D077-B2C4-139F-BD7BC2B0E5C7}"/>
              </a:ext>
            </a:extLst>
          </p:cNvPr>
          <p:cNvSpPr/>
          <p:nvPr/>
        </p:nvSpPr>
        <p:spPr>
          <a:xfrm>
            <a:off x="6927375" y="4671469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#Self Organized team</a:t>
            </a: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63E72AB2-7281-76DA-5FA9-7E6A3F6F7768}"/>
              </a:ext>
            </a:extLst>
          </p:cNvPr>
          <p:cNvSpPr/>
          <p:nvPr/>
        </p:nvSpPr>
        <p:spPr>
          <a:xfrm rot="5400000">
            <a:off x="6945553" y="4685959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C9900"/>
              </a:gs>
              <a:gs pos="74000">
                <a:srgbClr val="996600"/>
              </a:gs>
              <a:gs pos="83000">
                <a:srgbClr val="996633"/>
              </a:gs>
              <a:gs pos="100000">
                <a:srgbClr val="663300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11</a:t>
            </a: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8B34E6F-3CBB-3F8F-C773-7F76765AC3F7}"/>
              </a:ext>
            </a:extLst>
          </p:cNvPr>
          <p:cNvSpPr/>
          <p:nvPr/>
        </p:nvSpPr>
        <p:spPr>
          <a:xfrm flipH="1">
            <a:off x="404085" y="4621988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09F8D48-A729-53D9-9D06-0426D2CA8DAD}"/>
              </a:ext>
            </a:extLst>
          </p:cNvPr>
          <p:cNvSpPr/>
          <p:nvPr/>
        </p:nvSpPr>
        <p:spPr>
          <a:xfrm>
            <a:off x="574993" y="4650665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 #Build strong Teams and Environment 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85BB1FE3-5D86-BF6C-B7B4-C3CEF3C476A2}"/>
              </a:ext>
            </a:extLst>
          </p:cNvPr>
          <p:cNvSpPr/>
          <p:nvPr/>
        </p:nvSpPr>
        <p:spPr>
          <a:xfrm rot="5400000">
            <a:off x="607239" y="4665155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C00FF"/>
              </a:gs>
              <a:gs pos="74000">
                <a:srgbClr val="CC00CC"/>
              </a:gs>
              <a:gs pos="83000">
                <a:srgbClr val="CC3399"/>
              </a:gs>
              <a:gs pos="100000">
                <a:srgbClr val="993366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04706F02-30B5-D219-7043-A5F18920E99E}"/>
              </a:ext>
            </a:extLst>
          </p:cNvPr>
          <p:cNvSpPr/>
          <p:nvPr/>
        </p:nvSpPr>
        <p:spPr>
          <a:xfrm flipH="1">
            <a:off x="6742399" y="5792045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8F89683-762D-32F9-9A86-7E81BB58A95E}"/>
              </a:ext>
            </a:extLst>
          </p:cNvPr>
          <p:cNvSpPr/>
          <p:nvPr/>
        </p:nvSpPr>
        <p:spPr>
          <a:xfrm>
            <a:off x="6927375" y="5820722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#Reflect and Improve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6B8D2FA3-EC76-492D-FFB6-4C35F2234A95}"/>
              </a:ext>
            </a:extLst>
          </p:cNvPr>
          <p:cNvSpPr/>
          <p:nvPr/>
        </p:nvSpPr>
        <p:spPr>
          <a:xfrm rot="5400000">
            <a:off x="6945553" y="5835212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12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8FF3514-5128-8942-CCF6-C30E4E64B72A}"/>
              </a:ext>
            </a:extLst>
          </p:cNvPr>
          <p:cNvSpPr/>
          <p:nvPr/>
        </p:nvSpPr>
        <p:spPr>
          <a:xfrm flipH="1">
            <a:off x="409548" y="5844776"/>
            <a:ext cx="456769" cy="2463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CD68C00-5CEF-A9C2-1734-256725F9936B}"/>
              </a:ext>
            </a:extLst>
          </p:cNvPr>
          <p:cNvSpPr/>
          <p:nvPr/>
        </p:nvSpPr>
        <p:spPr>
          <a:xfrm>
            <a:off x="594524" y="5830547"/>
            <a:ext cx="4582387" cy="1006702"/>
          </a:xfrm>
          <a:prstGeom prst="roundRect">
            <a:avLst>
              <a:gd name="adj" fmla="val 9723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   #Encourage Face-to-Face communication</a:t>
            </a: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4808721C-2C26-556E-A2C7-8A21CF646CB2}"/>
              </a:ext>
            </a:extLst>
          </p:cNvPr>
          <p:cNvSpPr/>
          <p:nvPr/>
        </p:nvSpPr>
        <p:spPr>
          <a:xfrm rot="5400000">
            <a:off x="612702" y="5887943"/>
            <a:ext cx="498911" cy="90521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0CCFF"/>
              </a:gs>
              <a:gs pos="74000">
                <a:srgbClr val="0099CC"/>
              </a:gs>
              <a:gs pos="83000">
                <a:srgbClr val="0099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05759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F14E32-CCED-FF78-CF96-B558BE977CFA}"/>
              </a:ext>
            </a:extLst>
          </p:cNvPr>
          <p:cNvSpPr/>
          <p:nvPr/>
        </p:nvSpPr>
        <p:spPr>
          <a:xfrm>
            <a:off x="1497496" y="1497496"/>
            <a:ext cx="11661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student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17474-951C-0C7E-9FE0-7F6D9E927FB0}"/>
              </a:ext>
            </a:extLst>
          </p:cNvPr>
          <p:cNvSpPr/>
          <p:nvPr/>
        </p:nvSpPr>
        <p:spPr>
          <a:xfrm>
            <a:off x="1742660" y="901150"/>
            <a:ext cx="675861" cy="424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sid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6E97F-8C95-6C91-70F9-75161837A0E9}"/>
              </a:ext>
            </a:extLst>
          </p:cNvPr>
          <p:cNvSpPr/>
          <p:nvPr/>
        </p:nvSpPr>
        <p:spPr>
          <a:xfrm>
            <a:off x="980661" y="394252"/>
            <a:ext cx="1166191" cy="424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sname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5D3B10-A769-8286-30DF-7E72CBB8D08E}"/>
              </a:ext>
            </a:extLst>
          </p:cNvPr>
          <p:cNvSpPr/>
          <p:nvPr/>
        </p:nvSpPr>
        <p:spPr>
          <a:xfrm>
            <a:off x="200438" y="578126"/>
            <a:ext cx="745435" cy="4025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sex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CDC978-4019-26D8-97A8-564E0937F621}"/>
              </a:ext>
            </a:extLst>
          </p:cNvPr>
          <p:cNvSpPr/>
          <p:nvPr/>
        </p:nvSpPr>
        <p:spPr>
          <a:xfrm>
            <a:off x="200438" y="1139689"/>
            <a:ext cx="808384" cy="424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age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A419C6-DDE6-78B9-A257-6014C23ACF1C}"/>
              </a:ext>
            </a:extLst>
          </p:cNvPr>
          <p:cNvSpPr/>
          <p:nvPr/>
        </p:nvSpPr>
        <p:spPr>
          <a:xfrm>
            <a:off x="332961" y="1736035"/>
            <a:ext cx="912743" cy="450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year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24FC76-7427-C681-51E6-408EDD59DE94}"/>
              </a:ext>
            </a:extLst>
          </p:cNvPr>
          <p:cNvSpPr/>
          <p:nvPr/>
        </p:nvSpPr>
        <p:spPr>
          <a:xfrm>
            <a:off x="821634" y="2332381"/>
            <a:ext cx="781879" cy="4108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gpa</a:t>
            </a:r>
            <a:endParaRPr lang="en-US" dirty="0">
              <a:latin typeface="Abadi" panose="020B06040201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1700B0-E71A-0979-3557-5D0656926D6A}"/>
              </a:ext>
            </a:extLst>
          </p:cNvPr>
          <p:cNvCxnSpPr>
            <a:stCxn id="3" idx="0"/>
            <a:endCxn id="6" idx="4"/>
          </p:cNvCxnSpPr>
          <p:nvPr/>
        </p:nvCxnSpPr>
        <p:spPr>
          <a:xfrm flipH="1" flipV="1">
            <a:off x="2080591" y="1325220"/>
            <a:ext cx="1" cy="172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F8580-A3F7-3148-A673-D49092AF0CF6}"/>
              </a:ext>
            </a:extLst>
          </p:cNvPr>
          <p:cNvCxnSpPr>
            <a:endCxn id="7" idx="4"/>
          </p:cNvCxnSpPr>
          <p:nvPr/>
        </p:nvCxnSpPr>
        <p:spPr>
          <a:xfrm flipH="1" flipV="1">
            <a:off x="1563757" y="818322"/>
            <a:ext cx="178903" cy="679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A7F58-A782-0F8E-4209-1B0D59769E3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45873" y="779396"/>
            <a:ext cx="583095" cy="718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A45F92-5847-1858-2CAF-B3310A9D2CC5}"/>
              </a:ext>
            </a:extLst>
          </p:cNvPr>
          <p:cNvCxnSpPr>
            <a:stCxn id="11" idx="6"/>
            <a:endCxn id="3" idx="1"/>
          </p:cNvCxnSpPr>
          <p:nvPr/>
        </p:nvCxnSpPr>
        <p:spPr>
          <a:xfrm>
            <a:off x="1008822" y="1351724"/>
            <a:ext cx="488674" cy="371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C9C06C-24E0-BA7F-BC2B-6B68A37E4576}"/>
              </a:ext>
            </a:extLst>
          </p:cNvPr>
          <p:cNvCxnSpPr>
            <a:stCxn id="12" idx="6"/>
          </p:cNvCxnSpPr>
          <p:nvPr/>
        </p:nvCxnSpPr>
        <p:spPr>
          <a:xfrm flipV="1">
            <a:off x="1245704" y="1948070"/>
            <a:ext cx="251792" cy="13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31DF5-BE0A-7CCF-801E-6AE2573D3515}"/>
              </a:ext>
            </a:extLst>
          </p:cNvPr>
          <p:cNvCxnSpPr>
            <a:stCxn id="13" idx="6"/>
            <a:endCxn id="3" idx="2"/>
          </p:cNvCxnSpPr>
          <p:nvPr/>
        </p:nvCxnSpPr>
        <p:spPr>
          <a:xfrm flipV="1">
            <a:off x="1603513" y="1948070"/>
            <a:ext cx="477079" cy="589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C2725-A47B-3D69-3C9F-4AF55E38D061}"/>
              </a:ext>
            </a:extLst>
          </p:cNvPr>
          <p:cNvSpPr/>
          <p:nvPr/>
        </p:nvSpPr>
        <p:spPr>
          <a:xfrm>
            <a:off x="4584423" y="1484244"/>
            <a:ext cx="147099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enroll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511910-FE61-DB52-A59B-5CA378B9C8E9}"/>
              </a:ext>
            </a:extLst>
          </p:cNvPr>
          <p:cNvSpPr/>
          <p:nvPr/>
        </p:nvSpPr>
        <p:spPr>
          <a:xfrm>
            <a:off x="4968735" y="883126"/>
            <a:ext cx="702365" cy="4638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sid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3350D9-3FBD-AC63-63C4-D5283A9DEA66}"/>
              </a:ext>
            </a:extLst>
          </p:cNvPr>
          <p:cNvSpPr/>
          <p:nvPr/>
        </p:nvSpPr>
        <p:spPr>
          <a:xfrm>
            <a:off x="5538578" y="253448"/>
            <a:ext cx="1013792" cy="4923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grade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4FECD8-71F3-5E19-13EA-F79816A8FB16}"/>
              </a:ext>
            </a:extLst>
          </p:cNvPr>
          <p:cNvSpPr/>
          <p:nvPr/>
        </p:nvSpPr>
        <p:spPr>
          <a:xfrm>
            <a:off x="3776040" y="885414"/>
            <a:ext cx="798445" cy="5010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cno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22EBD4-BA32-4041-0FE3-CDCD04759244}"/>
              </a:ext>
            </a:extLst>
          </p:cNvPr>
          <p:cNvSpPr/>
          <p:nvPr/>
        </p:nvSpPr>
        <p:spPr>
          <a:xfrm>
            <a:off x="4080841" y="253448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dname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033472-02B1-C796-7D69-7A47E83719FF}"/>
              </a:ext>
            </a:extLst>
          </p:cNvPr>
          <p:cNvSpPr/>
          <p:nvPr/>
        </p:nvSpPr>
        <p:spPr>
          <a:xfrm>
            <a:off x="6028913" y="868020"/>
            <a:ext cx="1139684" cy="4638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sectno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80B3DD-00FE-0AD1-9017-DD72F4ACF8E2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175263" y="1386513"/>
            <a:ext cx="409160" cy="97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CE19A9-7245-C534-3B7E-DADFF961E758}"/>
              </a:ext>
            </a:extLst>
          </p:cNvPr>
          <p:cNvCxnSpPr>
            <a:stCxn id="32" idx="4"/>
          </p:cNvCxnSpPr>
          <p:nvPr/>
        </p:nvCxnSpPr>
        <p:spPr>
          <a:xfrm>
            <a:off x="4716946" y="766144"/>
            <a:ext cx="251789" cy="738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DAFEA0-65E0-6AA5-EA51-E6A3ABE9B4C8}"/>
              </a:ext>
            </a:extLst>
          </p:cNvPr>
          <p:cNvCxnSpPr>
            <a:stCxn id="29" idx="4"/>
            <a:endCxn id="27" idx="0"/>
          </p:cNvCxnSpPr>
          <p:nvPr/>
        </p:nvCxnSpPr>
        <p:spPr>
          <a:xfrm>
            <a:off x="5319918" y="1346952"/>
            <a:ext cx="1" cy="13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A6586F-781A-1111-F664-2CF077A74187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5696780" y="745834"/>
            <a:ext cx="348694" cy="758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2E7C7E-CA25-D0FE-7C0D-D27A60439288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6045474" y="1331846"/>
            <a:ext cx="553281" cy="152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E05E22-CBFE-E5D5-D140-A368B80C8216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V="1">
            <a:off x="2663687" y="1716157"/>
            <a:ext cx="1920736" cy="6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E3815E7-B0D8-FEDD-43D0-6C628A6C7B09}"/>
              </a:ext>
            </a:extLst>
          </p:cNvPr>
          <p:cNvSpPr/>
          <p:nvPr/>
        </p:nvSpPr>
        <p:spPr>
          <a:xfrm>
            <a:off x="8251134" y="1484244"/>
            <a:ext cx="147099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course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0355C7-493C-9D2C-5B89-C1613D919E6F}"/>
              </a:ext>
            </a:extLst>
          </p:cNvPr>
          <p:cNvSpPr/>
          <p:nvPr/>
        </p:nvSpPr>
        <p:spPr>
          <a:xfrm>
            <a:off x="8415131" y="606287"/>
            <a:ext cx="921023" cy="4638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cno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4CC16AE-07E8-FABE-ED42-83A7101A81ED}"/>
              </a:ext>
            </a:extLst>
          </p:cNvPr>
          <p:cNvSpPr/>
          <p:nvPr/>
        </p:nvSpPr>
        <p:spPr>
          <a:xfrm>
            <a:off x="10220736" y="1469768"/>
            <a:ext cx="1268896" cy="519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dname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EB6E6A-339D-E578-69B4-33D74D5523E6}"/>
              </a:ext>
            </a:extLst>
          </p:cNvPr>
          <p:cNvSpPr/>
          <p:nvPr/>
        </p:nvSpPr>
        <p:spPr>
          <a:xfrm>
            <a:off x="9722125" y="638629"/>
            <a:ext cx="1268896" cy="5192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cname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1C35B3-18A9-FCF0-A23C-B3A3C702D099}"/>
              </a:ext>
            </a:extLst>
          </p:cNvPr>
          <p:cNvCxnSpPr>
            <a:stCxn id="55" idx="4"/>
            <a:endCxn id="52" idx="0"/>
          </p:cNvCxnSpPr>
          <p:nvPr/>
        </p:nvCxnSpPr>
        <p:spPr>
          <a:xfrm>
            <a:off x="8875643" y="1070114"/>
            <a:ext cx="110987" cy="414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FDE6B7-238A-3A6A-0931-AF84060A4392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9722125" y="1081864"/>
            <a:ext cx="185826" cy="40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C599ED-8C71-6DBF-EA17-CB36FE1CE8BB}"/>
              </a:ext>
            </a:extLst>
          </p:cNvPr>
          <p:cNvCxnSpPr>
            <a:stCxn id="56" idx="2"/>
            <a:endCxn id="52" idx="3"/>
          </p:cNvCxnSpPr>
          <p:nvPr/>
        </p:nvCxnSpPr>
        <p:spPr>
          <a:xfrm flipH="1" flipV="1">
            <a:off x="9722125" y="1716157"/>
            <a:ext cx="498611" cy="13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41990B-6BB3-8A91-7515-60D0BD84DF98}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6055414" y="1716157"/>
            <a:ext cx="2195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10E13AE-3FD4-C80E-2081-F86A7877F72D}"/>
              </a:ext>
            </a:extLst>
          </p:cNvPr>
          <p:cNvSpPr/>
          <p:nvPr/>
        </p:nvSpPr>
        <p:spPr>
          <a:xfrm>
            <a:off x="2663687" y="3429000"/>
            <a:ext cx="1511576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major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41AAA5-1332-6E5B-1DCA-1EB8454F6B6A}"/>
              </a:ext>
            </a:extLst>
          </p:cNvPr>
          <p:cNvSpPr/>
          <p:nvPr/>
        </p:nvSpPr>
        <p:spPr>
          <a:xfrm>
            <a:off x="1961322" y="4018722"/>
            <a:ext cx="702365" cy="4638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2455C67-917E-E2B4-DEB0-308AEE8C3ADD}"/>
              </a:ext>
            </a:extLst>
          </p:cNvPr>
          <p:cNvSpPr/>
          <p:nvPr/>
        </p:nvSpPr>
        <p:spPr>
          <a:xfrm>
            <a:off x="2808631" y="4406348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dname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7AFEF1-D3BF-CA85-9CFF-6B140B85EF81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3419475" y="3879574"/>
            <a:ext cx="25261" cy="526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601B76-9B0E-94B5-ADC6-21F7D79AB5D0}"/>
              </a:ext>
            </a:extLst>
          </p:cNvPr>
          <p:cNvCxnSpPr>
            <a:stCxn id="79" idx="1"/>
            <a:endCxn id="81" idx="0"/>
          </p:cNvCxnSpPr>
          <p:nvPr/>
        </p:nvCxnSpPr>
        <p:spPr>
          <a:xfrm flipH="1">
            <a:off x="2312505" y="3654287"/>
            <a:ext cx="351182" cy="364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8EC093-1277-D476-155D-0275F162A518}"/>
              </a:ext>
            </a:extLst>
          </p:cNvPr>
          <p:cNvCxnSpPr>
            <a:stCxn id="79" idx="0"/>
            <a:endCxn id="27" idx="2"/>
          </p:cNvCxnSpPr>
          <p:nvPr/>
        </p:nvCxnSpPr>
        <p:spPr>
          <a:xfrm flipV="1">
            <a:off x="3419475" y="1948070"/>
            <a:ext cx="1900444" cy="1480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AFC6C-A35D-6A9D-0488-53C9DC309EC3}"/>
              </a:ext>
            </a:extLst>
          </p:cNvPr>
          <p:cNvSpPr/>
          <p:nvPr/>
        </p:nvSpPr>
        <p:spPr>
          <a:xfrm>
            <a:off x="8333133" y="2955235"/>
            <a:ext cx="1306994" cy="4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section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5FFAB00-D107-CFDC-F821-5F4A0CC95157}"/>
              </a:ext>
            </a:extLst>
          </p:cNvPr>
          <p:cNvSpPr/>
          <p:nvPr/>
        </p:nvSpPr>
        <p:spPr>
          <a:xfrm>
            <a:off x="7264674" y="3608192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16F88E1-A8A2-549E-11AB-B7695A659B46}"/>
              </a:ext>
            </a:extLst>
          </p:cNvPr>
          <p:cNvSpPr/>
          <p:nvPr/>
        </p:nvSpPr>
        <p:spPr>
          <a:xfrm>
            <a:off x="6215684" y="3310633"/>
            <a:ext cx="1139684" cy="4638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sectno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67B34-4FDE-8785-3CFA-37E6849823B4}"/>
              </a:ext>
            </a:extLst>
          </p:cNvPr>
          <p:cNvSpPr/>
          <p:nvPr/>
        </p:nvSpPr>
        <p:spPr>
          <a:xfrm>
            <a:off x="6475340" y="2619715"/>
            <a:ext cx="921023" cy="4638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cno</a:t>
            </a:r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0E5B43-CA05-B56F-5182-645B74700AA2}"/>
              </a:ext>
            </a:extLst>
          </p:cNvPr>
          <p:cNvCxnSpPr>
            <a:stCxn id="52" idx="2"/>
            <a:endCxn id="89" idx="0"/>
          </p:cNvCxnSpPr>
          <p:nvPr/>
        </p:nvCxnSpPr>
        <p:spPr>
          <a:xfrm>
            <a:off x="8986630" y="1948070"/>
            <a:ext cx="0" cy="1007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E2EB990B-7246-506F-22F9-BC6FDC787681}"/>
              </a:ext>
            </a:extLst>
          </p:cNvPr>
          <p:cNvSpPr/>
          <p:nvPr/>
        </p:nvSpPr>
        <p:spPr>
          <a:xfrm>
            <a:off x="7264674" y="2254056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dname</a:t>
            </a:r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E4176F2-9C68-B0AD-A34D-B00A54244BEA}"/>
              </a:ext>
            </a:extLst>
          </p:cNvPr>
          <p:cNvCxnSpPr>
            <a:stCxn id="104" idx="5"/>
          </p:cNvCxnSpPr>
          <p:nvPr/>
        </p:nvCxnSpPr>
        <p:spPr>
          <a:xfrm>
            <a:off x="8350573" y="2691669"/>
            <a:ext cx="186311" cy="263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58186C1-2DB6-56B2-0FCA-05EEF80328BE}"/>
              </a:ext>
            </a:extLst>
          </p:cNvPr>
          <p:cNvCxnSpPr>
            <a:stCxn id="94" idx="6"/>
          </p:cNvCxnSpPr>
          <p:nvPr/>
        </p:nvCxnSpPr>
        <p:spPr>
          <a:xfrm>
            <a:off x="7396363" y="2851629"/>
            <a:ext cx="936770" cy="103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901CA14-B61B-712C-446D-75F615748CF8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193024" y="3192118"/>
            <a:ext cx="1140109" cy="191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5F3FAA-3D51-8D7C-25AA-537AF7FDB6CD}"/>
              </a:ext>
            </a:extLst>
          </p:cNvPr>
          <p:cNvCxnSpPr>
            <a:stCxn id="92" idx="0"/>
          </p:cNvCxnSpPr>
          <p:nvPr/>
        </p:nvCxnSpPr>
        <p:spPr>
          <a:xfrm flipV="1">
            <a:off x="7900779" y="3396603"/>
            <a:ext cx="432354" cy="21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004BB6-9F0D-6423-0D2F-57DCC4093E43}"/>
              </a:ext>
            </a:extLst>
          </p:cNvPr>
          <p:cNvSpPr/>
          <p:nvPr/>
        </p:nvSpPr>
        <p:spPr>
          <a:xfrm>
            <a:off x="8311183" y="4784327"/>
            <a:ext cx="1350894" cy="4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prof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274B66D-42FA-CD86-3C3E-F30E281CA525}"/>
              </a:ext>
            </a:extLst>
          </p:cNvPr>
          <p:cNvSpPr/>
          <p:nvPr/>
        </p:nvSpPr>
        <p:spPr>
          <a:xfrm>
            <a:off x="9913814" y="5475024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366CC3D-469A-4492-D6EF-4F10C3940CA7}"/>
              </a:ext>
            </a:extLst>
          </p:cNvPr>
          <p:cNvSpPr/>
          <p:nvPr/>
        </p:nvSpPr>
        <p:spPr>
          <a:xfrm>
            <a:off x="9913814" y="4120888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dname</a:t>
            </a:r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EBE84ED-BED4-6884-506E-CE46CD8822E5}"/>
              </a:ext>
            </a:extLst>
          </p:cNvPr>
          <p:cNvCxnSpPr>
            <a:endCxn id="119" idx="3"/>
          </p:cNvCxnSpPr>
          <p:nvPr/>
        </p:nvCxnSpPr>
        <p:spPr>
          <a:xfrm flipV="1">
            <a:off x="9662077" y="4558501"/>
            <a:ext cx="438048" cy="22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8733E5-BC44-CBBF-A222-FAE751FE8F6B}"/>
              </a:ext>
            </a:extLst>
          </p:cNvPr>
          <p:cNvCxnSpPr>
            <a:endCxn id="118" idx="1"/>
          </p:cNvCxnSpPr>
          <p:nvPr/>
        </p:nvCxnSpPr>
        <p:spPr>
          <a:xfrm>
            <a:off x="9662077" y="5258092"/>
            <a:ext cx="438048" cy="292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282800-C318-1078-001D-D5CF8CFC69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>
            <a:off x="8986630" y="3429000"/>
            <a:ext cx="0" cy="1355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E37161-53B8-AAF8-B129-CD0831B5C73F}"/>
              </a:ext>
            </a:extLst>
          </p:cNvPr>
          <p:cNvSpPr/>
          <p:nvPr/>
        </p:nvSpPr>
        <p:spPr>
          <a:xfrm>
            <a:off x="5537752" y="4784327"/>
            <a:ext cx="1272210" cy="46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dept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6B642F-8AA6-B3A6-5A8F-0908624900F4}"/>
              </a:ext>
            </a:extLst>
          </p:cNvPr>
          <p:cNvSpPr txBox="1"/>
          <p:nvPr/>
        </p:nvSpPr>
        <p:spPr>
          <a:xfrm>
            <a:off x="610013" y="5887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046561D-302A-3B19-9939-5D9BAFE1F326}"/>
              </a:ext>
            </a:extLst>
          </p:cNvPr>
          <p:cNvSpPr/>
          <p:nvPr/>
        </p:nvSpPr>
        <p:spPr>
          <a:xfrm>
            <a:off x="4423744" y="5574064"/>
            <a:ext cx="1272210" cy="51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1078397-3E20-C96E-C311-73ABD87B142E}"/>
              </a:ext>
            </a:extLst>
          </p:cNvPr>
          <p:cNvSpPr/>
          <p:nvPr/>
        </p:nvSpPr>
        <p:spPr>
          <a:xfrm>
            <a:off x="6531666" y="5569319"/>
            <a:ext cx="1564586" cy="497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numphds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1B62770-B3D5-CE75-9991-C1BCAFCC5152}"/>
              </a:ext>
            </a:extLst>
          </p:cNvPr>
          <p:cNvCxnSpPr>
            <a:endCxn id="131" idx="0"/>
          </p:cNvCxnSpPr>
          <p:nvPr/>
        </p:nvCxnSpPr>
        <p:spPr>
          <a:xfrm flipH="1">
            <a:off x="5059849" y="5258091"/>
            <a:ext cx="477903" cy="3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4EDBE6-052D-7F96-906D-0E1F675AF8E6}"/>
              </a:ext>
            </a:extLst>
          </p:cNvPr>
          <p:cNvCxnSpPr>
            <a:endCxn id="132" idx="0"/>
          </p:cNvCxnSpPr>
          <p:nvPr/>
        </p:nvCxnSpPr>
        <p:spPr>
          <a:xfrm>
            <a:off x="6809962" y="5248147"/>
            <a:ext cx="503997" cy="321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21DFE4B-74E9-6D2F-6568-5E51914769BC}"/>
              </a:ext>
            </a:extLst>
          </p:cNvPr>
          <p:cNvCxnSpPr>
            <a:stCxn id="128" idx="3"/>
            <a:endCxn id="117" idx="1"/>
          </p:cNvCxnSpPr>
          <p:nvPr/>
        </p:nvCxnSpPr>
        <p:spPr>
          <a:xfrm>
            <a:off x="6809962" y="5016237"/>
            <a:ext cx="1501221" cy="4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222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1861</TotalTime>
  <Words>334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Aparajita</vt:lpstr>
      <vt:lpstr>Arial</vt:lpstr>
      <vt:lpstr>Calibri</vt:lpstr>
      <vt:lpstr>Calibri Light</vt:lpstr>
      <vt:lpstr>Wingdings</vt:lpstr>
      <vt:lpstr>Office Theme</vt:lpstr>
      <vt:lpstr>Test Driven Development </vt:lpstr>
      <vt:lpstr>Reasons Why Cloud Computing Is Important for Business Growth</vt:lpstr>
      <vt:lpstr>Benefits of Business Analytics</vt:lpstr>
      <vt:lpstr>Open Web Application Security Project     (OWASP)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</dc:title>
  <dc:creator>Anant Jain</dc:creator>
  <cp:lastModifiedBy>Anant Jain</cp:lastModifiedBy>
  <cp:revision>7</cp:revision>
  <dcterms:created xsi:type="dcterms:W3CDTF">2024-02-03T23:12:48Z</dcterms:created>
  <dcterms:modified xsi:type="dcterms:W3CDTF">2024-02-09T07:48:05Z</dcterms:modified>
</cp:coreProperties>
</file>