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62" r:id="rId6"/>
    <p:sldId id="269" r:id="rId7"/>
    <p:sldId id="264" r:id="rId8"/>
    <p:sldId id="279" r:id="rId9"/>
    <p:sldId id="280" r:id="rId10"/>
    <p:sldId id="263" r:id="rId11"/>
    <p:sldId id="265" r:id="rId12"/>
    <p:sldId id="273" r:id="rId13"/>
    <p:sldId id="274" r:id="rId14"/>
    <p:sldId id="277" r:id="rId15"/>
    <p:sldId id="270" r:id="rId16"/>
    <p:sldId id="275" r:id="rId17"/>
    <p:sldId id="261" r:id="rId18"/>
    <p:sldId id="281" r:id="rId19"/>
    <p:sldId id="288" r:id="rId20"/>
    <p:sldId id="289" r:id="rId21"/>
    <p:sldId id="282" r:id="rId22"/>
    <p:sldId id="283" r:id="rId23"/>
    <p:sldId id="284"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01B7B0-2FF3-4037-A71F-16762FF08B6B}">
          <p14:sldIdLst>
            <p14:sldId id="257"/>
            <p14:sldId id="259"/>
            <p14:sldId id="260"/>
            <p14:sldId id="258"/>
            <p14:sldId id="262"/>
            <p14:sldId id="269"/>
            <p14:sldId id="264"/>
            <p14:sldId id="279"/>
            <p14:sldId id="280"/>
            <p14:sldId id="263"/>
            <p14:sldId id="265"/>
            <p14:sldId id="273"/>
            <p14:sldId id="274"/>
            <p14:sldId id="277"/>
            <p14:sldId id="270"/>
            <p14:sldId id="275"/>
            <p14:sldId id="261"/>
            <p14:sldId id="281"/>
            <p14:sldId id="288"/>
            <p14:sldId id="289"/>
          </p14:sldIdLst>
        </p14:section>
        <p14:section name="Deployement section" id="{68B37132-0890-4924-B578-5681E6849476}">
          <p14:sldIdLst>
            <p14:sldId id="282"/>
            <p14:sldId id="283"/>
            <p14:sldId id="284"/>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6CCE-BA33-3DAE-C113-6668A79284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CC18CF-19B5-CAC6-69F0-A159601DB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A93E1-A713-FC5D-2E7C-34CED4016F8D}"/>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5" name="Footer Placeholder 4">
            <a:extLst>
              <a:ext uri="{FF2B5EF4-FFF2-40B4-BE49-F238E27FC236}">
                <a16:creationId xmlns:a16="http://schemas.microsoft.com/office/drawing/2014/main" id="{385F7D7A-DC82-DD7E-5139-691625C02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91CE0-34D0-645C-E44E-7360B208D518}"/>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31536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4197-970C-52F1-4B8C-91D6857727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C413F-B914-3E59-B76C-C6F5CCBB5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E1CDB-DEE2-CEFB-AE24-FC7A465D952F}"/>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5" name="Footer Placeholder 4">
            <a:extLst>
              <a:ext uri="{FF2B5EF4-FFF2-40B4-BE49-F238E27FC236}">
                <a16:creationId xmlns:a16="http://schemas.microsoft.com/office/drawing/2014/main" id="{74F3F836-0B9C-0E03-BDA4-3C95576B7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71700-5C07-CF9D-3F11-5BECCCDC521A}"/>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385330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4075E-D012-4165-9DE4-C3FE6BBAF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E31CAF-9DDA-219C-57CB-722D108EAA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C40F0-EE8D-804F-6332-364AEAF06CAB}"/>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5" name="Footer Placeholder 4">
            <a:extLst>
              <a:ext uri="{FF2B5EF4-FFF2-40B4-BE49-F238E27FC236}">
                <a16:creationId xmlns:a16="http://schemas.microsoft.com/office/drawing/2014/main" id="{38965141-6D77-7B37-A93D-ABD741006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601EA-3602-BF98-0C4A-58F6C8AC2A46}"/>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414934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015F-2F85-6BBE-7321-4254B6F0C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E60D4-5750-F21D-8790-0F841DD47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897C6-7289-F173-3A9C-40D2C10ED2C2}"/>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5" name="Footer Placeholder 4">
            <a:extLst>
              <a:ext uri="{FF2B5EF4-FFF2-40B4-BE49-F238E27FC236}">
                <a16:creationId xmlns:a16="http://schemas.microsoft.com/office/drawing/2014/main" id="{F5037A97-8B4C-3AEC-54D5-B43F357FD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54BF-302A-305E-514D-E21DFD33ACE9}"/>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343411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C9E5-2525-A668-6584-85B29773B2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ACB51F-1045-F1D6-CC2B-A52030CC79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D19B4-A8DC-6BEB-C473-8D4AF7C9FA22}"/>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5" name="Footer Placeholder 4">
            <a:extLst>
              <a:ext uri="{FF2B5EF4-FFF2-40B4-BE49-F238E27FC236}">
                <a16:creationId xmlns:a16="http://schemas.microsoft.com/office/drawing/2014/main" id="{6034E20B-5758-45E1-2E49-8CAAAB9F0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83EFA-C65B-7B73-122E-541CF87A2297}"/>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356505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2B96-61DE-4AB8-3738-D6352D79E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308BE-E086-8264-DB00-580D1679FF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28B9B-2F12-634A-30DA-2A7D7CDD9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88D10D-3A0A-62A4-40FC-C234AAE42509}"/>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6" name="Footer Placeholder 5">
            <a:extLst>
              <a:ext uri="{FF2B5EF4-FFF2-40B4-BE49-F238E27FC236}">
                <a16:creationId xmlns:a16="http://schemas.microsoft.com/office/drawing/2014/main" id="{A64301A4-850C-B621-FC95-36962D0F6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6B49D-76C6-5C89-88CC-EF0FB8D1AFBB}"/>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114041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4B9A-CEF2-AD68-E47F-CA08D9EAEF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FDA6A6-37BE-7FD8-BB29-1ED304B51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887257-065D-9F90-BA91-16E61D0F1C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FF5DB3-83D3-65CC-C5D3-38C91508E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69BA6-2AD0-DBDC-75EF-2C342B508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96DBA5-3E48-B562-6AD3-C36B25183C1D}"/>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8" name="Footer Placeholder 7">
            <a:extLst>
              <a:ext uri="{FF2B5EF4-FFF2-40B4-BE49-F238E27FC236}">
                <a16:creationId xmlns:a16="http://schemas.microsoft.com/office/drawing/2014/main" id="{0BACAFCD-07C5-B00E-921D-9D5F5EDE21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0B7721-BE2C-E64E-D97B-0DBD2F60FD6B}"/>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545124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A2F4-4AFE-ED9A-48CA-FC482A91EA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02F16-EEDF-0070-C9A7-256EFD45C7DA}"/>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4" name="Footer Placeholder 3">
            <a:extLst>
              <a:ext uri="{FF2B5EF4-FFF2-40B4-BE49-F238E27FC236}">
                <a16:creationId xmlns:a16="http://schemas.microsoft.com/office/drawing/2014/main" id="{1C241DC6-29EA-BD7E-5A7D-6D9610942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93259-2537-25F4-DD37-30AFFD6682EE}"/>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77714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6D3CB0-7BA0-8EF2-ED1E-8A3E2BAD196C}"/>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3" name="Footer Placeholder 2">
            <a:extLst>
              <a:ext uri="{FF2B5EF4-FFF2-40B4-BE49-F238E27FC236}">
                <a16:creationId xmlns:a16="http://schemas.microsoft.com/office/drawing/2014/main" id="{500F399D-A904-3A72-0116-551E5068FC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11C0A7-A860-43C9-0693-613D71FF3A29}"/>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68302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43DC-AAC5-314D-3527-A07B5774D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E1AC5A-B289-4F31-CA39-BC6569C56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86965D-BB10-43B2-AF33-0BAAC89E9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0B794-5B31-A4DF-685C-0B1D090CB03B}"/>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6" name="Footer Placeholder 5">
            <a:extLst>
              <a:ext uri="{FF2B5EF4-FFF2-40B4-BE49-F238E27FC236}">
                <a16:creationId xmlns:a16="http://schemas.microsoft.com/office/drawing/2014/main" id="{0B0455E4-4F84-2704-C805-236D99DFA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DF6A6-3A70-4CF4-B41D-22B9C5617C9B}"/>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379682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84C8-CFF2-46D4-34A9-86338C33E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C5C40D-9323-87F7-3154-3142132F42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E711BD-B117-B10E-D8F8-BBE69533A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EB048-AAF8-0B23-85D8-42D2F0279816}"/>
              </a:ext>
            </a:extLst>
          </p:cNvPr>
          <p:cNvSpPr>
            <a:spLocks noGrp="1"/>
          </p:cNvSpPr>
          <p:nvPr>
            <p:ph type="dt" sz="half" idx="10"/>
          </p:nvPr>
        </p:nvSpPr>
        <p:spPr/>
        <p:txBody>
          <a:bodyPr/>
          <a:lstStyle/>
          <a:p>
            <a:fld id="{9BEAD33B-BED7-4661-A21F-6D957D4A4035}" type="datetimeFigureOut">
              <a:rPr lang="en-US" smtClean="0"/>
              <a:t>11-Feb-24</a:t>
            </a:fld>
            <a:endParaRPr lang="en-US"/>
          </a:p>
        </p:txBody>
      </p:sp>
      <p:sp>
        <p:nvSpPr>
          <p:cNvPr id="6" name="Footer Placeholder 5">
            <a:extLst>
              <a:ext uri="{FF2B5EF4-FFF2-40B4-BE49-F238E27FC236}">
                <a16:creationId xmlns:a16="http://schemas.microsoft.com/office/drawing/2014/main" id="{E2235435-73BF-6A77-330A-A08707B13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AD8D0-0EC7-2D35-F3AA-1B18E5F2757B}"/>
              </a:ext>
            </a:extLst>
          </p:cNvPr>
          <p:cNvSpPr>
            <a:spLocks noGrp="1"/>
          </p:cNvSpPr>
          <p:nvPr>
            <p:ph type="sldNum" sz="quarter" idx="12"/>
          </p:nvPr>
        </p:nvSpPr>
        <p:spPr/>
        <p:txBody>
          <a:bodyPr/>
          <a:lstStyle/>
          <a:p>
            <a:fld id="{77898C55-3889-452E-AC8F-6039478668C3}" type="slidenum">
              <a:rPr lang="en-US" smtClean="0"/>
              <a:t>‹#›</a:t>
            </a:fld>
            <a:endParaRPr lang="en-US"/>
          </a:p>
        </p:txBody>
      </p:sp>
    </p:spTree>
    <p:extLst>
      <p:ext uri="{BB962C8B-B14F-4D97-AF65-F5344CB8AC3E}">
        <p14:creationId xmlns:p14="http://schemas.microsoft.com/office/powerpoint/2010/main" val="32743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0BD156-331A-6B44-071B-F3A6B27C5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E60D0-90D9-221E-862C-5BC4998FC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E9C29-9F53-6402-FA95-793FA714E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AD33B-BED7-4661-A21F-6D957D4A4035}" type="datetimeFigureOut">
              <a:rPr lang="en-US" smtClean="0"/>
              <a:t>11-Feb-24</a:t>
            </a:fld>
            <a:endParaRPr lang="en-US"/>
          </a:p>
        </p:txBody>
      </p:sp>
      <p:sp>
        <p:nvSpPr>
          <p:cNvPr id="5" name="Footer Placeholder 4">
            <a:extLst>
              <a:ext uri="{FF2B5EF4-FFF2-40B4-BE49-F238E27FC236}">
                <a16:creationId xmlns:a16="http://schemas.microsoft.com/office/drawing/2014/main" id="{C9978008-A9A8-9FAD-40D7-F50C6E5C6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401-6D6A-D2AB-48CE-0B6AC6BB7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98C55-3889-452E-AC8F-6039478668C3}" type="slidenum">
              <a:rPr lang="en-US" smtClean="0"/>
              <a:t>‹#›</a:t>
            </a:fld>
            <a:endParaRPr lang="en-US"/>
          </a:p>
        </p:txBody>
      </p:sp>
    </p:spTree>
    <p:extLst>
      <p:ext uri="{BB962C8B-B14F-4D97-AF65-F5344CB8AC3E}">
        <p14:creationId xmlns:p14="http://schemas.microsoft.com/office/powerpoint/2010/main" val="97950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slide" Target="slide21.xml"/><Relationship Id="rId2"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22.xml"/><Relationship Id="rId5" Type="http://schemas.openxmlformats.org/officeDocument/2006/relationships/slide" Target="slide26.xml"/><Relationship Id="rId4" Type="http://schemas.openxmlformats.org/officeDocument/2006/relationships/slide" Target="slide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0236-A854-9CEE-3DFA-92C23294937C}"/>
              </a:ext>
            </a:extLst>
          </p:cNvPr>
          <p:cNvSpPr>
            <a:spLocks noGrp="1"/>
          </p:cNvSpPr>
          <p:nvPr>
            <p:ph type="title"/>
          </p:nvPr>
        </p:nvSpPr>
        <p:spPr>
          <a:xfrm>
            <a:off x="839787" y="278295"/>
            <a:ext cx="3932237" cy="1205948"/>
          </a:xfrm>
        </p:spPr>
        <p:txBody>
          <a:bodyPr>
            <a:normAutofit fontScale="90000"/>
          </a:bodyPr>
          <a:lstStyle/>
          <a:p>
            <a:pPr>
              <a:lnSpc>
                <a:spcPct val="100000"/>
              </a:lnSpc>
            </a:pPr>
            <a:r>
              <a:rPr lang="en-US" sz="7200" b="1" dirty="0">
                <a:latin typeface="Aparajita" panose="02020603050405020304" pitchFamily="18" charset="0"/>
                <a:cs typeface="Aparajita" panose="02020603050405020304" pitchFamily="18" charset="0"/>
              </a:rPr>
              <a:t>Cloud Basics</a:t>
            </a:r>
          </a:p>
        </p:txBody>
      </p:sp>
      <p:pic>
        <p:nvPicPr>
          <p:cNvPr id="16" name="Picture Placeholder 15">
            <a:extLst>
              <a:ext uri="{FF2B5EF4-FFF2-40B4-BE49-F238E27FC236}">
                <a16:creationId xmlns:a16="http://schemas.microsoft.com/office/drawing/2014/main" id="{22A1D2FF-72FE-0146-6597-D21E3B4E4C2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15" r="615"/>
          <a:stretch>
            <a:fillRect/>
          </a:stretch>
        </p:blipFill>
        <p:spPr>
          <a:xfrm>
            <a:off x="5341869" y="773526"/>
            <a:ext cx="6583363" cy="5198283"/>
          </a:xfrm>
        </p:spPr>
      </p:pic>
      <p:sp>
        <p:nvSpPr>
          <p:cNvPr id="10" name="Text Placeholder 9">
            <a:extLst>
              <a:ext uri="{FF2B5EF4-FFF2-40B4-BE49-F238E27FC236}">
                <a16:creationId xmlns:a16="http://schemas.microsoft.com/office/drawing/2014/main" id="{D8D8ADA1-3C9A-0528-02AA-C156F01377AB}"/>
              </a:ext>
            </a:extLst>
          </p:cNvPr>
          <p:cNvSpPr>
            <a:spLocks noGrp="1"/>
          </p:cNvSpPr>
          <p:nvPr>
            <p:ph type="body" sz="half" idx="2"/>
          </p:nvPr>
        </p:nvSpPr>
        <p:spPr>
          <a:xfrm>
            <a:off x="839789" y="1484243"/>
            <a:ext cx="3932236" cy="5095462"/>
          </a:xfrm>
        </p:spPr>
        <p:txBody>
          <a:bodyPr>
            <a:normAutofit/>
          </a:bodyPr>
          <a:lstStyle/>
          <a:p>
            <a:pPr algn="just">
              <a:lnSpc>
                <a:spcPct val="100000"/>
              </a:lnSpc>
            </a:pPr>
            <a:r>
              <a:rPr lang="en-US" sz="2800" b="1" dirty="0">
                <a:latin typeface="Abadi" panose="020B0604020104020204" pitchFamily="34" charset="0"/>
              </a:rPr>
              <a:t>AWS</a:t>
            </a:r>
          </a:p>
          <a:p>
            <a:pPr algn="just">
              <a:lnSpc>
                <a:spcPct val="100000"/>
              </a:lnSpc>
            </a:pPr>
            <a:r>
              <a:rPr lang="en-US" sz="1800" dirty="0">
                <a:latin typeface="Abadi" panose="020B0604020104020204" pitchFamily="34" charset="0"/>
              </a:rPr>
              <a:t>What is AWS?</a:t>
            </a:r>
          </a:p>
          <a:p>
            <a:pPr algn="just">
              <a:lnSpc>
                <a:spcPct val="100000"/>
              </a:lnSpc>
            </a:pPr>
            <a:r>
              <a:rPr lang="en-US" sz="1800" dirty="0">
                <a:latin typeface="Abadi" panose="020B0604020104020204" pitchFamily="34" charset="0"/>
              </a:rPr>
              <a:t>It stands for </a:t>
            </a:r>
            <a:r>
              <a:rPr lang="en-US" sz="1800" b="1" dirty="0">
                <a:latin typeface="Abadi" panose="020B0604020104020204" pitchFamily="34" charset="0"/>
              </a:rPr>
              <a:t>Amazon Web Service</a:t>
            </a:r>
            <a:r>
              <a:rPr lang="en-US" sz="1800" dirty="0">
                <a:latin typeface="Abadi" panose="020B0604020104020204" pitchFamily="34" charset="0"/>
              </a:rPr>
              <a:t>. AWS is the most dominant cloud service provider in the world today, representing 41.5% of all application workloads that exist in the cloud and a 30% market share.</a:t>
            </a:r>
          </a:p>
          <a:p>
            <a:pPr algn="just">
              <a:lnSpc>
                <a:spcPct val="100000"/>
              </a:lnSpc>
            </a:pPr>
            <a:r>
              <a:rPr lang="en-US" sz="1800" b="0" i="0" dirty="0">
                <a:solidFill>
                  <a:srgbClr val="141D2F"/>
                </a:solidFill>
                <a:effectLst/>
                <a:latin typeface="Abadi" panose="020B0604020104020204" pitchFamily="34" charset="0"/>
              </a:rPr>
              <a:t>AWS features a versatile range of product offerings such as, </a:t>
            </a:r>
            <a:r>
              <a:rPr lang="en-US" sz="1800" dirty="0">
                <a:solidFill>
                  <a:schemeClr val="accent1"/>
                </a:solidFill>
                <a:latin typeface="Abadi" panose="020B0604020104020204" pitchFamily="34" charset="0"/>
              </a:rPr>
              <a:t>Infrastructure-as-</a:t>
            </a:r>
            <a:r>
              <a:rPr lang="en-US" sz="1800" dirty="0">
                <a:solidFill>
                  <a:srgbClr val="0077CC"/>
                </a:solidFill>
                <a:latin typeface="Abadi" panose="020B0604020104020204" pitchFamily="34" charset="0"/>
              </a:rPr>
              <a:t> </a:t>
            </a:r>
            <a:r>
              <a:rPr lang="en-US" sz="1800" dirty="0">
                <a:solidFill>
                  <a:schemeClr val="accent1"/>
                </a:solidFill>
                <a:latin typeface="Abadi" panose="020B0604020104020204" pitchFamily="34" charset="0"/>
              </a:rPr>
              <a:t>a-Service</a:t>
            </a:r>
            <a:r>
              <a:rPr lang="en-US" sz="1800" dirty="0">
                <a:solidFill>
                  <a:srgbClr val="0077CC"/>
                </a:solidFill>
                <a:latin typeface="Abadi" panose="020B0604020104020204" pitchFamily="34" charset="0"/>
              </a:rPr>
              <a:t> </a:t>
            </a:r>
            <a:r>
              <a:rPr lang="en-US" sz="1800" b="0" i="0" dirty="0">
                <a:solidFill>
                  <a:srgbClr val="141D2F"/>
                </a:solidFill>
                <a:effectLst/>
                <a:latin typeface="Abadi" panose="020B0604020104020204" pitchFamily="34" charset="0"/>
              </a:rPr>
              <a:t> (IaaS), </a:t>
            </a:r>
            <a:r>
              <a:rPr lang="en-US" sz="1800" b="0" i="0" dirty="0">
                <a:solidFill>
                  <a:schemeClr val="accent1"/>
                </a:solidFill>
                <a:effectLst/>
                <a:latin typeface="Abadi" panose="020B0604020104020204" pitchFamily="34" charset="0"/>
              </a:rPr>
              <a:t>Platform-as-a-Service</a:t>
            </a:r>
            <a:r>
              <a:rPr lang="en-US" sz="1800" dirty="0">
                <a:solidFill>
                  <a:srgbClr val="141D2F"/>
                </a:solidFill>
                <a:latin typeface="Abadi" panose="020B0604020104020204" pitchFamily="34" charset="0"/>
              </a:rPr>
              <a:t> </a:t>
            </a:r>
            <a:r>
              <a:rPr lang="en-US" sz="1800" b="0" i="0" dirty="0">
                <a:solidFill>
                  <a:srgbClr val="141D2F"/>
                </a:solidFill>
                <a:effectLst/>
                <a:latin typeface="Abadi" panose="020B0604020104020204" pitchFamily="34" charset="0"/>
              </a:rPr>
              <a:t>(PaaS), and </a:t>
            </a:r>
            <a:r>
              <a:rPr lang="en-US" sz="1800" b="0" i="0" dirty="0">
                <a:solidFill>
                  <a:schemeClr val="accent1"/>
                </a:solidFill>
                <a:effectLst/>
                <a:latin typeface="Abadi" panose="020B0604020104020204" pitchFamily="34" charset="0"/>
              </a:rPr>
              <a:t>Software-as-a-Service</a:t>
            </a:r>
            <a:r>
              <a:rPr lang="en-US" sz="1800" b="0" i="0" dirty="0">
                <a:solidFill>
                  <a:srgbClr val="141D2F"/>
                </a:solidFill>
                <a:effectLst/>
                <a:latin typeface="Abadi" panose="020B0604020104020204" pitchFamily="34" charset="0"/>
              </a:rPr>
              <a:t> (SaaS)</a:t>
            </a:r>
            <a:endParaRPr lang="en-US" sz="1800" dirty="0">
              <a:latin typeface="Abadi" panose="020B0604020104020204" pitchFamily="34" charset="0"/>
            </a:endParaRPr>
          </a:p>
          <a:p>
            <a:pPr algn="just">
              <a:lnSpc>
                <a:spcPct val="100000"/>
              </a:lnSpc>
            </a:pPr>
            <a:endParaRPr lang="en-US" dirty="0">
              <a:latin typeface="Abadi" panose="020B0604020104020204" pitchFamily="34" charset="0"/>
            </a:endParaRPr>
          </a:p>
        </p:txBody>
      </p:sp>
    </p:spTree>
    <p:extLst>
      <p:ext uri="{BB962C8B-B14F-4D97-AF65-F5344CB8AC3E}">
        <p14:creationId xmlns:p14="http://schemas.microsoft.com/office/powerpoint/2010/main" val="3246941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CEA4-A8FF-2C56-B636-9D08598B2496}"/>
              </a:ext>
            </a:extLst>
          </p:cNvPr>
          <p:cNvSpPr>
            <a:spLocks noGrp="1"/>
          </p:cNvSpPr>
          <p:nvPr>
            <p:ph type="title"/>
          </p:nvPr>
        </p:nvSpPr>
        <p:spPr/>
        <p:txBody>
          <a:bodyPr/>
          <a:lstStyle/>
          <a:p>
            <a:r>
              <a:rPr lang="en-US" b="1" dirty="0">
                <a:latin typeface="Aparajita" panose="02020603050405020304" pitchFamily="18" charset="0"/>
                <a:cs typeface="Aparajita" panose="02020603050405020304" pitchFamily="18" charset="0"/>
              </a:rPr>
              <a:t>Elastic Block Storage (EBS)</a:t>
            </a:r>
          </a:p>
        </p:txBody>
      </p:sp>
      <p:sp>
        <p:nvSpPr>
          <p:cNvPr id="3" name="Content Placeholder 2">
            <a:extLst>
              <a:ext uri="{FF2B5EF4-FFF2-40B4-BE49-F238E27FC236}">
                <a16:creationId xmlns:a16="http://schemas.microsoft.com/office/drawing/2014/main" id="{8C4FE85D-AE9C-DA98-E53B-1795F2EA053F}"/>
              </a:ext>
            </a:extLst>
          </p:cNvPr>
          <p:cNvSpPr>
            <a:spLocks noGrp="1"/>
          </p:cNvSpPr>
          <p:nvPr>
            <p:ph idx="1"/>
          </p:nvPr>
        </p:nvSpPr>
        <p:spPr>
          <a:xfrm>
            <a:off x="6669155" y="728318"/>
            <a:ext cx="4542183" cy="1736586"/>
          </a:xfrm>
        </p:spPr>
        <p:txBody>
          <a:bodyPr>
            <a:normAutofit/>
          </a:bodyPr>
          <a:lstStyle/>
          <a:p>
            <a:pPr algn="just"/>
            <a:r>
              <a:rPr lang="en-US" sz="1800" dirty="0">
                <a:latin typeface="Abadi" panose="020B0604020104020204" pitchFamily="34" charset="0"/>
              </a:rPr>
              <a:t>EBS works in EC2 which provide data storage volume that divide and replicate to multiple levels of hierarchy </a:t>
            </a:r>
          </a:p>
          <a:p>
            <a:pPr algn="just"/>
            <a:r>
              <a:rPr lang="en-US" sz="1800" dirty="0">
                <a:latin typeface="Abadi" panose="020B0604020104020204" pitchFamily="34" charset="0"/>
              </a:rPr>
              <a:t>A block storage system used to store PERSISTANT data (big data use for long period of time)</a:t>
            </a:r>
          </a:p>
          <a:p>
            <a:pPr algn="just"/>
            <a:endParaRPr lang="en-US" sz="1800" dirty="0">
              <a:latin typeface="Abadi" panose="020B0604020104020204" pitchFamily="34" charset="0"/>
            </a:endParaRPr>
          </a:p>
        </p:txBody>
      </p:sp>
      <p:pic>
        <p:nvPicPr>
          <p:cNvPr id="5" name="Picture 4">
            <a:extLst>
              <a:ext uri="{FF2B5EF4-FFF2-40B4-BE49-F238E27FC236}">
                <a16:creationId xmlns:a16="http://schemas.microsoft.com/office/drawing/2014/main" id="{613B21DB-BB99-1ABD-EBDA-A33B40735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57113"/>
            <a:ext cx="4542183" cy="2815581"/>
          </a:xfrm>
          <a:prstGeom prst="rect">
            <a:avLst/>
          </a:prstGeom>
        </p:spPr>
      </p:pic>
      <p:sp>
        <p:nvSpPr>
          <p:cNvPr id="6" name="Content Placeholder 2">
            <a:extLst>
              <a:ext uri="{FF2B5EF4-FFF2-40B4-BE49-F238E27FC236}">
                <a16:creationId xmlns:a16="http://schemas.microsoft.com/office/drawing/2014/main" id="{12E08AAA-6ED5-A0E5-1FDB-F8E233FC59B1}"/>
              </a:ext>
            </a:extLst>
          </p:cNvPr>
          <p:cNvSpPr txBox="1">
            <a:spLocks/>
          </p:cNvSpPr>
          <p:nvPr/>
        </p:nvSpPr>
        <p:spPr>
          <a:xfrm>
            <a:off x="1056859" y="4756289"/>
            <a:ext cx="4542183" cy="1736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i="0" dirty="0">
                <a:solidFill>
                  <a:srgbClr val="141D2F"/>
                </a:solidFill>
                <a:effectLst/>
                <a:latin typeface="Abadi" panose="020B0604020104020204" pitchFamily="34" charset="0"/>
              </a:rPr>
              <a:t>Classic Load Balancing. </a:t>
            </a:r>
            <a:r>
              <a:rPr lang="en-US" sz="1800" b="0" i="0" dirty="0">
                <a:solidFill>
                  <a:srgbClr val="141D2F"/>
                </a:solidFill>
                <a:effectLst/>
                <a:latin typeface="Abadi" panose="020B0604020104020204" pitchFamily="34" charset="0"/>
              </a:rPr>
              <a:t>This more closely resembles traditional load balancing, but virtual devices replace physical hardware to evenly distribute your incoming requests and ensure a clean, fast user experience.</a:t>
            </a:r>
            <a:endParaRPr lang="en-US" sz="1800" dirty="0">
              <a:latin typeface="Abadi" panose="020B0604020104020204" pitchFamily="34" charset="0"/>
            </a:endParaRPr>
          </a:p>
        </p:txBody>
      </p:sp>
      <p:sp>
        <p:nvSpPr>
          <p:cNvPr id="7" name="Title 1">
            <a:extLst>
              <a:ext uri="{FF2B5EF4-FFF2-40B4-BE49-F238E27FC236}">
                <a16:creationId xmlns:a16="http://schemas.microsoft.com/office/drawing/2014/main" id="{D4F4C35A-7B39-0D17-0609-3977E67C6A45}"/>
              </a:ext>
            </a:extLst>
          </p:cNvPr>
          <p:cNvSpPr txBox="1">
            <a:spLocks/>
          </p:cNvSpPr>
          <p:nvPr/>
        </p:nvSpPr>
        <p:spPr>
          <a:xfrm>
            <a:off x="5380383" y="3394979"/>
            <a:ext cx="6811617" cy="1111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Aparajita" panose="02020603050405020304" pitchFamily="18" charset="0"/>
                <a:cs typeface="Aparajita" panose="02020603050405020304" pitchFamily="18" charset="0"/>
              </a:rPr>
              <a:t>Elastic Load Balancing (ELB)</a:t>
            </a:r>
            <a:endParaRPr lang="en-US" b="1" dirty="0">
              <a:latin typeface="Aparajita" panose="02020603050405020304" pitchFamily="18" charset="0"/>
              <a:cs typeface="Aparajita" panose="02020603050405020304" pitchFamily="18" charset="0"/>
            </a:endParaRPr>
          </a:p>
        </p:txBody>
      </p:sp>
      <p:pic>
        <p:nvPicPr>
          <p:cNvPr id="9" name="Picture 8">
            <a:extLst>
              <a:ext uri="{FF2B5EF4-FFF2-40B4-BE49-F238E27FC236}">
                <a16:creationId xmlns:a16="http://schemas.microsoft.com/office/drawing/2014/main" id="{578238E2-10E8-0B99-2381-FABED68D5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960" y="3943160"/>
            <a:ext cx="3017837" cy="2987779"/>
          </a:xfrm>
          <a:prstGeom prst="rect">
            <a:avLst/>
          </a:prstGeom>
        </p:spPr>
      </p:pic>
    </p:spTree>
    <p:extLst>
      <p:ext uri="{BB962C8B-B14F-4D97-AF65-F5344CB8AC3E}">
        <p14:creationId xmlns:p14="http://schemas.microsoft.com/office/powerpoint/2010/main" val="1879621681"/>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332275-4EBA-6C21-F1E5-50E062B06CBC}"/>
              </a:ext>
            </a:extLst>
          </p:cNvPr>
          <p:cNvSpPr>
            <a:spLocks noGrp="1"/>
          </p:cNvSpPr>
          <p:nvPr>
            <p:ph type="title"/>
          </p:nvPr>
        </p:nvSpPr>
        <p:spPr/>
        <p:txBody>
          <a:bodyPr>
            <a:normAutofit/>
          </a:bodyPr>
          <a:lstStyle/>
          <a:p>
            <a:r>
              <a:rPr lang="en-US" sz="6500" b="1" dirty="0">
                <a:effectLst/>
                <a:latin typeface="Aparajita" panose="02020603050405020304" pitchFamily="18" charset="0"/>
                <a:cs typeface="Aparajita" panose="02020603050405020304" pitchFamily="18" charset="0"/>
              </a:rPr>
              <a:t>AWS CloudFront</a:t>
            </a:r>
            <a:endParaRPr lang="en-US" sz="6500" b="1" dirty="0">
              <a:latin typeface="Aparajita" panose="02020603050405020304" pitchFamily="18" charset="0"/>
              <a:cs typeface="Aparajita" panose="02020603050405020304" pitchFamily="18" charset="0"/>
            </a:endParaRPr>
          </a:p>
        </p:txBody>
      </p:sp>
      <p:sp>
        <p:nvSpPr>
          <p:cNvPr id="4" name="Content Placeholder 3">
            <a:extLst>
              <a:ext uri="{FF2B5EF4-FFF2-40B4-BE49-F238E27FC236}">
                <a16:creationId xmlns:a16="http://schemas.microsoft.com/office/drawing/2014/main" id="{7E095071-AF94-A0FE-10BE-C6D82E8CE234}"/>
              </a:ext>
            </a:extLst>
          </p:cNvPr>
          <p:cNvSpPr>
            <a:spLocks noGrp="1"/>
          </p:cNvSpPr>
          <p:nvPr>
            <p:ph idx="1"/>
          </p:nvPr>
        </p:nvSpPr>
        <p:spPr>
          <a:xfrm>
            <a:off x="838200" y="1663845"/>
            <a:ext cx="10515600" cy="930827"/>
          </a:xfrm>
        </p:spPr>
        <p:txBody>
          <a:bodyPr>
            <a:normAutofit/>
          </a:bodyPr>
          <a:lstStyle/>
          <a:p>
            <a:pPr marL="0" indent="0" algn="just" rtl="0">
              <a:buNone/>
            </a:pPr>
            <a:r>
              <a:rPr lang="en-US" sz="1800" b="0" i="0" dirty="0">
                <a:solidFill>
                  <a:srgbClr val="141D2F"/>
                </a:solidFill>
                <a:effectLst/>
                <a:latin typeface="Abadi" panose="020B0604020104020204" pitchFamily="34" charset="0"/>
              </a:rPr>
              <a:t>CloudFront is an AWS service that allows businesses to deploy content with low latency and high data transfer speeds. This allows end users to get an immediate response from the website as soon as they search for information.</a:t>
            </a:r>
          </a:p>
        </p:txBody>
      </p:sp>
      <p:sp>
        <p:nvSpPr>
          <p:cNvPr id="2" name="TextBox 1">
            <a:extLst>
              <a:ext uri="{FF2B5EF4-FFF2-40B4-BE49-F238E27FC236}">
                <a16:creationId xmlns:a16="http://schemas.microsoft.com/office/drawing/2014/main" id="{C13A1D55-4350-A19D-6334-92297A9D53F0}"/>
              </a:ext>
            </a:extLst>
          </p:cNvPr>
          <p:cNvSpPr txBox="1"/>
          <p:nvPr/>
        </p:nvSpPr>
        <p:spPr>
          <a:xfrm>
            <a:off x="838200" y="2882696"/>
            <a:ext cx="3818674" cy="1092607"/>
          </a:xfrm>
          <a:prstGeom prst="rect">
            <a:avLst/>
          </a:prstGeom>
          <a:noFill/>
        </p:spPr>
        <p:txBody>
          <a:bodyPr wrap="none" rtlCol="0">
            <a:spAutoFit/>
          </a:bodyPr>
          <a:lstStyle/>
          <a:p>
            <a:r>
              <a:rPr lang="en-US" sz="6500" b="1" i="0" dirty="0">
                <a:solidFill>
                  <a:srgbClr val="000000"/>
                </a:solidFill>
                <a:effectLst/>
                <a:latin typeface="Aparajita" panose="02020603050405020304" pitchFamily="18" charset="0"/>
                <a:cs typeface="Aparajita" panose="02020603050405020304" pitchFamily="18" charset="0"/>
              </a:rPr>
              <a:t>AWS Config</a:t>
            </a:r>
            <a:endParaRPr lang="en-US" sz="6500" dirty="0"/>
          </a:p>
        </p:txBody>
      </p:sp>
      <p:pic>
        <p:nvPicPr>
          <p:cNvPr id="5" name="Picture 4">
            <a:extLst>
              <a:ext uri="{FF2B5EF4-FFF2-40B4-BE49-F238E27FC236}">
                <a16:creationId xmlns:a16="http://schemas.microsoft.com/office/drawing/2014/main" id="{0A49C47B-CD5A-97BB-DA24-F7717E957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0655"/>
            <a:ext cx="6018765" cy="3533458"/>
          </a:xfrm>
          <a:prstGeom prst="rect">
            <a:avLst/>
          </a:prstGeom>
        </p:spPr>
      </p:pic>
      <p:sp>
        <p:nvSpPr>
          <p:cNvPr id="6" name="TextBox 5">
            <a:extLst>
              <a:ext uri="{FF2B5EF4-FFF2-40B4-BE49-F238E27FC236}">
                <a16:creationId xmlns:a16="http://schemas.microsoft.com/office/drawing/2014/main" id="{F10B0CAE-BA64-B493-730B-0EA5E0437815}"/>
              </a:ext>
            </a:extLst>
          </p:cNvPr>
          <p:cNvSpPr txBox="1"/>
          <p:nvPr/>
        </p:nvSpPr>
        <p:spPr>
          <a:xfrm>
            <a:off x="838200" y="4091646"/>
            <a:ext cx="4982816"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141D2F"/>
                </a:solidFill>
                <a:effectLst/>
                <a:latin typeface="Abadi" panose="020B0604020104020204" pitchFamily="34" charset="0"/>
              </a:rPr>
              <a:t>AWS Config Rules are a form of AWS monitoring for managing configuration changes in an automated manner. </a:t>
            </a:r>
          </a:p>
          <a:p>
            <a:pPr marL="285750" indent="-285750" algn="just">
              <a:buFont typeface="Arial" panose="020B0604020202020204" pitchFamily="34" charset="0"/>
              <a:buChar char="•"/>
            </a:pPr>
            <a:r>
              <a:rPr lang="en-US" b="0" i="0" dirty="0">
                <a:solidFill>
                  <a:srgbClr val="141D2F"/>
                </a:solidFill>
                <a:effectLst/>
                <a:latin typeface="Abadi" panose="020B0604020104020204" pitchFamily="34" charset="0"/>
              </a:rPr>
              <a:t>AWS Config Rules make it easier for you to manage compliance within your environment and stay up-to-date with configuration changes as they are introduced.</a:t>
            </a:r>
          </a:p>
        </p:txBody>
      </p:sp>
    </p:spTree>
    <p:extLst>
      <p:ext uri="{BB962C8B-B14F-4D97-AF65-F5344CB8AC3E}">
        <p14:creationId xmlns:p14="http://schemas.microsoft.com/office/powerpoint/2010/main" val="4020783447"/>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5A648D-44AB-08F6-4DFC-10695EEDFAED}"/>
              </a:ext>
            </a:extLst>
          </p:cNvPr>
          <p:cNvSpPr>
            <a:spLocks noGrp="1"/>
          </p:cNvSpPr>
          <p:nvPr>
            <p:ph type="title"/>
          </p:nvPr>
        </p:nvSpPr>
        <p:spPr/>
        <p:txBody>
          <a:bodyPr>
            <a:normAutofit/>
          </a:bodyPr>
          <a:lstStyle/>
          <a:p>
            <a:r>
              <a:rPr lang="en-US" sz="6500" b="1" dirty="0">
                <a:latin typeface="Aparajita" panose="02020603050405020304" pitchFamily="18" charset="0"/>
                <a:cs typeface="Aparajita" panose="02020603050405020304" pitchFamily="18" charset="0"/>
              </a:rPr>
              <a:t>DevOps</a:t>
            </a:r>
          </a:p>
        </p:txBody>
      </p:sp>
      <p:pic>
        <p:nvPicPr>
          <p:cNvPr id="2052" name="Picture 4" descr="DevOps Defined | Benefits, Tools, Principles &amp; Best Practices">
            <a:extLst>
              <a:ext uri="{FF2B5EF4-FFF2-40B4-BE49-F238E27FC236}">
                <a16:creationId xmlns:a16="http://schemas.microsoft.com/office/drawing/2014/main" id="{DDB9B8BA-DBDA-FD9D-C72D-FB697E228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53469"/>
            <a:ext cx="6526899" cy="32126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112B45-6F4E-00FD-82B8-C36C1B8A2DF8}"/>
              </a:ext>
            </a:extLst>
          </p:cNvPr>
          <p:cNvSpPr txBox="1"/>
          <p:nvPr/>
        </p:nvSpPr>
        <p:spPr>
          <a:xfrm>
            <a:off x="4890052" y="1024159"/>
            <a:ext cx="6096000" cy="1200329"/>
          </a:xfrm>
          <a:prstGeom prst="rect">
            <a:avLst/>
          </a:prstGeom>
          <a:noFill/>
        </p:spPr>
        <p:txBody>
          <a:bodyPr wrap="square">
            <a:spAutoFit/>
          </a:bodyPr>
          <a:lstStyle/>
          <a:p>
            <a:pPr algn="just"/>
            <a:r>
              <a:rPr lang="en-US" b="0" i="0" dirty="0">
                <a:effectLst/>
                <a:latin typeface="Abadi" panose="020B0604020104020204" pitchFamily="34" charset="0"/>
              </a:rPr>
              <a:t>DevOps, short for Development and Operations, is a set of practices, principles, and cultural philosophies that aim to improve collaboration and communication between software development (Dev) and IT operations (Ops) teams.</a:t>
            </a:r>
            <a:endParaRPr lang="en-US" dirty="0">
              <a:latin typeface="Abadi" panose="020B0604020104020204" pitchFamily="34" charset="0"/>
            </a:endParaRPr>
          </a:p>
        </p:txBody>
      </p:sp>
      <p:sp>
        <p:nvSpPr>
          <p:cNvPr id="8" name="TextBox 7">
            <a:extLst>
              <a:ext uri="{FF2B5EF4-FFF2-40B4-BE49-F238E27FC236}">
                <a16:creationId xmlns:a16="http://schemas.microsoft.com/office/drawing/2014/main" id="{BAE77B66-5E0B-2F30-33F6-863334AF006E}"/>
              </a:ext>
            </a:extLst>
          </p:cNvPr>
          <p:cNvSpPr txBox="1"/>
          <p:nvPr/>
        </p:nvSpPr>
        <p:spPr>
          <a:xfrm>
            <a:off x="7365099" y="3313446"/>
            <a:ext cx="4548605" cy="923330"/>
          </a:xfrm>
          <a:prstGeom prst="rect">
            <a:avLst/>
          </a:prstGeom>
          <a:noFill/>
        </p:spPr>
        <p:txBody>
          <a:bodyPr wrap="square">
            <a:spAutoFit/>
          </a:bodyPr>
          <a:lstStyle/>
          <a:p>
            <a:pPr algn="just"/>
            <a:r>
              <a:rPr lang="en-US" b="0" i="0" dirty="0">
                <a:effectLst/>
                <a:latin typeface="Abadi" panose="020B0604020104020204" pitchFamily="34" charset="0"/>
              </a:rPr>
              <a:t>DevOps Processes provide such a culture allows fast, efficient, reliable software delivery through production</a:t>
            </a:r>
            <a:endParaRPr lang="en-US" dirty="0">
              <a:latin typeface="Abadi" panose="020B0604020104020204" pitchFamily="34" charset="0"/>
            </a:endParaRPr>
          </a:p>
        </p:txBody>
      </p:sp>
      <p:sp>
        <p:nvSpPr>
          <p:cNvPr id="10" name="TextBox 9">
            <a:extLst>
              <a:ext uri="{FF2B5EF4-FFF2-40B4-BE49-F238E27FC236}">
                <a16:creationId xmlns:a16="http://schemas.microsoft.com/office/drawing/2014/main" id="{7D308010-1751-699C-2429-6B77725A58B7}"/>
              </a:ext>
            </a:extLst>
          </p:cNvPr>
          <p:cNvSpPr txBox="1"/>
          <p:nvPr/>
        </p:nvSpPr>
        <p:spPr>
          <a:xfrm>
            <a:off x="4890052" y="5566086"/>
            <a:ext cx="6096000" cy="1200329"/>
          </a:xfrm>
          <a:prstGeom prst="rect">
            <a:avLst/>
          </a:prstGeom>
          <a:noFill/>
        </p:spPr>
        <p:txBody>
          <a:bodyPr wrap="square">
            <a:spAutoFit/>
          </a:bodyPr>
          <a:lstStyle/>
          <a:p>
            <a:pPr algn="just"/>
            <a:r>
              <a:rPr lang="en-US" b="0" i="0" dirty="0">
                <a:effectLst/>
                <a:latin typeface="Abadi" panose="020B0604020104020204" pitchFamily="34" charset="0"/>
              </a:rPr>
              <a:t>The goal of DevOps is to streamline the software delivery lifecycle, enhance the quality of software releases, and increase the overall efficiency and effectiveness of the development process.</a:t>
            </a:r>
            <a:endParaRPr lang="en-US" dirty="0">
              <a:latin typeface="Abadi" panose="020B0604020104020204" pitchFamily="34" charset="0"/>
            </a:endParaRPr>
          </a:p>
        </p:txBody>
      </p:sp>
    </p:spTree>
    <p:extLst>
      <p:ext uri="{BB962C8B-B14F-4D97-AF65-F5344CB8AC3E}">
        <p14:creationId xmlns:p14="http://schemas.microsoft.com/office/powerpoint/2010/main" val="65162104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8D3C986E-8C05-5714-C2E1-B6A7E0A91588}"/>
              </a:ext>
            </a:extLst>
          </p:cNvPr>
          <p:cNvGrpSpPr/>
          <p:nvPr/>
        </p:nvGrpSpPr>
        <p:grpSpPr>
          <a:xfrm>
            <a:off x="-6831310" y="-12556"/>
            <a:ext cx="11701669" cy="6858000"/>
            <a:chOff x="64159" y="0"/>
            <a:chExt cx="11701669" cy="6858000"/>
          </a:xfrm>
        </p:grpSpPr>
        <p:grpSp>
          <p:nvGrpSpPr>
            <p:cNvPr id="24" name="Group 23">
              <a:extLst>
                <a:ext uri="{FF2B5EF4-FFF2-40B4-BE49-F238E27FC236}">
                  <a16:creationId xmlns:a16="http://schemas.microsoft.com/office/drawing/2014/main" id="{565B69F1-5352-58DE-045B-58A1E759B07F}"/>
                </a:ext>
              </a:extLst>
            </p:cNvPr>
            <p:cNvGrpSpPr/>
            <p:nvPr/>
          </p:nvGrpSpPr>
          <p:grpSpPr>
            <a:xfrm>
              <a:off x="64159" y="0"/>
              <a:ext cx="11701669" cy="6858000"/>
              <a:chOff x="0" y="0"/>
              <a:chExt cx="11701669" cy="6858000"/>
            </a:xfrm>
            <a:solidFill>
              <a:schemeClr val="accent5">
                <a:lumMod val="60000"/>
                <a:lumOff val="40000"/>
              </a:schemeClr>
            </a:solidFill>
            <a:effectLst>
              <a:outerShdw blurRad="254000" dist="88900" dir="18900000" algn="bl" rotWithShape="0">
                <a:prstClr val="black">
                  <a:alpha val="51000"/>
                </a:prstClr>
              </a:outerShdw>
            </a:effectLst>
          </p:grpSpPr>
          <p:sp>
            <p:nvSpPr>
              <p:cNvPr id="3" name="Rectangle 2">
                <a:extLst>
                  <a:ext uri="{FF2B5EF4-FFF2-40B4-BE49-F238E27FC236}">
                    <a16:creationId xmlns:a16="http://schemas.microsoft.com/office/drawing/2014/main" id="{C5688CB6-DA02-8730-9012-F787CA6364F6}"/>
                  </a:ext>
                </a:extLst>
              </p:cNvPr>
              <p:cNvSpPr/>
              <p:nvPr/>
            </p:nvSpPr>
            <p:spPr>
              <a:xfrm>
                <a:off x="0" y="0"/>
                <a:ext cx="1099930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 name="Rectangle: Rounded Corners 3">
                <a:extLst>
                  <a:ext uri="{FF2B5EF4-FFF2-40B4-BE49-F238E27FC236}">
                    <a16:creationId xmlns:a16="http://schemas.microsoft.com/office/drawing/2014/main" id="{68BE8B72-79CB-B00C-E7E4-968CC709C9C9}"/>
                  </a:ext>
                </a:extLst>
              </p:cNvPr>
              <p:cNvSpPr/>
              <p:nvPr/>
            </p:nvSpPr>
            <p:spPr>
              <a:xfrm rot="5400000">
                <a:off x="10714382" y="5681870"/>
                <a:ext cx="795130" cy="1179444"/>
              </a:xfrm>
              <a:prstGeom prst="roundRect">
                <a:avLst>
                  <a:gd name="adj" fmla="val 252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E6E4749-88FC-137F-9766-D2C40A4B0F86}"/>
                  </a:ext>
                </a:extLst>
              </p:cNvPr>
              <p:cNvSpPr/>
              <p:nvPr/>
            </p:nvSpPr>
            <p:spPr>
              <a:xfrm>
                <a:off x="11168268" y="5956023"/>
                <a:ext cx="364436" cy="631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badi" panose="020B0604020104020204" pitchFamily="34" charset="0"/>
                  </a:rPr>
                  <a:t>C</a:t>
                </a:r>
              </a:p>
            </p:txBody>
          </p:sp>
        </p:grpSp>
        <p:pic>
          <p:nvPicPr>
            <p:cNvPr id="60" name="Picture 59">
              <a:extLst>
                <a:ext uri="{FF2B5EF4-FFF2-40B4-BE49-F238E27FC236}">
                  <a16:creationId xmlns:a16="http://schemas.microsoft.com/office/drawing/2014/main" id="{62F487B9-D51F-4440-C4D4-E86AFF841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853" y="1196217"/>
              <a:ext cx="6969069" cy="3708327"/>
            </a:xfrm>
            <a:prstGeom prst="rect">
              <a:avLst/>
            </a:prstGeom>
          </p:spPr>
        </p:pic>
        <p:sp>
          <p:nvSpPr>
            <p:cNvPr id="61" name="TextBox 60">
              <a:extLst>
                <a:ext uri="{FF2B5EF4-FFF2-40B4-BE49-F238E27FC236}">
                  <a16:creationId xmlns:a16="http://schemas.microsoft.com/office/drawing/2014/main" id="{35AA3A71-A880-BD7F-1CEF-D61A02E89670}"/>
                </a:ext>
              </a:extLst>
            </p:cNvPr>
            <p:cNvSpPr txBox="1"/>
            <p:nvPr/>
          </p:nvSpPr>
          <p:spPr>
            <a:xfrm>
              <a:off x="5720252" y="596950"/>
              <a:ext cx="3504486" cy="584775"/>
            </a:xfrm>
            <a:prstGeom prst="rect">
              <a:avLst/>
            </a:prstGeom>
            <a:noFill/>
          </p:spPr>
          <p:txBody>
            <a:bodyPr wrap="none" rtlCol="0">
              <a:spAutoFit/>
            </a:bodyPr>
            <a:lstStyle/>
            <a:p>
              <a:r>
                <a:rPr lang="en-US" sz="3200" b="1" u="sng" dirty="0">
                  <a:latin typeface="Aparajita" panose="02020603050405020304" pitchFamily="18" charset="0"/>
                  <a:cs typeface="Aparajita" panose="02020603050405020304" pitchFamily="18" charset="0"/>
                </a:rPr>
                <a:t>Continuous Integration</a:t>
              </a:r>
            </a:p>
          </p:txBody>
        </p:sp>
      </p:grpSp>
      <p:grpSp>
        <p:nvGrpSpPr>
          <p:cNvPr id="117" name="Group 116">
            <a:extLst>
              <a:ext uri="{FF2B5EF4-FFF2-40B4-BE49-F238E27FC236}">
                <a16:creationId xmlns:a16="http://schemas.microsoft.com/office/drawing/2014/main" id="{FE920A42-6C76-5A31-1904-1AAF13EA5969}"/>
              </a:ext>
            </a:extLst>
          </p:cNvPr>
          <p:cNvGrpSpPr/>
          <p:nvPr/>
        </p:nvGrpSpPr>
        <p:grpSpPr>
          <a:xfrm>
            <a:off x="-7316882" y="0"/>
            <a:ext cx="10681552" cy="6858000"/>
            <a:chOff x="-301933" y="12556"/>
            <a:chExt cx="10681552" cy="6858000"/>
          </a:xfrm>
        </p:grpSpPr>
        <p:grpSp>
          <p:nvGrpSpPr>
            <p:cNvPr id="39" name="Group 38">
              <a:extLst>
                <a:ext uri="{FF2B5EF4-FFF2-40B4-BE49-F238E27FC236}">
                  <a16:creationId xmlns:a16="http://schemas.microsoft.com/office/drawing/2014/main" id="{0F72DC86-651D-43E4-B2B1-CEC9B75F6BE4}"/>
                </a:ext>
              </a:extLst>
            </p:cNvPr>
            <p:cNvGrpSpPr/>
            <p:nvPr/>
          </p:nvGrpSpPr>
          <p:grpSpPr>
            <a:xfrm>
              <a:off x="-301933" y="12556"/>
              <a:ext cx="10681552" cy="6858000"/>
              <a:chOff x="-14909" y="0"/>
              <a:chExt cx="10681552" cy="6858000"/>
            </a:xfrm>
            <a:effectLst>
              <a:outerShdw blurRad="254000" dist="88900" dir="18900000" algn="bl" rotWithShape="0">
                <a:prstClr val="black">
                  <a:alpha val="51000"/>
                </a:prstClr>
              </a:outerShdw>
            </a:effectLst>
          </p:grpSpPr>
          <p:sp>
            <p:nvSpPr>
              <p:cNvPr id="36" name="Rectangle 35">
                <a:extLst>
                  <a:ext uri="{FF2B5EF4-FFF2-40B4-BE49-F238E27FC236}">
                    <a16:creationId xmlns:a16="http://schemas.microsoft.com/office/drawing/2014/main" id="{0869A8D1-8998-45CF-66E4-0BCAFB0927BB}"/>
                  </a:ext>
                </a:extLst>
              </p:cNvPr>
              <p:cNvSpPr/>
              <p:nvPr/>
            </p:nvSpPr>
            <p:spPr>
              <a:xfrm>
                <a:off x="-14909" y="0"/>
                <a:ext cx="10018643" cy="6858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55EB225E-0224-C81A-3B8C-EEAC28B06510}"/>
                  </a:ext>
                </a:extLst>
              </p:cNvPr>
              <p:cNvSpPr/>
              <p:nvPr/>
            </p:nvSpPr>
            <p:spPr>
              <a:xfrm rot="5400000">
                <a:off x="9679356" y="4706109"/>
                <a:ext cx="795130" cy="1179444"/>
              </a:xfrm>
              <a:prstGeom prst="roundRect">
                <a:avLst>
                  <a:gd name="adj" fmla="val 2528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1831A747-9EB0-71F8-7AA8-7E994C650CC4}"/>
                  </a:ext>
                </a:extLst>
              </p:cNvPr>
              <p:cNvSpPr/>
              <p:nvPr/>
            </p:nvSpPr>
            <p:spPr>
              <a:xfrm>
                <a:off x="10174102" y="4975679"/>
                <a:ext cx="364436" cy="6311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badi" panose="020B0604020104020204" pitchFamily="34" charset="0"/>
                  </a:rPr>
                  <a:t>C</a:t>
                </a:r>
              </a:p>
            </p:txBody>
          </p:sp>
        </p:grpSp>
        <p:sp>
          <p:nvSpPr>
            <p:cNvPr id="70" name="Arrow: Down 69">
              <a:extLst>
                <a:ext uri="{FF2B5EF4-FFF2-40B4-BE49-F238E27FC236}">
                  <a16:creationId xmlns:a16="http://schemas.microsoft.com/office/drawing/2014/main" id="{E2A018F0-4498-AFA1-E54D-47C28C915F62}"/>
                </a:ext>
              </a:extLst>
            </p:cNvPr>
            <p:cNvSpPr/>
            <p:nvPr/>
          </p:nvSpPr>
          <p:spPr>
            <a:xfrm rot="16200000">
              <a:off x="6171501" y="279348"/>
              <a:ext cx="698767" cy="53811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0FF325B-1261-812C-BDC1-8E9038987B4F}"/>
                </a:ext>
              </a:extLst>
            </p:cNvPr>
            <p:cNvSpPr/>
            <p:nvPr/>
          </p:nvSpPr>
          <p:spPr>
            <a:xfrm>
              <a:off x="2555755" y="4613007"/>
              <a:ext cx="4915975" cy="4118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C307F154-CF19-30F2-F075-D40E4A07A210}"/>
                </a:ext>
              </a:extLst>
            </p:cNvPr>
            <p:cNvSpPr/>
            <p:nvPr/>
          </p:nvSpPr>
          <p:spPr>
            <a:xfrm>
              <a:off x="4386791" y="434717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Unit test</a:t>
              </a:r>
            </a:p>
          </p:txBody>
        </p:sp>
        <p:sp>
          <p:nvSpPr>
            <p:cNvPr id="75" name="Rectangle: Rounded Corners 74">
              <a:extLst>
                <a:ext uri="{FF2B5EF4-FFF2-40B4-BE49-F238E27FC236}">
                  <a16:creationId xmlns:a16="http://schemas.microsoft.com/office/drawing/2014/main" id="{4E17D3EF-21FE-ACC5-12ED-2145457633C1}"/>
                </a:ext>
              </a:extLst>
            </p:cNvPr>
            <p:cNvSpPr/>
            <p:nvPr/>
          </p:nvSpPr>
          <p:spPr>
            <a:xfrm>
              <a:off x="2864268" y="434717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Deliver to staging</a:t>
              </a:r>
            </a:p>
          </p:txBody>
        </p:sp>
        <p:sp>
          <p:nvSpPr>
            <p:cNvPr id="76" name="Rectangle: Rounded Corners 75">
              <a:extLst>
                <a:ext uri="{FF2B5EF4-FFF2-40B4-BE49-F238E27FC236}">
                  <a16:creationId xmlns:a16="http://schemas.microsoft.com/office/drawing/2014/main" id="{AC66517C-0EC9-6912-6E36-85DB7704D158}"/>
                </a:ext>
              </a:extLst>
            </p:cNvPr>
            <p:cNvSpPr/>
            <p:nvPr/>
          </p:nvSpPr>
          <p:spPr>
            <a:xfrm>
              <a:off x="5893849" y="4341418"/>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Platform test</a:t>
              </a:r>
            </a:p>
          </p:txBody>
        </p:sp>
        <p:sp>
          <p:nvSpPr>
            <p:cNvPr id="77" name="Rectangle: Rounded Corners 76">
              <a:extLst>
                <a:ext uri="{FF2B5EF4-FFF2-40B4-BE49-F238E27FC236}">
                  <a16:creationId xmlns:a16="http://schemas.microsoft.com/office/drawing/2014/main" id="{CD46F18F-7AA3-8EAA-858D-D689AAAB268E}"/>
                </a:ext>
              </a:extLst>
            </p:cNvPr>
            <p:cNvSpPr/>
            <p:nvPr/>
          </p:nvSpPr>
          <p:spPr>
            <a:xfrm>
              <a:off x="4287538" y="250277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Application</a:t>
              </a:r>
              <a:r>
                <a:rPr lang="en-US" sz="1700" dirty="0">
                  <a:solidFill>
                    <a:schemeClr val="tx1"/>
                  </a:solidFill>
                  <a:latin typeface="Abadi" panose="020B0604020104020204" pitchFamily="34" charset="0"/>
                </a:rPr>
                <a:t> test</a:t>
              </a:r>
            </a:p>
          </p:txBody>
        </p:sp>
        <p:sp>
          <p:nvSpPr>
            <p:cNvPr id="78" name="Rectangle: Rounded Corners 77">
              <a:extLst>
                <a:ext uri="{FF2B5EF4-FFF2-40B4-BE49-F238E27FC236}">
                  <a16:creationId xmlns:a16="http://schemas.microsoft.com/office/drawing/2014/main" id="{78F8FE01-4114-A409-1852-B8C13C5AD5FA}"/>
                </a:ext>
              </a:extLst>
            </p:cNvPr>
            <p:cNvSpPr/>
            <p:nvPr/>
          </p:nvSpPr>
          <p:spPr>
            <a:xfrm>
              <a:off x="5796830" y="2534678"/>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Deploy to </a:t>
              </a:r>
              <a:r>
                <a:rPr lang="en-US" sz="1600" dirty="0">
                  <a:solidFill>
                    <a:schemeClr val="tx1"/>
                  </a:solidFill>
                  <a:latin typeface="Abadi" panose="020B0604020104020204" pitchFamily="34" charset="0"/>
                </a:rPr>
                <a:t>Production</a:t>
              </a:r>
            </a:p>
          </p:txBody>
        </p:sp>
        <p:sp>
          <p:nvSpPr>
            <p:cNvPr id="79" name="Rectangle: Rounded Corners 78">
              <a:extLst>
                <a:ext uri="{FF2B5EF4-FFF2-40B4-BE49-F238E27FC236}">
                  <a16:creationId xmlns:a16="http://schemas.microsoft.com/office/drawing/2014/main" id="{4AE4B03C-08DA-B384-DEE2-1E95C897B202}"/>
                </a:ext>
              </a:extLst>
            </p:cNvPr>
            <p:cNvSpPr/>
            <p:nvPr/>
          </p:nvSpPr>
          <p:spPr>
            <a:xfrm>
              <a:off x="7315896" y="2555082"/>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Post deploy test</a:t>
              </a:r>
            </a:p>
          </p:txBody>
        </p:sp>
        <p:sp>
          <p:nvSpPr>
            <p:cNvPr id="83" name="Speech Bubble: Rectangle 82">
              <a:extLst>
                <a:ext uri="{FF2B5EF4-FFF2-40B4-BE49-F238E27FC236}">
                  <a16:creationId xmlns:a16="http://schemas.microsoft.com/office/drawing/2014/main" id="{1A7A18A6-AFA9-B41B-7966-AE8FB55ABD3C}"/>
                </a:ext>
              </a:extLst>
            </p:cNvPr>
            <p:cNvSpPr/>
            <p:nvPr/>
          </p:nvSpPr>
          <p:spPr>
            <a:xfrm>
              <a:off x="6708609" y="3592856"/>
              <a:ext cx="747766" cy="426668"/>
            </a:xfrm>
            <a:prstGeom prst="wedgeRectCallout">
              <a:avLst>
                <a:gd name="adj1" fmla="val 21756"/>
                <a:gd name="adj2" fmla="val -1004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85" name="Speech Bubble: Rectangle 84">
              <a:extLst>
                <a:ext uri="{FF2B5EF4-FFF2-40B4-BE49-F238E27FC236}">
                  <a16:creationId xmlns:a16="http://schemas.microsoft.com/office/drawing/2014/main" id="{45DA6165-E93B-24A1-3217-6AF802F5BD3A}"/>
                </a:ext>
              </a:extLst>
            </p:cNvPr>
            <p:cNvSpPr/>
            <p:nvPr/>
          </p:nvSpPr>
          <p:spPr>
            <a:xfrm>
              <a:off x="5007375" y="3580267"/>
              <a:ext cx="922683" cy="411811"/>
            </a:xfrm>
            <a:prstGeom prst="wedgeRectCallout">
              <a:avLst>
                <a:gd name="adj1" fmla="val 19103"/>
                <a:gd name="adj2" fmla="val -9244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Manual</a:t>
              </a:r>
            </a:p>
          </p:txBody>
        </p:sp>
        <p:sp>
          <p:nvSpPr>
            <p:cNvPr id="86" name="Speech Bubble: Rectangle 85">
              <a:extLst>
                <a:ext uri="{FF2B5EF4-FFF2-40B4-BE49-F238E27FC236}">
                  <a16:creationId xmlns:a16="http://schemas.microsoft.com/office/drawing/2014/main" id="{CD8D8AEA-BBC4-8E14-1A1F-F1E5A9152B33}"/>
                </a:ext>
              </a:extLst>
            </p:cNvPr>
            <p:cNvSpPr/>
            <p:nvPr/>
          </p:nvSpPr>
          <p:spPr>
            <a:xfrm>
              <a:off x="5211133" y="5499700"/>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87" name="Speech Bubble: Rectangle 86">
              <a:extLst>
                <a:ext uri="{FF2B5EF4-FFF2-40B4-BE49-F238E27FC236}">
                  <a16:creationId xmlns:a16="http://schemas.microsoft.com/office/drawing/2014/main" id="{E0BEFBC2-7A04-4CD3-7D21-D0626D91D279}"/>
                </a:ext>
              </a:extLst>
            </p:cNvPr>
            <p:cNvSpPr/>
            <p:nvPr/>
          </p:nvSpPr>
          <p:spPr>
            <a:xfrm>
              <a:off x="3724883" y="5434739"/>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16" name="TextBox 115">
              <a:extLst>
                <a:ext uri="{FF2B5EF4-FFF2-40B4-BE49-F238E27FC236}">
                  <a16:creationId xmlns:a16="http://schemas.microsoft.com/office/drawing/2014/main" id="{9BF89058-4C11-2D49-1616-D9B561D698DF}"/>
                </a:ext>
              </a:extLst>
            </p:cNvPr>
            <p:cNvSpPr txBox="1"/>
            <p:nvPr/>
          </p:nvSpPr>
          <p:spPr>
            <a:xfrm>
              <a:off x="4373499" y="886253"/>
              <a:ext cx="3098925" cy="584775"/>
            </a:xfrm>
            <a:prstGeom prst="rect">
              <a:avLst/>
            </a:prstGeom>
            <a:noFill/>
          </p:spPr>
          <p:txBody>
            <a:bodyPr wrap="none" rtlCol="0">
              <a:spAutoFit/>
            </a:bodyPr>
            <a:lstStyle/>
            <a:p>
              <a:r>
                <a:rPr lang="en-US" sz="3200" b="1" u="sng" dirty="0">
                  <a:latin typeface="Aparajita" panose="02020603050405020304" pitchFamily="18" charset="0"/>
                  <a:cs typeface="Aparajita" panose="02020603050405020304" pitchFamily="18" charset="0"/>
                </a:rPr>
                <a:t>Continuous Delivery</a:t>
              </a:r>
            </a:p>
          </p:txBody>
        </p:sp>
      </p:grpSp>
      <p:grpSp>
        <p:nvGrpSpPr>
          <p:cNvPr id="144" name="Group 143">
            <a:extLst>
              <a:ext uri="{FF2B5EF4-FFF2-40B4-BE49-F238E27FC236}">
                <a16:creationId xmlns:a16="http://schemas.microsoft.com/office/drawing/2014/main" id="{A38D5CED-E231-ECE2-FF16-406E5CBFC8C1}"/>
              </a:ext>
            </a:extLst>
          </p:cNvPr>
          <p:cNvGrpSpPr/>
          <p:nvPr/>
        </p:nvGrpSpPr>
        <p:grpSpPr>
          <a:xfrm>
            <a:off x="-8246895" y="-25112"/>
            <a:ext cx="10186780" cy="6858000"/>
            <a:chOff x="-1231946" y="-12556"/>
            <a:chExt cx="10186780" cy="6858000"/>
          </a:xfrm>
        </p:grpSpPr>
        <p:grpSp>
          <p:nvGrpSpPr>
            <p:cNvPr id="58" name="Group 57">
              <a:extLst>
                <a:ext uri="{FF2B5EF4-FFF2-40B4-BE49-F238E27FC236}">
                  <a16:creationId xmlns:a16="http://schemas.microsoft.com/office/drawing/2014/main" id="{77994454-D8D0-4753-1DDC-633A1FFF21BB}"/>
                </a:ext>
              </a:extLst>
            </p:cNvPr>
            <p:cNvGrpSpPr/>
            <p:nvPr/>
          </p:nvGrpSpPr>
          <p:grpSpPr>
            <a:xfrm>
              <a:off x="-1231946" y="-12556"/>
              <a:ext cx="10186780" cy="6858000"/>
              <a:chOff x="-1066801" y="0"/>
              <a:chExt cx="10186780" cy="6858000"/>
            </a:xfrm>
            <a:solidFill>
              <a:schemeClr val="accent4">
                <a:lumMod val="75000"/>
              </a:schemeClr>
            </a:solidFill>
            <a:effectLst>
              <a:outerShdw blurRad="254000" dist="88900" dir="18900000" algn="bl" rotWithShape="0">
                <a:prstClr val="black">
                  <a:alpha val="51000"/>
                </a:prstClr>
              </a:outerShdw>
            </a:effectLst>
          </p:grpSpPr>
          <p:sp>
            <p:nvSpPr>
              <p:cNvPr id="52" name="Rectangle 51">
                <a:extLst>
                  <a:ext uri="{FF2B5EF4-FFF2-40B4-BE49-F238E27FC236}">
                    <a16:creationId xmlns:a16="http://schemas.microsoft.com/office/drawing/2014/main" id="{7424EE3B-76D6-4DC4-111C-D6DD11A13A53}"/>
                  </a:ext>
                </a:extLst>
              </p:cNvPr>
              <p:cNvSpPr/>
              <p:nvPr/>
            </p:nvSpPr>
            <p:spPr>
              <a:xfrm>
                <a:off x="-1066801" y="0"/>
                <a:ext cx="9513404"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6B7F6170-193D-85EF-7DF9-12A8104249D5}"/>
                  </a:ext>
                </a:extLst>
              </p:cNvPr>
              <p:cNvGrpSpPr/>
              <p:nvPr/>
            </p:nvGrpSpPr>
            <p:grpSpPr>
              <a:xfrm>
                <a:off x="7940535" y="3912004"/>
                <a:ext cx="1179444" cy="795130"/>
                <a:chOff x="8965095" y="4895977"/>
                <a:chExt cx="1179444" cy="795130"/>
              </a:xfrm>
              <a:grpFill/>
            </p:grpSpPr>
            <p:sp>
              <p:nvSpPr>
                <p:cNvPr id="54" name="Rectangle: Rounded Corners 53">
                  <a:extLst>
                    <a:ext uri="{FF2B5EF4-FFF2-40B4-BE49-F238E27FC236}">
                      <a16:creationId xmlns:a16="http://schemas.microsoft.com/office/drawing/2014/main" id="{EB27CAC3-F7CD-B1CE-52C6-B0AA45C19CC5}"/>
                    </a:ext>
                  </a:extLst>
                </p:cNvPr>
                <p:cNvSpPr/>
                <p:nvPr/>
              </p:nvSpPr>
              <p:spPr>
                <a:xfrm rot="5400000">
                  <a:off x="9157252" y="4703820"/>
                  <a:ext cx="795130" cy="1179444"/>
                </a:xfrm>
                <a:prstGeom prst="roundRect">
                  <a:avLst>
                    <a:gd name="adj" fmla="val 252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8C43143A-8FAB-01E3-9B22-ABADC3B9399C}"/>
                    </a:ext>
                  </a:extLst>
                </p:cNvPr>
                <p:cNvSpPr/>
                <p:nvPr/>
              </p:nvSpPr>
              <p:spPr>
                <a:xfrm>
                  <a:off x="9576093" y="4946155"/>
                  <a:ext cx="364436" cy="631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badi" panose="020B0604020104020204" pitchFamily="34" charset="0"/>
                    </a:rPr>
                    <a:t>C</a:t>
                  </a:r>
                </a:p>
              </p:txBody>
            </p:sp>
          </p:grpSp>
        </p:grpSp>
        <p:sp>
          <p:nvSpPr>
            <p:cNvPr id="130" name="Arrow: Down 129">
              <a:extLst>
                <a:ext uri="{FF2B5EF4-FFF2-40B4-BE49-F238E27FC236}">
                  <a16:creationId xmlns:a16="http://schemas.microsoft.com/office/drawing/2014/main" id="{594762EE-F231-2A3F-DF49-0A23B03875FF}"/>
                </a:ext>
              </a:extLst>
            </p:cNvPr>
            <p:cNvSpPr/>
            <p:nvPr/>
          </p:nvSpPr>
          <p:spPr>
            <a:xfrm rot="16200000">
              <a:off x="3680337" y="328918"/>
              <a:ext cx="698767" cy="53811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63A6F3A2-E7A3-15E4-A730-316679F4B4E6}"/>
                </a:ext>
              </a:extLst>
            </p:cNvPr>
            <p:cNvSpPr/>
            <p:nvPr/>
          </p:nvSpPr>
          <p:spPr>
            <a:xfrm>
              <a:off x="64591" y="4662577"/>
              <a:ext cx="4915975" cy="4118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Rounded Corners 131">
              <a:extLst>
                <a:ext uri="{FF2B5EF4-FFF2-40B4-BE49-F238E27FC236}">
                  <a16:creationId xmlns:a16="http://schemas.microsoft.com/office/drawing/2014/main" id="{FB20E981-3D42-598A-4237-AEFFD786DB38}"/>
                </a:ext>
              </a:extLst>
            </p:cNvPr>
            <p:cNvSpPr/>
            <p:nvPr/>
          </p:nvSpPr>
          <p:spPr>
            <a:xfrm>
              <a:off x="1895627" y="439674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Unit test</a:t>
              </a:r>
            </a:p>
          </p:txBody>
        </p:sp>
        <p:sp>
          <p:nvSpPr>
            <p:cNvPr id="133" name="Rectangle: Rounded Corners 132">
              <a:extLst>
                <a:ext uri="{FF2B5EF4-FFF2-40B4-BE49-F238E27FC236}">
                  <a16:creationId xmlns:a16="http://schemas.microsoft.com/office/drawing/2014/main" id="{B1A0E5AB-E75F-323D-83AC-88DAA492270C}"/>
                </a:ext>
              </a:extLst>
            </p:cNvPr>
            <p:cNvSpPr/>
            <p:nvPr/>
          </p:nvSpPr>
          <p:spPr>
            <a:xfrm>
              <a:off x="373104" y="439674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Deliver to staging</a:t>
              </a:r>
            </a:p>
          </p:txBody>
        </p:sp>
        <p:sp>
          <p:nvSpPr>
            <p:cNvPr id="134" name="Rectangle: Rounded Corners 133">
              <a:extLst>
                <a:ext uri="{FF2B5EF4-FFF2-40B4-BE49-F238E27FC236}">
                  <a16:creationId xmlns:a16="http://schemas.microsoft.com/office/drawing/2014/main" id="{5218A638-D231-5825-0670-183489AF02DD}"/>
                </a:ext>
              </a:extLst>
            </p:cNvPr>
            <p:cNvSpPr/>
            <p:nvPr/>
          </p:nvSpPr>
          <p:spPr>
            <a:xfrm>
              <a:off x="3402685" y="4390988"/>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Platform test</a:t>
              </a:r>
            </a:p>
          </p:txBody>
        </p:sp>
        <p:sp>
          <p:nvSpPr>
            <p:cNvPr id="135" name="Rectangle: Rounded Corners 134">
              <a:extLst>
                <a:ext uri="{FF2B5EF4-FFF2-40B4-BE49-F238E27FC236}">
                  <a16:creationId xmlns:a16="http://schemas.microsoft.com/office/drawing/2014/main" id="{43815999-41EF-D26E-D21B-C9336DC23FD7}"/>
                </a:ext>
              </a:extLst>
            </p:cNvPr>
            <p:cNvSpPr/>
            <p:nvPr/>
          </p:nvSpPr>
          <p:spPr>
            <a:xfrm>
              <a:off x="1796374" y="255234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Application</a:t>
              </a:r>
              <a:r>
                <a:rPr lang="en-US" sz="1700" dirty="0">
                  <a:solidFill>
                    <a:schemeClr val="tx1"/>
                  </a:solidFill>
                  <a:latin typeface="Abadi" panose="020B0604020104020204" pitchFamily="34" charset="0"/>
                </a:rPr>
                <a:t> test</a:t>
              </a:r>
            </a:p>
          </p:txBody>
        </p:sp>
        <p:sp>
          <p:nvSpPr>
            <p:cNvPr id="136" name="Rectangle: Rounded Corners 135">
              <a:extLst>
                <a:ext uri="{FF2B5EF4-FFF2-40B4-BE49-F238E27FC236}">
                  <a16:creationId xmlns:a16="http://schemas.microsoft.com/office/drawing/2014/main" id="{28886377-89CC-C98B-ADD6-DD1513CEB449}"/>
                </a:ext>
              </a:extLst>
            </p:cNvPr>
            <p:cNvSpPr/>
            <p:nvPr/>
          </p:nvSpPr>
          <p:spPr>
            <a:xfrm>
              <a:off x="3305666" y="2584248"/>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Deploy to </a:t>
              </a:r>
              <a:r>
                <a:rPr lang="en-US" sz="1600" dirty="0">
                  <a:solidFill>
                    <a:schemeClr val="tx1"/>
                  </a:solidFill>
                  <a:latin typeface="Abadi" panose="020B0604020104020204" pitchFamily="34" charset="0"/>
                </a:rPr>
                <a:t>Production</a:t>
              </a:r>
            </a:p>
          </p:txBody>
        </p:sp>
        <p:sp>
          <p:nvSpPr>
            <p:cNvPr id="137" name="Rectangle: Rounded Corners 136">
              <a:extLst>
                <a:ext uri="{FF2B5EF4-FFF2-40B4-BE49-F238E27FC236}">
                  <a16:creationId xmlns:a16="http://schemas.microsoft.com/office/drawing/2014/main" id="{EDE6867F-5EAD-95DE-D118-B440C545FEDA}"/>
                </a:ext>
              </a:extLst>
            </p:cNvPr>
            <p:cNvSpPr/>
            <p:nvPr/>
          </p:nvSpPr>
          <p:spPr>
            <a:xfrm>
              <a:off x="4824732" y="2604652"/>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Post deploy test</a:t>
              </a:r>
            </a:p>
          </p:txBody>
        </p:sp>
        <p:sp>
          <p:nvSpPr>
            <p:cNvPr id="138" name="Speech Bubble: Rectangle 137">
              <a:extLst>
                <a:ext uri="{FF2B5EF4-FFF2-40B4-BE49-F238E27FC236}">
                  <a16:creationId xmlns:a16="http://schemas.microsoft.com/office/drawing/2014/main" id="{137E8E16-75DF-B1F3-166A-2E2A77F03FC9}"/>
                </a:ext>
              </a:extLst>
            </p:cNvPr>
            <p:cNvSpPr/>
            <p:nvPr/>
          </p:nvSpPr>
          <p:spPr>
            <a:xfrm>
              <a:off x="4217445" y="3642426"/>
              <a:ext cx="747766" cy="426668"/>
            </a:xfrm>
            <a:prstGeom prst="wedgeRectCallout">
              <a:avLst>
                <a:gd name="adj1" fmla="val 21756"/>
                <a:gd name="adj2" fmla="val -1004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40" name="Speech Bubble: Rectangle 139">
              <a:extLst>
                <a:ext uri="{FF2B5EF4-FFF2-40B4-BE49-F238E27FC236}">
                  <a16:creationId xmlns:a16="http://schemas.microsoft.com/office/drawing/2014/main" id="{7CB52995-520A-4F0D-0586-96CEA7AAD908}"/>
                </a:ext>
              </a:extLst>
            </p:cNvPr>
            <p:cNvSpPr/>
            <p:nvPr/>
          </p:nvSpPr>
          <p:spPr>
            <a:xfrm>
              <a:off x="2719969" y="5521318"/>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41" name="Speech Bubble: Rectangle 140">
              <a:extLst>
                <a:ext uri="{FF2B5EF4-FFF2-40B4-BE49-F238E27FC236}">
                  <a16:creationId xmlns:a16="http://schemas.microsoft.com/office/drawing/2014/main" id="{5B5A949B-81AB-74C7-A521-C8D609361C47}"/>
                </a:ext>
              </a:extLst>
            </p:cNvPr>
            <p:cNvSpPr/>
            <p:nvPr/>
          </p:nvSpPr>
          <p:spPr>
            <a:xfrm>
              <a:off x="1233719" y="5484309"/>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42" name="Speech Bubble: Rectangle 141">
              <a:extLst>
                <a:ext uri="{FF2B5EF4-FFF2-40B4-BE49-F238E27FC236}">
                  <a16:creationId xmlns:a16="http://schemas.microsoft.com/office/drawing/2014/main" id="{C55B4378-5CE4-6597-951A-18347A824930}"/>
                </a:ext>
              </a:extLst>
            </p:cNvPr>
            <p:cNvSpPr/>
            <p:nvPr/>
          </p:nvSpPr>
          <p:spPr>
            <a:xfrm>
              <a:off x="2587366" y="3632329"/>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43" name="TextBox 142">
              <a:extLst>
                <a:ext uri="{FF2B5EF4-FFF2-40B4-BE49-F238E27FC236}">
                  <a16:creationId xmlns:a16="http://schemas.microsoft.com/office/drawing/2014/main" id="{A5BE6278-2539-105C-BFAA-489C315B2239}"/>
                </a:ext>
              </a:extLst>
            </p:cNvPr>
            <p:cNvSpPr txBox="1"/>
            <p:nvPr/>
          </p:nvSpPr>
          <p:spPr>
            <a:xfrm>
              <a:off x="1961211" y="860391"/>
              <a:ext cx="3615092" cy="584775"/>
            </a:xfrm>
            <a:prstGeom prst="rect">
              <a:avLst/>
            </a:prstGeom>
            <a:noFill/>
          </p:spPr>
          <p:txBody>
            <a:bodyPr wrap="none" rtlCol="0">
              <a:spAutoFit/>
            </a:bodyPr>
            <a:lstStyle/>
            <a:p>
              <a:r>
                <a:rPr lang="en-US" sz="3200" b="1" u="sng" dirty="0">
                  <a:latin typeface="Aparajita" panose="02020603050405020304" pitchFamily="18" charset="0"/>
                  <a:cs typeface="Aparajita" panose="02020603050405020304" pitchFamily="18" charset="0"/>
                </a:rPr>
                <a:t>Continuous Deployment</a:t>
              </a:r>
            </a:p>
          </p:txBody>
        </p:sp>
      </p:grpSp>
      <p:sp>
        <p:nvSpPr>
          <p:cNvPr id="147" name="TextBox 146">
            <a:extLst>
              <a:ext uri="{FF2B5EF4-FFF2-40B4-BE49-F238E27FC236}">
                <a16:creationId xmlns:a16="http://schemas.microsoft.com/office/drawing/2014/main" id="{1BF5FB24-1261-B8EA-2015-46FF95941555}"/>
              </a:ext>
            </a:extLst>
          </p:cNvPr>
          <p:cNvSpPr txBox="1"/>
          <p:nvPr/>
        </p:nvSpPr>
        <p:spPr>
          <a:xfrm>
            <a:off x="6151744" y="2357447"/>
            <a:ext cx="4788490" cy="2092881"/>
          </a:xfrm>
          <a:prstGeom prst="rect">
            <a:avLst/>
          </a:prstGeom>
          <a:noFill/>
        </p:spPr>
        <p:txBody>
          <a:bodyPr wrap="none" rtlCol="0">
            <a:spAutoFit/>
          </a:bodyPr>
          <a:lstStyle/>
          <a:p>
            <a:r>
              <a:rPr lang="en-US" sz="6500" b="1" dirty="0">
                <a:latin typeface="Aparajita" panose="02020603050405020304" pitchFamily="18" charset="0"/>
                <a:cs typeface="Aparajita" panose="02020603050405020304" pitchFamily="18" charset="0"/>
              </a:rPr>
              <a:t>DevOps</a:t>
            </a:r>
            <a:br>
              <a:rPr lang="en-US" sz="6500" b="1" dirty="0">
                <a:latin typeface="Aparajita" panose="02020603050405020304" pitchFamily="18" charset="0"/>
                <a:cs typeface="Aparajita" panose="02020603050405020304" pitchFamily="18" charset="0"/>
              </a:rPr>
            </a:br>
            <a:r>
              <a:rPr lang="en-US" sz="6500" b="1" dirty="0">
                <a:latin typeface="Aparajita" panose="02020603050405020304" pitchFamily="18" charset="0"/>
                <a:cs typeface="Aparajita" panose="02020603050405020304" pitchFamily="18" charset="0"/>
              </a:rPr>
              <a:t>CI/CD pipelines</a:t>
            </a:r>
          </a:p>
        </p:txBody>
      </p:sp>
    </p:spTree>
    <p:extLst>
      <p:ext uri="{BB962C8B-B14F-4D97-AF65-F5344CB8AC3E}">
        <p14:creationId xmlns:p14="http://schemas.microsoft.com/office/powerpoint/2010/main" val="1274204019"/>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47"/>
                                        </p:tgtEl>
                                      </p:cBhvr>
                                    </p:animEffect>
                                    <p:anim calcmode="lin" valueType="num">
                                      <p:cBhvr>
                                        <p:cTn id="7" dur="1000"/>
                                        <p:tgtEl>
                                          <p:spTgt spid="147"/>
                                        </p:tgtEl>
                                        <p:attrNameLst>
                                          <p:attrName>ppt_x</p:attrName>
                                        </p:attrNameLst>
                                      </p:cBhvr>
                                      <p:tavLst>
                                        <p:tav tm="0">
                                          <p:val>
                                            <p:strVal val="ppt_x"/>
                                          </p:val>
                                        </p:tav>
                                        <p:tav tm="100000">
                                          <p:val>
                                            <p:strVal val="ppt_x"/>
                                          </p:val>
                                        </p:tav>
                                      </p:tavLst>
                                    </p:anim>
                                    <p:anim calcmode="lin" valueType="num">
                                      <p:cBhvr>
                                        <p:cTn id="8" dur="1000"/>
                                        <p:tgtEl>
                                          <p:spTgt spid="147"/>
                                        </p:tgtEl>
                                        <p:attrNameLst>
                                          <p:attrName>ppt_y</p:attrName>
                                        </p:attrNameLst>
                                      </p:cBhvr>
                                      <p:tavLst>
                                        <p:tav tm="0">
                                          <p:val>
                                            <p:strVal val="ppt_y"/>
                                          </p:val>
                                        </p:tav>
                                        <p:tav tm="100000">
                                          <p:val>
                                            <p:strVal val="ppt_y+.1"/>
                                          </p:val>
                                        </p:tav>
                                      </p:tavLst>
                                    </p:anim>
                                    <p:set>
                                      <p:cBhvr>
                                        <p:cTn id="9" dur="1" fill="hold">
                                          <p:stCondLst>
                                            <p:cond delay="999"/>
                                          </p:stCondLst>
                                        </p:cTn>
                                        <p:tgtEl>
                                          <p:spTgt spid="14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4.16667E-6 1.85185E-6 L 0.5901 0.00185 " pathEditMode="relative" rAng="0" ptsTypes="AA">
                                      <p:cBhvr>
                                        <p:cTn id="13" dur="1250" fill="hold"/>
                                        <p:tgtEl>
                                          <p:spTgt spid="63"/>
                                        </p:tgtEl>
                                        <p:attrNameLst>
                                          <p:attrName>ppt_x</p:attrName>
                                          <p:attrName>ppt_y</p:attrName>
                                        </p:attrNameLst>
                                      </p:cBhvr>
                                      <p:rCtr x="29505" y="93"/>
                                    </p:animMotion>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6.25E-7 0 L 0.58867 0 " pathEditMode="relative" rAng="0" ptsTypes="AA">
                                      <p:cBhvr>
                                        <p:cTn id="17" dur="1250" fill="hold"/>
                                        <p:tgtEl>
                                          <p:spTgt spid="117"/>
                                        </p:tgtEl>
                                        <p:attrNameLst>
                                          <p:attrName>ppt_x</p:attrName>
                                          <p:attrName>ppt_y</p:attrName>
                                        </p:attrNameLst>
                                      </p:cBhvr>
                                      <p:rCtr x="29427" y="0"/>
                                    </p:animMotion>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3.75E-6 3.7037E-6 L 0.59401 0.0037 " pathEditMode="relative" rAng="0" ptsTypes="AA">
                                      <p:cBhvr>
                                        <p:cTn id="21" dur="1250" fill="hold"/>
                                        <p:tgtEl>
                                          <p:spTgt spid="144"/>
                                        </p:tgtEl>
                                        <p:attrNameLst>
                                          <p:attrName>ppt_x</p:attrName>
                                          <p:attrName>ppt_y</p:attrName>
                                        </p:attrNameLst>
                                      </p:cBhvr>
                                      <p:rCtr x="29701"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61188-C24F-4977-AE5D-09A550CBCC82}"/>
              </a:ext>
            </a:extLst>
          </p:cNvPr>
          <p:cNvSpPr txBox="1"/>
          <p:nvPr/>
        </p:nvSpPr>
        <p:spPr>
          <a:xfrm>
            <a:off x="430696" y="371927"/>
            <a:ext cx="11330608" cy="1092607"/>
          </a:xfrm>
          <a:prstGeom prst="rect">
            <a:avLst/>
          </a:prstGeom>
          <a:noFill/>
        </p:spPr>
        <p:txBody>
          <a:bodyPr wrap="square">
            <a:spAutoFit/>
          </a:bodyPr>
          <a:lstStyle/>
          <a:p>
            <a:pPr algn="l" fontAlgn="base"/>
            <a:r>
              <a:rPr lang="en-US" sz="6500" b="1" i="0" cap="all" dirty="0">
                <a:solidFill>
                  <a:srgbClr val="000000"/>
                </a:solidFill>
                <a:effectLst/>
                <a:latin typeface="Aparajita" panose="02020603050405020304" pitchFamily="18" charset="0"/>
                <a:cs typeface="Aparajita" panose="02020603050405020304" pitchFamily="18" charset="0"/>
              </a:rPr>
              <a:t>CONFIGURATION MANAGEMENT</a:t>
            </a:r>
          </a:p>
        </p:txBody>
      </p:sp>
      <p:sp>
        <p:nvSpPr>
          <p:cNvPr id="5" name="TextBox 4">
            <a:extLst>
              <a:ext uri="{FF2B5EF4-FFF2-40B4-BE49-F238E27FC236}">
                <a16:creationId xmlns:a16="http://schemas.microsoft.com/office/drawing/2014/main" id="{384DB945-490D-C193-8694-AD842FF138C3}"/>
              </a:ext>
            </a:extLst>
          </p:cNvPr>
          <p:cNvSpPr txBox="1"/>
          <p:nvPr/>
        </p:nvSpPr>
        <p:spPr>
          <a:xfrm>
            <a:off x="958754" y="1464534"/>
            <a:ext cx="10559955" cy="646331"/>
          </a:xfrm>
          <a:prstGeom prst="rect">
            <a:avLst/>
          </a:prstGeom>
          <a:noFill/>
        </p:spPr>
        <p:txBody>
          <a:bodyPr wrap="square">
            <a:spAutoFit/>
          </a:bodyPr>
          <a:lstStyle/>
          <a:p>
            <a:r>
              <a:rPr lang="en-US" dirty="0">
                <a:latin typeface="Abadi" panose="020B0604020104020204" pitchFamily="34" charset="0"/>
              </a:rPr>
              <a:t>A</a:t>
            </a:r>
            <a:r>
              <a:rPr lang="en-US" b="0" i="0" dirty="0">
                <a:effectLst/>
                <a:latin typeface="Abadi" panose="020B0604020104020204" pitchFamily="34" charset="0"/>
              </a:rPr>
              <a:t> set of practices, processes, and tools that help in systematically managing and maintaining the state of an organization's infrastructure, software, and systems.</a:t>
            </a:r>
            <a:endParaRPr lang="en-US" dirty="0">
              <a:latin typeface="Abadi" panose="020B0604020104020204" pitchFamily="34" charset="0"/>
            </a:endParaRPr>
          </a:p>
        </p:txBody>
      </p:sp>
      <p:sp>
        <p:nvSpPr>
          <p:cNvPr id="6" name="TextBox 5">
            <a:extLst>
              <a:ext uri="{FF2B5EF4-FFF2-40B4-BE49-F238E27FC236}">
                <a16:creationId xmlns:a16="http://schemas.microsoft.com/office/drawing/2014/main" id="{4F1809BF-13AE-C45A-06BF-DF016E666730}"/>
              </a:ext>
            </a:extLst>
          </p:cNvPr>
          <p:cNvSpPr txBox="1"/>
          <p:nvPr/>
        </p:nvSpPr>
        <p:spPr>
          <a:xfrm>
            <a:off x="958756" y="2187809"/>
            <a:ext cx="10559954" cy="646331"/>
          </a:xfrm>
          <a:prstGeom prst="rect">
            <a:avLst/>
          </a:prstGeom>
          <a:noFill/>
        </p:spPr>
        <p:txBody>
          <a:bodyPr wrap="square" rtlCol="0">
            <a:spAutoFit/>
          </a:bodyPr>
          <a:lstStyle/>
          <a:p>
            <a:r>
              <a:rPr lang="en-US" dirty="0">
                <a:latin typeface="Abadi" panose="020B0604020104020204" pitchFamily="34" charset="0"/>
              </a:rPr>
              <a:t>Defining, controlling, releasing, changing, documenting and reporting the configuration of items in a system</a:t>
            </a:r>
          </a:p>
        </p:txBody>
      </p:sp>
      <p:pic>
        <p:nvPicPr>
          <p:cNvPr id="3074" name="Picture 2" descr="Configuration management: definition and benefits">
            <a:extLst>
              <a:ext uri="{FF2B5EF4-FFF2-40B4-BE49-F238E27FC236}">
                <a16:creationId xmlns:a16="http://schemas.microsoft.com/office/drawing/2014/main" id="{6FE7F3D7-7E33-E60C-CE1B-711AF470B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042" y="3203472"/>
            <a:ext cx="7695916" cy="3031073"/>
          </a:xfrm>
          <a:prstGeom prst="rect">
            <a:avLst/>
          </a:prstGeom>
          <a:noFill/>
          <a:effectLst>
            <a:outerShdw blurRad="1905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879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4BB4-7C8B-E883-D5DA-61FD47C171BC}"/>
              </a:ext>
            </a:extLst>
          </p:cNvPr>
          <p:cNvSpPr>
            <a:spLocks noGrp="1"/>
          </p:cNvSpPr>
          <p:nvPr>
            <p:ph type="title"/>
          </p:nvPr>
        </p:nvSpPr>
        <p:spPr/>
        <p:txBody>
          <a:bodyPr>
            <a:normAutofit/>
          </a:bodyPr>
          <a:lstStyle/>
          <a:p>
            <a:r>
              <a:rPr lang="en-US" sz="6500" b="1" dirty="0">
                <a:latin typeface="Aparajita" panose="02020603050405020304" pitchFamily="18" charset="0"/>
                <a:cs typeface="Aparajita" panose="02020603050405020304" pitchFamily="18" charset="0"/>
              </a:rPr>
              <a:t>Infrastructure-as-Code (IAC)</a:t>
            </a:r>
          </a:p>
        </p:txBody>
      </p:sp>
      <p:pic>
        <p:nvPicPr>
          <p:cNvPr id="1028" name="Picture 4" descr="What is Infrastructure as Code with Terraform? | Terraform | HashiCorp  Developer">
            <a:extLst>
              <a:ext uri="{FF2B5EF4-FFF2-40B4-BE49-F238E27FC236}">
                <a16:creationId xmlns:a16="http://schemas.microsoft.com/office/drawing/2014/main" id="{20CF4492-E2AA-5568-F786-EFAE7B92C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12192000" cy="441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503D3A-CB1B-760D-EEA7-FE835548603F}"/>
              </a:ext>
            </a:extLst>
          </p:cNvPr>
          <p:cNvSpPr txBox="1"/>
          <p:nvPr/>
        </p:nvSpPr>
        <p:spPr>
          <a:xfrm>
            <a:off x="838200" y="1690688"/>
            <a:ext cx="6777251" cy="923330"/>
          </a:xfrm>
          <a:prstGeom prst="rect">
            <a:avLst/>
          </a:prstGeom>
          <a:noFill/>
        </p:spPr>
        <p:txBody>
          <a:bodyPr wrap="square" rtlCol="0">
            <a:spAutoFit/>
          </a:bodyPr>
          <a:lstStyle/>
          <a:p>
            <a:r>
              <a:rPr lang="en-US" b="0" i="0" dirty="0">
                <a:effectLst/>
                <a:latin typeface="Abadi" panose="020B0604020104020204" pitchFamily="34" charset="0"/>
              </a:rPr>
              <a:t>Infrastructure as Code involves code to provision, configure, and manage infrastructure. Use the right set of tools to describe the infrastructure on which the application deploys.</a:t>
            </a:r>
            <a:endParaRPr lang="en-US" dirty="0">
              <a:latin typeface="Abadi" panose="020B0604020104020204" pitchFamily="34" charset="0"/>
            </a:endParaRPr>
          </a:p>
        </p:txBody>
      </p:sp>
      <p:sp>
        <p:nvSpPr>
          <p:cNvPr id="5" name="TextBox 4">
            <a:extLst>
              <a:ext uri="{FF2B5EF4-FFF2-40B4-BE49-F238E27FC236}">
                <a16:creationId xmlns:a16="http://schemas.microsoft.com/office/drawing/2014/main" id="{13527C53-B36B-A786-16C5-2E32341324DC}"/>
              </a:ext>
            </a:extLst>
          </p:cNvPr>
          <p:cNvSpPr txBox="1"/>
          <p:nvPr/>
        </p:nvSpPr>
        <p:spPr>
          <a:xfrm>
            <a:off x="838200" y="4752370"/>
            <a:ext cx="6096000" cy="1200329"/>
          </a:xfrm>
          <a:prstGeom prst="rect">
            <a:avLst/>
          </a:prstGeom>
          <a:noFill/>
        </p:spPr>
        <p:txBody>
          <a:bodyPr wrap="square">
            <a:spAutoFit/>
          </a:bodyPr>
          <a:lstStyle/>
          <a:p>
            <a:pPr algn="just"/>
            <a:r>
              <a:rPr lang="en-US" b="0" i="0" dirty="0">
                <a:solidFill>
                  <a:schemeClr val="accent5">
                    <a:lumMod val="75000"/>
                  </a:schemeClr>
                </a:solidFill>
                <a:effectLst/>
                <a:latin typeface="Abadi" panose="020B0604020104020204" pitchFamily="34" charset="0"/>
              </a:rPr>
              <a:t>DevOps</a:t>
            </a:r>
            <a:r>
              <a:rPr lang="en-US" b="0" i="0" dirty="0">
                <a:solidFill>
                  <a:srgbClr val="394559"/>
                </a:solidFill>
                <a:effectLst/>
                <a:latin typeface="Abadi" panose="020B0604020104020204" pitchFamily="34" charset="0"/>
              </a:rPr>
              <a:t> </a:t>
            </a:r>
            <a:r>
              <a:rPr lang="en-US" b="0" i="0" dirty="0">
                <a:effectLst/>
                <a:latin typeface="Abadi" panose="020B0604020104020204" pitchFamily="34" charset="0"/>
              </a:rPr>
              <a:t>writes down the application code plus </a:t>
            </a:r>
            <a:r>
              <a:rPr lang="en-US" b="0" i="0" dirty="0">
                <a:solidFill>
                  <a:schemeClr val="accent5">
                    <a:lumMod val="75000"/>
                  </a:schemeClr>
                </a:solidFill>
                <a:effectLst/>
                <a:latin typeface="Abadi" panose="020B0604020104020204" pitchFamily="34" charset="0"/>
              </a:rPr>
              <a:t>configuration management</a:t>
            </a:r>
            <a:r>
              <a:rPr lang="en-US" b="0" i="0" dirty="0">
                <a:effectLst/>
                <a:latin typeface="Abadi" panose="020B0604020104020204" pitchFamily="34" charset="0"/>
              </a:rPr>
              <a:t>-related instructions to trigger actions from the virtualization and other environments like the database, appliances, testing tools, delivery tools, and more.</a:t>
            </a:r>
            <a:endParaRPr lang="en-US" dirty="0">
              <a:latin typeface="Abadi" panose="020B0604020104020204" pitchFamily="34" charset="0"/>
            </a:endParaRPr>
          </a:p>
        </p:txBody>
      </p:sp>
    </p:spTree>
    <p:extLst>
      <p:ext uri="{BB962C8B-B14F-4D97-AF65-F5344CB8AC3E}">
        <p14:creationId xmlns:p14="http://schemas.microsoft.com/office/powerpoint/2010/main" val="1165529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EB580-F1F6-5B39-1262-B696D4E305C0}"/>
              </a:ext>
            </a:extLst>
          </p:cNvPr>
          <p:cNvSpPr txBox="1"/>
          <p:nvPr/>
        </p:nvSpPr>
        <p:spPr>
          <a:xfrm>
            <a:off x="5363817" y="365125"/>
            <a:ext cx="6096000" cy="1200329"/>
          </a:xfrm>
          <a:prstGeom prst="rect">
            <a:avLst/>
          </a:prstGeom>
          <a:noFill/>
        </p:spPr>
        <p:txBody>
          <a:bodyPr wrap="square">
            <a:spAutoFit/>
          </a:bodyPr>
          <a:lstStyle/>
          <a:p>
            <a:pPr algn="just"/>
            <a:r>
              <a:rPr lang="en-US" dirty="0">
                <a:latin typeface="Abadi" panose="020B0604020104020204" pitchFamily="34" charset="0"/>
              </a:rPr>
              <a:t>A</a:t>
            </a:r>
            <a:r>
              <a:rPr lang="en-US" b="0" i="0" dirty="0">
                <a:effectLst/>
                <a:latin typeface="Abadi" panose="020B0604020104020204" pitchFamily="34" charset="0"/>
              </a:rPr>
              <a:t>n architectural style of developing a complex application by dividing it into smaller modules/microservices. With Microservices, developers can decide how to use, design, language to choose, a platform to run, deploy, scale, etc.</a:t>
            </a:r>
            <a:endParaRPr lang="en-US" dirty="0">
              <a:latin typeface="Abadi" panose="020B0604020104020204" pitchFamily="34" charset="0"/>
            </a:endParaRPr>
          </a:p>
        </p:txBody>
      </p:sp>
      <p:sp>
        <p:nvSpPr>
          <p:cNvPr id="4" name="Title 3">
            <a:extLst>
              <a:ext uri="{FF2B5EF4-FFF2-40B4-BE49-F238E27FC236}">
                <a16:creationId xmlns:a16="http://schemas.microsoft.com/office/drawing/2014/main" id="{E0CA51AC-F76D-19B9-6C78-EB316B450E13}"/>
              </a:ext>
            </a:extLst>
          </p:cNvPr>
          <p:cNvSpPr>
            <a:spLocks noGrp="1"/>
          </p:cNvSpPr>
          <p:nvPr>
            <p:ph type="title"/>
          </p:nvPr>
        </p:nvSpPr>
        <p:spPr>
          <a:xfrm>
            <a:off x="838200" y="365125"/>
            <a:ext cx="4525617" cy="1013101"/>
          </a:xfrm>
        </p:spPr>
        <p:txBody>
          <a:bodyPr>
            <a:normAutofit/>
          </a:bodyPr>
          <a:lstStyle/>
          <a:p>
            <a:r>
              <a:rPr lang="en-US" sz="6500" b="1" dirty="0">
                <a:latin typeface="Aparajita" panose="02020603050405020304" pitchFamily="18" charset="0"/>
                <a:cs typeface="Aparajita" panose="02020603050405020304" pitchFamily="18" charset="0"/>
              </a:rPr>
              <a:t>Microservices</a:t>
            </a:r>
          </a:p>
        </p:txBody>
      </p:sp>
      <p:sp>
        <p:nvSpPr>
          <p:cNvPr id="2" name="Title 4">
            <a:extLst>
              <a:ext uri="{FF2B5EF4-FFF2-40B4-BE49-F238E27FC236}">
                <a16:creationId xmlns:a16="http://schemas.microsoft.com/office/drawing/2014/main" id="{B17140E6-C055-2E92-C1C8-E597B812438B}"/>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500" b="1">
                <a:latin typeface="Aparajita" panose="02020603050405020304" pitchFamily="18" charset="0"/>
                <a:cs typeface="Aparajita" panose="02020603050405020304" pitchFamily="18" charset="0"/>
              </a:rPr>
              <a:t>Docker Container</a:t>
            </a:r>
            <a:endParaRPr lang="en-US" sz="6500" b="1" dirty="0">
              <a:latin typeface="Aparajita" panose="02020603050405020304" pitchFamily="18" charset="0"/>
              <a:cs typeface="Aparajita" panose="02020603050405020304" pitchFamily="18" charset="0"/>
            </a:endParaRPr>
          </a:p>
        </p:txBody>
      </p:sp>
      <p:pic>
        <p:nvPicPr>
          <p:cNvPr id="5" name="Picture 2" descr="Cloud Native 5 Minutes at a Time: What is a Container?| Mirantis">
            <a:extLst>
              <a:ext uri="{FF2B5EF4-FFF2-40B4-BE49-F238E27FC236}">
                <a16:creationId xmlns:a16="http://schemas.microsoft.com/office/drawing/2014/main" id="{5113F64B-F10B-6254-6101-B9F31AEB5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8895" y="2189662"/>
            <a:ext cx="4975222" cy="4357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0A8509-CC67-B49C-3FBB-374BD100F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381" y="4091781"/>
            <a:ext cx="4364725" cy="2276974"/>
          </a:xfrm>
          <a:prstGeom prst="rect">
            <a:avLst/>
          </a:prstGeom>
        </p:spPr>
      </p:pic>
    </p:spTree>
    <p:extLst>
      <p:ext uri="{BB962C8B-B14F-4D97-AF65-F5344CB8AC3E}">
        <p14:creationId xmlns:p14="http://schemas.microsoft.com/office/powerpoint/2010/main" val="23290208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D4F162-C1C2-0CAB-7337-5BA0DAC56880}"/>
              </a:ext>
            </a:extLst>
          </p:cNvPr>
          <p:cNvSpPr>
            <a:spLocks noGrp="1"/>
          </p:cNvSpPr>
          <p:nvPr>
            <p:ph type="title"/>
          </p:nvPr>
        </p:nvSpPr>
        <p:spPr/>
        <p:txBody>
          <a:bodyPr>
            <a:normAutofit/>
          </a:bodyPr>
          <a:lstStyle/>
          <a:p>
            <a:r>
              <a:rPr lang="en-US" sz="6500" b="1" dirty="0">
                <a:latin typeface="Aparajita" panose="02020603050405020304" pitchFamily="18" charset="0"/>
                <a:cs typeface="Aparajita" panose="02020603050405020304" pitchFamily="18" charset="0"/>
              </a:rPr>
              <a:t>Kubernetes (K8) </a:t>
            </a:r>
          </a:p>
        </p:txBody>
      </p:sp>
      <p:sp>
        <p:nvSpPr>
          <p:cNvPr id="5" name="TextBox 4">
            <a:extLst>
              <a:ext uri="{FF2B5EF4-FFF2-40B4-BE49-F238E27FC236}">
                <a16:creationId xmlns:a16="http://schemas.microsoft.com/office/drawing/2014/main" id="{148CE939-9ECC-F576-1549-896C55836838}"/>
              </a:ext>
            </a:extLst>
          </p:cNvPr>
          <p:cNvSpPr txBox="1"/>
          <p:nvPr/>
        </p:nvSpPr>
        <p:spPr>
          <a:xfrm>
            <a:off x="6188764" y="365125"/>
            <a:ext cx="3781733" cy="923330"/>
          </a:xfrm>
          <a:prstGeom prst="rect">
            <a:avLst/>
          </a:prstGeom>
          <a:noFill/>
        </p:spPr>
        <p:txBody>
          <a:bodyPr wrap="square" rtlCol="0">
            <a:spAutoFit/>
          </a:bodyPr>
          <a:lstStyle/>
          <a:p>
            <a:r>
              <a:rPr lang="en-US" sz="1800" dirty="0">
                <a:latin typeface="Abadi" panose="020B0604020104020204" pitchFamily="34" charset="0"/>
              </a:rPr>
              <a:t>(K8) is used to orchestrate </a:t>
            </a:r>
          </a:p>
          <a:p>
            <a:r>
              <a:rPr lang="en-US" sz="1800" dirty="0">
                <a:latin typeface="Abadi" panose="020B0604020104020204" pitchFamily="34" charset="0"/>
              </a:rPr>
              <a:t>containerized cloud-native microservices apps</a:t>
            </a:r>
          </a:p>
        </p:txBody>
      </p:sp>
      <p:sp>
        <p:nvSpPr>
          <p:cNvPr id="6" name="Rectangle 5">
            <a:extLst>
              <a:ext uri="{FF2B5EF4-FFF2-40B4-BE49-F238E27FC236}">
                <a16:creationId xmlns:a16="http://schemas.microsoft.com/office/drawing/2014/main" id="{4A25E5D8-E3F5-D1B0-F581-D877E596A50A}"/>
              </a:ext>
            </a:extLst>
          </p:cNvPr>
          <p:cNvSpPr/>
          <p:nvPr/>
        </p:nvSpPr>
        <p:spPr>
          <a:xfrm>
            <a:off x="371061" y="2427996"/>
            <a:ext cx="2463613" cy="384314"/>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E735E0D2-8843-DC23-39FE-8AA95F572772}"/>
              </a:ext>
            </a:extLst>
          </p:cNvPr>
          <p:cNvSpPr/>
          <p:nvPr/>
        </p:nvSpPr>
        <p:spPr>
          <a:xfrm>
            <a:off x="1686339" y="1894133"/>
            <a:ext cx="2611611" cy="38431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B0C25490-F55C-3FC4-E37C-EB3B2D82B6FF}"/>
              </a:ext>
            </a:extLst>
          </p:cNvPr>
          <p:cNvSpPr/>
          <p:nvPr/>
        </p:nvSpPr>
        <p:spPr>
          <a:xfrm>
            <a:off x="2996390" y="2416708"/>
            <a:ext cx="2463613" cy="384314"/>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D9D52D1-F0C4-9082-D835-B30D34F096DB}"/>
              </a:ext>
            </a:extLst>
          </p:cNvPr>
          <p:cNvSpPr/>
          <p:nvPr/>
        </p:nvSpPr>
        <p:spPr>
          <a:xfrm>
            <a:off x="371061" y="2987945"/>
            <a:ext cx="2463613" cy="384314"/>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946A5956-F1FC-1605-025F-346D16CA15D3}"/>
              </a:ext>
            </a:extLst>
          </p:cNvPr>
          <p:cNvSpPr txBox="1"/>
          <p:nvPr/>
        </p:nvSpPr>
        <p:spPr>
          <a:xfrm>
            <a:off x="2214461" y="1499994"/>
            <a:ext cx="1290738" cy="369332"/>
          </a:xfrm>
          <a:prstGeom prst="rect">
            <a:avLst/>
          </a:prstGeom>
          <a:noFill/>
        </p:spPr>
        <p:txBody>
          <a:bodyPr wrap="none" rtlCol="0">
            <a:spAutoFit/>
          </a:bodyPr>
          <a:lstStyle/>
          <a:p>
            <a:r>
              <a:rPr lang="en-US" sz="1800" b="1" u="sng" dirty="0">
                <a:latin typeface="Abadi" panose="020B0604020104020204" pitchFamily="34" charset="0"/>
              </a:rPr>
              <a:t>orchestrate</a:t>
            </a:r>
            <a:endParaRPr lang="en-US" b="1" u="sng" dirty="0"/>
          </a:p>
        </p:txBody>
      </p:sp>
      <p:sp>
        <p:nvSpPr>
          <p:cNvPr id="12" name="TextBox 11">
            <a:extLst>
              <a:ext uri="{FF2B5EF4-FFF2-40B4-BE49-F238E27FC236}">
                <a16:creationId xmlns:a16="http://schemas.microsoft.com/office/drawing/2014/main" id="{5DE34E06-46BB-D256-2801-D261A07FE68D}"/>
              </a:ext>
            </a:extLst>
          </p:cNvPr>
          <p:cNvSpPr txBox="1"/>
          <p:nvPr/>
        </p:nvSpPr>
        <p:spPr>
          <a:xfrm>
            <a:off x="1686339" y="1909115"/>
            <a:ext cx="2611612" cy="369332"/>
          </a:xfrm>
          <a:prstGeom prst="rect">
            <a:avLst/>
          </a:prstGeom>
          <a:solidFill>
            <a:schemeClr val="accent1"/>
          </a:solidFill>
        </p:spPr>
        <p:txBody>
          <a:bodyPr wrap="none" rtlCol="0">
            <a:spAutoFit/>
          </a:bodyPr>
          <a:lstStyle/>
          <a:p>
            <a:r>
              <a:rPr lang="en-US" dirty="0">
                <a:latin typeface="Abadi" panose="020B0604020104020204" pitchFamily="34" charset="0"/>
              </a:rPr>
              <a:t>Manage your application</a:t>
            </a:r>
          </a:p>
        </p:txBody>
      </p:sp>
      <p:sp>
        <p:nvSpPr>
          <p:cNvPr id="13" name="Rectangle 12">
            <a:extLst>
              <a:ext uri="{FF2B5EF4-FFF2-40B4-BE49-F238E27FC236}">
                <a16:creationId xmlns:a16="http://schemas.microsoft.com/office/drawing/2014/main" id="{A6818CEB-B50E-3FF8-459E-3089B2E41EBA}"/>
              </a:ext>
            </a:extLst>
          </p:cNvPr>
          <p:cNvSpPr/>
          <p:nvPr/>
        </p:nvSpPr>
        <p:spPr>
          <a:xfrm>
            <a:off x="2996390" y="2987945"/>
            <a:ext cx="2463613" cy="384314"/>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2562330F-5BD0-3D45-E235-10DD0EA0AA3D}"/>
              </a:ext>
            </a:extLst>
          </p:cNvPr>
          <p:cNvSpPr txBox="1"/>
          <p:nvPr/>
        </p:nvSpPr>
        <p:spPr>
          <a:xfrm>
            <a:off x="385672" y="2421968"/>
            <a:ext cx="2529860" cy="369332"/>
          </a:xfrm>
          <a:prstGeom prst="rect">
            <a:avLst/>
          </a:prstGeom>
          <a:noFill/>
        </p:spPr>
        <p:txBody>
          <a:bodyPr wrap="none" rtlCol="0">
            <a:spAutoFit/>
          </a:bodyPr>
          <a:lstStyle/>
          <a:p>
            <a:r>
              <a:rPr lang="en-US" dirty="0">
                <a:latin typeface="Abadi" panose="020B0604020104020204" pitchFamily="34" charset="0"/>
              </a:rPr>
              <a:t>Deploy your application</a:t>
            </a:r>
          </a:p>
        </p:txBody>
      </p:sp>
      <p:sp>
        <p:nvSpPr>
          <p:cNvPr id="15" name="TextBox 14">
            <a:extLst>
              <a:ext uri="{FF2B5EF4-FFF2-40B4-BE49-F238E27FC236}">
                <a16:creationId xmlns:a16="http://schemas.microsoft.com/office/drawing/2014/main" id="{A1A4D3D3-06F6-6892-9CDC-A6C545569168}"/>
              </a:ext>
            </a:extLst>
          </p:cNvPr>
          <p:cNvSpPr txBox="1"/>
          <p:nvPr/>
        </p:nvSpPr>
        <p:spPr>
          <a:xfrm>
            <a:off x="553541" y="3027277"/>
            <a:ext cx="2098651" cy="369332"/>
          </a:xfrm>
          <a:prstGeom prst="rect">
            <a:avLst/>
          </a:prstGeom>
          <a:noFill/>
        </p:spPr>
        <p:txBody>
          <a:bodyPr wrap="none" rtlCol="0">
            <a:spAutoFit/>
          </a:bodyPr>
          <a:lstStyle/>
          <a:p>
            <a:r>
              <a:rPr lang="en-US" dirty="0">
                <a:latin typeface="Abadi" panose="020B0604020104020204" pitchFamily="34" charset="0"/>
              </a:rPr>
              <a:t>Scale it up or down</a:t>
            </a:r>
          </a:p>
        </p:txBody>
      </p:sp>
      <p:sp>
        <p:nvSpPr>
          <p:cNvPr id="16" name="TextBox 15">
            <a:extLst>
              <a:ext uri="{FF2B5EF4-FFF2-40B4-BE49-F238E27FC236}">
                <a16:creationId xmlns:a16="http://schemas.microsoft.com/office/drawing/2014/main" id="{3D6673B9-8C34-1FF8-491C-70535AFDDC66}"/>
              </a:ext>
            </a:extLst>
          </p:cNvPr>
          <p:cNvSpPr txBox="1"/>
          <p:nvPr/>
        </p:nvSpPr>
        <p:spPr>
          <a:xfrm>
            <a:off x="3503104" y="2435487"/>
            <a:ext cx="1354858" cy="369332"/>
          </a:xfrm>
          <a:prstGeom prst="rect">
            <a:avLst/>
          </a:prstGeom>
          <a:noFill/>
        </p:spPr>
        <p:txBody>
          <a:bodyPr wrap="none" rtlCol="0">
            <a:spAutoFit/>
          </a:bodyPr>
          <a:lstStyle/>
          <a:p>
            <a:r>
              <a:rPr lang="en-US" dirty="0">
                <a:latin typeface="Abadi" panose="020B0604020104020204" pitchFamily="34" charset="0"/>
              </a:rPr>
              <a:t>Self Healing</a:t>
            </a:r>
          </a:p>
        </p:txBody>
      </p:sp>
      <p:sp>
        <p:nvSpPr>
          <p:cNvPr id="17" name="TextBox 16">
            <a:extLst>
              <a:ext uri="{FF2B5EF4-FFF2-40B4-BE49-F238E27FC236}">
                <a16:creationId xmlns:a16="http://schemas.microsoft.com/office/drawing/2014/main" id="{964E6759-C79D-BA3D-0CCE-E66208D8E99B}"/>
              </a:ext>
            </a:extLst>
          </p:cNvPr>
          <p:cNvSpPr txBox="1"/>
          <p:nvPr/>
        </p:nvSpPr>
        <p:spPr>
          <a:xfrm>
            <a:off x="3017154" y="3015547"/>
            <a:ext cx="2452916" cy="307777"/>
          </a:xfrm>
          <a:prstGeom prst="rect">
            <a:avLst/>
          </a:prstGeom>
          <a:noFill/>
        </p:spPr>
        <p:txBody>
          <a:bodyPr wrap="none" rtlCol="0">
            <a:spAutoFit/>
          </a:bodyPr>
          <a:lstStyle/>
          <a:p>
            <a:r>
              <a:rPr lang="en-US" sz="1400" dirty="0">
                <a:latin typeface="Abadi" panose="020B0604020104020204" pitchFamily="34" charset="0"/>
              </a:rPr>
              <a:t>Rolling updates and rollbacks</a:t>
            </a:r>
          </a:p>
        </p:txBody>
      </p:sp>
      <p:sp>
        <p:nvSpPr>
          <p:cNvPr id="18" name="TextBox 17">
            <a:extLst>
              <a:ext uri="{FF2B5EF4-FFF2-40B4-BE49-F238E27FC236}">
                <a16:creationId xmlns:a16="http://schemas.microsoft.com/office/drawing/2014/main" id="{38404BCB-0EFD-CF90-387A-79EBFD37E5C3}"/>
              </a:ext>
            </a:extLst>
          </p:cNvPr>
          <p:cNvSpPr txBox="1"/>
          <p:nvPr/>
        </p:nvSpPr>
        <p:spPr>
          <a:xfrm>
            <a:off x="7726018" y="1891220"/>
            <a:ext cx="1507144" cy="369332"/>
          </a:xfrm>
          <a:prstGeom prst="rect">
            <a:avLst/>
          </a:prstGeom>
          <a:noFill/>
        </p:spPr>
        <p:txBody>
          <a:bodyPr wrap="none" rtlCol="0">
            <a:spAutoFit/>
          </a:bodyPr>
          <a:lstStyle/>
          <a:p>
            <a:r>
              <a:rPr lang="en-US" sz="1800" b="1" u="sng" dirty="0">
                <a:latin typeface="Abadi" panose="020B0604020104020204" pitchFamily="34" charset="0"/>
              </a:rPr>
              <a:t>containerized</a:t>
            </a:r>
            <a:endParaRPr lang="en-US" b="1" u="sng" dirty="0"/>
          </a:p>
        </p:txBody>
      </p:sp>
      <p:sp>
        <p:nvSpPr>
          <p:cNvPr id="19" name="Rectangle 18">
            <a:extLst>
              <a:ext uri="{FF2B5EF4-FFF2-40B4-BE49-F238E27FC236}">
                <a16:creationId xmlns:a16="http://schemas.microsoft.com/office/drawing/2014/main" id="{A4E46855-0DF3-6064-1645-E2F9380CA8EC}"/>
              </a:ext>
            </a:extLst>
          </p:cNvPr>
          <p:cNvSpPr/>
          <p:nvPr/>
        </p:nvSpPr>
        <p:spPr>
          <a:xfrm>
            <a:off x="6925659" y="2416708"/>
            <a:ext cx="4428141" cy="403093"/>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4E9DEA94-B4FD-76CF-1314-AF318CC17054}"/>
              </a:ext>
            </a:extLst>
          </p:cNvPr>
          <p:cNvSpPr txBox="1"/>
          <p:nvPr/>
        </p:nvSpPr>
        <p:spPr>
          <a:xfrm>
            <a:off x="7438782" y="2461084"/>
            <a:ext cx="3401893" cy="369332"/>
          </a:xfrm>
          <a:prstGeom prst="rect">
            <a:avLst/>
          </a:prstGeom>
          <a:noFill/>
        </p:spPr>
        <p:txBody>
          <a:bodyPr wrap="none" rtlCol="0">
            <a:spAutoFit/>
          </a:bodyPr>
          <a:lstStyle/>
          <a:p>
            <a:r>
              <a:rPr lang="en-US" dirty="0">
                <a:latin typeface="Abadi" panose="020B0604020104020204" pitchFamily="34" charset="0"/>
              </a:rPr>
              <a:t>There is world outside of Docker</a:t>
            </a:r>
          </a:p>
        </p:txBody>
      </p:sp>
      <p:sp>
        <p:nvSpPr>
          <p:cNvPr id="21" name="TextBox 20">
            <a:extLst>
              <a:ext uri="{FF2B5EF4-FFF2-40B4-BE49-F238E27FC236}">
                <a16:creationId xmlns:a16="http://schemas.microsoft.com/office/drawing/2014/main" id="{00E76216-1C27-BC27-FBC7-464E0E401448}"/>
              </a:ext>
            </a:extLst>
          </p:cNvPr>
          <p:cNvSpPr txBox="1"/>
          <p:nvPr/>
        </p:nvSpPr>
        <p:spPr>
          <a:xfrm>
            <a:off x="7438782" y="2975957"/>
            <a:ext cx="2765501" cy="369332"/>
          </a:xfrm>
          <a:prstGeom prst="rect">
            <a:avLst/>
          </a:prstGeom>
          <a:noFill/>
        </p:spPr>
        <p:txBody>
          <a:bodyPr wrap="none" rtlCol="0">
            <a:spAutoFit/>
          </a:bodyPr>
          <a:lstStyle/>
          <a:p>
            <a:r>
              <a:rPr lang="en-US" dirty="0">
                <a:latin typeface="Abadi" panose="020B0604020104020204" pitchFamily="34" charset="0"/>
              </a:rPr>
              <a:t>Apps that run in container</a:t>
            </a:r>
          </a:p>
        </p:txBody>
      </p:sp>
      <p:sp>
        <p:nvSpPr>
          <p:cNvPr id="22" name="TextBox 21">
            <a:extLst>
              <a:ext uri="{FF2B5EF4-FFF2-40B4-BE49-F238E27FC236}">
                <a16:creationId xmlns:a16="http://schemas.microsoft.com/office/drawing/2014/main" id="{F1730691-A14D-F919-CB01-A669B6DFF091}"/>
              </a:ext>
            </a:extLst>
          </p:cNvPr>
          <p:cNvSpPr txBox="1"/>
          <p:nvPr/>
        </p:nvSpPr>
        <p:spPr>
          <a:xfrm>
            <a:off x="838200" y="4023659"/>
            <a:ext cx="1388522" cy="369332"/>
          </a:xfrm>
          <a:prstGeom prst="rect">
            <a:avLst/>
          </a:prstGeom>
          <a:noFill/>
        </p:spPr>
        <p:txBody>
          <a:bodyPr wrap="none" rtlCol="0">
            <a:spAutoFit/>
          </a:bodyPr>
          <a:lstStyle/>
          <a:p>
            <a:r>
              <a:rPr lang="en-US" sz="1800" b="1" u="sng" dirty="0">
                <a:latin typeface="Abadi" panose="020B0604020104020204" pitchFamily="34" charset="0"/>
              </a:rPr>
              <a:t>cloud-native</a:t>
            </a:r>
            <a:endParaRPr lang="en-US" b="1" u="sng" dirty="0"/>
          </a:p>
        </p:txBody>
      </p:sp>
      <p:sp>
        <p:nvSpPr>
          <p:cNvPr id="23" name="TextBox 22">
            <a:extLst>
              <a:ext uri="{FF2B5EF4-FFF2-40B4-BE49-F238E27FC236}">
                <a16:creationId xmlns:a16="http://schemas.microsoft.com/office/drawing/2014/main" id="{2043DD5B-2477-7A58-1906-ECC0050599E0}"/>
              </a:ext>
            </a:extLst>
          </p:cNvPr>
          <p:cNvSpPr txBox="1"/>
          <p:nvPr/>
        </p:nvSpPr>
        <p:spPr>
          <a:xfrm>
            <a:off x="838200" y="4636272"/>
            <a:ext cx="4770782" cy="925226"/>
          </a:xfrm>
          <a:prstGeom prst="rect">
            <a:avLst/>
          </a:prstGeom>
          <a:noFill/>
        </p:spPr>
        <p:txBody>
          <a:bodyPr wrap="square" rtlCol="0">
            <a:spAutoFit/>
          </a:bodyPr>
          <a:lstStyle/>
          <a:p>
            <a:r>
              <a:rPr lang="en-US" dirty="0">
                <a:latin typeface="Abadi" panose="020B0604020104020204" pitchFamily="34" charset="0"/>
              </a:rPr>
              <a:t>An application that is designed to meet cloud demands like auto-scaling, self healing, rolling updates and rollbacks.</a:t>
            </a:r>
          </a:p>
        </p:txBody>
      </p:sp>
      <p:sp>
        <p:nvSpPr>
          <p:cNvPr id="24" name="TextBox 23">
            <a:extLst>
              <a:ext uri="{FF2B5EF4-FFF2-40B4-BE49-F238E27FC236}">
                <a16:creationId xmlns:a16="http://schemas.microsoft.com/office/drawing/2014/main" id="{3C2C45D9-F751-44AE-41CA-9F5401FF2A8B}"/>
              </a:ext>
            </a:extLst>
          </p:cNvPr>
          <p:cNvSpPr txBox="1"/>
          <p:nvPr/>
        </p:nvSpPr>
        <p:spPr>
          <a:xfrm>
            <a:off x="6096000" y="4392991"/>
            <a:ext cx="3137162" cy="1200329"/>
          </a:xfrm>
          <a:prstGeom prst="rect">
            <a:avLst/>
          </a:prstGeom>
          <a:noFill/>
        </p:spPr>
        <p:txBody>
          <a:bodyPr wrap="square" rtlCol="0">
            <a:spAutoFit/>
          </a:bodyPr>
          <a:lstStyle/>
          <a:p>
            <a:pPr algn="just"/>
            <a:r>
              <a:rPr lang="en-US" b="0" i="0" dirty="0">
                <a:effectLst/>
                <a:latin typeface="Abadi" panose="020B0604020104020204" pitchFamily="34" charset="0"/>
              </a:rPr>
              <a:t>An Application built from lots of independent small specialized parts that works together.</a:t>
            </a:r>
            <a:endParaRPr lang="en-US" dirty="0">
              <a:latin typeface="Abadi" panose="020B0604020104020204" pitchFamily="34" charset="0"/>
            </a:endParaRPr>
          </a:p>
        </p:txBody>
      </p:sp>
      <p:sp>
        <p:nvSpPr>
          <p:cNvPr id="25" name="TextBox 24">
            <a:extLst>
              <a:ext uri="{FF2B5EF4-FFF2-40B4-BE49-F238E27FC236}">
                <a16:creationId xmlns:a16="http://schemas.microsoft.com/office/drawing/2014/main" id="{E2A562D0-5FD0-F49F-2EA5-264BE5C1AC70}"/>
              </a:ext>
            </a:extLst>
          </p:cNvPr>
          <p:cNvSpPr txBox="1"/>
          <p:nvPr/>
        </p:nvSpPr>
        <p:spPr>
          <a:xfrm>
            <a:off x="6096000" y="4023659"/>
            <a:ext cx="1507144" cy="369332"/>
          </a:xfrm>
          <a:prstGeom prst="rect">
            <a:avLst/>
          </a:prstGeom>
          <a:noFill/>
        </p:spPr>
        <p:txBody>
          <a:bodyPr wrap="none" rtlCol="0">
            <a:spAutoFit/>
          </a:bodyPr>
          <a:lstStyle/>
          <a:p>
            <a:r>
              <a:rPr lang="en-US" sz="1800" b="1" u="sng" dirty="0">
                <a:latin typeface="Abadi" panose="020B0604020104020204" pitchFamily="34" charset="0"/>
              </a:rPr>
              <a:t>microservices</a:t>
            </a:r>
            <a:endParaRPr lang="en-US" b="1" u="sng" dirty="0"/>
          </a:p>
        </p:txBody>
      </p:sp>
      <p:sp>
        <p:nvSpPr>
          <p:cNvPr id="27" name="Rectangle 26">
            <a:extLst>
              <a:ext uri="{FF2B5EF4-FFF2-40B4-BE49-F238E27FC236}">
                <a16:creationId xmlns:a16="http://schemas.microsoft.com/office/drawing/2014/main" id="{220D8186-362D-3D96-14C4-12475363558B}"/>
              </a:ext>
            </a:extLst>
          </p:cNvPr>
          <p:cNvSpPr/>
          <p:nvPr/>
        </p:nvSpPr>
        <p:spPr>
          <a:xfrm>
            <a:off x="9288311" y="3985183"/>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5C9A5715-90DA-B598-289C-D011A8639FFF}"/>
              </a:ext>
            </a:extLst>
          </p:cNvPr>
          <p:cNvSpPr/>
          <p:nvPr/>
        </p:nvSpPr>
        <p:spPr>
          <a:xfrm>
            <a:off x="9288312" y="4501124"/>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C97CBA-DFE1-0018-76B4-30118AE494BA}"/>
              </a:ext>
            </a:extLst>
          </p:cNvPr>
          <p:cNvSpPr/>
          <p:nvPr/>
        </p:nvSpPr>
        <p:spPr>
          <a:xfrm>
            <a:off x="9313608" y="5017064"/>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C309E48C-9198-67F1-79AC-B3F83A15D9D6}"/>
              </a:ext>
            </a:extLst>
          </p:cNvPr>
          <p:cNvSpPr/>
          <p:nvPr/>
        </p:nvSpPr>
        <p:spPr>
          <a:xfrm>
            <a:off x="9313608" y="5533005"/>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922BA441-74F3-32E5-3E22-3A16D0BB0D6B}"/>
              </a:ext>
            </a:extLst>
          </p:cNvPr>
          <p:cNvSpPr/>
          <p:nvPr/>
        </p:nvSpPr>
        <p:spPr>
          <a:xfrm>
            <a:off x="9324751" y="6048945"/>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3008032E-802B-4205-E9C6-6103E8612DBE}"/>
              </a:ext>
            </a:extLst>
          </p:cNvPr>
          <p:cNvSpPr txBox="1"/>
          <p:nvPr/>
        </p:nvSpPr>
        <p:spPr>
          <a:xfrm>
            <a:off x="9657913" y="5039788"/>
            <a:ext cx="1797287" cy="369332"/>
          </a:xfrm>
          <a:prstGeom prst="rect">
            <a:avLst/>
          </a:prstGeom>
          <a:noFill/>
        </p:spPr>
        <p:txBody>
          <a:bodyPr wrap="none" rtlCol="0">
            <a:spAutoFit/>
          </a:bodyPr>
          <a:lstStyle/>
          <a:p>
            <a:r>
              <a:rPr lang="en-US" dirty="0">
                <a:latin typeface="Abadi" panose="020B0604020104020204" pitchFamily="34" charset="0"/>
              </a:rPr>
              <a:t>Video streaming</a:t>
            </a:r>
          </a:p>
        </p:txBody>
      </p:sp>
      <p:sp>
        <p:nvSpPr>
          <p:cNvPr id="33" name="TextBox 32">
            <a:extLst>
              <a:ext uri="{FF2B5EF4-FFF2-40B4-BE49-F238E27FC236}">
                <a16:creationId xmlns:a16="http://schemas.microsoft.com/office/drawing/2014/main" id="{C05DC6BD-2F81-2638-E775-E59B31A7BA4E}"/>
              </a:ext>
            </a:extLst>
          </p:cNvPr>
          <p:cNvSpPr txBox="1"/>
          <p:nvPr/>
        </p:nvSpPr>
        <p:spPr>
          <a:xfrm>
            <a:off x="9585137" y="5533004"/>
            <a:ext cx="1996059" cy="369332"/>
          </a:xfrm>
          <a:prstGeom prst="rect">
            <a:avLst/>
          </a:prstGeom>
          <a:noFill/>
        </p:spPr>
        <p:txBody>
          <a:bodyPr wrap="none" rtlCol="0">
            <a:spAutoFit/>
          </a:bodyPr>
          <a:lstStyle/>
          <a:p>
            <a:r>
              <a:rPr lang="en-US" dirty="0">
                <a:latin typeface="Abadi" panose="020B0604020104020204" pitchFamily="34" charset="0"/>
              </a:rPr>
              <a:t>Discussion section</a:t>
            </a:r>
          </a:p>
        </p:txBody>
      </p:sp>
      <p:sp>
        <p:nvSpPr>
          <p:cNvPr id="34" name="TextBox 33">
            <a:extLst>
              <a:ext uri="{FF2B5EF4-FFF2-40B4-BE49-F238E27FC236}">
                <a16:creationId xmlns:a16="http://schemas.microsoft.com/office/drawing/2014/main" id="{71295C13-7106-2EBB-7D05-9C6B4F6B2743}"/>
              </a:ext>
            </a:extLst>
          </p:cNvPr>
          <p:cNvSpPr txBox="1"/>
          <p:nvPr/>
        </p:nvSpPr>
        <p:spPr>
          <a:xfrm>
            <a:off x="9970498" y="6039081"/>
            <a:ext cx="1172116" cy="369332"/>
          </a:xfrm>
          <a:prstGeom prst="rect">
            <a:avLst/>
          </a:prstGeom>
          <a:noFill/>
        </p:spPr>
        <p:txBody>
          <a:bodyPr wrap="none" rtlCol="0">
            <a:spAutoFit/>
          </a:bodyPr>
          <a:lstStyle/>
          <a:p>
            <a:r>
              <a:rPr lang="en-US" dirty="0">
                <a:latin typeface="Abadi" panose="020B0604020104020204" pitchFamily="34" charset="0"/>
              </a:rPr>
              <a:t>Certificate</a:t>
            </a:r>
          </a:p>
        </p:txBody>
      </p:sp>
      <p:sp>
        <p:nvSpPr>
          <p:cNvPr id="35" name="TextBox 34">
            <a:extLst>
              <a:ext uri="{FF2B5EF4-FFF2-40B4-BE49-F238E27FC236}">
                <a16:creationId xmlns:a16="http://schemas.microsoft.com/office/drawing/2014/main" id="{08D08B7E-C2BB-5152-23C7-046CFA0220D2}"/>
              </a:ext>
            </a:extLst>
          </p:cNvPr>
          <p:cNvSpPr txBox="1"/>
          <p:nvPr/>
        </p:nvSpPr>
        <p:spPr>
          <a:xfrm>
            <a:off x="9340948" y="4031272"/>
            <a:ext cx="2358338" cy="369332"/>
          </a:xfrm>
          <a:prstGeom prst="rect">
            <a:avLst/>
          </a:prstGeom>
          <a:noFill/>
        </p:spPr>
        <p:txBody>
          <a:bodyPr wrap="none" rtlCol="0">
            <a:spAutoFit/>
          </a:bodyPr>
          <a:lstStyle/>
          <a:p>
            <a:r>
              <a:rPr lang="en-US" dirty="0">
                <a:latin typeface="Abadi" panose="020B0604020104020204" pitchFamily="34" charset="0"/>
              </a:rPr>
              <a:t>Authentication service</a:t>
            </a:r>
          </a:p>
        </p:txBody>
      </p:sp>
      <p:sp>
        <p:nvSpPr>
          <p:cNvPr id="36" name="TextBox 35">
            <a:extLst>
              <a:ext uri="{FF2B5EF4-FFF2-40B4-BE49-F238E27FC236}">
                <a16:creationId xmlns:a16="http://schemas.microsoft.com/office/drawing/2014/main" id="{16E701EF-4BEC-FDF8-08D9-8D4F9119A0DF}"/>
              </a:ext>
            </a:extLst>
          </p:cNvPr>
          <p:cNvSpPr txBox="1"/>
          <p:nvPr/>
        </p:nvSpPr>
        <p:spPr>
          <a:xfrm>
            <a:off x="9603489" y="4516105"/>
            <a:ext cx="1883849" cy="369332"/>
          </a:xfrm>
          <a:prstGeom prst="rect">
            <a:avLst/>
          </a:prstGeom>
          <a:noFill/>
        </p:spPr>
        <p:txBody>
          <a:bodyPr wrap="none" rtlCol="0">
            <a:spAutoFit/>
          </a:bodyPr>
          <a:lstStyle/>
          <a:p>
            <a:r>
              <a:rPr lang="en-US" dirty="0">
                <a:latin typeface="Abadi" panose="020B0604020104020204" pitchFamily="34" charset="0"/>
              </a:rPr>
              <a:t>Video conversion</a:t>
            </a:r>
          </a:p>
        </p:txBody>
      </p:sp>
    </p:spTree>
    <p:extLst>
      <p:ext uri="{BB962C8B-B14F-4D97-AF65-F5344CB8AC3E}">
        <p14:creationId xmlns:p14="http://schemas.microsoft.com/office/powerpoint/2010/main" val="32091772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67BBE0A8-AFF0-0131-27A5-E514CF68D18C}"/>
              </a:ext>
            </a:extLst>
          </p:cNvPr>
          <p:cNvGrpSpPr/>
          <p:nvPr/>
        </p:nvGrpSpPr>
        <p:grpSpPr>
          <a:xfrm>
            <a:off x="5167062" y="354280"/>
            <a:ext cx="6826740" cy="6149438"/>
            <a:chOff x="4206740" y="-787124"/>
            <a:chExt cx="8283483" cy="7523358"/>
          </a:xfrm>
        </p:grpSpPr>
        <p:sp>
          <p:nvSpPr>
            <p:cNvPr id="33" name="AutoShape 2">
              <a:extLst>
                <a:ext uri="{FF2B5EF4-FFF2-40B4-BE49-F238E27FC236}">
                  <a16:creationId xmlns:a16="http://schemas.microsoft.com/office/drawing/2014/main" id="{841E0261-058D-CC65-71C3-2F92C31896E2}"/>
                </a:ext>
              </a:extLst>
            </p:cNvPr>
            <p:cNvSpPr>
              <a:spLocks noChangeAspect="1" noChangeArrowheads="1"/>
            </p:cNvSpPr>
            <p:nvPr/>
          </p:nvSpPr>
          <p:spPr bwMode="auto">
            <a:xfrm rot="20928280">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50" name="Hexagon 49">
              <a:extLst>
                <a:ext uri="{FF2B5EF4-FFF2-40B4-BE49-F238E27FC236}">
                  <a16:creationId xmlns:a16="http://schemas.microsoft.com/office/drawing/2014/main" id="{656D26C0-4C36-1455-967E-0937D3BD6978}"/>
                </a:ext>
              </a:extLst>
            </p:cNvPr>
            <p:cNvSpPr/>
            <p:nvPr/>
          </p:nvSpPr>
          <p:spPr>
            <a:xfrm>
              <a:off x="6931011" y="3049486"/>
              <a:ext cx="2927797" cy="2244856"/>
            </a:xfrm>
            <a:prstGeom prst="hexagon">
              <a:avLst/>
            </a:prstGeom>
            <a:solidFill>
              <a:schemeClr val="accent1">
                <a:alpha val="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2" action="ppaction://hlinksldjump">
                    <a:extLst>
                      <a:ext uri="{A12FA001-AC4F-418D-AE19-62706E023703}">
                        <ahyp:hlinkClr xmlns:ahyp="http://schemas.microsoft.com/office/drawing/2018/hyperlinkcolor" val="tx"/>
                      </a:ext>
                    </a:extLst>
                  </a:hlinkClick>
                </a:rPr>
                <a:t>A/B testing</a:t>
              </a:r>
            </a:p>
            <a:p>
              <a:pPr algn="ctr"/>
              <a:r>
                <a:rPr lang="en-US" sz="2300" b="1" dirty="0">
                  <a:solidFill>
                    <a:schemeClr val="tx1"/>
                  </a:solidFill>
                  <a:latin typeface="Abadi" panose="020B0604020104020204" pitchFamily="34" charset="0"/>
                  <a:hlinkClick r:id="rId2"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1" name="Hexagon 50">
              <a:extLst>
                <a:ext uri="{FF2B5EF4-FFF2-40B4-BE49-F238E27FC236}">
                  <a16:creationId xmlns:a16="http://schemas.microsoft.com/office/drawing/2014/main" id="{804F1793-1324-50F3-29F4-17E412F90CA4}"/>
                </a:ext>
              </a:extLst>
            </p:cNvPr>
            <p:cNvSpPr/>
            <p:nvPr/>
          </p:nvSpPr>
          <p:spPr>
            <a:xfrm>
              <a:off x="9562427" y="1720662"/>
              <a:ext cx="2927796" cy="2244856"/>
            </a:xfrm>
            <a:prstGeom prst="hexagon">
              <a:avLst/>
            </a:prstGeom>
            <a:solidFill>
              <a:schemeClr val="accent1">
                <a:alpha val="0"/>
              </a:schemeClr>
            </a:solidFill>
            <a:ln w="127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3" action="ppaction://hlinksldjump">
                    <a:extLst>
                      <a:ext uri="{A12FA001-AC4F-418D-AE19-62706E023703}">
                        <ahyp:hlinkClr xmlns:ahyp="http://schemas.microsoft.com/office/drawing/2018/hyperlinkcolor" val="tx"/>
                      </a:ext>
                    </a:extLst>
                  </a:hlinkClick>
                </a:rPr>
                <a:t>Canary</a:t>
              </a:r>
            </a:p>
            <a:p>
              <a:pPr algn="ctr"/>
              <a:r>
                <a:rPr lang="en-US" sz="2300" b="1" dirty="0">
                  <a:solidFill>
                    <a:schemeClr val="tx1"/>
                  </a:solidFill>
                  <a:latin typeface="Abadi" panose="020B0604020104020204" pitchFamily="34" charset="0"/>
                  <a:hlinkClick r:id="rId3"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2" name="Hexagon 51">
              <a:extLst>
                <a:ext uri="{FF2B5EF4-FFF2-40B4-BE49-F238E27FC236}">
                  <a16:creationId xmlns:a16="http://schemas.microsoft.com/office/drawing/2014/main" id="{7D558C72-57FA-980D-D35C-D97542B9B152}"/>
                </a:ext>
              </a:extLst>
            </p:cNvPr>
            <p:cNvSpPr/>
            <p:nvPr/>
          </p:nvSpPr>
          <p:spPr>
            <a:xfrm>
              <a:off x="9469573" y="-787124"/>
              <a:ext cx="2927795" cy="2244856"/>
            </a:xfrm>
            <a:prstGeom prst="hexagon">
              <a:avLst/>
            </a:prstGeom>
            <a:solidFill>
              <a:schemeClr val="accent1">
                <a:alpha val="0"/>
              </a:schemeClr>
            </a:solid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i="0" dirty="0">
                  <a:solidFill>
                    <a:schemeClr val="tx1"/>
                  </a:solidFill>
                  <a:effectLst/>
                  <a:latin typeface="Abadi" panose="020B0604020104020204" pitchFamily="34" charset="0"/>
                  <a:hlinkClick r:id="rId4" action="ppaction://hlinksldjump">
                    <a:extLst>
                      <a:ext uri="{A12FA001-AC4F-418D-AE19-62706E023703}">
                        <ahyp:hlinkClr xmlns:ahyp="http://schemas.microsoft.com/office/drawing/2018/hyperlinkcolor" val="tx"/>
                      </a:ext>
                    </a:extLst>
                  </a:hlinkClick>
                </a:rPr>
                <a:t>Blue/Green</a:t>
              </a:r>
            </a:p>
            <a:p>
              <a:pPr algn="ctr"/>
              <a:r>
                <a:rPr lang="en-US" sz="2300" b="1" dirty="0">
                  <a:solidFill>
                    <a:schemeClr val="tx1"/>
                  </a:solidFill>
                  <a:latin typeface="Abadi" panose="020B0604020104020204" pitchFamily="34" charset="0"/>
                  <a:hlinkClick r:id="rId4"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3" name="Hexagon 52">
              <a:extLst>
                <a:ext uri="{FF2B5EF4-FFF2-40B4-BE49-F238E27FC236}">
                  <a16:creationId xmlns:a16="http://schemas.microsoft.com/office/drawing/2014/main" id="{131A1F0B-8A3E-1493-D846-CF42314B8B55}"/>
                </a:ext>
              </a:extLst>
            </p:cNvPr>
            <p:cNvSpPr/>
            <p:nvPr/>
          </p:nvSpPr>
          <p:spPr>
            <a:xfrm>
              <a:off x="9562426" y="4491378"/>
              <a:ext cx="2927797" cy="2244856"/>
            </a:xfrm>
            <a:prstGeom prst="hexagon">
              <a:avLst/>
            </a:prstGeom>
            <a:solidFill>
              <a:schemeClr val="accent1">
                <a:alpha val="0"/>
              </a:schemeClr>
            </a:solidFill>
            <a:ln w="1270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5" action="ppaction://hlinksldjump">
                    <a:extLst>
                      <a:ext uri="{A12FA001-AC4F-418D-AE19-62706E023703}">
                        <ahyp:hlinkClr xmlns:ahyp="http://schemas.microsoft.com/office/drawing/2018/hyperlinkcolor" val="tx"/>
                      </a:ext>
                    </a:extLst>
                  </a:hlinkClick>
                </a:rPr>
                <a:t>Shadow</a:t>
              </a:r>
            </a:p>
            <a:p>
              <a:pPr algn="ctr"/>
              <a:r>
                <a:rPr lang="en-US" sz="2300" b="1" dirty="0">
                  <a:solidFill>
                    <a:schemeClr val="tx1"/>
                  </a:solidFill>
                  <a:latin typeface="Abadi" panose="020B0604020104020204" pitchFamily="34" charset="0"/>
                  <a:hlinkClick r:id="rId5"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4" name="Hexagon 53">
              <a:extLst>
                <a:ext uri="{FF2B5EF4-FFF2-40B4-BE49-F238E27FC236}">
                  <a16:creationId xmlns:a16="http://schemas.microsoft.com/office/drawing/2014/main" id="{44E1E5D9-2954-0A0C-732D-B192AD9660C9}"/>
                </a:ext>
              </a:extLst>
            </p:cNvPr>
            <p:cNvSpPr/>
            <p:nvPr/>
          </p:nvSpPr>
          <p:spPr>
            <a:xfrm>
              <a:off x="6838156" y="476693"/>
              <a:ext cx="2927797" cy="2244856"/>
            </a:xfrm>
            <a:prstGeom prst="hexagon">
              <a:avLst/>
            </a:prstGeom>
            <a:solidFill>
              <a:schemeClr val="accent1">
                <a:alpha val="0"/>
              </a:schemeClr>
            </a:solidFill>
            <a:ln w="1270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6" action="ppaction://hlinksldjump">
                    <a:extLst>
                      <a:ext uri="{A12FA001-AC4F-418D-AE19-62706E023703}">
                        <ahyp:hlinkClr xmlns:ahyp="http://schemas.microsoft.com/office/drawing/2018/hyperlinkcolor" val="tx"/>
                      </a:ext>
                    </a:extLst>
                  </a:hlinkClick>
                </a:rPr>
                <a:t>Ramped</a:t>
              </a:r>
            </a:p>
            <a:p>
              <a:pPr algn="ctr"/>
              <a:r>
                <a:rPr lang="en-US" sz="2300" b="1" dirty="0">
                  <a:solidFill>
                    <a:schemeClr val="tx1"/>
                  </a:solidFill>
                  <a:latin typeface="Abadi" panose="020B0604020104020204" pitchFamily="34" charset="0"/>
                  <a:hlinkClick r:id="rId6"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5" name="Hexagon 54">
              <a:extLst>
                <a:ext uri="{FF2B5EF4-FFF2-40B4-BE49-F238E27FC236}">
                  <a16:creationId xmlns:a16="http://schemas.microsoft.com/office/drawing/2014/main" id="{92F6DFC5-C083-10F3-5B6C-68D360794C55}"/>
                </a:ext>
              </a:extLst>
            </p:cNvPr>
            <p:cNvSpPr/>
            <p:nvPr/>
          </p:nvSpPr>
          <p:spPr>
            <a:xfrm>
              <a:off x="4206740" y="1805516"/>
              <a:ext cx="2927795" cy="2244856"/>
            </a:xfrm>
            <a:prstGeom prst="hexagon">
              <a:avLst/>
            </a:prstGeom>
            <a:solidFill>
              <a:schemeClr val="accent1">
                <a:alpha val="0"/>
              </a:schemeClr>
            </a:solid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7" action="ppaction://hlinksldjump">
                    <a:extLst>
                      <a:ext uri="{A12FA001-AC4F-418D-AE19-62706E023703}">
                        <ahyp:hlinkClr xmlns:ahyp="http://schemas.microsoft.com/office/drawing/2018/hyperlinkcolor" val="tx"/>
                      </a:ext>
                    </a:extLst>
                  </a:hlinkClick>
                </a:rPr>
                <a:t>Recreate</a:t>
              </a:r>
              <a:br>
                <a:rPr lang="en-US" sz="2300" b="1" dirty="0">
                  <a:solidFill>
                    <a:schemeClr val="tx1"/>
                  </a:solidFill>
                  <a:latin typeface="Abadi" panose="020B0604020104020204" pitchFamily="34" charset="0"/>
                  <a:hlinkClick r:id="rId7" action="ppaction://hlinksldjump">
                    <a:extLst>
                      <a:ext uri="{A12FA001-AC4F-418D-AE19-62706E023703}">
                        <ahyp:hlinkClr xmlns:ahyp="http://schemas.microsoft.com/office/drawing/2018/hyperlinkcolor" val="tx"/>
                      </a:ext>
                    </a:extLst>
                  </a:hlinkClick>
                </a:rPr>
              </a:br>
              <a:r>
                <a:rPr lang="en-US" sz="2300" b="1" dirty="0">
                  <a:solidFill>
                    <a:schemeClr val="tx1"/>
                  </a:solidFill>
                  <a:latin typeface="Abadi" panose="020B0604020104020204" pitchFamily="34" charset="0"/>
                  <a:hlinkClick r:id="rId7"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grpSp>
      <p:sp>
        <p:nvSpPr>
          <p:cNvPr id="59" name="TextBox 58">
            <a:extLst>
              <a:ext uri="{FF2B5EF4-FFF2-40B4-BE49-F238E27FC236}">
                <a16:creationId xmlns:a16="http://schemas.microsoft.com/office/drawing/2014/main" id="{CA7F6C03-DE0F-2F31-14DF-C4EF9639040C}"/>
              </a:ext>
            </a:extLst>
          </p:cNvPr>
          <p:cNvSpPr txBox="1"/>
          <p:nvPr/>
        </p:nvSpPr>
        <p:spPr>
          <a:xfrm>
            <a:off x="677965" y="1631252"/>
            <a:ext cx="3689721" cy="3595495"/>
          </a:xfrm>
          <a:prstGeom prst="rect">
            <a:avLst/>
          </a:prstGeom>
          <a:noFill/>
        </p:spPr>
        <p:txBody>
          <a:bodyPr wrap="square" rtlCol="0">
            <a:spAutoFit/>
          </a:bodyPr>
          <a:lstStyle/>
          <a:p>
            <a:pPr algn="ctr"/>
            <a:r>
              <a:rPr lang="en-US" sz="5500" b="1" i="0" dirty="0">
                <a:solidFill>
                  <a:srgbClr val="3C3C3C"/>
                </a:solidFill>
                <a:effectLst/>
                <a:latin typeface="Aparajita" panose="02020603050405020304" pitchFamily="18" charset="0"/>
                <a:cs typeface="Aparajita" panose="02020603050405020304" pitchFamily="18" charset="0"/>
              </a:rPr>
              <a:t>Strategies </a:t>
            </a:r>
          </a:p>
          <a:p>
            <a:pPr algn="ctr"/>
            <a:r>
              <a:rPr lang="en-US" sz="5500" b="1" i="0" dirty="0">
                <a:solidFill>
                  <a:srgbClr val="3C3C3C"/>
                </a:solidFill>
                <a:effectLst/>
                <a:latin typeface="Aparajita" panose="02020603050405020304" pitchFamily="18" charset="0"/>
                <a:cs typeface="Aparajita" panose="02020603050405020304" pitchFamily="18" charset="0"/>
              </a:rPr>
              <a:t>for </a:t>
            </a:r>
          </a:p>
          <a:p>
            <a:pPr algn="ctr"/>
            <a:r>
              <a:rPr lang="en-US" sz="5500" b="1" i="0" dirty="0">
                <a:solidFill>
                  <a:srgbClr val="3C3C3C"/>
                </a:solidFill>
                <a:effectLst/>
                <a:latin typeface="Aparajita" panose="02020603050405020304" pitchFamily="18" charset="0"/>
                <a:cs typeface="Aparajita" panose="02020603050405020304" pitchFamily="18" charset="0"/>
              </a:rPr>
              <a:t>Application </a:t>
            </a:r>
          </a:p>
          <a:p>
            <a:pPr algn="ctr"/>
            <a:r>
              <a:rPr lang="en-US" sz="5500" b="1" i="0" dirty="0">
                <a:solidFill>
                  <a:srgbClr val="3C3C3C"/>
                </a:solidFill>
                <a:effectLst/>
                <a:latin typeface="Aparajita" panose="02020603050405020304" pitchFamily="18" charset="0"/>
                <a:cs typeface="Aparajita" panose="02020603050405020304" pitchFamily="18" charset="0"/>
              </a:rPr>
              <a:t>Deployment</a:t>
            </a:r>
          </a:p>
        </p:txBody>
      </p:sp>
    </p:spTree>
    <p:extLst>
      <p:ext uri="{BB962C8B-B14F-4D97-AF65-F5344CB8AC3E}">
        <p14:creationId xmlns:p14="http://schemas.microsoft.com/office/powerpoint/2010/main" val="53078999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C9C0B7-D936-FBC5-D377-133FCE9A01C9}"/>
              </a:ext>
            </a:extLst>
          </p:cNvPr>
          <p:cNvSpPr>
            <a:spLocks noGrp="1"/>
          </p:cNvSpPr>
          <p:nvPr>
            <p:ph type="title"/>
          </p:nvPr>
        </p:nvSpPr>
        <p:spPr/>
        <p:txBody>
          <a:bodyPr>
            <a:normAutofit/>
          </a:bodyPr>
          <a:lstStyle/>
          <a:p>
            <a:r>
              <a:rPr lang="en-US" sz="6600" b="1" dirty="0">
                <a:latin typeface="Aparajita" panose="02020603050405020304" pitchFamily="18" charset="0"/>
                <a:cs typeface="Aparajita" panose="02020603050405020304" pitchFamily="18" charset="0"/>
              </a:rPr>
              <a:t>Important Linux Commands</a:t>
            </a:r>
            <a:r>
              <a:rPr lang="en-US" sz="6600" dirty="0">
                <a:latin typeface="Aparajita" panose="02020603050405020304" pitchFamily="18" charset="0"/>
                <a:cs typeface="Aparajita" panose="02020603050405020304" pitchFamily="18" charset="0"/>
              </a:rPr>
              <a:t> </a:t>
            </a:r>
          </a:p>
        </p:txBody>
      </p:sp>
      <p:sp>
        <p:nvSpPr>
          <p:cNvPr id="5" name="TextBox 4">
            <a:extLst>
              <a:ext uri="{FF2B5EF4-FFF2-40B4-BE49-F238E27FC236}">
                <a16:creationId xmlns:a16="http://schemas.microsoft.com/office/drawing/2014/main" id="{27784757-683C-115B-1AFA-DCD2911E42E4}"/>
              </a:ext>
            </a:extLst>
          </p:cNvPr>
          <p:cNvSpPr txBox="1"/>
          <p:nvPr/>
        </p:nvSpPr>
        <p:spPr>
          <a:xfrm>
            <a:off x="838200" y="1934818"/>
            <a:ext cx="9978887" cy="1200329"/>
          </a:xfrm>
          <a:prstGeom prst="rect">
            <a:avLst/>
          </a:prstGeom>
          <a:noFill/>
        </p:spPr>
        <p:txBody>
          <a:bodyPr wrap="square" rtlCol="0">
            <a:spAutoFit/>
          </a:bodyPr>
          <a:lstStyle/>
          <a:p>
            <a:r>
              <a:rPr lang="en-US" b="1" dirty="0">
                <a:latin typeface="Abadi" panose="020B0604020104020204" pitchFamily="34" charset="0"/>
              </a:rPr>
              <a:t>1.   </a:t>
            </a:r>
            <a:r>
              <a:rPr lang="en-US" b="1" dirty="0" err="1">
                <a:latin typeface="Abadi" panose="020B0604020104020204" pitchFamily="34" charset="0"/>
              </a:rPr>
              <a:t>ssh</a:t>
            </a:r>
            <a:r>
              <a:rPr lang="en-US" b="1" dirty="0">
                <a:latin typeface="Abadi" panose="020B0604020104020204" pitchFamily="34" charset="0"/>
              </a:rPr>
              <a:t> </a:t>
            </a:r>
            <a:r>
              <a:rPr lang="en-US" dirty="0">
                <a:latin typeface="Abadi" panose="020B0604020104020204" pitchFamily="34" charset="0"/>
              </a:rPr>
              <a:t>– Stands for </a:t>
            </a:r>
            <a:r>
              <a:rPr lang="en-US" b="0" i="0" dirty="0">
                <a:effectLst/>
                <a:latin typeface="Abadi" panose="020B0604020104020204" pitchFamily="34" charset="0"/>
              </a:rPr>
              <a:t>Secure Shell, it </a:t>
            </a:r>
            <a:r>
              <a:rPr lang="en-US" dirty="0">
                <a:latin typeface="Abadi" panose="020B0604020104020204" pitchFamily="34" charset="0"/>
              </a:rPr>
              <a:t>is </a:t>
            </a:r>
            <a:r>
              <a:rPr lang="en-US" b="0" i="0" dirty="0">
                <a:effectLst/>
                <a:latin typeface="Abadi" panose="020B0604020104020204" pitchFamily="34" charset="0"/>
              </a:rPr>
              <a:t>used for securely accessing and managing remote servers and network devices.</a:t>
            </a:r>
          </a:p>
          <a:p>
            <a:endParaRPr lang="en-US" b="0" i="0" dirty="0">
              <a:effectLst/>
              <a:latin typeface="Abadi" panose="020B0604020104020204" pitchFamily="34" charset="0"/>
            </a:endParaRPr>
          </a:p>
          <a:p>
            <a:r>
              <a:rPr lang="en-US" dirty="0">
                <a:latin typeface="Abadi" panose="020B0604020104020204" pitchFamily="34" charset="0"/>
              </a:rPr>
              <a:t>Example: </a:t>
            </a:r>
            <a:r>
              <a:rPr lang="en-US" dirty="0" err="1">
                <a:latin typeface="Abadi" panose="020B0604020104020204" pitchFamily="34" charset="0"/>
              </a:rPr>
              <a:t>sudo</a:t>
            </a:r>
            <a:r>
              <a:rPr lang="en-US" dirty="0">
                <a:latin typeface="Abadi" panose="020B0604020104020204" pitchFamily="34" charset="0"/>
              </a:rPr>
              <a:t> </a:t>
            </a:r>
            <a:r>
              <a:rPr lang="en-US" dirty="0" err="1">
                <a:latin typeface="Abadi" panose="020B0604020104020204" pitchFamily="34" charset="0"/>
              </a:rPr>
              <a:t>ssh</a:t>
            </a:r>
            <a:r>
              <a:rPr lang="en-US" dirty="0">
                <a:latin typeface="Abadi" panose="020B0604020104020204" pitchFamily="34" charset="0"/>
              </a:rPr>
              <a:t> –</a:t>
            </a:r>
            <a:r>
              <a:rPr lang="en-US" dirty="0" err="1">
                <a:latin typeface="Abadi" panose="020B0604020104020204" pitchFamily="34" charset="0"/>
              </a:rPr>
              <a:t>i</a:t>
            </a:r>
            <a:r>
              <a:rPr lang="en-US" dirty="0">
                <a:latin typeface="Abadi" panose="020B0604020104020204" pitchFamily="34" charset="0"/>
              </a:rPr>
              <a:t> “TWS-</a:t>
            </a:r>
            <a:r>
              <a:rPr lang="en-US" dirty="0" err="1">
                <a:latin typeface="Abadi" panose="020B0604020104020204" pitchFamily="34" charset="0"/>
              </a:rPr>
              <a:t>key.pem</a:t>
            </a:r>
            <a:r>
              <a:rPr lang="en-US" dirty="0">
                <a:latin typeface="Abadi" panose="020B0604020104020204" pitchFamily="34" charset="0"/>
              </a:rPr>
              <a:t>” </a:t>
            </a:r>
            <a:r>
              <a:rPr lang="en-US" b="0" i="0" dirty="0" err="1">
                <a:effectLst/>
                <a:latin typeface="Abadi" panose="020B0604020104020204" pitchFamily="34" charset="0"/>
              </a:rPr>
              <a:t>username@remote-server</a:t>
            </a:r>
            <a:endParaRPr lang="en-US" dirty="0">
              <a:latin typeface="Abadi" panose="020B0604020104020204" pitchFamily="34" charset="0"/>
            </a:endParaRPr>
          </a:p>
        </p:txBody>
      </p:sp>
      <p:sp>
        <p:nvSpPr>
          <p:cNvPr id="9" name="TextBox 8">
            <a:extLst>
              <a:ext uri="{FF2B5EF4-FFF2-40B4-BE49-F238E27FC236}">
                <a16:creationId xmlns:a16="http://schemas.microsoft.com/office/drawing/2014/main" id="{D3E25684-0F84-4C2F-2582-DCDF2C63CE1F}"/>
              </a:ext>
            </a:extLst>
          </p:cNvPr>
          <p:cNvSpPr txBox="1"/>
          <p:nvPr/>
        </p:nvSpPr>
        <p:spPr>
          <a:xfrm>
            <a:off x="838199" y="3373659"/>
            <a:ext cx="9978887" cy="2585323"/>
          </a:xfrm>
          <a:prstGeom prst="rect">
            <a:avLst/>
          </a:prstGeom>
          <a:noFill/>
        </p:spPr>
        <p:txBody>
          <a:bodyPr wrap="square" rtlCol="0">
            <a:spAutoFit/>
          </a:bodyPr>
          <a:lstStyle/>
          <a:p>
            <a:r>
              <a:rPr lang="en-US" altLang="en-US" b="1" dirty="0">
                <a:latin typeface="Abadi" panose="020B0604020104020204" pitchFamily="34" charset="0"/>
              </a:rPr>
              <a:t>2.   </a:t>
            </a:r>
            <a:r>
              <a:rPr lang="en-US" altLang="en-US" b="1" dirty="0" err="1">
                <a:latin typeface="Abadi" panose="020B0604020104020204" pitchFamily="34" charset="0"/>
              </a:rPr>
              <a:t>scp</a:t>
            </a:r>
            <a:r>
              <a:rPr lang="en-US" altLang="en-US" sz="1800" b="1" dirty="0">
                <a:latin typeface="Abadi" panose="020B0604020104020204" pitchFamily="34" charset="0"/>
              </a:rPr>
              <a:t> -</a:t>
            </a:r>
            <a:r>
              <a:rPr kumimoji="0" lang="en-US" altLang="en-US" sz="1800" b="0" i="0" u="none" strike="noStrike" cap="none" normalizeH="0" baseline="0" dirty="0">
                <a:ln>
                  <a:noFill/>
                </a:ln>
                <a:effectLst/>
                <a:latin typeface="Abadi" panose="020B0604020104020204" pitchFamily="34" charset="0"/>
              </a:rPr>
              <a:t> </a:t>
            </a:r>
            <a:r>
              <a:rPr lang="en-US" altLang="en-US" dirty="0">
                <a:latin typeface="Abadi" panose="020B0604020104020204" pitchFamily="34" charset="0"/>
              </a:rPr>
              <a:t>S</a:t>
            </a:r>
            <a:r>
              <a:rPr kumimoji="0" lang="en-US" altLang="en-US" sz="1800" b="0" i="0" u="none" strike="noStrike" cap="none" normalizeH="0" baseline="0" dirty="0">
                <a:ln>
                  <a:noFill/>
                </a:ln>
                <a:effectLst/>
                <a:latin typeface="Abadi" panose="020B0604020104020204" pitchFamily="34" charset="0"/>
              </a:rPr>
              <a:t>tands for Secure Copy, and it is a command-line utility for securely copying files and directories between hosts over an SSH (Secure Shell) connection.</a:t>
            </a:r>
          </a:p>
          <a:p>
            <a:endParaRPr kumimoji="0" lang="en-US" altLang="en-US" sz="1800" b="0" i="0" u="none" strike="noStrike" cap="none" normalizeH="0" baseline="0" dirty="0">
              <a:ln>
                <a:noFill/>
              </a:ln>
              <a:effectLst/>
              <a:latin typeface="Abadi" panose="020B0604020104020204" pitchFamily="34" charset="0"/>
            </a:endParaRPr>
          </a:p>
          <a:p>
            <a:r>
              <a:rPr lang="en-US" dirty="0">
                <a:latin typeface="Abadi" panose="020B0604020104020204" pitchFamily="34" charset="0"/>
              </a:rPr>
              <a:t>Example: </a:t>
            </a:r>
          </a:p>
          <a:p>
            <a:r>
              <a:rPr lang="en-US" dirty="0">
                <a:latin typeface="Abadi" panose="020B0604020104020204" pitchFamily="34" charset="0"/>
              </a:rPr>
              <a:t>a. From local to server: </a:t>
            </a:r>
          </a:p>
          <a:p>
            <a:r>
              <a:rPr lang="en-US" dirty="0" err="1">
                <a:latin typeface="Abadi" panose="020B0604020104020204" pitchFamily="34" charset="0"/>
              </a:rPr>
              <a:t>sudo</a:t>
            </a:r>
            <a:r>
              <a:rPr lang="en-US" dirty="0">
                <a:latin typeface="Abadi" panose="020B0604020104020204" pitchFamily="34" charset="0"/>
              </a:rPr>
              <a:t> </a:t>
            </a:r>
            <a:r>
              <a:rPr lang="en-US" dirty="0" err="1">
                <a:latin typeface="Abadi" panose="020B0604020104020204" pitchFamily="34" charset="0"/>
              </a:rPr>
              <a:t>scp</a:t>
            </a:r>
            <a:r>
              <a:rPr lang="en-US" dirty="0">
                <a:latin typeface="Abadi" panose="020B0604020104020204" pitchFamily="34" charset="0"/>
              </a:rPr>
              <a:t> –I “TWS-</a:t>
            </a:r>
            <a:r>
              <a:rPr lang="en-US" dirty="0" err="1">
                <a:latin typeface="Abadi" panose="020B0604020104020204" pitchFamily="34" charset="0"/>
              </a:rPr>
              <a:t>key.pem</a:t>
            </a:r>
            <a:r>
              <a:rPr lang="en-US" dirty="0">
                <a:latin typeface="Abadi" panose="020B0604020104020204" pitchFamily="34" charset="0"/>
              </a:rPr>
              <a:t>” </a:t>
            </a:r>
            <a:r>
              <a:rPr lang="en-US" dirty="0" err="1">
                <a:latin typeface="Abadi" panose="020B0604020104020204" pitchFamily="34" charset="0"/>
              </a:rPr>
              <a:t>filename.type</a:t>
            </a:r>
            <a:r>
              <a:rPr lang="en-US" dirty="0">
                <a:latin typeface="Abadi" panose="020B0604020104020204" pitchFamily="34" charset="0"/>
              </a:rPr>
              <a:t> </a:t>
            </a:r>
            <a:r>
              <a:rPr lang="en-US" b="0" i="0" dirty="0" err="1">
                <a:effectLst/>
                <a:latin typeface="Abadi" panose="020B0604020104020204" pitchFamily="34" charset="0"/>
              </a:rPr>
              <a:t>username@remote-server</a:t>
            </a:r>
            <a:r>
              <a:rPr lang="en-US" b="0" i="0" dirty="0">
                <a:effectLst/>
                <a:latin typeface="Abadi" panose="020B0604020104020204" pitchFamily="34" charset="0"/>
              </a:rPr>
              <a:t>:/path/to/destination/</a:t>
            </a:r>
          </a:p>
          <a:p>
            <a:endParaRPr lang="en-US" dirty="0">
              <a:latin typeface="Abadi" panose="020B0604020104020204" pitchFamily="34" charset="0"/>
            </a:endParaRPr>
          </a:p>
          <a:p>
            <a:r>
              <a:rPr lang="en-US" dirty="0">
                <a:latin typeface="Abadi" panose="020B0604020104020204" pitchFamily="34" charset="0"/>
              </a:rPr>
              <a:t>b. From server to local:</a:t>
            </a:r>
          </a:p>
          <a:p>
            <a:r>
              <a:rPr lang="en-US" dirty="0" err="1">
                <a:latin typeface="Abadi" panose="020B0604020104020204" pitchFamily="34" charset="0"/>
              </a:rPr>
              <a:t>sudo</a:t>
            </a:r>
            <a:r>
              <a:rPr lang="en-US" dirty="0">
                <a:latin typeface="Abadi" panose="020B0604020104020204" pitchFamily="34" charset="0"/>
              </a:rPr>
              <a:t> </a:t>
            </a:r>
            <a:r>
              <a:rPr lang="en-US" dirty="0" err="1">
                <a:latin typeface="Abadi" panose="020B0604020104020204" pitchFamily="34" charset="0"/>
              </a:rPr>
              <a:t>scp</a:t>
            </a:r>
            <a:r>
              <a:rPr lang="en-US" dirty="0">
                <a:latin typeface="Abadi" panose="020B0604020104020204" pitchFamily="34" charset="0"/>
              </a:rPr>
              <a:t> –I “TWS-</a:t>
            </a:r>
            <a:r>
              <a:rPr lang="en-US" dirty="0" err="1">
                <a:latin typeface="Abadi" panose="020B0604020104020204" pitchFamily="34" charset="0"/>
              </a:rPr>
              <a:t>key.pem</a:t>
            </a:r>
            <a:r>
              <a:rPr lang="en-US" dirty="0">
                <a:latin typeface="Abadi" panose="020B0604020104020204" pitchFamily="34" charset="0"/>
              </a:rPr>
              <a:t>” </a:t>
            </a:r>
            <a:r>
              <a:rPr lang="fr-FR" dirty="0" err="1">
                <a:latin typeface="Abadi" panose="020B0604020104020204" pitchFamily="34" charset="0"/>
              </a:rPr>
              <a:t>username@remote-server</a:t>
            </a:r>
            <a:r>
              <a:rPr lang="fr-FR" dirty="0">
                <a:latin typeface="Abadi" panose="020B0604020104020204" pitchFamily="34" charset="0"/>
              </a:rPr>
              <a:t>:/</a:t>
            </a:r>
            <a:r>
              <a:rPr lang="fr-FR" dirty="0" err="1">
                <a:latin typeface="Abadi" panose="020B0604020104020204" pitchFamily="34" charset="0"/>
              </a:rPr>
              <a:t>path</a:t>
            </a:r>
            <a:r>
              <a:rPr lang="fr-FR" dirty="0">
                <a:latin typeface="Abadi" panose="020B0604020104020204" pitchFamily="34" charset="0"/>
              </a:rPr>
              <a:t>/to/remotefile.txt /local/destination/</a:t>
            </a:r>
          </a:p>
        </p:txBody>
      </p:sp>
    </p:spTree>
    <p:extLst>
      <p:ext uri="{BB962C8B-B14F-4D97-AF65-F5344CB8AC3E}">
        <p14:creationId xmlns:p14="http://schemas.microsoft.com/office/powerpoint/2010/main" val="251171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0DDB-3CB2-A52B-9A63-4D6ACB47FC9E}"/>
              </a:ext>
            </a:extLst>
          </p:cNvPr>
          <p:cNvSpPr>
            <a:spLocks noGrp="1"/>
          </p:cNvSpPr>
          <p:nvPr>
            <p:ph type="title"/>
          </p:nvPr>
        </p:nvSpPr>
        <p:spPr/>
        <p:txBody>
          <a:bodyPr>
            <a:normAutofit/>
          </a:bodyPr>
          <a:lstStyle/>
          <a:p>
            <a:r>
              <a:rPr lang="en-US" sz="6500" b="1" dirty="0">
                <a:latin typeface="Aparajita" panose="02020603050405020304" pitchFamily="18" charset="0"/>
                <a:cs typeface="Aparajita" panose="02020603050405020304" pitchFamily="18" charset="0"/>
              </a:rPr>
              <a:t>AWS Global Infrastructure</a:t>
            </a:r>
          </a:p>
        </p:txBody>
      </p:sp>
      <p:grpSp>
        <p:nvGrpSpPr>
          <p:cNvPr id="6" name="Group 5">
            <a:extLst>
              <a:ext uri="{FF2B5EF4-FFF2-40B4-BE49-F238E27FC236}">
                <a16:creationId xmlns:a16="http://schemas.microsoft.com/office/drawing/2014/main" id="{5971C4D6-419F-CACB-6D69-81147D810210}"/>
              </a:ext>
            </a:extLst>
          </p:cNvPr>
          <p:cNvGrpSpPr/>
          <p:nvPr/>
        </p:nvGrpSpPr>
        <p:grpSpPr>
          <a:xfrm>
            <a:off x="1806420" y="1546594"/>
            <a:ext cx="8941093" cy="4936681"/>
            <a:chOff x="1806420" y="1546594"/>
            <a:chExt cx="8941093" cy="4936681"/>
          </a:xfrm>
        </p:grpSpPr>
        <p:sp>
          <p:nvSpPr>
            <p:cNvPr id="3" name="Rectangle: Rounded Corners 2">
              <a:extLst>
                <a:ext uri="{FF2B5EF4-FFF2-40B4-BE49-F238E27FC236}">
                  <a16:creationId xmlns:a16="http://schemas.microsoft.com/office/drawing/2014/main" id="{FCADC7BC-058C-7534-F6B1-3A7F7362FD39}"/>
                </a:ext>
              </a:extLst>
            </p:cNvPr>
            <p:cNvSpPr/>
            <p:nvPr/>
          </p:nvSpPr>
          <p:spPr>
            <a:xfrm>
              <a:off x="3104320" y="2601904"/>
              <a:ext cx="5102087" cy="314076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1" name="Rectangle: Diagonal Corners Rounded 10">
              <a:extLst>
                <a:ext uri="{FF2B5EF4-FFF2-40B4-BE49-F238E27FC236}">
                  <a16:creationId xmlns:a16="http://schemas.microsoft.com/office/drawing/2014/main" id="{D5374B34-649C-661D-B370-A057265036BB}"/>
                </a:ext>
              </a:extLst>
            </p:cNvPr>
            <p:cNvSpPr/>
            <p:nvPr/>
          </p:nvSpPr>
          <p:spPr>
            <a:xfrm>
              <a:off x="3833974" y="3272944"/>
              <a:ext cx="901189" cy="1802295"/>
            </a:xfrm>
            <a:prstGeom prst="round2DiagRect">
              <a:avLst>
                <a:gd name="adj1" fmla="val 16667"/>
                <a:gd name="adj2" fmla="val 0"/>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C39224E3-75CF-CA2B-3E61-AC775B91312B}"/>
                </a:ext>
              </a:extLst>
            </p:cNvPr>
            <p:cNvSpPr/>
            <p:nvPr/>
          </p:nvSpPr>
          <p:spPr>
            <a:xfrm>
              <a:off x="6205510" y="2338517"/>
              <a:ext cx="649357" cy="5267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66789346-C1D7-1CE2-00DB-0D8492AB1BB1}"/>
                </a:ext>
              </a:extLst>
            </p:cNvPr>
            <p:cNvSpPr txBox="1"/>
            <p:nvPr/>
          </p:nvSpPr>
          <p:spPr>
            <a:xfrm>
              <a:off x="6306866" y="2393586"/>
              <a:ext cx="404278" cy="400110"/>
            </a:xfrm>
            <a:prstGeom prst="rect">
              <a:avLst/>
            </a:prstGeom>
            <a:noFill/>
          </p:spPr>
          <p:txBody>
            <a:bodyPr wrap="none" rtlCol="0">
              <a:spAutoFit/>
            </a:bodyPr>
            <a:lstStyle/>
            <a:p>
              <a:r>
                <a:rPr lang="en-US" sz="2000" dirty="0">
                  <a:latin typeface="Abadi" panose="020B0604020104020204" pitchFamily="34" charset="0"/>
                </a:rPr>
                <a:t>IG</a:t>
              </a:r>
            </a:p>
          </p:txBody>
        </p:sp>
        <p:sp>
          <p:nvSpPr>
            <p:cNvPr id="16" name="Oval 15">
              <a:extLst>
                <a:ext uri="{FF2B5EF4-FFF2-40B4-BE49-F238E27FC236}">
                  <a16:creationId xmlns:a16="http://schemas.microsoft.com/office/drawing/2014/main" id="{28017ADA-FE57-D616-ADBC-A20A8AEDFBB3}"/>
                </a:ext>
              </a:extLst>
            </p:cNvPr>
            <p:cNvSpPr/>
            <p:nvPr/>
          </p:nvSpPr>
          <p:spPr>
            <a:xfrm>
              <a:off x="8041318" y="3906186"/>
              <a:ext cx="636104" cy="5300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EB571C9-525B-B8A3-E5E0-54C3DC854FE2}"/>
                </a:ext>
              </a:extLst>
            </p:cNvPr>
            <p:cNvCxnSpPr>
              <a:cxnSpLocks/>
              <a:stCxn id="19" idx="0"/>
              <a:endCxn id="16" idx="2"/>
            </p:cNvCxnSpPr>
            <p:nvPr/>
          </p:nvCxnSpPr>
          <p:spPr>
            <a:xfrm flipV="1">
              <a:off x="7265650" y="4171230"/>
              <a:ext cx="775668" cy="1056"/>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6B7DA9D7-0D6C-47A6-A104-FC01B46A7FD8}"/>
                </a:ext>
              </a:extLst>
            </p:cNvPr>
            <p:cNvSpPr txBox="1"/>
            <p:nvPr/>
          </p:nvSpPr>
          <p:spPr>
            <a:xfrm>
              <a:off x="8041318" y="3969519"/>
              <a:ext cx="646331" cy="400110"/>
            </a:xfrm>
            <a:prstGeom prst="rect">
              <a:avLst/>
            </a:prstGeom>
            <a:noFill/>
          </p:spPr>
          <p:txBody>
            <a:bodyPr wrap="none" rtlCol="0">
              <a:spAutoFit/>
            </a:bodyPr>
            <a:lstStyle/>
            <a:p>
              <a:r>
                <a:rPr lang="en-US" sz="2000" dirty="0">
                  <a:latin typeface="Abadi" panose="020B0604020104020204" pitchFamily="34" charset="0"/>
                </a:rPr>
                <a:t>VPG</a:t>
              </a:r>
            </a:p>
          </p:txBody>
        </p:sp>
        <p:sp>
          <p:nvSpPr>
            <p:cNvPr id="26" name="Rectangle 25">
              <a:extLst>
                <a:ext uri="{FF2B5EF4-FFF2-40B4-BE49-F238E27FC236}">
                  <a16:creationId xmlns:a16="http://schemas.microsoft.com/office/drawing/2014/main" id="{5D6605A4-ADFA-2394-9450-F8510E69FCD7}"/>
                </a:ext>
              </a:extLst>
            </p:cNvPr>
            <p:cNvSpPr/>
            <p:nvPr/>
          </p:nvSpPr>
          <p:spPr>
            <a:xfrm>
              <a:off x="9386058" y="3878543"/>
              <a:ext cx="1361455"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BABB08D9-B423-7CF7-D17D-8420068D8A3F}"/>
                </a:ext>
              </a:extLst>
            </p:cNvPr>
            <p:cNvSpPr txBox="1"/>
            <p:nvPr/>
          </p:nvSpPr>
          <p:spPr>
            <a:xfrm>
              <a:off x="9458946" y="3911140"/>
              <a:ext cx="1167307" cy="646331"/>
            </a:xfrm>
            <a:prstGeom prst="rect">
              <a:avLst/>
            </a:prstGeom>
            <a:noFill/>
          </p:spPr>
          <p:txBody>
            <a:bodyPr wrap="none" rtlCol="0">
              <a:spAutoFit/>
            </a:bodyPr>
            <a:lstStyle/>
            <a:p>
              <a:r>
                <a:rPr lang="en-US" dirty="0">
                  <a:latin typeface="Abadi" panose="020B0604020104020204" pitchFamily="34" charset="0"/>
                </a:rPr>
                <a:t>Corporate</a:t>
              </a:r>
            </a:p>
            <a:p>
              <a:r>
                <a:rPr lang="en-US" dirty="0">
                  <a:latin typeface="Abadi" panose="020B0604020104020204" pitchFamily="34" charset="0"/>
                </a:rPr>
                <a:t>N/W</a:t>
              </a:r>
            </a:p>
          </p:txBody>
        </p:sp>
        <p:cxnSp>
          <p:nvCxnSpPr>
            <p:cNvPr id="29" name="Straight Arrow Connector 28">
              <a:extLst>
                <a:ext uri="{FF2B5EF4-FFF2-40B4-BE49-F238E27FC236}">
                  <a16:creationId xmlns:a16="http://schemas.microsoft.com/office/drawing/2014/main" id="{338751B0-12FA-792D-93DD-8111A8CB8CD8}"/>
                </a:ext>
              </a:extLst>
            </p:cNvPr>
            <p:cNvCxnSpPr>
              <a:cxnSpLocks/>
            </p:cNvCxnSpPr>
            <p:nvPr/>
          </p:nvCxnSpPr>
          <p:spPr>
            <a:xfrm flipV="1">
              <a:off x="8690472" y="4140820"/>
              <a:ext cx="576311" cy="7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85CB70E4-B57E-6CB4-A5AA-BDA1007B4C7B}"/>
                </a:ext>
              </a:extLst>
            </p:cNvPr>
            <p:cNvSpPr/>
            <p:nvPr/>
          </p:nvSpPr>
          <p:spPr>
            <a:xfrm>
              <a:off x="4142226" y="3751798"/>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56F91EA3-651F-30AF-A712-7B4AD25B8080}"/>
                </a:ext>
              </a:extLst>
            </p:cNvPr>
            <p:cNvSpPr/>
            <p:nvPr/>
          </p:nvSpPr>
          <p:spPr>
            <a:xfrm>
              <a:off x="4160302" y="4257211"/>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417DD08-4363-7168-63FA-400C7E53C440}"/>
                </a:ext>
              </a:extLst>
            </p:cNvPr>
            <p:cNvSpPr/>
            <p:nvPr/>
          </p:nvSpPr>
          <p:spPr>
            <a:xfrm>
              <a:off x="5535128" y="3958327"/>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A1FFF893-B9D9-8226-B347-A7EFF9F20BB5}"/>
                </a:ext>
              </a:extLst>
            </p:cNvPr>
            <p:cNvSpPr/>
            <p:nvPr/>
          </p:nvSpPr>
          <p:spPr>
            <a:xfrm>
              <a:off x="6670693" y="3723403"/>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083E8091-0177-FD51-564F-0A67E4A7B4E8}"/>
                </a:ext>
              </a:extLst>
            </p:cNvPr>
            <p:cNvSpPr/>
            <p:nvPr/>
          </p:nvSpPr>
          <p:spPr>
            <a:xfrm>
              <a:off x="6655569" y="4242805"/>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TextBox 36">
              <a:extLst>
                <a:ext uri="{FF2B5EF4-FFF2-40B4-BE49-F238E27FC236}">
                  <a16:creationId xmlns:a16="http://schemas.microsoft.com/office/drawing/2014/main" id="{5A150E25-9881-6559-7158-9E2D45C57B7A}"/>
                </a:ext>
              </a:extLst>
            </p:cNvPr>
            <p:cNvSpPr txBox="1"/>
            <p:nvPr/>
          </p:nvSpPr>
          <p:spPr>
            <a:xfrm>
              <a:off x="4165058" y="3764499"/>
              <a:ext cx="304892" cy="369332"/>
            </a:xfrm>
            <a:prstGeom prst="rect">
              <a:avLst/>
            </a:prstGeom>
            <a:noFill/>
          </p:spPr>
          <p:txBody>
            <a:bodyPr wrap="none" rtlCol="0">
              <a:spAutoFit/>
            </a:bodyPr>
            <a:lstStyle/>
            <a:p>
              <a:r>
                <a:rPr lang="en-US" dirty="0">
                  <a:solidFill>
                    <a:schemeClr val="accent1"/>
                  </a:solidFill>
                </a:rPr>
                <a:t>X</a:t>
              </a:r>
            </a:p>
          </p:txBody>
        </p:sp>
        <p:sp>
          <p:nvSpPr>
            <p:cNvPr id="38" name="TextBox 37">
              <a:extLst>
                <a:ext uri="{FF2B5EF4-FFF2-40B4-BE49-F238E27FC236}">
                  <a16:creationId xmlns:a16="http://schemas.microsoft.com/office/drawing/2014/main" id="{CD3F0850-79A1-0D06-BE77-00873FA12847}"/>
                </a:ext>
              </a:extLst>
            </p:cNvPr>
            <p:cNvSpPr txBox="1"/>
            <p:nvPr/>
          </p:nvSpPr>
          <p:spPr>
            <a:xfrm>
              <a:off x="5552138" y="3947872"/>
              <a:ext cx="292068" cy="369332"/>
            </a:xfrm>
            <a:prstGeom prst="rect">
              <a:avLst/>
            </a:prstGeom>
            <a:noFill/>
          </p:spPr>
          <p:txBody>
            <a:bodyPr wrap="none" rtlCol="0">
              <a:spAutoFit/>
            </a:bodyPr>
            <a:lstStyle/>
            <a:p>
              <a:r>
                <a:rPr lang="en-US" dirty="0">
                  <a:solidFill>
                    <a:schemeClr val="accent1"/>
                  </a:solidFill>
                </a:rPr>
                <a:t>Z</a:t>
              </a:r>
            </a:p>
          </p:txBody>
        </p:sp>
        <p:sp>
          <p:nvSpPr>
            <p:cNvPr id="39" name="TextBox 38">
              <a:extLst>
                <a:ext uri="{FF2B5EF4-FFF2-40B4-BE49-F238E27FC236}">
                  <a16:creationId xmlns:a16="http://schemas.microsoft.com/office/drawing/2014/main" id="{59440689-4526-6408-230F-49719442206F}"/>
                </a:ext>
              </a:extLst>
            </p:cNvPr>
            <p:cNvSpPr txBox="1"/>
            <p:nvPr/>
          </p:nvSpPr>
          <p:spPr>
            <a:xfrm>
              <a:off x="4175116" y="4277467"/>
              <a:ext cx="296876" cy="369332"/>
            </a:xfrm>
            <a:prstGeom prst="rect">
              <a:avLst/>
            </a:prstGeom>
            <a:noFill/>
          </p:spPr>
          <p:txBody>
            <a:bodyPr wrap="none" rtlCol="0">
              <a:spAutoFit/>
            </a:bodyPr>
            <a:lstStyle/>
            <a:p>
              <a:r>
                <a:rPr lang="en-US" dirty="0">
                  <a:solidFill>
                    <a:schemeClr val="accent1"/>
                  </a:solidFill>
                </a:rPr>
                <a:t>Y</a:t>
              </a:r>
            </a:p>
          </p:txBody>
        </p:sp>
        <p:sp>
          <p:nvSpPr>
            <p:cNvPr id="40" name="TextBox 39">
              <a:extLst>
                <a:ext uri="{FF2B5EF4-FFF2-40B4-BE49-F238E27FC236}">
                  <a16:creationId xmlns:a16="http://schemas.microsoft.com/office/drawing/2014/main" id="{DB6EE85E-3918-0EDC-6B6C-BEE0406058DE}"/>
                </a:ext>
              </a:extLst>
            </p:cNvPr>
            <p:cNvSpPr txBox="1"/>
            <p:nvPr/>
          </p:nvSpPr>
          <p:spPr>
            <a:xfrm>
              <a:off x="6677157" y="3711880"/>
              <a:ext cx="304892" cy="369332"/>
            </a:xfrm>
            <a:prstGeom prst="rect">
              <a:avLst/>
            </a:prstGeom>
            <a:noFill/>
          </p:spPr>
          <p:txBody>
            <a:bodyPr wrap="none" rtlCol="0">
              <a:spAutoFit/>
            </a:bodyPr>
            <a:lstStyle/>
            <a:p>
              <a:r>
                <a:rPr lang="en-US" dirty="0">
                  <a:solidFill>
                    <a:schemeClr val="accent1"/>
                  </a:solidFill>
                </a:rPr>
                <a:t>E</a:t>
              </a:r>
            </a:p>
          </p:txBody>
        </p:sp>
        <p:sp>
          <p:nvSpPr>
            <p:cNvPr id="42" name="TextBox 41">
              <a:extLst>
                <a:ext uri="{FF2B5EF4-FFF2-40B4-BE49-F238E27FC236}">
                  <a16:creationId xmlns:a16="http://schemas.microsoft.com/office/drawing/2014/main" id="{3E62F712-ADFC-40F7-D95B-0E615D5E0849}"/>
                </a:ext>
              </a:extLst>
            </p:cNvPr>
            <p:cNvSpPr txBox="1"/>
            <p:nvPr/>
          </p:nvSpPr>
          <p:spPr>
            <a:xfrm>
              <a:off x="6691355" y="4258124"/>
              <a:ext cx="290464" cy="369332"/>
            </a:xfrm>
            <a:prstGeom prst="rect">
              <a:avLst/>
            </a:prstGeom>
            <a:noFill/>
          </p:spPr>
          <p:txBody>
            <a:bodyPr wrap="none" rtlCol="0">
              <a:spAutoFit/>
            </a:bodyPr>
            <a:lstStyle/>
            <a:p>
              <a:r>
                <a:rPr lang="en-US" dirty="0">
                  <a:solidFill>
                    <a:schemeClr val="accent1"/>
                  </a:solidFill>
                </a:rPr>
                <a:t>F</a:t>
              </a:r>
            </a:p>
          </p:txBody>
        </p:sp>
        <p:sp>
          <p:nvSpPr>
            <p:cNvPr id="45" name="TextBox 44">
              <a:extLst>
                <a:ext uri="{FF2B5EF4-FFF2-40B4-BE49-F238E27FC236}">
                  <a16:creationId xmlns:a16="http://schemas.microsoft.com/office/drawing/2014/main" id="{23AE8C1A-2B39-68DC-E793-C69259AAD2D1}"/>
                </a:ext>
              </a:extLst>
            </p:cNvPr>
            <p:cNvSpPr txBox="1"/>
            <p:nvPr/>
          </p:nvSpPr>
          <p:spPr>
            <a:xfrm rot="16200000">
              <a:off x="2478479" y="3527104"/>
              <a:ext cx="867545" cy="369332"/>
            </a:xfrm>
            <a:prstGeom prst="rect">
              <a:avLst/>
            </a:prstGeom>
            <a:noFill/>
          </p:spPr>
          <p:txBody>
            <a:bodyPr wrap="none" rtlCol="0">
              <a:spAutoFit/>
            </a:bodyPr>
            <a:lstStyle/>
            <a:p>
              <a:r>
                <a:rPr lang="en-US" dirty="0">
                  <a:solidFill>
                    <a:schemeClr val="accent2"/>
                  </a:solidFill>
                  <a:latin typeface="Abadi" panose="020B0604020104020204" pitchFamily="34" charset="0"/>
                </a:rPr>
                <a:t>Region</a:t>
              </a:r>
            </a:p>
          </p:txBody>
        </p:sp>
        <p:sp>
          <p:nvSpPr>
            <p:cNvPr id="46" name="TextBox 45">
              <a:extLst>
                <a:ext uri="{FF2B5EF4-FFF2-40B4-BE49-F238E27FC236}">
                  <a16:creationId xmlns:a16="http://schemas.microsoft.com/office/drawing/2014/main" id="{6CBB8D09-E5C1-72BB-39FB-AFC704A4910A}"/>
                </a:ext>
              </a:extLst>
            </p:cNvPr>
            <p:cNvSpPr txBox="1"/>
            <p:nvPr/>
          </p:nvSpPr>
          <p:spPr>
            <a:xfrm>
              <a:off x="3788031" y="2570085"/>
              <a:ext cx="583814" cy="369332"/>
            </a:xfrm>
            <a:prstGeom prst="rect">
              <a:avLst/>
            </a:prstGeom>
            <a:noFill/>
          </p:spPr>
          <p:txBody>
            <a:bodyPr wrap="none" rtlCol="0">
              <a:spAutoFit/>
            </a:bodyPr>
            <a:lstStyle/>
            <a:p>
              <a:r>
                <a:rPr lang="en-US" b="1" dirty="0">
                  <a:solidFill>
                    <a:schemeClr val="bg1">
                      <a:lumMod val="50000"/>
                    </a:schemeClr>
                  </a:solidFill>
                  <a:latin typeface="Abadi" panose="020B0604020104020204" pitchFamily="34" charset="0"/>
                </a:rPr>
                <a:t>VPC</a:t>
              </a:r>
            </a:p>
          </p:txBody>
        </p:sp>
        <p:cxnSp>
          <p:nvCxnSpPr>
            <p:cNvPr id="48" name="Straight Arrow Connector 47">
              <a:extLst>
                <a:ext uri="{FF2B5EF4-FFF2-40B4-BE49-F238E27FC236}">
                  <a16:creationId xmlns:a16="http://schemas.microsoft.com/office/drawing/2014/main" id="{62C616AE-BE41-61DF-0908-8F7D3ABE348E}"/>
                </a:ext>
              </a:extLst>
            </p:cNvPr>
            <p:cNvCxnSpPr>
              <a:cxnSpLocks/>
            </p:cNvCxnSpPr>
            <p:nvPr/>
          </p:nvCxnSpPr>
          <p:spPr>
            <a:xfrm flipH="1">
              <a:off x="4101085" y="5070957"/>
              <a:ext cx="130182" cy="101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8AFB4AC5-072F-FC00-F320-863F7D3270FF}"/>
                </a:ext>
              </a:extLst>
            </p:cNvPr>
            <p:cNvSpPr txBox="1"/>
            <p:nvPr/>
          </p:nvSpPr>
          <p:spPr>
            <a:xfrm>
              <a:off x="3244741" y="6083165"/>
              <a:ext cx="2016899" cy="400110"/>
            </a:xfrm>
            <a:prstGeom prst="rect">
              <a:avLst/>
            </a:prstGeom>
            <a:noFill/>
          </p:spPr>
          <p:txBody>
            <a:bodyPr wrap="none" rtlCol="0">
              <a:spAutoFit/>
            </a:bodyPr>
            <a:lstStyle/>
            <a:p>
              <a:r>
                <a:rPr lang="en-US" dirty="0">
                  <a:solidFill>
                    <a:schemeClr val="accent6"/>
                  </a:solidFill>
                  <a:latin typeface="Abadi" panose="020B0604020104020204" pitchFamily="34" charset="0"/>
                </a:rPr>
                <a:t>Availability</a:t>
              </a:r>
              <a:r>
                <a:rPr lang="en-US" sz="2000" dirty="0">
                  <a:solidFill>
                    <a:schemeClr val="accent6"/>
                  </a:solidFill>
                  <a:latin typeface="Abadi" panose="020B0604020104020204" pitchFamily="34" charset="0"/>
                </a:rPr>
                <a:t> </a:t>
              </a:r>
              <a:r>
                <a:rPr lang="en-US" dirty="0">
                  <a:solidFill>
                    <a:schemeClr val="accent6"/>
                  </a:solidFill>
                  <a:latin typeface="Abadi" panose="020B0604020104020204" pitchFamily="34" charset="0"/>
                </a:rPr>
                <a:t>Zones</a:t>
              </a:r>
            </a:p>
          </p:txBody>
        </p:sp>
        <p:sp>
          <p:nvSpPr>
            <p:cNvPr id="62" name="TextBox 61">
              <a:extLst>
                <a:ext uri="{FF2B5EF4-FFF2-40B4-BE49-F238E27FC236}">
                  <a16:creationId xmlns:a16="http://schemas.microsoft.com/office/drawing/2014/main" id="{FC96DF53-014D-9732-D59B-D371009CB984}"/>
                </a:ext>
              </a:extLst>
            </p:cNvPr>
            <p:cNvSpPr txBox="1"/>
            <p:nvPr/>
          </p:nvSpPr>
          <p:spPr>
            <a:xfrm>
              <a:off x="5465795" y="5036064"/>
              <a:ext cx="324128" cy="369332"/>
            </a:xfrm>
            <a:prstGeom prst="rect">
              <a:avLst/>
            </a:prstGeom>
            <a:noFill/>
          </p:spPr>
          <p:txBody>
            <a:bodyPr wrap="none" rtlCol="0">
              <a:spAutoFit/>
            </a:bodyPr>
            <a:lstStyle/>
            <a:p>
              <a:r>
                <a:rPr lang="en-US" dirty="0">
                  <a:latin typeface="Abadi" panose="020B0604020104020204" pitchFamily="34" charset="0"/>
                </a:rPr>
                <a:t>B</a:t>
              </a:r>
            </a:p>
          </p:txBody>
        </p:sp>
        <p:sp>
          <p:nvSpPr>
            <p:cNvPr id="63" name="TextBox 62">
              <a:extLst>
                <a:ext uri="{FF2B5EF4-FFF2-40B4-BE49-F238E27FC236}">
                  <a16:creationId xmlns:a16="http://schemas.microsoft.com/office/drawing/2014/main" id="{9D915388-F55A-7D4D-9B83-722772357E81}"/>
                </a:ext>
              </a:extLst>
            </p:cNvPr>
            <p:cNvSpPr txBox="1"/>
            <p:nvPr/>
          </p:nvSpPr>
          <p:spPr>
            <a:xfrm>
              <a:off x="4243451" y="5016652"/>
              <a:ext cx="328936" cy="369332"/>
            </a:xfrm>
            <a:prstGeom prst="rect">
              <a:avLst/>
            </a:prstGeom>
            <a:noFill/>
          </p:spPr>
          <p:txBody>
            <a:bodyPr wrap="none" rtlCol="0">
              <a:spAutoFit/>
            </a:bodyPr>
            <a:lstStyle/>
            <a:p>
              <a:r>
                <a:rPr lang="en-US" dirty="0">
                  <a:latin typeface="Abadi" panose="020B0604020104020204" pitchFamily="34" charset="0"/>
                </a:rPr>
                <a:t>A</a:t>
              </a:r>
            </a:p>
          </p:txBody>
        </p:sp>
        <p:sp>
          <p:nvSpPr>
            <p:cNvPr id="64" name="TextBox 63">
              <a:extLst>
                <a:ext uri="{FF2B5EF4-FFF2-40B4-BE49-F238E27FC236}">
                  <a16:creationId xmlns:a16="http://schemas.microsoft.com/office/drawing/2014/main" id="{BB326D8A-221C-3ACF-6483-9E7B7AA1D413}"/>
                </a:ext>
              </a:extLst>
            </p:cNvPr>
            <p:cNvSpPr txBox="1"/>
            <p:nvPr/>
          </p:nvSpPr>
          <p:spPr>
            <a:xfrm>
              <a:off x="6675658" y="5006148"/>
              <a:ext cx="319318" cy="369332"/>
            </a:xfrm>
            <a:prstGeom prst="rect">
              <a:avLst/>
            </a:prstGeom>
            <a:noFill/>
          </p:spPr>
          <p:txBody>
            <a:bodyPr wrap="none" rtlCol="0">
              <a:spAutoFit/>
            </a:bodyPr>
            <a:lstStyle/>
            <a:p>
              <a:r>
                <a:rPr lang="en-US" dirty="0">
                  <a:latin typeface="Abadi" panose="020B0604020104020204" pitchFamily="34" charset="0"/>
                </a:rPr>
                <a:t>C</a:t>
              </a:r>
            </a:p>
          </p:txBody>
        </p:sp>
        <p:sp>
          <p:nvSpPr>
            <p:cNvPr id="65" name="TextBox 64">
              <a:extLst>
                <a:ext uri="{FF2B5EF4-FFF2-40B4-BE49-F238E27FC236}">
                  <a16:creationId xmlns:a16="http://schemas.microsoft.com/office/drawing/2014/main" id="{87EECFF6-2C8F-927E-370A-A00E7B739C4A}"/>
                </a:ext>
              </a:extLst>
            </p:cNvPr>
            <p:cNvSpPr txBox="1"/>
            <p:nvPr/>
          </p:nvSpPr>
          <p:spPr>
            <a:xfrm>
              <a:off x="5496700" y="3258622"/>
              <a:ext cx="301686" cy="369332"/>
            </a:xfrm>
            <a:prstGeom prst="rect">
              <a:avLst/>
            </a:prstGeom>
            <a:noFill/>
          </p:spPr>
          <p:txBody>
            <a:bodyPr wrap="none" rtlCol="0">
              <a:spAutoFit/>
            </a:bodyPr>
            <a:lstStyle/>
            <a:p>
              <a:r>
                <a:rPr lang="en-US" dirty="0"/>
                <a:t>2</a:t>
              </a:r>
            </a:p>
          </p:txBody>
        </p:sp>
        <p:sp>
          <p:nvSpPr>
            <p:cNvPr id="66" name="TextBox 65">
              <a:extLst>
                <a:ext uri="{FF2B5EF4-FFF2-40B4-BE49-F238E27FC236}">
                  <a16:creationId xmlns:a16="http://schemas.microsoft.com/office/drawing/2014/main" id="{CC180A34-319C-28F9-3F3B-2D47A4CAE920}"/>
                </a:ext>
              </a:extLst>
            </p:cNvPr>
            <p:cNvSpPr txBox="1"/>
            <p:nvPr/>
          </p:nvSpPr>
          <p:spPr>
            <a:xfrm>
              <a:off x="6690313" y="3262294"/>
              <a:ext cx="301686" cy="369332"/>
            </a:xfrm>
            <a:prstGeom prst="rect">
              <a:avLst/>
            </a:prstGeom>
            <a:noFill/>
          </p:spPr>
          <p:txBody>
            <a:bodyPr wrap="none" rtlCol="0">
              <a:spAutoFit/>
            </a:bodyPr>
            <a:lstStyle/>
            <a:p>
              <a:r>
                <a:rPr lang="en-US" dirty="0"/>
                <a:t>3</a:t>
              </a:r>
            </a:p>
          </p:txBody>
        </p:sp>
        <p:sp>
          <p:nvSpPr>
            <p:cNvPr id="67" name="TextBox 66">
              <a:extLst>
                <a:ext uri="{FF2B5EF4-FFF2-40B4-BE49-F238E27FC236}">
                  <a16:creationId xmlns:a16="http://schemas.microsoft.com/office/drawing/2014/main" id="{4157BF64-14A4-EDF0-5576-F01E2EBA17A7}"/>
                </a:ext>
              </a:extLst>
            </p:cNvPr>
            <p:cNvSpPr txBox="1"/>
            <p:nvPr/>
          </p:nvSpPr>
          <p:spPr>
            <a:xfrm>
              <a:off x="4156047" y="3258622"/>
              <a:ext cx="301686" cy="369332"/>
            </a:xfrm>
            <a:prstGeom prst="rect">
              <a:avLst/>
            </a:prstGeom>
            <a:noFill/>
          </p:spPr>
          <p:txBody>
            <a:bodyPr wrap="none" rtlCol="0">
              <a:spAutoFit/>
            </a:bodyPr>
            <a:lstStyle/>
            <a:p>
              <a:r>
                <a:rPr lang="en-US" dirty="0"/>
                <a:t>1</a:t>
              </a:r>
            </a:p>
          </p:txBody>
        </p:sp>
        <p:cxnSp>
          <p:nvCxnSpPr>
            <p:cNvPr id="69" name="Connector: Elbow 68">
              <a:extLst>
                <a:ext uri="{FF2B5EF4-FFF2-40B4-BE49-F238E27FC236}">
                  <a16:creationId xmlns:a16="http://schemas.microsoft.com/office/drawing/2014/main" id="{FB6FB5E7-8B18-B369-5728-1D3A1F30ACDA}"/>
                </a:ext>
              </a:extLst>
            </p:cNvPr>
            <p:cNvCxnSpPr>
              <a:cxnSpLocks/>
            </p:cNvCxnSpPr>
            <p:nvPr/>
          </p:nvCxnSpPr>
          <p:spPr>
            <a:xfrm rot="5400000" flipH="1" flipV="1">
              <a:off x="6844729" y="1829869"/>
              <a:ext cx="472535" cy="68481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0" name="Cloud 69">
              <a:extLst>
                <a:ext uri="{FF2B5EF4-FFF2-40B4-BE49-F238E27FC236}">
                  <a16:creationId xmlns:a16="http://schemas.microsoft.com/office/drawing/2014/main" id="{108F212F-A0E3-820E-B7EF-B82398BA6F57}"/>
                </a:ext>
              </a:extLst>
            </p:cNvPr>
            <p:cNvSpPr/>
            <p:nvPr/>
          </p:nvSpPr>
          <p:spPr>
            <a:xfrm>
              <a:off x="7430941" y="1546594"/>
              <a:ext cx="1577459" cy="807806"/>
            </a:xfrm>
            <a:prstGeom prst="clou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badi" panose="020B0604020104020204" pitchFamily="34" charset="0"/>
                </a:rPr>
                <a:t>Internet</a:t>
              </a:r>
            </a:p>
          </p:txBody>
        </p:sp>
        <p:cxnSp>
          <p:nvCxnSpPr>
            <p:cNvPr id="72" name="Straight Arrow Connector 71">
              <a:extLst>
                <a:ext uri="{FF2B5EF4-FFF2-40B4-BE49-F238E27FC236}">
                  <a16:creationId xmlns:a16="http://schemas.microsoft.com/office/drawing/2014/main" id="{AB2C0821-B28C-C666-1BDF-D25CCFA1B2BC}"/>
                </a:ext>
              </a:extLst>
            </p:cNvPr>
            <p:cNvCxnSpPr>
              <a:cxnSpLocks/>
            </p:cNvCxnSpPr>
            <p:nvPr/>
          </p:nvCxnSpPr>
          <p:spPr>
            <a:xfrm flipH="1">
              <a:off x="2660442" y="4246359"/>
              <a:ext cx="1332836" cy="853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35A598BE-C94D-40A3-F177-C9F0553C0999}"/>
                </a:ext>
              </a:extLst>
            </p:cNvPr>
            <p:cNvSpPr txBox="1"/>
            <p:nvPr/>
          </p:nvSpPr>
          <p:spPr>
            <a:xfrm>
              <a:off x="1806420" y="5036064"/>
              <a:ext cx="971741" cy="369332"/>
            </a:xfrm>
            <a:prstGeom prst="rect">
              <a:avLst/>
            </a:prstGeom>
            <a:noFill/>
            <a:ln>
              <a:noFill/>
            </a:ln>
          </p:spPr>
          <p:txBody>
            <a:bodyPr wrap="none" rtlCol="0">
              <a:spAutoFit/>
            </a:bodyPr>
            <a:lstStyle/>
            <a:p>
              <a:r>
                <a:rPr lang="en-US" dirty="0">
                  <a:solidFill>
                    <a:schemeClr val="accent4"/>
                  </a:solidFill>
                  <a:latin typeface="Abadi" panose="020B0604020104020204" pitchFamily="34" charset="0"/>
                </a:rPr>
                <a:t>Subnets</a:t>
              </a:r>
            </a:p>
          </p:txBody>
        </p:sp>
        <p:cxnSp>
          <p:nvCxnSpPr>
            <p:cNvPr id="85" name="Straight Arrow Connector 84">
              <a:extLst>
                <a:ext uri="{FF2B5EF4-FFF2-40B4-BE49-F238E27FC236}">
                  <a16:creationId xmlns:a16="http://schemas.microsoft.com/office/drawing/2014/main" id="{1B52802C-D42D-5399-BC1B-45E2C64BE5CD}"/>
                </a:ext>
              </a:extLst>
            </p:cNvPr>
            <p:cNvCxnSpPr>
              <a:cxnSpLocks/>
            </p:cNvCxnSpPr>
            <p:nvPr/>
          </p:nvCxnSpPr>
          <p:spPr>
            <a:xfrm>
              <a:off x="6863223" y="4614138"/>
              <a:ext cx="1159980" cy="1470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94CD217D-6A62-12F1-FE7B-4A4FEACBDA22}"/>
                </a:ext>
              </a:extLst>
            </p:cNvPr>
            <p:cNvSpPr txBox="1"/>
            <p:nvPr/>
          </p:nvSpPr>
          <p:spPr>
            <a:xfrm>
              <a:off x="7818651" y="5997506"/>
              <a:ext cx="1088760" cy="369332"/>
            </a:xfrm>
            <a:prstGeom prst="rect">
              <a:avLst/>
            </a:prstGeom>
            <a:noFill/>
          </p:spPr>
          <p:txBody>
            <a:bodyPr wrap="none" rtlCol="0">
              <a:spAutoFit/>
            </a:bodyPr>
            <a:lstStyle/>
            <a:p>
              <a:r>
                <a:rPr lang="en-US" dirty="0">
                  <a:solidFill>
                    <a:schemeClr val="accent1"/>
                  </a:solidFill>
                  <a:latin typeface="Abadi" panose="020B0604020104020204" pitchFamily="34" charset="0"/>
                </a:rPr>
                <a:t>Instances</a:t>
              </a:r>
            </a:p>
          </p:txBody>
        </p:sp>
        <p:sp>
          <p:nvSpPr>
            <p:cNvPr id="17" name="Rectangle: Diagonal Corners Rounded 16">
              <a:extLst>
                <a:ext uri="{FF2B5EF4-FFF2-40B4-BE49-F238E27FC236}">
                  <a16:creationId xmlns:a16="http://schemas.microsoft.com/office/drawing/2014/main" id="{B496ADEF-D134-B914-5031-68C41C0975FA}"/>
                </a:ext>
              </a:extLst>
            </p:cNvPr>
            <p:cNvSpPr/>
            <p:nvPr/>
          </p:nvSpPr>
          <p:spPr>
            <a:xfrm>
              <a:off x="5164030" y="3291016"/>
              <a:ext cx="901189" cy="1802295"/>
            </a:xfrm>
            <a:prstGeom prst="round2Diag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Diagonal Corners Rounded 18">
              <a:extLst>
                <a:ext uri="{FF2B5EF4-FFF2-40B4-BE49-F238E27FC236}">
                  <a16:creationId xmlns:a16="http://schemas.microsoft.com/office/drawing/2014/main" id="{2CADECF1-C5F8-5C49-B44D-9E8041A26E46}"/>
                </a:ext>
              </a:extLst>
            </p:cNvPr>
            <p:cNvSpPr/>
            <p:nvPr/>
          </p:nvSpPr>
          <p:spPr>
            <a:xfrm>
              <a:off x="6364461" y="3271138"/>
              <a:ext cx="901189" cy="1802295"/>
            </a:xfrm>
            <a:prstGeom prst="round2Diag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Frame 4">
              <a:extLst>
                <a:ext uri="{FF2B5EF4-FFF2-40B4-BE49-F238E27FC236}">
                  <a16:creationId xmlns:a16="http://schemas.microsoft.com/office/drawing/2014/main" id="{1AD837E6-C89A-3BB3-5E60-F977ACC678BA}"/>
                </a:ext>
              </a:extLst>
            </p:cNvPr>
            <p:cNvSpPr/>
            <p:nvPr/>
          </p:nvSpPr>
          <p:spPr>
            <a:xfrm>
              <a:off x="3504828" y="2912636"/>
              <a:ext cx="4320896" cy="2559054"/>
            </a:xfrm>
            <a:prstGeom prst="frame">
              <a:avLst>
                <a:gd name="adj1" fmla="val 3179"/>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92F3CA9F-05FF-8764-6009-C1A65B6F14DF}"/>
                </a:ext>
              </a:extLst>
            </p:cNvPr>
            <p:cNvSpPr/>
            <p:nvPr/>
          </p:nvSpPr>
          <p:spPr>
            <a:xfrm>
              <a:off x="5328445" y="3606075"/>
              <a:ext cx="598829" cy="12270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FED8C3-A5EA-D6EE-0AB6-62D71F354365}"/>
                </a:ext>
              </a:extLst>
            </p:cNvPr>
            <p:cNvSpPr/>
            <p:nvPr/>
          </p:nvSpPr>
          <p:spPr>
            <a:xfrm>
              <a:off x="6530189" y="3556027"/>
              <a:ext cx="598829" cy="12270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10A801-4909-F02C-AC4D-519959CA3AEF}"/>
                </a:ext>
              </a:extLst>
            </p:cNvPr>
            <p:cNvSpPr/>
            <p:nvPr/>
          </p:nvSpPr>
          <p:spPr>
            <a:xfrm>
              <a:off x="4005156" y="3589026"/>
              <a:ext cx="598829" cy="12270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D18570EA-33C5-B6CF-F416-55E7E68B6CBC}"/>
              </a:ext>
            </a:extLst>
          </p:cNvPr>
          <p:cNvCxnSpPr>
            <a:stCxn id="67" idx="0"/>
            <a:endCxn id="14" idx="2"/>
          </p:cNvCxnSpPr>
          <p:nvPr/>
        </p:nvCxnSpPr>
        <p:spPr>
          <a:xfrm flipV="1">
            <a:off x="4306890" y="2601904"/>
            <a:ext cx="1898620" cy="65671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691118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8450-D09B-EDFB-8C5A-A2A5F5B22CC4}"/>
              </a:ext>
            </a:extLst>
          </p:cNvPr>
          <p:cNvSpPr>
            <a:spLocks noGrp="1"/>
          </p:cNvSpPr>
          <p:nvPr>
            <p:ph type="title"/>
          </p:nvPr>
        </p:nvSpPr>
        <p:spPr/>
        <p:txBody>
          <a:bodyPr>
            <a:normAutofit/>
          </a:bodyPr>
          <a:lstStyle/>
          <a:p>
            <a:r>
              <a:rPr lang="en-US" sz="6600" b="1" dirty="0">
                <a:latin typeface="Aparajita" panose="02020603050405020304" pitchFamily="18" charset="0"/>
                <a:cs typeface="Aparajita" panose="02020603050405020304" pitchFamily="18" charset="0"/>
              </a:rPr>
              <a:t>Important Linux Commands</a:t>
            </a:r>
            <a:r>
              <a:rPr lang="en-US" sz="6600" dirty="0">
                <a:latin typeface="Aparajita" panose="02020603050405020304" pitchFamily="18" charset="0"/>
                <a:cs typeface="Aparajita" panose="02020603050405020304" pitchFamily="18" charset="0"/>
              </a:rPr>
              <a:t> </a:t>
            </a:r>
          </a:p>
        </p:txBody>
      </p:sp>
      <p:sp>
        <p:nvSpPr>
          <p:cNvPr id="4" name="TextBox 3">
            <a:extLst>
              <a:ext uri="{FF2B5EF4-FFF2-40B4-BE49-F238E27FC236}">
                <a16:creationId xmlns:a16="http://schemas.microsoft.com/office/drawing/2014/main" id="{54BDB9E8-0A9D-B6A5-125E-039AB50AC3CC}"/>
              </a:ext>
            </a:extLst>
          </p:cNvPr>
          <p:cNvSpPr txBox="1"/>
          <p:nvPr/>
        </p:nvSpPr>
        <p:spPr>
          <a:xfrm>
            <a:off x="838199" y="2055813"/>
            <a:ext cx="10638183" cy="1200329"/>
          </a:xfrm>
          <a:prstGeom prst="rect">
            <a:avLst/>
          </a:prstGeom>
          <a:noFill/>
        </p:spPr>
        <p:txBody>
          <a:bodyPr wrap="square">
            <a:spAutoFit/>
          </a:bodyPr>
          <a:lstStyle/>
          <a:p>
            <a:r>
              <a:rPr kumimoji="0" lang="en-US" altLang="en-US" b="1" i="0" u="none" strike="noStrike" cap="none" normalizeH="0" baseline="0" dirty="0">
                <a:ln>
                  <a:noFill/>
                </a:ln>
                <a:effectLst/>
                <a:latin typeface="Abadi" panose="020B0604020104020204" pitchFamily="34" charset="0"/>
              </a:rPr>
              <a:t>3.   awk</a:t>
            </a:r>
            <a:r>
              <a:rPr kumimoji="0" lang="en-US" altLang="en-US" b="0" i="0" u="none" strike="noStrike" cap="none" normalizeH="0" baseline="0" dirty="0">
                <a:ln>
                  <a:noFill/>
                </a:ln>
                <a:effectLst/>
                <a:latin typeface="Abadi" panose="020B0604020104020204" pitchFamily="34" charset="0"/>
              </a:rPr>
              <a:t> is a powerful programming language and command-line utility in Unix and Unix-like operating systems for processing and analyzing text data</a:t>
            </a:r>
            <a:r>
              <a:rPr lang="en-US" altLang="en-US" dirty="0">
                <a:latin typeface="Abadi" panose="020B0604020104020204" pitchFamily="34" charset="0"/>
              </a:rPr>
              <a:t>.</a:t>
            </a:r>
          </a:p>
          <a:p>
            <a:endParaRPr lang="en-US" dirty="0">
              <a:latin typeface="Abadi" panose="020B0604020104020204" pitchFamily="34" charset="0"/>
            </a:endParaRPr>
          </a:p>
          <a:p>
            <a:r>
              <a:rPr lang="en-US" dirty="0">
                <a:latin typeface="Abadi" panose="020B0604020104020204" pitchFamily="34" charset="0"/>
              </a:rPr>
              <a:t>Example: awk 'pattern { action }' </a:t>
            </a:r>
            <a:r>
              <a:rPr lang="en-US" dirty="0" err="1">
                <a:latin typeface="Abadi" panose="020B0604020104020204" pitchFamily="34" charset="0"/>
              </a:rPr>
              <a:t>input_file</a:t>
            </a:r>
            <a:endParaRPr lang="en-US" dirty="0">
              <a:latin typeface="Abadi" panose="020B0604020104020204" pitchFamily="34" charset="0"/>
            </a:endParaRPr>
          </a:p>
        </p:txBody>
      </p:sp>
      <p:sp>
        <p:nvSpPr>
          <p:cNvPr id="6" name="Rectangle 2">
            <a:extLst>
              <a:ext uri="{FF2B5EF4-FFF2-40B4-BE49-F238E27FC236}">
                <a16:creationId xmlns:a16="http://schemas.microsoft.com/office/drawing/2014/main" id="{E1631D46-6F6E-7C87-A7DD-DA724B020F3D}"/>
              </a:ext>
            </a:extLst>
          </p:cNvPr>
          <p:cNvSpPr>
            <a:spLocks noChangeArrowheads="1"/>
          </p:cNvSpPr>
          <p:nvPr/>
        </p:nvSpPr>
        <p:spPr bwMode="auto">
          <a:xfrm>
            <a:off x="0" y="43934"/>
            <a:ext cx="184731"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Abadi" panose="020B0604020104020204" pitchFamily="34" charset="0"/>
            </a:endParaRPr>
          </a:p>
        </p:txBody>
      </p:sp>
      <p:sp>
        <p:nvSpPr>
          <p:cNvPr id="7" name="TextBox 6">
            <a:extLst>
              <a:ext uri="{FF2B5EF4-FFF2-40B4-BE49-F238E27FC236}">
                <a16:creationId xmlns:a16="http://schemas.microsoft.com/office/drawing/2014/main" id="{23DEC33B-7F5A-16A8-BE07-4F126A6CDF9A}"/>
              </a:ext>
            </a:extLst>
          </p:cNvPr>
          <p:cNvSpPr txBox="1"/>
          <p:nvPr/>
        </p:nvSpPr>
        <p:spPr>
          <a:xfrm>
            <a:off x="838199" y="3601859"/>
            <a:ext cx="10515601"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Abadi" panose="020B0604020104020204" pitchFamily="34" charset="0"/>
              </a:rPr>
              <a:t>4.   </a:t>
            </a:r>
            <a:r>
              <a:rPr kumimoji="0" lang="en-US" altLang="en-US" b="1" i="0" u="none" strike="noStrike" cap="none" normalizeH="0" baseline="0" dirty="0" err="1">
                <a:ln>
                  <a:noFill/>
                </a:ln>
                <a:effectLst/>
                <a:latin typeface="Abadi" panose="020B0604020104020204" pitchFamily="34" charset="0"/>
              </a:rPr>
              <a:t>cron</a:t>
            </a:r>
            <a:r>
              <a:rPr kumimoji="0" lang="en-US" altLang="en-US" b="0" i="0" u="none" strike="noStrike" cap="none" normalizeH="0" baseline="0" dirty="0">
                <a:ln>
                  <a:noFill/>
                </a:ln>
                <a:effectLst/>
                <a:latin typeface="Abadi" panose="020B0604020104020204" pitchFamily="34" charset="0"/>
              </a:rPr>
              <a:t> is a time-based job scheduler in Linux. It allows users to schedule and automate the execution of tasks or commands at specified intervals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badi" panose="020B0604020104020204" pitchFamily="34" charset="0"/>
              </a:rPr>
              <a:t>Example: m h </a:t>
            </a:r>
            <a:r>
              <a:rPr kumimoji="0" lang="en-US" altLang="en-US" b="0" i="0" u="none" strike="noStrike" cap="none" normalizeH="0" baseline="0" dirty="0" err="1">
                <a:ln>
                  <a:noFill/>
                </a:ln>
                <a:effectLst/>
                <a:latin typeface="Abadi" panose="020B0604020104020204" pitchFamily="34" charset="0"/>
              </a:rPr>
              <a:t>dom</a:t>
            </a:r>
            <a:r>
              <a:rPr kumimoji="0" lang="en-US" altLang="en-US" b="0" i="0" u="none" strike="noStrike" cap="none" normalizeH="0" baseline="0" dirty="0">
                <a:ln>
                  <a:noFill/>
                </a:ln>
                <a:effectLst/>
                <a:latin typeface="Abadi" panose="020B0604020104020204" pitchFamily="34" charset="0"/>
              </a:rPr>
              <a:t> </a:t>
            </a:r>
            <a:r>
              <a:rPr kumimoji="0" lang="en-US" altLang="en-US" b="0" i="0" u="none" strike="noStrike" cap="none" normalizeH="0" baseline="0" dirty="0" err="1">
                <a:ln>
                  <a:noFill/>
                </a:ln>
                <a:effectLst/>
                <a:latin typeface="Abadi" panose="020B0604020104020204" pitchFamily="34" charset="0"/>
              </a:rPr>
              <a:t>mon</a:t>
            </a:r>
            <a:r>
              <a:rPr kumimoji="0" lang="en-US" altLang="en-US" b="0" i="0" u="none" strike="noStrike" cap="none" normalizeH="0" baseline="0" dirty="0">
                <a:ln>
                  <a:noFill/>
                </a:ln>
                <a:effectLst/>
                <a:latin typeface="Abadi" panose="020B0604020104020204" pitchFamily="34" charset="0"/>
              </a:rPr>
              <a:t> </a:t>
            </a:r>
            <a:r>
              <a:rPr kumimoji="0" lang="en-US" altLang="en-US" b="0" i="0" u="none" strike="noStrike" cap="none" normalizeH="0" baseline="0" dirty="0" err="1">
                <a:ln>
                  <a:noFill/>
                </a:ln>
                <a:effectLst/>
                <a:latin typeface="Abadi" panose="020B0604020104020204" pitchFamily="34" charset="0"/>
              </a:rPr>
              <a:t>dow</a:t>
            </a:r>
            <a:r>
              <a:rPr kumimoji="0" lang="en-US" altLang="en-US" b="0" i="0" u="none" strike="noStrike" cap="none" normalizeH="0" baseline="0" dirty="0">
                <a:ln>
                  <a:noFill/>
                </a:ln>
                <a:effectLst/>
                <a:latin typeface="Abadi" panose="020B0604020104020204" pitchFamily="34" charset="0"/>
              </a:rPr>
              <a:t> command &gt; path/of/</a:t>
            </a:r>
            <a:r>
              <a:rPr kumimoji="0" lang="en-US" altLang="en-US" b="0" i="0" u="none" strike="noStrike" cap="none" normalizeH="0" baseline="0" dirty="0" err="1">
                <a:ln>
                  <a:noFill/>
                </a:ln>
                <a:effectLst/>
                <a:latin typeface="Abadi" panose="020B0604020104020204" pitchFamily="34" charset="0"/>
              </a:rPr>
              <a:t>filename.type</a:t>
            </a:r>
            <a:endParaRPr kumimoji="0" lang="en-US" altLang="en-US" sz="2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m</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Minute (0 - 59)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h</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Hour (0 - 23)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a:t>
            </a:r>
            <a:r>
              <a:rPr kumimoji="0" lang="en-US" altLang="en-US" b="1" i="0" u="none" strike="noStrike" cap="none" normalizeH="0" baseline="0" dirty="0" err="1">
                <a:ln>
                  <a:noFill/>
                </a:ln>
                <a:effectLst/>
                <a:latin typeface="Söhne Mono"/>
              </a:rPr>
              <a:t>dom</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Day of the month (1 - 31)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a:t>
            </a:r>
            <a:r>
              <a:rPr kumimoji="0" lang="en-US" altLang="en-US" b="1" i="0" u="none" strike="noStrike" cap="none" normalizeH="0" baseline="0" dirty="0" err="1">
                <a:ln>
                  <a:noFill/>
                </a:ln>
                <a:effectLst/>
                <a:latin typeface="Söhne Mono"/>
              </a:rPr>
              <a:t>mon</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Month (1 - 12)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a:t>
            </a:r>
            <a:r>
              <a:rPr kumimoji="0" lang="en-US" altLang="en-US" b="1" i="0" u="none" strike="noStrike" cap="none" normalizeH="0" baseline="0" dirty="0" err="1">
                <a:ln>
                  <a:noFill/>
                </a:ln>
                <a:effectLst/>
                <a:latin typeface="Söhne Mono"/>
              </a:rPr>
              <a:t>dow</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Day of the week (0 - 6, where 0 is Sunday)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command</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The command to be executed</a:t>
            </a:r>
          </a:p>
        </p:txBody>
      </p:sp>
      <p:sp>
        <p:nvSpPr>
          <p:cNvPr id="8" name="Rectangle 3">
            <a:extLst>
              <a:ext uri="{FF2B5EF4-FFF2-40B4-BE49-F238E27FC236}">
                <a16:creationId xmlns:a16="http://schemas.microsoft.com/office/drawing/2014/main" id="{538F249D-3FA5-8D08-8366-378E01D81009}"/>
              </a:ext>
            </a:extLst>
          </p:cNvPr>
          <p:cNvSpPr>
            <a:spLocks noChangeArrowheads="1"/>
          </p:cNvSpPr>
          <p:nvPr/>
        </p:nvSpPr>
        <p:spPr bwMode="auto">
          <a:xfrm>
            <a:off x="0" y="-338811"/>
            <a:ext cx="65" cy="6776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1926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5FFAAF-14C6-8482-A16F-817F1E0BA9D0}"/>
              </a:ext>
            </a:extLst>
          </p:cNvPr>
          <p:cNvPicPr>
            <a:picLocks noChangeAspect="1"/>
          </p:cNvPicPr>
          <p:nvPr/>
        </p:nvPicPr>
        <p:blipFill>
          <a:blip r:embed="rId2"/>
          <a:stretch>
            <a:fillRect/>
          </a:stretch>
        </p:blipFill>
        <p:spPr>
          <a:xfrm>
            <a:off x="0" y="935748"/>
            <a:ext cx="12194143" cy="4987380"/>
          </a:xfrm>
          <a:prstGeom prst="rect">
            <a:avLst/>
          </a:prstGeom>
        </p:spPr>
      </p:pic>
      <p:pic>
        <p:nvPicPr>
          <p:cNvPr id="5124" name="Picture 4" descr="Home - Free web icons">
            <a:hlinkClick r:id="rId3" action="ppaction://hlinksldjump"/>
            <a:extLst>
              <a:ext uri="{FF2B5EF4-FFF2-40B4-BE49-F238E27FC236}">
                <a16:creationId xmlns:a16="http://schemas.microsoft.com/office/drawing/2014/main" id="{6285AF99-848E-1006-1690-D60C23FC6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6989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C378D1-3812-F49D-AD09-2DC26EA4B7AF}"/>
              </a:ext>
            </a:extLst>
          </p:cNvPr>
          <p:cNvPicPr>
            <a:picLocks noChangeAspect="1"/>
          </p:cNvPicPr>
          <p:nvPr/>
        </p:nvPicPr>
        <p:blipFill>
          <a:blip r:embed="rId2"/>
          <a:stretch>
            <a:fillRect/>
          </a:stretch>
        </p:blipFill>
        <p:spPr>
          <a:xfrm>
            <a:off x="259308" y="163682"/>
            <a:ext cx="11673384" cy="6530635"/>
          </a:xfrm>
          <a:prstGeom prst="rect">
            <a:avLst/>
          </a:prstGeom>
        </p:spPr>
      </p:pic>
      <p:pic>
        <p:nvPicPr>
          <p:cNvPr id="4" name="Picture 4" descr="Home - Free web icons">
            <a:hlinkClick r:id="rId3" action="ppaction://hlinksldjump"/>
            <a:extLst>
              <a:ext uri="{FF2B5EF4-FFF2-40B4-BE49-F238E27FC236}">
                <a16:creationId xmlns:a16="http://schemas.microsoft.com/office/drawing/2014/main" id="{D085032F-B084-655E-455D-B904A10151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676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C87AAA-7290-FCEF-BDDE-0C628941184F}"/>
              </a:ext>
            </a:extLst>
          </p:cNvPr>
          <p:cNvPicPr>
            <a:picLocks noChangeAspect="1"/>
          </p:cNvPicPr>
          <p:nvPr/>
        </p:nvPicPr>
        <p:blipFill>
          <a:blip r:embed="rId2"/>
          <a:stretch>
            <a:fillRect/>
          </a:stretch>
        </p:blipFill>
        <p:spPr>
          <a:xfrm>
            <a:off x="873458" y="14287"/>
            <a:ext cx="10452618" cy="6829425"/>
          </a:xfrm>
          <a:prstGeom prst="rect">
            <a:avLst/>
          </a:prstGeom>
        </p:spPr>
      </p:pic>
      <p:pic>
        <p:nvPicPr>
          <p:cNvPr id="5" name="Picture 4" descr="Home - Free web icons">
            <a:hlinkClick r:id="rId3" action="ppaction://hlinksldjump"/>
            <a:extLst>
              <a:ext uri="{FF2B5EF4-FFF2-40B4-BE49-F238E27FC236}">
                <a16:creationId xmlns:a16="http://schemas.microsoft.com/office/drawing/2014/main" id="{E5E6A0BE-CF05-7CE4-7DBE-7F1C0DE8D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68952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9D8CA5-1B20-442C-095D-F178A6913463}"/>
              </a:ext>
            </a:extLst>
          </p:cNvPr>
          <p:cNvPicPr>
            <a:picLocks noChangeAspect="1"/>
          </p:cNvPicPr>
          <p:nvPr/>
        </p:nvPicPr>
        <p:blipFill>
          <a:blip r:embed="rId2"/>
          <a:stretch>
            <a:fillRect/>
          </a:stretch>
        </p:blipFill>
        <p:spPr>
          <a:xfrm>
            <a:off x="573206" y="0"/>
            <a:ext cx="11045588" cy="6858000"/>
          </a:xfrm>
          <a:prstGeom prst="rect">
            <a:avLst/>
          </a:prstGeom>
        </p:spPr>
      </p:pic>
      <p:pic>
        <p:nvPicPr>
          <p:cNvPr id="3" name="Picture 4" descr="Home - Free web icons">
            <a:hlinkClick r:id="rId3" action="ppaction://hlinksldjump"/>
            <a:extLst>
              <a:ext uri="{FF2B5EF4-FFF2-40B4-BE49-F238E27FC236}">
                <a16:creationId xmlns:a16="http://schemas.microsoft.com/office/drawing/2014/main" id="{8F83F164-0FEA-CB4D-DD05-247BDB23F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682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C4A47A-ABD3-462B-86A3-52E8AC8F2136}"/>
              </a:ext>
            </a:extLst>
          </p:cNvPr>
          <p:cNvPicPr>
            <a:picLocks noChangeAspect="1"/>
          </p:cNvPicPr>
          <p:nvPr/>
        </p:nvPicPr>
        <p:blipFill>
          <a:blip r:embed="rId2"/>
          <a:stretch>
            <a:fillRect/>
          </a:stretch>
        </p:blipFill>
        <p:spPr>
          <a:xfrm>
            <a:off x="3370997" y="0"/>
            <a:ext cx="5450006" cy="6858000"/>
          </a:xfrm>
          <a:prstGeom prst="rect">
            <a:avLst/>
          </a:prstGeom>
        </p:spPr>
      </p:pic>
      <p:pic>
        <p:nvPicPr>
          <p:cNvPr id="3" name="Picture 4" descr="Home - Free web icons">
            <a:hlinkClick r:id="rId3" action="ppaction://hlinksldjump"/>
            <a:extLst>
              <a:ext uri="{FF2B5EF4-FFF2-40B4-BE49-F238E27FC236}">
                <a16:creationId xmlns:a16="http://schemas.microsoft.com/office/drawing/2014/main" id="{71D67AB5-2F1E-C5DE-153F-44F7D564B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930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12A56B-BCB6-B830-8F5F-339780CCF4A7}"/>
              </a:ext>
            </a:extLst>
          </p:cNvPr>
          <p:cNvPicPr>
            <a:picLocks noChangeAspect="1"/>
          </p:cNvPicPr>
          <p:nvPr/>
        </p:nvPicPr>
        <p:blipFill>
          <a:blip r:embed="rId2"/>
          <a:stretch>
            <a:fillRect/>
          </a:stretch>
        </p:blipFill>
        <p:spPr>
          <a:xfrm>
            <a:off x="3252716" y="0"/>
            <a:ext cx="5686568" cy="6858000"/>
          </a:xfrm>
          <a:prstGeom prst="rect">
            <a:avLst/>
          </a:prstGeom>
        </p:spPr>
      </p:pic>
      <p:pic>
        <p:nvPicPr>
          <p:cNvPr id="3" name="Picture 4" descr="Home - Free web icons">
            <a:hlinkClick r:id="rId3" action="ppaction://hlinksldjump"/>
            <a:extLst>
              <a:ext uri="{FF2B5EF4-FFF2-40B4-BE49-F238E27FC236}">
                <a16:creationId xmlns:a16="http://schemas.microsoft.com/office/drawing/2014/main" id="{D1F6549B-85BF-0F49-37F9-535B8FE5C3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433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B41415-74D1-5837-0B36-259BD3CF61C2}"/>
              </a:ext>
            </a:extLst>
          </p:cNvPr>
          <p:cNvSpPr>
            <a:spLocks noGrp="1"/>
          </p:cNvSpPr>
          <p:nvPr>
            <p:ph type="title"/>
          </p:nvPr>
        </p:nvSpPr>
        <p:spPr/>
        <p:txBody>
          <a:bodyPr>
            <a:normAutofit/>
          </a:bodyPr>
          <a:lstStyle/>
          <a:p>
            <a:r>
              <a:rPr lang="en-US" sz="6500" b="1" i="0" dirty="0">
                <a:effectLst/>
                <a:latin typeface="Aparajita" panose="02020603050405020304" pitchFamily="18" charset="0"/>
                <a:cs typeface="Aparajita" panose="02020603050405020304" pitchFamily="18" charset="0"/>
              </a:rPr>
              <a:t>AWS monitoring vs. observability</a:t>
            </a:r>
            <a:endParaRPr lang="en-US" sz="6500" b="1" dirty="0">
              <a:latin typeface="Aparajita" panose="02020603050405020304" pitchFamily="18" charset="0"/>
              <a:cs typeface="Aparajita" panose="02020603050405020304" pitchFamily="18" charset="0"/>
            </a:endParaRPr>
          </a:p>
        </p:txBody>
      </p:sp>
      <p:sp>
        <p:nvSpPr>
          <p:cNvPr id="6" name="Oval 5">
            <a:extLst>
              <a:ext uri="{FF2B5EF4-FFF2-40B4-BE49-F238E27FC236}">
                <a16:creationId xmlns:a16="http://schemas.microsoft.com/office/drawing/2014/main" id="{085B7EAC-B371-E596-D690-59DDB3CBD8F3}"/>
              </a:ext>
            </a:extLst>
          </p:cNvPr>
          <p:cNvSpPr/>
          <p:nvPr/>
        </p:nvSpPr>
        <p:spPr>
          <a:xfrm>
            <a:off x="7659757" y="2835965"/>
            <a:ext cx="3694043" cy="237213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B442A91B-1228-2C51-879E-0CA9B03D46B0}"/>
              </a:ext>
            </a:extLst>
          </p:cNvPr>
          <p:cNvSpPr/>
          <p:nvPr/>
        </p:nvSpPr>
        <p:spPr>
          <a:xfrm>
            <a:off x="9238645" y="3429000"/>
            <a:ext cx="1847023" cy="649356"/>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Monitoring</a:t>
            </a:r>
          </a:p>
        </p:txBody>
      </p:sp>
      <p:cxnSp>
        <p:nvCxnSpPr>
          <p:cNvPr id="9" name="Connector: Elbow 8">
            <a:extLst>
              <a:ext uri="{FF2B5EF4-FFF2-40B4-BE49-F238E27FC236}">
                <a16:creationId xmlns:a16="http://schemas.microsoft.com/office/drawing/2014/main" id="{9B487F8E-8D35-D4CC-37CD-A8D188707DAC}"/>
              </a:ext>
            </a:extLst>
          </p:cNvPr>
          <p:cNvCxnSpPr>
            <a:stCxn id="6" idx="3"/>
          </p:cNvCxnSpPr>
          <p:nvPr/>
        </p:nvCxnSpPr>
        <p:spPr>
          <a:xfrm rot="5400000">
            <a:off x="7690290" y="5002457"/>
            <a:ext cx="652192" cy="3687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71BA4C26-E96E-3B65-E179-6F741582E66B}"/>
              </a:ext>
            </a:extLst>
          </p:cNvPr>
          <p:cNvCxnSpPr>
            <a:cxnSpLocks/>
            <a:stCxn id="7" idx="7"/>
            <a:endCxn id="13" idx="2"/>
          </p:cNvCxnSpPr>
          <p:nvPr/>
        </p:nvCxnSpPr>
        <p:spPr>
          <a:xfrm rot="5400000" flipH="1" flipV="1">
            <a:off x="10403685" y="2844927"/>
            <a:ext cx="1090663" cy="2676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D72575D-2FD5-FDB3-DE4A-562B8C0588FC}"/>
              </a:ext>
            </a:extLst>
          </p:cNvPr>
          <p:cNvSpPr txBox="1"/>
          <p:nvPr/>
        </p:nvSpPr>
        <p:spPr>
          <a:xfrm>
            <a:off x="9973707" y="1787102"/>
            <a:ext cx="2218293" cy="646331"/>
          </a:xfrm>
          <a:prstGeom prst="rect">
            <a:avLst/>
          </a:prstGeom>
          <a:noFill/>
        </p:spPr>
        <p:txBody>
          <a:bodyPr wrap="square" rtlCol="0">
            <a:spAutoFit/>
          </a:bodyPr>
          <a:lstStyle/>
          <a:p>
            <a:r>
              <a:rPr lang="en-US" dirty="0"/>
              <a:t>1. Notifies about the </a:t>
            </a:r>
          </a:p>
          <a:p>
            <a:r>
              <a:rPr lang="en-US" dirty="0"/>
              <a:t>           problem</a:t>
            </a:r>
          </a:p>
        </p:txBody>
      </p:sp>
      <p:sp>
        <p:nvSpPr>
          <p:cNvPr id="14" name="TextBox 13">
            <a:extLst>
              <a:ext uri="{FF2B5EF4-FFF2-40B4-BE49-F238E27FC236}">
                <a16:creationId xmlns:a16="http://schemas.microsoft.com/office/drawing/2014/main" id="{6E9895B3-F842-8A63-49AD-CF3339B6A364}"/>
              </a:ext>
            </a:extLst>
          </p:cNvPr>
          <p:cNvSpPr txBox="1"/>
          <p:nvPr/>
        </p:nvSpPr>
        <p:spPr>
          <a:xfrm>
            <a:off x="6739312" y="5512904"/>
            <a:ext cx="2922851" cy="369332"/>
          </a:xfrm>
          <a:prstGeom prst="rect">
            <a:avLst/>
          </a:prstGeom>
          <a:noFill/>
        </p:spPr>
        <p:txBody>
          <a:bodyPr wrap="none" rtlCol="0">
            <a:spAutoFit/>
          </a:bodyPr>
          <a:lstStyle/>
          <a:p>
            <a:r>
              <a:rPr lang="en-US" dirty="0"/>
              <a:t>2.Details about the problem</a:t>
            </a:r>
          </a:p>
        </p:txBody>
      </p:sp>
      <p:sp>
        <p:nvSpPr>
          <p:cNvPr id="18" name="TextBox 17">
            <a:extLst>
              <a:ext uri="{FF2B5EF4-FFF2-40B4-BE49-F238E27FC236}">
                <a16:creationId xmlns:a16="http://schemas.microsoft.com/office/drawing/2014/main" id="{5D063919-BA15-B0F3-BF4C-999BDD47259F}"/>
              </a:ext>
            </a:extLst>
          </p:cNvPr>
          <p:cNvSpPr txBox="1"/>
          <p:nvPr/>
        </p:nvSpPr>
        <p:spPr>
          <a:xfrm>
            <a:off x="8797705" y="4676046"/>
            <a:ext cx="1418145" cy="369332"/>
          </a:xfrm>
          <a:prstGeom prst="rect">
            <a:avLst/>
          </a:prstGeom>
          <a:noFill/>
        </p:spPr>
        <p:txBody>
          <a:bodyPr wrap="none" rtlCol="0">
            <a:spAutoFit/>
          </a:bodyPr>
          <a:lstStyle/>
          <a:p>
            <a:r>
              <a:rPr lang="en-US" dirty="0"/>
              <a:t>Observability</a:t>
            </a:r>
          </a:p>
        </p:txBody>
      </p:sp>
      <p:sp>
        <p:nvSpPr>
          <p:cNvPr id="19" name="TextBox 18">
            <a:extLst>
              <a:ext uri="{FF2B5EF4-FFF2-40B4-BE49-F238E27FC236}">
                <a16:creationId xmlns:a16="http://schemas.microsoft.com/office/drawing/2014/main" id="{7043A6C7-E7BC-1BD3-6018-979311678515}"/>
              </a:ext>
            </a:extLst>
          </p:cNvPr>
          <p:cNvSpPr txBox="1"/>
          <p:nvPr/>
        </p:nvSpPr>
        <p:spPr>
          <a:xfrm>
            <a:off x="5778288" y="6288713"/>
            <a:ext cx="6038833" cy="369332"/>
          </a:xfrm>
          <a:prstGeom prst="rect">
            <a:avLst/>
          </a:prstGeom>
          <a:noFill/>
        </p:spPr>
        <p:txBody>
          <a:bodyPr wrap="none" rtlCol="0">
            <a:spAutoFit/>
          </a:bodyPr>
          <a:lstStyle/>
          <a:p>
            <a:r>
              <a:rPr lang="en-US" b="1" dirty="0">
                <a:latin typeface="Abadi" panose="020B0604020104020204" pitchFamily="34" charset="0"/>
              </a:rPr>
              <a:t>Observability is a broader concept that includes monitoring</a:t>
            </a:r>
          </a:p>
        </p:txBody>
      </p:sp>
      <p:sp>
        <p:nvSpPr>
          <p:cNvPr id="20" name="TextBox 19">
            <a:extLst>
              <a:ext uri="{FF2B5EF4-FFF2-40B4-BE49-F238E27FC236}">
                <a16:creationId xmlns:a16="http://schemas.microsoft.com/office/drawing/2014/main" id="{4F44AE58-E827-5FC2-0ADA-12B67B0D94D9}"/>
              </a:ext>
            </a:extLst>
          </p:cNvPr>
          <p:cNvSpPr txBox="1"/>
          <p:nvPr/>
        </p:nvSpPr>
        <p:spPr>
          <a:xfrm>
            <a:off x="633649" y="1898375"/>
            <a:ext cx="2796787" cy="3416320"/>
          </a:xfrm>
          <a:prstGeom prst="rect">
            <a:avLst/>
          </a:prstGeom>
          <a:noFill/>
        </p:spPr>
        <p:txBody>
          <a:bodyPr wrap="square" rtlCol="0">
            <a:spAutoFit/>
          </a:bodyPr>
          <a:lstStyle/>
          <a:p>
            <a:r>
              <a:rPr lang="en-US" b="1" u="sng" dirty="0">
                <a:latin typeface="Abadi" panose="020B0604020104020204" pitchFamily="34" charset="0"/>
              </a:rPr>
              <a:t>Monitoring </a:t>
            </a:r>
          </a:p>
          <a:p>
            <a:endParaRPr lang="en-US" b="1" u="sng" dirty="0">
              <a:latin typeface="Abadi" panose="020B0604020104020204" pitchFamily="34" charset="0"/>
            </a:endParaRPr>
          </a:p>
          <a:p>
            <a:pPr marL="285750" indent="-285750">
              <a:buFont typeface="Arial" panose="020B0604020202020204" pitchFamily="34" charset="0"/>
              <a:buChar char="•"/>
            </a:pPr>
            <a:r>
              <a:rPr lang="en-US" dirty="0">
                <a:latin typeface="Abadi" panose="020B0604020104020204" pitchFamily="34" charset="0"/>
              </a:rPr>
              <a:t>Monitoring, by definition, is the process of collecting, analyzing and using data to track various systems. </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dirty="0">
                <a:latin typeface="Abadi" panose="020B0604020104020204" pitchFamily="34" charset="0"/>
              </a:rPr>
              <a:t>To get notified about the issue by collecting and analyzing.</a:t>
            </a:r>
          </a:p>
        </p:txBody>
      </p:sp>
      <p:sp>
        <p:nvSpPr>
          <p:cNvPr id="21" name="TextBox 20">
            <a:extLst>
              <a:ext uri="{FF2B5EF4-FFF2-40B4-BE49-F238E27FC236}">
                <a16:creationId xmlns:a16="http://schemas.microsoft.com/office/drawing/2014/main" id="{8339FC72-8193-A2B1-4C55-64C0EB3E3CCE}"/>
              </a:ext>
            </a:extLst>
          </p:cNvPr>
          <p:cNvSpPr txBox="1"/>
          <p:nvPr/>
        </p:nvSpPr>
        <p:spPr>
          <a:xfrm>
            <a:off x="3586250" y="1954697"/>
            <a:ext cx="2805775" cy="4247317"/>
          </a:xfrm>
          <a:prstGeom prst="rect">
            <a:avLst/>
          </a:prstGeom>
          <a:noFill/>
        </p:spPr>
        <p:txBody>
          <a:bodyPr wrap="square" rtlCol="0">
            <a:spAutoFit/>
          </a:bodyPr>
          <a:lstStyle/>
          <a:p>
            <a:pPr algn="just"/>
            <a:r>
              <a:rPr lang="en-US" b="1" u="sng" dirty="0">
                <a:latin typeface="Abadi" panose="020B0604020104020204" pitchFamily="34" charset="0"/>
              </a:rPr>
              <a:t>Observability</a:t>
            </a:r>
          </a:p>
          <a:p>
            <a:pPr algn="just"/>
            <a:endParaRPr lang="en-US" b="1" u="sng" dirty="0">
              <a:latin typeface="Abadi" panose="020B0604020104020204" pitchFamily="34" charset="0"/>
            </a:endParaRPr>
          </a:p>
          <a:p>
            <a:pPr marL="285750" indent="-285750" algn="just">
              <a:buFont typeface="Arial" panose="020B0604020202020204" pitchFamily="34" charset="0"/>
              <a:buChar char="•"/>
            </a:pPr>
            <a:r>
              <a:rPr lang="en-US" dirty="0">
                <a:latin typeface="Abadi" panose="020B0604020104020204" pitchFamily="34" charset="0"/>
              </a:rPr>
              <a:t>Observability leverages all of the data from logs, metrics and traces to help development teams detect and resolve any issues.</a:t>
            </a:r>
          </a:p>
          <a:p>
            <a:pPr marL="285750" indent="-285750" algn="just">
              <a:buFont typeface="Arial" panose="020B0604020202020204" pitchFamily="34" charset="0"/>
              <a:buChar char="•"/>
            </a:pPr>
            <a:endParaRPr lang="en-US" dirty="0">
              <a:latin typeface="Abadi" panose="020B0604020104020204" pitchFamily="34" charset="0"/>
            </a:endParaRPr>
          </a:p>
          <a:p>
            <a:pPr marL="285750" indent="-285750" algn="just">
              <a:buFont typeface="Arial" panose="020B0604020202020204" pitchFamily="34" charset="0"/>
              <a:buChar char="•"/>
            </a:pPr>
            <a:r>
              <a:rPr lang="en-US" dirty="0">
                <a:latin typeface="Abadi" panose="020B0604020104020204" pitchFamily="34" charset="0"/>
              </a:rPr>
              <a:t>While to remove the issue and getting the main cause we need proper data, here observability comes in the picture.</a:t>
            </a:r>
          </a:p>
        </p:txBody>
      </p:sp>
    </p:spTree>
    <p:extLst>
      <p:ext uri="{BB962C8B-B14F-4D97-AF65-F5344CB8AC3E}">
        <p14:creationId xmlns:p14="http://schemas.microsoft.com/office/powerpoint/2010/main" val="410670890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2842-EE6C-3369-78BA-CAC5CB6804DB}"/>
              </a:ext>
            </a:extLst>
          </p:cNvPr>
          <p:cNvSpPr>
            <a:spLocks noGrp="1"/>
          </p:cNvSpPr>
          <p:nvPr>
            <p:ph type="title"/>
          </p:nvPr>
        </p:nvSpPr>
        <p:spPr/>
        <p:txBody>
          <a:bodyPr>
            <a:noAutofit/>
          </a:bodyPr>
          <a:lstStyle/>
          <a:p>
            <a:r>
              <a:rPr lang="en-US" sz="6500" b="1" i="0" dirty="0">
                <a:effectLst/>
                <a:latin typeface="Aparajita" panose="02020603050405020304" pitchFamily="18" charset="0"/>
                <a:cs typeface="Aparajita" panose="02020603050405020304" pitchFamily="18" charset="0"/>
              </a:rPr>
              <a:t>CloudTrail vs. CloudWatch</a:t>
            </a:r>
            <a:endParaRPr lang="en-US" sz="6500" b="1" dirty="0">
              <a:latin typeface="Aparajita" panose="02020603050405020304" pitchFamily="18" charset="0"/>
              <a:cs typeface="Aparajita" panose="02020603050405020304" pitchFamily="18" charset="0"/>
            </a:endParaRPr>
          </a:p>
        </p:txBody>
      </p:sp>
      <p:pic>
        <p:nvPicPr>
          <p:cNvPr id="6" name="Picture 5">
            <a:extLst>
              <a:ext uri="{FF2B5EF4-FFF2-40B4-BE49-F238E27FC236}">
                <a16:creationId xmlns:a16="http://schemas.microsoft.com/office/drawing/2014/main" id="{E5FA7D40-4083-967C-1108-9197A741A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42162"/>
            <a:ext cx="1828800" cy="1828800"/>
          </a:xfrm>
          <a:prstGeom prst="rect">
            <a:avLst/>
          </a:prstGeom>
        </p:spPr>
      </p:pic>
      <p:pic>
        <p:nvPicPr>
          <p:cNvPr id="8" name="Picture 7">
            <a:extLst>
              <a:ext uri="{FF2B5EF4-FFF2-40B4-BE49-F238E27FC236}">
                <a16:creationId xmlns:a16="http://schemas.microsoft.com/office/drawing/2014/main" id="{854297E0-5A0F-D169-D9DF-EF20D3197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699" y="1642163"/>
            <a:ext cx="1786837" cy="1786837"/>
          </a:xfrm>
          <a:prstGeom prst="rect">
            <a:avLst/>
          </a:prstGeom>
        </p:spPr>
      </p:pic>
      <p:sp>
        <p:nvSpPr>
          <p:cNvPr id="9" name="TextBox 8">
            <a:extLst>
              <a:ext uri="{FF2B5EF4-FFF2-40B4-BE49-F238E27FC236}">
                <a16:creationId xmlns:a16="http://schemas.microsoft.com/office/drawing/2014/main" id="{78E0A5EB-4096-6A8C-F288-4A4938360551}"/>
              </a:ext>
            </a:extLst>
          </p:cNvPr>
          <p:cNvSpPr txBox="1"/>
          <p:nvPr/>
        </p:nvSpPr>
        <p:spPr>
          <a:xfrm>
            <a:off x="6969713" y="3773106"/>
            <a:ext cx="4239764" cy="2862322"/>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Abadi" panose="020B0604020104020204" pitchFamily="34" charset="0"/>
              </a:rPr>
              <a:t>CloudWatch is a service which focuses on the health and performance of AWS resources.</a:t>
            </a:r>
          </a:p>
          <a:p>
            <a:pPr marL="285750" indent="-285750" algn="just">
              <a:buFont typeface="Wingdings" panose="05000000000000000000" pitchFamily="2" charset="2"/>
              <a:buChar char="ü"/>
            </a:pPr>
            <a:r>
              <a:rPr lang="en-US" b="0" i="0" dirty="0">
                <a:effectLst/>
                <a:latin typeface="Abadi" panose="020B0604020104020204" pitchFamily="34" charset="0"/>
              </a:rPr>
              <a:t>It is mainly focused on the AWS resources, services</a:t>
            </a:r>
          </a:p>
          <a:p>
            <a:pPr marL="285750" indent="-285750" algn="just">
              <a:buFont typeface="Wingdings" panose="05000000000000000000" pitchFamily="2" charset="2"/>
              <a:buChar char="ü"/>
            </a:pPr>
            <a:r>
              <a:rPr lang="en-US" b="0" i="0" dirty="0">
                <a:effectLst/>
                <a:latin typeface="Abadi" panose="020B0604020104020204" pitchFamily="34" charset="0"/>
              </a:rPr>
              <a:t>It helps collecting and tracking metrics, log files &amp; setting alarms</a:t>
            </a:r>
          </a:p>
          <a:p>
            <a:pPr marL="285750" indent="-285750" algn="just">
              <a:buFont typeface="Wingdings" panose="05000000000000000000" pitchFamily="2" charset="2"/>
              <a:buChar char="ü"/>
            </a:pPr>
            <a:r>
              <a:rPr lang="en-US" b="0" i="0" dirty="0">
                <a:effectLst/>
                <a:latin typeface="Abadi" panose="020B0604020104020204" pitchFamily="34" charset="0"/>
              </a:rPr>
              <a:t>Delivers an event within 5 minutes or 1 minute</a:t>
            </a:r>
          </a:p>
          <a:p>
            <a:pPr marL="285750" indent="-285750" algn="just">
              <a:buFont typeface="Wingdings" panose="05000000000000000000" pitchFamily="2" charset="2"/>
              <a:buChar char="ü"/>
            </a:pPr>
            <a:endParaRPr lang="en-US" dirty="0">
              <a:latin typeface="Abadi" panose="020B0604020104020204" pitchFamily="34" charset="0"/>
            </a:endParaRPr>
          </a:p>
        </p:txBody>
      </p:sp>
      <p:sp>
        <p:nvSpPr>
          <p:cNvPr id="10" name="TextBox 9">
            <a:extLst>
              <a:ext uri="{FF2B5EF4-FFF2-40B4-BE49-F238E27FC236}">
                <a16:creationId xmlns:a16="http://schemas.microsoft.com/office/drawing/2014/main" id="{71CB3094-3D64-65CC-03E1-2865C9DEC895}"/>
              </a:ext>
            </a:extLst>
          </p:cNvPr>
          <p:cNvSpPr txBox="1"/>
          <p:nvPr/>
        </p:nvSpPr>
        <p:spPr>
          <a:xfrm>
            <a:off x="1221064" y="3869635"/>
            <a:ext cx="4239764" cy="2585323"/>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Abadi" panose="020B0604020104020204" pitchFamily="34" charset="0"/>
              </a:rPr>
              <a:t>CloudTrail is a service which focuses on the actions performed inside the AWS environment.</a:t>
            </a:r>
          </a:p>
          <a:p>
            <a:pPr marL="285750" indent="-285750" algn="just">
              <a:buFont typeface="Wingdings" panose="05000000000000000000" pitchFamily="2" charset="2"/>
              <a:buChar char="ü"/>
            </a:pPr>
            <a:r>
              <a:rPr lang="en-US" b="0" i="0" dirty="0">
                <a:effectLst/>
                <a:latin typeface="Abadi" panose="020B0604020104020204" pitchFamily="34" charset="0"/>
              </a:rPr>
              <a:t>It is mainly focused on the user activities inside the account.</a:t>
            </a:r>
          </a:p>
          <a:p>
            <a:pPr marL="285750" indent="-285750" algn="just">
              <a:buFont typeface="Wingdings" panose="05000000000000000000" pitchFamily="2" charset="2"/>
              <a:buChar char="ü"/>
            </a:pPr>
            <a:r>
              <a:rPr lang="en-US" b="0" i="0" dirty="0">
                <a:effectLst/>
                <a:latin typeface="Abadi" panose="020B0604020104020204" pitchFamily="34" charset="0"/>
              </a:rPr>
              <a:t>CloudTrail is basically who, what, when &amp; where .</a:t>
            </a:r>
          </a:p>
          <a:p>
            <a:pPr marL="285750" indent="-285750" algn="just">
              <a:buFont typeface="Wingdings" panose="05000000000000000000" pitchFamily="2" charset="2"/>
              <a:buChar char="ü"/>
            </a:pPr>
            <a:r>
              <a:rPr lang="en-US" b="0" i="0" dirty="0">
                <a:effectLst/>
                <a:latin typeface="Abadi" panose="020B0604020104020204" pitchFamily="34" charset="0"/>
              </a:rPr>
              <a:t>Delivers an event within 15 mins of the API call.</a:t>
            </a:r>
            <a:endParaRPr lang="en-US" dirty="0">
              <a:latin typeface="Abadi" panose="020B0604020104020204" pitchFamily="34" charset="0"/>
            </a:endParaRPr>
          </a:p>
        </p:txBody>
      </p:sp>
    </p:spTree>
    <p:extLst>
      <p:ext uri="{BB962C8B-B14F-4D97-AF65-F5344CB8AC3E}">
        <p14:creationId xmlns:p14="http://schemas.microsoft.com/office/powerpoint/2010/main" val="17998344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2803-AE00-8DB5-549F-8365045E95E4}"/>
              </a:ext>
            </a:extLst>
          </p:cNvPr>
          <p:cNvSpPr>
            <a:spLocks noGrp="1"/>
          </p:cNvSpPr>
          <p:nvPr>
            <p:ph type="title"/>
          </p:nvPr>
        </p:nvSpPr>
        <p:spPr>
          <a:xfrm>
            <a:off x="838200" y="471142"/>
            <a:ext cx="10515600" cy="1622701"/>
          </a:xfrm>
        </p:spPr>
        <p:txBody>
          <a:bodyPr>
            <a:normAutofit/>
          </a:bodyPr>
          <a:lstStyle/>
          <a:p>
            <a:r>
              <a:rPr lang="en-US" sz="6500" b="1" dirty="0">
                <a:latin typeface="Aparajita" panose="02020603050405020304" pitchFamily="18" charset="0"/>
                <a:cs typeface="Aparajita" panose="02020603050405020304" pitchFamily="18" charset="0"/>
              </a:rPr>
              <a:t>EC2 Instance Launch type</a:t>
            </a:r>
          </a:p>
        </p:txBody>
      </p:sp>
      <p:sp>
        <p:nvSpPr>
          <p:cNvPr id="3" name="Content Placeholder 2">
            <a:extLst>
              <a:ext uri="{FF2B5EF4-FFF2-40B4-BE49-F238E27FC236}">
                <a16:creationId xmlns:a16="http://schemas.microsoft.com/office/drawing/2014/main" id="{044BD8FE-3B6C-0075-2447-6114BB07B8FB}"/>
              </a:ext>
            </a:extLst>
          </p:cNvPr>
          <p:cNvSpPr>
            <a:spLocks noGrp="1"/>
          </p:cNvSpPr>
          <p:nvPr>
            <p:ph idx="1"/>
          </p:nvPr>
        </p:nvSpPr>
        <p:spPr>
          <a:xfrm>
            <a:off x="838200" y="2093843"/>
            <a:ext cx="3190461" cy="4522788"/>
          </a:xfrm>
        </p:spPr>
        <p:txBody>
          <a:bodyPr>
            <a:normAutofit/>
          </a:bodyPr>
          <a:lstStyle/>
          <a:p>
            <a:pPr marL="0" indent="0" algn="just">
              <a:buNone/>
            </a:pPr>
            <a:r>
              <a:rPr lang="en-US" sz="1800" b="1" u="sng" dirty="0">
                <a:latin typeface="Abadi" panose="020B0604020104020204" pitchFamily="34" charset="0"/>
              </a:rPr>
              <a:t>On-Demand Instance </a:t>
            </a:r>
          </a:p>
          <a:p>
            <a:pPr algn="just"/>
            <a:r>
              <a:rPr lang="en-US" sz="1800" dirty="0">
                <a:latin typeface="Abadi" panose="020B0604020104020204" pitchFamily="34" charset="0"/>
              </a:rPr>
              <a:t>You pay what you use.</a:t>
            </a:r>
          </a:p>
          <a:p>
            <a:pPr algn="just"/>
            <a:r>
              <a:rPr lang="en-US" sz="1800" dirty="0">
                <a:latin typeface="Abadi" panose="020B0604020104020204" pitchFamily="34" charset="0"/>
              </a:rPr>
              <a:t>No long term commitment.</a:t>
            </a:r>
          </a:p>
          <a:p>
            <a:pPr algn="just"/>
            <a:r>
              <a:rPr lang="en-US" sz="1800" dirty="0">
                <a:latin typeface="Abadi" panose="020B0604020104020204" pitchFamily="34" charset="0"/>
              </a:rPr>
              <a:t>You decide when to launch, stop, hibernate, start, reboot, and terminate it</a:t>
            </a:r>
          </a:p>
          <a:p>
            <a:pPr algn="just"/>
            <a:endParaRPr lang="en-US" sz="1800" dirty="0">
              <a:latin typeface="Abadi" panose="020B0604020104020204" pitchFamily="34" charset="0"/>
            </a:endParaRPr>
          </a:p>
          <a:p>
            <a:pPr marL="0" indent="0" algn="just">
              <a:buNone/>
            </a:pPr>
            <a:r>
              <a:rPr lang="en-US" sz="1800" dirty="0">
                <a:latin typeface="Abadi" panose="020B0604020104020204" pitchFamily="34" charset="0"/>
              </a:rPr>
              <a:t>Use Cases:</a:t>
            </a:r>
          </a:p>
          <a:p>
            <a:pPr algn="just">
              <a:buFont typeface="Wingdings" panose="05000000000000000000" pitchFamily="2" charset="2"/>
              <a:buChar char="v"/>
            </a:pPr>
            <a:r>
              <a:rPr lang="en-US" sz="1800" dirty="0">
                <a:latin typeface="Abadi" panose="020B0604020104020204" pitchFamily="34" charset="0"/>
              </a:rPr>
              <a:t>Short term, irregular workloads that can be interrupted</a:t>
            </a:r>
          </a:p>
          <a:p>
            <a:pPr algn="just">
              <a:buFont typeface="Wingdings" panose="05000000000000000000" pitchFamily="2" charset="2"/>
              <a:buChar char="v"/>
            </a:pPr>
            <a:endParaRPr lang="en-US" sz="1800" dirty="0">
              <a:latin typeface="Abadi" panose="020B0604020104020204" pitchFamily="34" charset="0"/>
            </a:endParaRPr>
          </a:p>
        </p:txBody>
      </p:sp>
      <p:sp>
        <p:nvSpPr>
          <p:cNvPr id="4" name="Content Placeholder 2">
            <a:extLst>
              <a:ext uri="{FF2B5EF4-FFF2-40B4-BE49-F238E27FC236}">
                <a16:creationId xmlns:a16="http://schemas.microsoft.com/office/drawing/2014/main" id="{B0535007-BDBB-9AE2-2DF3-A8BDC5001EEB}"/>
              </a:ext>
            </a:extLst>
          </p:cNvPr>
          <p:cNvSpPr txBox="1">
            <a:spLocks/>
          </p:cNvSpPr>
          <p:nvPr/>
        </p:nvSpPr>
        <p:spPr>
          <a:xfrm>
            <a:off x="4316895" y="2076104"/>
            <a:ext cx="3190461" cy="4522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u="sng" dirty="0">
                <a:latin typeface="Abadi" panose="020B0604020104020204" pitchFamily="34" charset="0"/>
              </a:rPr>
              <a:t>Reserved Instance </a:t>
            </a:r>
          </a:p>
          <a:p>
            <a:pPr algn="just"/>
            <a:r>
              <a:rPr lang="en-US" sz="1800" dirty="0">
                <a:latin typeface="Abadi" panose="020B0604020104020204" pitchFamily="34" charset="0"/>
              </a:rPr>
              <a:t>Provide a significant discount (up to 72%) compared to On-Demand Instance.</a:t>
            </a:r>
          </a:p>
          <a:p>
            <a:pPr algn="just"/>
            <a:r>
              <a:rPr lang="en-US" sz="1800" dirty="0">
                <a:latin typeface="Abadi" panose="020B0604020104020204" pitchFamily="34" charset="0"/>
              </a:rPr>
              <a:t> Tenure : 1 to 3 years.</a:t>
            </a:r>
          </a:p>
          <a:p>
            <a:pPr algn="just"/>
            <a:endParaRPr lang="en-US" sz="1800" dirty="0">
              <a:latin typeface="Abadi" panose="020B0604020104020204" pitchFamily="34" charset="0"/>
            </a:endParaRPr>
          </a:p>
          <a:p>
            <a:pPr marL="0" indent="0" algn="just">
              <a:buNone/>
            </a:pPr>
            <a:r>
              <a:rPr lang="en-US" sz="1800" dirty="0">
                <a:latin typeface="Abadi" panose="020B0604020104020204" pitchFamily="34" charset="0"/>
              </a:rPr>
              <a:t>Use Cases:</a:t>
            </a:r>
          </a:p>
          <a:p>
            <a:pPr algn="just">
              <a:buFont typeface="Wingdings" panose="05000000000000000000" pitchFamily="2" charset="2"/>
              <a:buChar char="v"/>
            </a:pPr>
            <a:r>
              <a:rPr lang="en-US" sz="1800" dirty="0">
                <a:latin typeface="Abadi" panose="020B0604020104020204" pitchFamily="34" charset="0"/>
              </a:rPr>
              <a:t>Are used for stable predictive workload.</a:t>
            </a:r>
          </a:p>
        </p:txBody>
      </p:sp>
      <p:sp>
        <p:nvSpPr>
          <p:cNvPr id="5" name="Content Placeholder 2">
            <a:extLst>
              <a:ext uri="{FF2B5EF4-FFF2-40B4-BE49-F238E27FC236}">
                <a16:creationId xmlns:a16="http://schemas.microsoft.com/office/drawing/2014/main" id="{930622FC-3B4A-9045-1D0D-B00A6E381725}"/>
              </a:ext>
            </a:extLst>
          </p:cNvPr>
          <p:cNvSpPr txBox="1">
            <a:spLocks/>
          </p:cNvSpPr>
          <p:nvPr/>
        </p:nvSpPr>
        <p:spPr>
          <a:xfrm>
            <a:off x="8163339" y="2076104"/>
            <a:ext cx="3190461" cy="4522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u="sng" dirty="0">
                <a:latin typeface="Abadi" panose="020B0604020104020204" pitchFamily="34" charset="0"/>
              </a:rPr>
              <a:t>Spot Instance</a:t>
            </a:r>
            <a:r>
              <a:rPr lang="en-US" sz="1800" dirty="0">
                <a:latin typeface="Abadi" panose="020B0604020104020204" pitchFamily="34" charset="0"/>
              </a:rPr>
              <a:t> </a:t>
            </a:r>
          </a:p>
          <a:p>
            <a:pPr algn="just"/>
            <a:r>
              <a:rPr lang="en-US" sz="1800" dirty="0">
                <a:latin typeface="Abadi" panose="020B0604020104020204" pitchFamily="34" charset="0"/>
              </a:rPr>
              <a:t>Unable you to use unused EC2 instances at steep 90% discount (Most Cost Effective). </a:t>
            </a:r>
          </a:p>
          <a:p>
            <a:pPr algn="just"/>
            <a:r>
              <a:rPr lang="en-US" sz="1800" dirty="0">
                <a:latin typeface="Abadi" panose="020B0604020104020204" pitchFamily="34" charset="0"/>
              </a:rPr>
              <a:t>Taken back from you, if someone pay more</a:t>
            </a:r>
          </a:p>
          <a:p>
            <a:pPr marL="0" indent="0" algn="just">
              <a:buNone/>
            </a:pPr>
            <a:endParaRPr lang="en-US" sz="1800" dirty="0">
              <a:latin typeface="Abadi" panose="020B0604020104020204" pitchFamily="34" charset="0"/>
            </a:endParaRPr>
          </a:p>
          <a:p>
            <a:pPr marL="0" indent="0" algn="just">
              <a:buNone/>
            </a:pPr>
            <a:r>
              <a:rPr lang="en-US" sz="1800" dirty="0">
                <a:latin typeface="Abadi" panose="020B0604020104020204" pitchFamily="34" charset="0"/>
              </a:rPr>
              <a:t>Use Cases:</a:t>
            </a:r>
          </a:p>
          <a:p>
            <a:pPr algn="just">
              <a:buFont typeface="Wingdings" panose="05000000000000000000" pitchFamily="2" charset="2"/>
              <a:buChar char="v"/>
            </a:pPr>
            <a:r>
              <a:rPr lang="en-US" sz="1800" dirty="0">
                <a:latin typeface="Abadi" panose="020B0604020104020204" pitchFamily="34" charset="0"/>
              </a:rPr>
              <a:t>Best used for interrupted work loads which are resilient to failure</a:t>
            </a:r>
          </a:p>
          <a:p>
            <a:pPr algn="just">
              <a:buFont typeface="Wingdings" panose="05000000000000000000" pitchFamily="2" charset="2"/>
              <a:buChar char="v"/>
            </a:pPr>
            <a:r>
              <a:rPr lang="en-US" sz="1800" dirty="0">
                <a:latin typeface="Abadi" panose="020B0604020104020204" pitchFamily="34" charset="0"/>
              </a:rPr>
              <a:t>Batch jobs</a:t>
            </a:r>
          </a:p>
          <a:p>
            <a:pPr algn="just">
              <a:buFont typeface="Wingdings" panose="05000000000000000000" pitchFamily="2" charset="2"/>
              <a:buChar char="v"/>
            </a:pPr>
            <a:r>
              <a:rPr lang="en-US" sz="1800" dirty="0">
                <a:latin typeface="Abadi" panose="020B0604020104020204" pitchFamily="34" charset="0"/>
              </a:rPr>
              <a:t>Image processing</a:t>
            </a:r>
          </a:p>
        </p:txBody>
      </p:sp>
    </p:spTree>
    <p:extLst>
      <p:ext uri="{BB962C8B-B14F-4D97-AF65-F5344CB8AC3E}">
        <p14:creationId xmlns:p14="http://schemas.microsoft.com/office/powerpoint/2010/main" val="2050432848"/>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04A5-B505-4472-1054-01148E1EFFA0}"/>
              </a:ext>
            </a:extLst>
          </p:cNvPr>
          <p:cNvSpPr>
            <a:spLocks noGrp="1"/>
          </p:cNvSpPr>
          <p:nvPr>
            <p:ph type="title"/>
          </p:nvPr>
        </p:nvSpPr>
        <p:spPr/>
        <p:txBody>
          <a:bodyPr>
            <a:noAutofit/>
          </a:bodyPr>
          <a:lstStyle/>
          <a:p>
            <a:r>
              <a:rPr lang="en-US" sz="6000" b="1" dirty="0">
                <a:latin typeface="Aparajita" panose="02020603050405020304" pitchFamily="18" charset="0"/>
                <a:cs typeface="Aparajita" panose="02020603050405020304" pitchFamily="18" charset="0"/>
              </a:rPr>
              <a:t>AWS- ECS(Elastic Container Service)</a:t>
            </a:r>
          </a:p>
        </p:txBody>
      </p:sp>
      <p:pic>
        <p:nvPicPr>
          <p:cNvPr id="1028" name="Picture 4" descr="What is different about Elastic Container Service (ECS) - #NoDrama DevOps">
            <a:extLst>
              <a:ext uri="{FF2B5EF4-FFF2-40B4-BE49-F238E27FC236}">
                <a16:creationId xmlns:a16="http://schemas.microsoft.com/office/drawing/2014/main" id="{B8FE9BDA-B72B-3AF6-A4AE-F0012F27B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7513"/>
            <a:ext cx="12191999" cy="3730487"/>
          </a:xfrm>
          <a:prstGeom prst="rect">
            <a:avLst/>
          </a:prstGeom>
          <a:noFill/>
          <a:effectLst>
            <a:outerShdw blurRad="1905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264341-5AE9-AA8F-D521-50AFEAB8F3AF}"/>
              </a:ext>
            </a:extLst>
          </p:cNvPr>
          <p:cNvSpPr txBox="1"/>
          <p:nvPr/>
        </p:nvSpPr>
        <p:spPr>
          <a:xfrm>
            <a:off x="838200" y="1690688"/>
            <a:ext cx="10283687" cy="646331"/>
          </a:xfrm>
          <a:prstGeom prst="rect">
            <a:avLst/>
          </a:prstGeom>
          <a:noFill/>
        </p:spPr>
        <p:txBody>
          <a:bodyPr wrap="square" rtlCol="0">
            <a:spAutoFit/>
          </a:bodyPr>
          <a:lstStyle/>
          <a:p>
            <a:r>
              <a:rPr lang="en-US" b="0" i="0" dirty="0">
                <a:solidFill>
                  <a:srgbClr val="141D2F"/>
                </a:solidFill>
                <a:effectLst/>
                <a:latin typeface="Abadi" panose="020B0604020104020204" pitchFamily="34" charset="0"/>
              </a:rPr>
              <a:t>Amazon Elastic Container Service is a fully managed container orchestration service offered by Amazon AWS. The primary use cases for ECS, include managing microservices and handling batch jobs.</a:t>
            </a:r>
            <a:endParaRPr lang="en-US" dirty="0">
              <a:latin typeface="Abadi" panose="020B0604020104020204" pitchFamily="34" charset="0"/>
            </a:endParaRPr>
          </a:p>
        </p:txBody>
      </p:sp>
    </p:spTree>
    <p:extLst>
      <p:ext uri="{BB962C8B-B14F-4D97-AF65-F5344CB8AC3E}">
        <p14:creationId xmlns:p14="http://schemas.microsoft.com/office/powerpoint/2010/main" val="1123809969"/>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4CE5-B74C-18BA-2806-8959AE1C5982}"/>
              </a:ext>
            </a:extLst>
          </p:cNvPr>
          <p:cNvSpPr>
            <a:spLocks noGrp="1"/>
          </p:cNvSpPr>
          <p:nvPr>
            <p:ph type="title"/>
          </p:nvPr>
        </p:nvSpPr>
        <p:spPr/>
        <p:txBody>
          <a:bodyPr>
            <a:normAutofit/>
          </a:bodyPr>
          <a:lstStyle/>
          <a:p>
            <a:r>
              <a:rPr lang="en-US" sz="6500" b="1" i="0" dirty="0">
                <a:solidFill>
                  <a:srgbClr val="141D2F"/>
                </a:solidFill>
                <a:effectLst/>
                <a:latin typeface="Aparajita" panose="02020603050405020304" pitchFamily="18" charset="0"/>
                <a:cs typeface="Aparajita" panose="02020603050405020304" pitchFamily="18" charset="0"/>
              </a:rPr>
              <a:t>AWS Lambda</a:t>
            </a:r>
            <a:endParaRPr lang="en-US" sz="6500" b="1" dirty="0">
              <a:latin typeface="Aparajita" panose="02020603050405020304" pitchFamily="18" charset="0"/>
              <a:cs typeface="Aparajita" panose="02020603050405020304" pitchFamily="18" charset="0"/>
            </a:endParaRPr>
          </a:p>
        </p:txBody>
      </p:sp>
      <p:pic>
        <p:nvPicPr>
          <p:cNvPr id="4098" name="Picture 2" descr="Serverless Function, FaaS Serverless - AWS Lambda - AWS">
            <a:extLst>
              <a:ext uri="{FF2B5EF4-FFF2-40B4-BE49-F238E27FC236}">
                <a16:creationId xmlns:a16="http://schemas.microsoft.com/office/drawing/2014/main" id="{96876B08-5DE4-2784-E6E2-0CA4977A8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5157"/>
            <a:ext cx="12192000" cy="3052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88DF2F-3287-5868-5449-13C6DF9CB7B6}"/>
              </a:ext>
            </a:extLst>
          </p:cNvPr>
          <p:cNvSpPr txBox="1"/>
          <p:nvPr/>
        </p:nvSpPr>
        <p:spPr>
          <a:xfrm>
            <a:off x="271967" y="4818939"/>
            <a:ext cx="11350190" cy="1200329"/>
          </a:xfrm>
          <a:prstGeom prst="rect">
            <a:avLst/>
          </a:prstGeom>
          <a:noFill/>
        </p:spPr>
        <p:txBody>
          <a:bodyPr wrap="square" rtlCol="0">
            <a:spAutoFit/>
          </a:bodyPr>
          <a:lstStyle/>
          <a:p>
            <a:pPr algn="just"/>
            <a:r>
              <a:rPr lang="en-US" dirty="0">
                <a:latin typeface="Abadi" panose="020B0604020104020204" pitchFamily="34" charset="0"/>
              </a:rPr>
              <a:t>The service enables you to upload your code — called a Lambda function — and configure it to execute under certain circumstances.</a:t>
            </a:r>
          </a:p>
          <a:p>
            <a:pPr algn="just"/>
            <a:r>
              <a:rPr lang="en-US" dirty="0">
                <a:latin typeface="Abadi" panose="020B0604020104020204" pitchFamily="34" charset="0"/>
              </a:rPr>
              <a:t>Your don't need to worry about the backend and the storage problems or anything for your application or code, you just write a code and provide it to Lambda.</a:t>
            </a:r>
          </a:p>
        </p:txBody>
      </p:sp>
    </p:spTree>
    <p:extLst>
      <p:ext uri="{BB962C8B-B14F-4D97-AF65-F5344CB8AC3E}">
        <p14:creationId xmlns:p14="http://schemas.microsoft.com/office/powerpoint/2010/main" val="9279822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D989-4492-D260-56D8-DED10F6A0B5C}"/>
              </a:ext>
            </a:extLst>
          </p:cNvPr>
          <p:cNvSpPr>
            <a:spLocks noGrp="1"/>
          </p:cNvSpPr>
          <p:nvPr>
            <p:ph type="title"/>
          </p:nvPr>
        </p:nvSpPr>
        <p:spPr/>
        <p:txBody>
          <a:bodyPr/>
          <a:lstStyle/>
          <a:p>
            <a:endParaRPr lang="en-US"/>
          </a:p>
        </p:txBody>
      </p:sp>
      <p:pic>
        <p:nvPicPr>
          <p:cNvPr id="2050" name="Picture 2" descr="AWS Serverless Computing, Benefits, Architecture and Use-cases">
            <a:extLst>
              <a:ext uri="{FF2B5EF4-FFF2-40B4-BE49-F238E27FC236}">
                <a16:creationId xmlns:a16="http://schemas.microsoft.com/office/drawing/2014/main" id="{7D210136-5607-B1F3-FC97-FEFC29227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7857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9C03-0E16-410C-FA93-93C1FC477F86}"/>
              </a:ext>
            </a:extLst>
          </p:cNvPr>
          <p:cNvSpPr>
            <a:spLocks noGrp="1"/>
          </p:cNvSpPr>
          <p:nvPr>
            <p:ph type="title"/>
          </p:nvPr>
        </p:nvSpPr>
        <p:spPr>
          <a:xfrm>
            <a:off x="838199" y="184225"/>
            <a:ext cx="10515600" cy="1325563"/>
          </a:xfrm>
        </p:spPr>
        <p:txBody>
          <a:bodyPr>
            <a:normAutofit/>
          </a:bodyPr>
          <a:lstStyle/>
          <a:p>
            <a:r>
              <a:rPr lang="en-US" sz="6500" b="1" i="0" dirty="0">
                <a:effectLst/>
                <a:latin typeface="Aparajita" panose="02020603050405020304" pitchFamily="18" charset="0"/>
                <a:cs typeface="Aparajita" panose="02020603050405020304" pitchFamily="18" charset="0"/>
              </a:rPr>
              <a:t>Amazon Inspector</a:t>
            </a:r>
            <a:endParaRPr lang="en-US" sz="6500" b="1" dirty="0">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CFFB8527-32E9-3B6C-C1E1-1EBFF81C3CB1}"/>
              </a:ext>
            </a:extLst>
          </p:cNvPr>
          <p:cNvSpPr txBox="1"/>
          <p:nvPr/>
        </p:nvSpPr>
        <p:spPr>
          <a:xfrm>
            <a:off x="838199" y="1410095"/>
            <a:ext cx="9657523" cy="1477328"/>
          </a:xfrm>
          <a:prstGeom prst="rect">
            <a:avLst/>
          </a:prstGeom>
          <a:noFill/>
        </p:spPr>
        <p:txBody>
          <a:bodyPr wrap="square" rtlCol="0">
            <a:spAutoFit/>
          </a:bodyPr>
          <a:lstStyle/>
          <a:p>
            <a:pPr algn="just"/>
            <a:r>
              <a:rPr lang="en-US" b="0" i="0" dirty="0">
                <a:solidFill>
                  <a:srgbClr val="141D2F"/>
                </a:solidFill>
                <a:effectLst/>
                <a:latin typeface="Abadi" panose="020B0604020104020204" pitchFamily="34" charset="0"/>
              </a:rPr>
              <a:t>Amazon Inspector is a security assessment tool for AWS that allows users to perform automated security assessments of applications deployed in AWS environments. AWS inspector detects anomalies or variations from baseline activity or traffic levels, generating alerts that can be investigated from within the service or aggregated into the AWS security hub service along with security data from other services.</a:t>
            </a:r>
            <a:endParaRPr lang="en-US" dirty="0">
              <a:latin typeface="Abadi" panose="020B0604020104020204" pitchFamily="34" charset="0"/>
            </a:endParaRPr>
          </a:p>
        </p:txBody>
      </p:sp>
      <p:sp>
        <p:nvSpPr>
          <p:cNvPr id="5" name="Title 1">
            <a:extLst>
              <a:ext uri="{FF2B5EF4-FFF2-40B4-BE49-F238E27FC236}">
                <a16:creationId xmlns:a16="http://schemas.microsoft.com/office/drawing/2014/main" id="{F61FE0F1-138A-95E8-3EE2-0C23E477D611}"/>
              </a:ext>
            </a:extLst>
          </p:cNvPr>
          <p:cNvSpPr txBox="1">
            <a:spLocks/>
          </p:cNvSpPr>
          <p:nvPr/>
        </p:nvSpPr>
        <p:spPr>
          <a:xfrm>
            <a:off x="838200" y="3220147"/>
            <a:ext cx="105155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500" b="1" dirty="0">
                <a:latin typeface="Aparajita" panose="02020603050405020304" pitchFamily="18" charset="0"/>
                <a:cs typeface="Aparajita" panose="02020603050405020304" pitchFamily="18" charset="0"/>
              </a:rPr>
              <a:t>AWS cloud HSM</a:t>
            </a:r>
          </a:p>
        </p:txBody>
      </p:sp>
      <p:sp>
        <p:nvSpPr>
          <p:cNvPr id="6" name="TextBox 5">
            <a:extLst>
              <a:ext uri="{FF2B5EF4-FFF2-40B4-BE49-F238E27FC236}">
                <a16:creationId xmlns:a16="http://schemas.microsoft.com/office/drawing/2014/main" id="{A7EFCEAC-5AF8-FE90-E4CB-43A3ED6063D7}"/>
              </a:ext>
            </a:extLst>
          </p:cNvPr>
          <p:cNvSpPr txBox="1"/>
          <p:nvPr/>
        </p:nvSpPr>
        <p:spPr>
          <a:xfrm>
            <a:off x="838199" y="4346324"/>
            <a:ext cx="6558206" cy="1477328"/>
          </a:xfrm>
          <a:prstGeom prst="rect">
            <a:avLst/>
          </a:prstGeom>
          <a:noFill/>
        </p:spPr>
        <p:txBody>
          <a:bodyPr wrap="none" rtlCol="0">
            <a:spAutoFit/>
          </a:bodyPr>
          <a:lstStyle/>
          <a:p>
            <a:pPr algn="just"/>
            <a:r>
              <a:rPr lang="en-US" dirty="0">
                <a:latin typeface="Abadi" panose="020B0604020104020204" pitchFamily="34" charset="0"/>
              </a:rPr>
              <a:t>HSM (Hardware Security Module)</a:t>
            </a:r>
          </a:p>
          <a:p>
            <a:pPr marL="285750" indent="-285750" algn="just">
              <a:buFont typeface="Arial" panose="020B0604020202020204" pitchFamily="34" charset="0"/>
              <a:buChar char="•"/>
            </a:pPr>
            <a:r>
              <a:rPr lang="en-US" dirty="0">
                <a:latin typeface="Abadi" panose="020B0604020104020204" pitchFamily="34" charset="0"/>
              </a:rPr>
              <a:t>Process cryptographic operations.</a:t>
            </a:r>
          </a:p>
          <a:p>
            <a:pPr marL="285750" indent="-285750" algn="just">
              <a:buFont typeface="Arial" panose="020B0604020202020204" pitchFamily="34" charset="0"/>
              <a:buChar char="•"/>
            </a:pPr>
            <a:r>
              <a:rPr lang="en-US" dirty="0">
                <a:latin typeface="Abadi" panose="020B0604020104020204" pitchFamily="34" charset="0"/>
              </a:rPr>
              <a:t>Provide storage for cryptographic keys.</a:t>
            </a:r>
          </a:p>
          <a:p>
            <a:pPr marL="285750" indent="-285750" algn="just">
              <a:buFont typeface="Arial" panose="020B0604020202020204" pitchFamily="34" charset="0"/>
              <a:buChar char="•"/>
            </a:pPr>
            <a:endParaRPr lang="en-US" dirty="0">
              <a:latin typeface="Abadi" panose="020B0604020104020204" pitchFamily="34" charset="0"/>
            </a:endParaRPr>
          </a:p>
          <a:p>
            <a:pPr algn="just"/>
            <a:r>
              <a:rPr lang="en-US" dirty="0">
                <a:latin typeface="Abadi" panose="020B0604020104020204" pitchFamily="34" charset="0"/>
              </a:rPr>
              <a:t>AWS cloud HSM - Helps in generate and use you encryption keys</a:t>
            </a:r>
          </a:p>
        </p:txBody>
      </p:sp>
    </p:spTree>
    <p:extLst>
      <p:ext uri="{BB962C8B-B14F-4D97-AF65-F5344CB8AC3E}">
        <p14:creationId xmlns:p14="http://schemas.microsoft.com/office/powerpoint/2010/main" val="1968085151"/>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1483</Words>
  <Application>Microsoft Office PowerPoint</Application>
  <PresentationFormat>Widescreen</PresentationFormat>
  <Paragraphs>200</Paragraphs>
  <Slides>26</Slides>
  <Notes>0</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Abadi</vt:lpstr>
      <vt:lpstr>Aparajita</vt:lpstr>
      <vt:lpstr>Arial</vt:lpstr>
      <vt:lpstr>Calibri</vt:lpstr>
      <vt:lpstr>Calibri Light</vt:lpstr>
      <vt:lpstr>Söhne</vt:lpstr>
      <vt:lpstr>Söhne Mono</vt:lpstr>
      <vt:lpstr>Wingdings</vt:lpstr>
      <vt:lpstr>Office Theme</vt:lpstr>
      <vt:lpstr>Cloud Basics</vt:lpstr>
      <vt:lpstr>AWS Global Infrastructure</vt:lpstr>
      <vt:lpstr>AWS monitoring vs. observability</vt:lpstr>
      <vt:lpstr>CloudTrail vs. CloudWatch</vt:lpstr>
      <vt:lpstr>EC2 Instance Launch type</vt:lpstr>
      <vt:lpstr>AWS- ECS(Elastic Container Service)</vt:lpstr>
      <vt:lpstr>AWS Lambda</vt:lpstr>
      <vt:lpstr>PowerPoint Presentation</vt:lpstr>
      <vt:lpstr>Amazon Inspector</vt:lpstr>
      <vt:lpstr>Elastic Block Storage (EBS)</vt:lpstr>
      <vt:lpstr>AWS CloudFront</vt:lpstr>
      <vt:lpstr>DevOps</vt:lpstr>
      <vt:lpstr>PowerPoint Presentation</vt:lpstr>
      <vt:lpstr>PowerPoint Presentation</vt:lpstr>
      <vt:lpstr>Infrastructure-as-Code (IAC)</vt:lpstr>
      <vt:lpstr>Microservices</vt:lpstr>
      <vt:lpstr>Kubernetes (K8) </vt:lpstr>
      <vt:lpstr>PowerPoint Presentation</vt:lpstr>
      <vt:lpstr>Important Linux Commands </vt:lpstr>
      <vt:lpstr>Important Linux Commands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 Jain</dc:creator>
  <cp:lastModifiedBy>Anant Jain</cp:lastModifiedBy>
  <cp:revision>2</cp:revision>
  <dcterms:created xsi:type="dcterms:W3CDTF">2024-02-11T10:41:30Z</dcterms:created>
  <dcterms:modified xsi:type="dcterms:W3CDTF">2024-02-11T10:42:32Z</dcterms:modified>
</cp:coreProperties>
</file>