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3" r:id="rId6"/>
    <p:sldId id="262" r:id="rId7"/>
    <p:sldId id="264" r:id="rId8"/>
    <p:sldId id="265" r:id="rId9"/>
    <p:sldId id="266" r:id="rId10"/>
    <p:sldId id="267" r:id="rId11"/>
    <p:sldId id="268" r:id="rId12"/>
    <p:sldId id="269" r:id="rId13"/>
    <p:sldId id="271" r:id="rId14"/>
    <p:sldId id="272" r:id="rId15"/>
    <p:sldId id="273" r:id="rId16"/>
    <p:sldId id="274" r:id="rId17"/>
    <p:sldId id="275" r:id="rId18"/>
    <p:sldId id="270"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10/17/2023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10/17/2023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10/17/2023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08E1-2253-462F-8FA5-D8C31FBAD7FD}"/>
              </a:ext>
            </a:extLst>
          </p:cNvPr>
          <p:cNvSpPr>
            <a:spLocks noGrp="1"/>
          </p:cNvSpPr>
          <p:nvPr>
            <p:ph type="ctrTitle"/>
          </p:nvPr>
        </p:nvSpPr>
        <p:spPr>
          <a:xfrm>
            <a:off x="1600200" y="1174388"/>
            <a:ext cx="8991600" cy="1134943"/>
          </a:xfrm>
        </p:spPr>
        <p:txBody>
          <a:bodyPr>
            <a:normAutofit/>
          </a:bodyPr>
          <a:lstStyle/>
          <a:p>
            <a:r>
              <a:rPr lang="en-US" sz="2800" b="1" dirty="0"/>
              <a:t>Unveiling the Stars: </a:t>
            </a:r>
            <a:br>
              <a:rPr lang="en-US" sz="2800" b="1" dirty="0"/>
            </a:br>
            <a:r>
              <a:rPr lang="en-US" sz="2000" dirty="0"/>
              <a:t>An Exploratory Study on NASA Astronauts</a:t>
            </a:r>
            <a:endParaRPr lang="en-IN" dirty="0"/>
          </a:p>
        </p:txBody>
      </p:sp>
      <p:pic>
        <p:nvPicPr>
          <p:cNvPr id="4" name="Picture 3">
            <a:extLst>
              <a:ext uri="{FF2B5EF4-FFF2-40B4-BE49-F238E27FC236}">
                <a16:creationId xmlns:a16="http://schemas.microsoft.com/office/drawing/2014/main" id="{A1A0778B-2379-44E9-BAFD-B29925DA3749}"/>
              </a:ext>
            </a:extLst>
          </p:cNvPr>
          <p:cNvPicPr>
            <a:picLocks noChangeAspect="1"/>
          </p:cNvPicPr>
          <p:nvPr/>
        </p:nvPicPr>
        <p:blipFill>
          <a:blip r:embed="rId2"/>
          <a:stretch>
            <a:fillRect/>
          </a:stretch>
        </p:blipFill>
        <p:spPr>
          <a:xfrm>
            <a:off x="1948872" y="3078926"/>
            <a:ext cx="4553527" cy="2937194"/>
          </a:xfrm>
          <a:prstGeom prst="rect">
            <a:avLst/>
          </a:prstGeom>
        </p:spPr>
      </p:pic>
      <p:sp>
        <p:nvSpPr>
          <p:cNvPr id="3" name="Subtitle 2">
            <a:extLst>
              <a:ext uri="{FF2B5EF4-FFF2-40B4-BE49-F238E27FC236}">
                <a16:creationId xmlns:a16="http://schemas.microsoft.com/office/drawing/2014/main" id="{2A8C7F4D-12E6-414E-8469-94B652C6B4E3}"/>
              </a:ext>
            </a:extLst>
          </p:cNvPr>
          <p:cNvSpPr>
            <a:spLocks noGrp="1"/>
          </p:cNvSpPr>
          <p:nvPr>
            <p:ph type="subTitle" idx="1"/>
          </p:nvPr>
        </p:nvSpPr>
        <p:spPr>
          <a:xfrm>
            <a:off x="7523502" y="5278237"/>
            <a:ext cx="3068298" cy="405375"/>
          </a:xfrm>
        </p:spPr>
        <p:txBody>
          <a:bodyPr>
            <a:noAutofit/>
          </a:bodyPr>
          <a:lstStyle/>
          <a:p>
            <a:r>
              <a:rPr lang="en-IN" dirty="0">
                <a:latin typeface="Arial Black" panose="020B0A04020102020204" pitchFamily="34" charset="0"/>
              </a:rPr>
              <a:t>By </a:t>
            </a:r>
            <a:r>
              <a:rPr lang="en-IN" dirty="0" err="1">
                <a:latin typeface="Arial Black" panose="020B0A04020102020204" pitchFamily="34" charset="0"/>
              </a:rPr>
              <a:t>Ananwita</a:t>
            </a:r>
            <a:r>
              <a:rPr lang="en-IN" dirty="0">
                <a:latin typeface="Arial Black" panose="020B0A04020102020204" pitchFamily="34" charset="0"/>
              </a:rPr>
              <a:t> Sarkar</a:t>
            </a:r>
          </a:p>
        </p:txBody>
      </p:sp>
    </p:spTree>
    <p:extLst>
      <p:ext uri="{BB962C8B-B14F-4D97-AF65-F5344CB8AC3E}">
        <p14:creationId xmlns:p14="http://schemas.microsoft.com/office/powerpoint/2010/main" val="121653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020B-723B-4231-8737-3C0B9FFD7ECD}"/>
              </a:ext>
            </a:extLst>
          </p:cNvPr>
          <p:cNvSpPr>
            <a:spLocks noGrp="1"/>
          </p:cNvSpPr>
          <p:nvPr>
            <p:ph type="title"/>
          </p:nvPr>
        </p:nvSpPr>
        <p:spPr>
          <a:xfrm>
            <a:off x="2231136" y="1977705"/>
            <a:ext cx="7729728" cy="388977"/>
          </a:xfrm>
        </p:spPr>
        <p:txBody>
          <a:bodyPr>
            <a:noAutofit/>
          </a:bodyPr>
          <a:lstStyle/>
          <a:p>
            <a:r>
              <a:rPr lang="en-US" sz="1600" dirty="0"/>
              <a:t>Task 5: Count of Astronauts by Gender.</a:t>
            </a:r>
            <a:endParaRPr lang="en-IN" sz="1600" dirty="0"/>
          </a:p>
        </p:txBody>
      </p:sp>
      <p:pic>
        <p:nvPicPr>
          <p:cNvPr id="5" name="Content Placeholder 4">
            <a:extLst>
              <a:ext uri="{FF2B5EF4-FFF2-40B4-BE49-F238E27FC236}">
                <a16:creationId xmlns:a16="http://schemas.microsoft.com/office/drawing/2014/main" id="{80DE3B4E-83EE-4C4F-B461-20DA3138999B}"/>
              </a:ext>
            </a:extLst>
          </p:cNvPr>
          <p:cNvPicPr>
            <a:picLocks noGrp="1" noChangeAspect="1"/>
          </p:cNvPicPr>
          <p:nvPr>
            <p:ph sz="half" idx="1"/>
          </p:nvPr>
        </p:nvPicPr>
        <p:blipFill>
          <a:blip r:embed="rId2"/>
          <a:stretch>
            <a:fillRect/>
          </a:stretch>
        </p:blipFill>
        <p:spPr>
          <a:xfrm>
            <a:off x="2752165" y="3514166"/>
            <a:ext cx="1475550" cy="911488"/>
          </a:xfrm>
          <a:prstGeom prst="rect">
            <a:avLst/>
          </a:prstGeom>
        </p:spPr>
      </p:pic>
      <p:sp>
        <p:nvSpPr>
          <p:cNvPr id="4" name="Content Placeholder 3">
            <a:extLst>
              <a:ext uri="{FF2B5EF4-FFF2-40B4-BE49-F238E27FC236}">
                <a16:creationId xmlns:a16="http://schemas.microsoft.com/office/drawing/2014/main" id="{4CA0E235-8DB5-4917-8DF5-B7509701D83F}"/>
              </a:ext>
            </a:extLst>
          </p:cNvPr>
          <p:cNvSpPr>
            <a:spLocks noGrp="1"/>
          </p:cNvSpPr>
          <p:nvPr>
            <p:ph sz="half" idx="2"/>
          </p:nvPr>
        </p:nvSpPr>
        <p:spPr>
          <a:xfrm>
            <a:off x="6329350" y="3150849"/>
            <a:ext cx="4270247" cy="1638121"/>
          </a:xfrm>
        </p:spPr>
        <p:txBody>
          <a:bodyPr/>
          <a:lstStyle/>
          <a:p>
            <a:pPr marL="0" indent="0">
              <a:buNone/>
            </a:pPr>
            <a:r>
              <a:rPr lang="en-IN" sz="1500" b="1" dirty="0">
                <a:latin typeface="Arial" panose="020B0604020202020204" pitchFamily="34" charset="0"/>
                <a:cs typeface="Arial" panose="020B0604020202020204" pitchFamily="34" charset="0"/>
              </a:rPr>
              <a:t>Insights:  </a:t>
            </a:r>
            <a:r>
              <a:rPr lang="en-IN" sz="1300" dirty="0">
                <a:latin typeface="Arial" panose="020B0604020202020204" pitchFamily="34" charset="0"/>
                <a:cs typeface="Arial" panose="020B0604020202020204" pitchFamily="34" charset="0"/>
              </a:rPr>
              <a:t>The analysis </a:t>
            </a:r>
            <a:r>
              <a:rPr lang="en-US" sz="1300" dirty="0">
                <a:latin typeface="Arial" panose="020B0604020202020204" pitchFamily="34" charset="0"/>
                <a:cs typeface="Arial" panose="020B0604020202020204" pitchFamily="34" charset="0"/>
              </a:rPr>
              <a:t>reveals the gender distribution among astronauts is 301 males and 49 females. This data illustrates the historical gender disparity in the astronaut corps, with males in the majority. However, the presence of 49 female astronauts reflects positive progress towards greater gender diversity and inclusivity in space exploration.</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710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7590-71AA-411E-B0D2-EF7DD25D6749}"/>
              </a:ext>
            </a:extLst>
          </p:cNvPr>
          <p:cNvSpPr>
            <a:spLocks noGrp="1"/>
          </p:cNvSpPr>
          <p:nvPr>
            <p:ph type="title"/>
          </p:nvPr>
        </p:nvSpPr>
        <p:spPr>
          <a:xfrm>
            <a:off x="2231136" y="2058386"/>
            <a:ext cx="7729728" cy="442767"/>
          </a:xfrm>
        </p:spPr>
        <p:txBody>
          <a:bodyPr>
            <a:normAutofit fontScale="90000"/>
          </a:bodyPr>
          <a:lstStyle/>
          <a:p>
            <a:r>
              <a:rPr lang="en-US" sz="1800" dirty="0"/>
              <a:t>Task 6: Average Life Expectancy of Astronauts.</a:t>
            </a:r>
            <a:endParaRPr lang="en-IN" sz="1800" dirty="0"/>
          </a:p>
        </p:txBody>
      </p:sp>
      <p:pic>
        <p:nvPicPr>
          <p:cNvPr id="5" name="Content Placeholder 4">
            <a:extLst>
              <a:ext uri="{FF2B5EF4-FFF2-40B4-BE49-F238E27FC236}">
                <a16:creationId xmlns:a16="http://schemas.microsoft.com/office/drawing/2014/main" id="{6FD9E928-BDD8-4F6E-A99A-B014F6B2FB22}"/>
              </a:ext>
            </a:extLst>
          </p:cNvPr>
          <p:cNvPicPr>
            <a:picLocks noGrp="1" noChangeAspect="1"/>
          </p:cNvPicPr>
          <p:nvPr>
            <p:ph sz="half" idx="1"/>
          </p:nvPr>
        </p:nvPicPr>
        <p:blipFill>
          <a:blip r:embed="rId2"/>
          <a:stretch>
            <a:fillRect/>
          </a:stretch>
        </p:blipFill>
        <p:spPr>
          <a:xfrm>
            <a:off x="2931315" y="3429001"/>
            <a:ext cx="1703437" cy="658906"/>
          </a:xfrm>
          <a:prstGeom prst="rect">
            <a:avLst/>
          </a:prstGeom>
        </p:spPr>
      </p:pic>
      <p:sp>
        <p:nvSpPr>
          <p:cNvPr id="4" name="Content Placeholder 3">
            <a:extLst>
              <a:ext uri="{FF2B5EF4-FFF2-40B4-BE49-F238E27FC236}">
                <a16:creationId xmlns:a16="http://schemas.microsoft.com/office/drawing/2014/main" id="{92601441-7644-4D2B-A0CB-A80CA8F6F0E3}"/>
              </a:ext>
            </a:extLst>
          </p:cNvPr>
          <p:cNvSpPr>
            <a:spLocks noGrp="1"/>
          </p:cNvSpPr>
          <p:nvPr>
            <p:ph sz="half" idx="2"/>
          </p:nvPr>
        </p:nvSpPr>
        <p:spPr>
          <a:xfrm>
            <a:off x="6266598" y="3137599"/>
            <a:ext cx="4270247" cy="1234709"/>
          </a:xfrm>
        </p:spPr>
        <p:txBody>
          <a:bodyPr/>
          <a:lstStyle/>
          <a:p>
            <a:pPr marL="0" indent="0">
              <a:buNone/>
            </a:pPr>
            <a:r>
              <a:rPr lang="en-IN" sz="1500" b="1" dirty="0">
                <a:latin typeface="Arial" panose="020B0604020202020204" pitchFamily="34" charset="0"/>
                <a:cs typeface="Arial" panose="020B0604020202020204" pitchFamily="34" charset="0"/>
              </a:rPr>
              <a:t>Insights:  </a:t>
            </a:r>
            <a:r>
              <a:rPr lang="en-IN" sz="1300" dirty="0">
                <a:latin typeface="Arial" panose="020B0604020202020204" pitchFamily="34" charset="0"/>
                <a:cs typeface="Arial" panose="020B0604020202020204" pitchFamily="34" charset="0"/>
              </a:rPr>
              <a:t>This analysis calculates </a:t>
            </a:r>
            <a:r>
              <a:rPr lang="en-US" sz="1300" dirty="0">
                <a:latin typeface="Arial" panose="020B0604020202020204" pitchFamily="34" charset="0"/>
                <a:cs typeface="Arial" panose="020B0604020202020204" pitchFamily="34" charset="0"/>
              </a:rPr>
              <a:t>that the average life expectancy of astronauts is 69 years. This data provides an overview of the expected lifespan of astronauts and contributes to discussions about the impact of space missions on astronauts' longevity.</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399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FC3E-4483-44FB-9508-73C5003FEC00}"/>
              </a:ext>
            </a:extLst>
          </p:cNvPr>
          <p:cNvSpPr>
            <a:spLocks noGrp="1"/>
          </p:cNvSpPr>
          <p:nvPr>
            <p:ph type="title"/>
          </p:nvPr>
        </p:nvSpPr>
        <p:spPr>
          <a:xfrm>
            <a:off x="2231136" y="1762135"/>
            <a:ext cx="7729728" cy="460695"/>
          </a:xfrm>
        </p:spPr>
        <p:txBody>
          <a:bodyPr>
            <a:normAutofit fontScale="90000"/>
          </a:bodyPr>
          <a:lstStyle/>
          <a:p>
            <a:r>
              <a:rPr lang="en-US" sz="1800" dirty="0"/>
              <a:t>Task 7: Average Life Expectancy of Female Astronauts. </a:t>
            </a:r>
            <a:endParaRPr lang="en-IN" dirty="0"/>
          </a:p>
        </p:txBody>
      </p:sp>
      <p:pic>
        <p:nvPicPr>
          <p:cNvPr id="5" name="Content Placeholder 4">
            <a:extLst>
              <a:ext uri="{FF2B5EF4-FFF2-40B4-BE49-F238E27FC236}">
                <a16:creationId xmlns:a16="http://schemas.microsoft.com/office/drawing/2014/main" id="{B8045CAC-E40D-4E8C-B80A-03E858948CE1}"/>
              </a:ext>
            </a:extLst>
          </p:cNvPr>
          <p:cNvPicPr>
            <a:picLocks noGrp="1" noChangeAspect="1"/>
          </p:cNvPicPr>
          <p:nvPr>
            <p:ph sz="half" idx="1"/>
          </p:nvPr>
        </p:nvPicPr>
        <p:blipFill>
          <a:blip r:embed="rId2"/>
          <a:stretch>
            <a:fillRect/>
          </a:stretch>
        </p:blipFill>
        <p:spPr>
          <a:xfrm>
            <a:off x="2788024" y="3532095"/>
            <a:ext cx="2241176" cy="537881"/>
          </a:xfrm>
          <a:prstGeom prst="rect">
            <a:avLst/>
          </a:prstGeom>
        </p:spPr>
      </p:pic>
      <p:sp>
        <p:nvSpPr>
          <p:cNvPr id="4" name="Content Placeholder 3">
            <a:extLst>
              <a:ext uri="{FF2B5EF4-FFF2-40B4-BE49-F238E27FC236}">
                <a16:creationId xmlns:a16="http://schemas.microsoft.com/office/drawing/2014/main" id="{3757A3A1-C322-4366-BBD8-07573A17E076}"/>
              </a:ext>
            </a:extLst>
          </p:cNvPr>
          <p:cNvSpPr>
            <a:spLocks noGrp="1"/>
          </p:cNvSpPr>
          <p:nvPr>
            <p:ph sz="half" idx="2"/>
          </p:nvPr>
        </p:nvSpPr>
        <p:spPr>
          <a:xfrm>
            <a:off x="6383139" y="3162613"/>
            <a:ext cx="4270247" cy="1575368"/>
          </a:xfrm>
        </p:spPr>
        <p:txBody>
          <a:bodyPr/>
          <a:lstStyle/>
          <a:p>
            <a:pPr marL="0" indent="0">
              <a:buNone/>
            </a:pPr>
            <a:r>
              <a:rPr lang="en-US" sz="1500" b="1" dirty="0">
                <a:latin typeface="Arial" panose="020B0604020202020204" pitchFamily="34" charset="0"/>
                <a:cs typeface="Arial" panose="020B0604020202020204" pitchFamily="34" charset="0"/>
              </a:rPr>
              <a:t>Insights:  </a:t>
            </a:r>
            <a:r>
              <a:rPr lang="en-US" sz="1300" dirty="0">
                <a:latin typeface="Arial" panose="020B0604020202020204" pitchFamily="34" charset="0"/>
                <a:cs typeface="Arial" panose="020B0604020202020204" pitchFamily="34" charset="0"/>
              </a:rPr>
              <a:t>The analysis calculates the average life expectancy of female astronauts is 62 years. This data sheds light on the expected lifespan of female astronauts and may be of interest in discussions regarding the unique challenges and experiences faced by women in space exploration.</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53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139F-86E9-4E2E-84C6-AB79C1A667D4}"/>
              </a:ext>
            </a:extLst>
          </p:cNvPr>
          <p:cNvSpPr>
            <a:spLocks noGrp="1"/>
          </p:cNvSpPr>
          <p:nvPr>
            <p:ph type="title"/>
          </p:nvPr>
        </p:nvSpPr>
        <p:spPr>
          <a:xfrm>
            <a:off x="2258836" y="1905987"/>
            <a:ext cx="8158958" cy="460696"/>
          </a:xfrm>
        </p:spPr>
        <p:txBody>
          <a:bodyPr>
            <a:noAutofit/>
          </a:bodyPr>
          <a:lstStyle/>
          <a:p>
            <a:r>
              <a:rPr lang="en-US" sz="1600" dirty="0"/>
              <a:t>Task 8: Average Life Expectancy of Male Astronauts.</a:t>
            </a:r>
            <a:endParaRPr lang="en-IN" sz="1600" b="1" dirty="0"/>
          </a:p>
        </p:txBody>
      </p:sp>
      <p:pic>
        <p:nvPicPr>
          <p:cNvPr id="6" name="Content Placeholder 5">
            <a:extLst>
              <a:ext uri="{FF2B5EF4-FFF2-40B4-BE49-F238E27FC236}">
                <a16:creationId xmlns:a16="http://schemas.microsoft.com/office/drawing/2014/main" id="{670DF7F2-5CAE-40F4-B908-EECE8364E151}"/>
              </a:ext>
            </a:extLst>
          </p:cNvPr>
          <p:cNvPicPr>
            <a:picLocks noGrp="1" noChangeAspect="1"/>
          </p:cNvPicPr>
          <p:nvPr>
            <p:ph sz="half" idx="1"/>
          </p:nvPr>
        </p:nvPicPr>
        <p:blipFill>
          <a:blip r:embed="rId2"/>
          <a:stretch>
            <a:fillRect/>
          </a:stretch>
        </p:blipFill>
        <p:spPr>
          <a:xfrm>
            <a:off x="3125838" y="3585883"/>
            <a:ext cx="1652350" cy="582706"/>
          </a:xfrm>
          <a:prstGeom prst="rect">
            <a:avLst/>
          </a:prstGeom>
        </p:spPr>
      </p:pic>
      <p:sp>
        <p:nvSpPr>
          <p:cNvPr id="4" name="Content Placeholder 3">
            <a:extLst>
              <a:ext uri="{FF2B5EF4-FFF2-40B4-BE49-F238E27FC236}">
                <a16:creationId xmlns:a16="http://schemas.microsoft.com/office/drawing/2014/main" id="{EEEA35E1-781A-4FC1-9F62-B539C9A00180}"/>
              </a:ext>
            </a:extLst>
          </p:cNvPr>
          <p:cNvSpPr>
            <a:spLocks noGrp="1"/>
          </p:cNvSpPr>
          <p:nvPr>
            <p:ph sz="half" idx="2"/>
          </p:nvPr>
        </p:nvSpPr>
        <p:spPr>
          <a:xfrm>
            <a:off x="6338315" y="2977492"/>
            <a:ext cx="4270247" cy="1593297"/>
          </a:xfrm>
        </p:spPr>
        <p:txBody>
          <a:bodyPr/>
          <a:lstStyle/>
          <a:p>
            <a:pPr marL="0" indent="0">
              <a:buNone/>
            </a:pPr>
            <a:r>
              <a:rPr lang="en-US" sz="1500" b="1" dirty="0">
                <a:latin typeface="Arial" panose="020B0604020202020204" pitchFamily="34" charset="0"/>
                <a:cs typeface="Arial" panose="020B0604020202020204" pitchFamily="34" charset="0"/>
              </a:rPr>
              <a:t>Insights:   </a:t>
            </a:r>
            <a:r>
              <a:rPr lang="en-US" sz="1300" dirty="0">
                <a:latin typeface="Arial" panose="020B0604020202020204" pitchFamily="34" charset="0"/>
                <a:cs typeface="Arial" panose="020B0604020202020204" pitchFamily="34" charset="0"/>
              </a:rPr>
              <a:t>The analysis reveals that the average life expectancy for male astronauts is 70 years. This data provides specific information about the expected lifespan of male astronauts and contributes to discussions about the effects of space missions on their longevity.</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58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4D16-FEF1-4D53-92C3-7373C3F832EE}"/>
              </a:ext>
            </a:extLst>
          </p:cNvPr>
          <p:cNvSpPr>
            <a:spLocks noGrp="1"/>
          </p:cNvSpPr>
          <p:nvPr>
            <p:ph type="title"/>
          </p:nvPr>
        </p:nvSpPr>
        <p:spPr>
          <a:xfrm>
            <a:off x="2231136" y="1449324"/>
            <a:ext cx="7729728" cy="478088"/>
          </a:xfrm>
        </p:spPr>
        <p:txBody>
          <a:bodyPr>
            <a:normAutofit fontScale="90000"/>
          </a:bodyPr>
          <a:lstStyle/>
          <a:p>
            <a:r>
              <a:rPr lang="en-US" sz="1800" dirty="0"/>
              <a:t>Task 9: Top 10 Graduate Majors Among Astronauts. </a:t>
            </a:r>
            <a:endParaRPr lang="en-IN" sz="1800" dirty="0"/>
          </a:p>
        </p:txBody>
      </p:sp>
      <p:pic>
        <p:nvPicPr>
          <p:cNvPr id="5" name="Content Placeholder 4">
            <a:extLst>
              <a:ext uri="{FF2B5EF4-FFF2-40B4-BE49-F238E27FC236}">
                <a16:creationId xmlns:a16="http://schemas.microsoft.com/office/drawing/2014/main" id="{C001E565-B933-451D-A1BD-9325C6636EFC}"/>
              </a:ext>
            </a:extLst>
          </p:cNvPr>
          <p:cNvPicPr>
            <a:picLocks noGrp="1" noChangeAspect="1"/>
          </p:cNvPicPr>
          <p:nvPr>
            <p:ph sz="half" idx="1"/>
          </p:nvPr>
        </p:nvPicPr>
        <p:blipFill>
          <a:blip r:embed="rId2"/>
          <a:stretch>
            <a:fillRect/>
          </a:stretch>
        </p:blipFill>
        <p:spPr>
          <a:xfrm>
            <a:off x="2814083" y="2638044"/>
            <a:ext cx="2044788" cy="2477278"/>
          </a:xfrm>
          <a:prstGeom prst="rect">
            <a:avLst/>
          </a:prstGeom>
        </p:spPr>
      </p:pic>
      <p:sp>
        <p:nvSpPr>
          <p:cNvPr id="4" name="Content Placeholder 3">
            <a:extLst>
              <a:ext uri="{FF2B5EF4-FFF2-40B4-BE49-F238E27FC236}">
                <a16:creationId xmlns:a16="http://schemas.microsoft.com/office/drawing/2014/main" id="{39BB2B83-6F11-42B0-BCAB-3FDB736D89F0}"/>
              </a:ext>
            </a:extLst>
          </p:cNvPr>
          <p:cNvSpPr>
            <a:spLocks noGrp="1"/>
          </p:cNvSpPr>
          <p:nvPr>
            <p:ph sz="half" idx="2"/>
          </p:nvPr>
        </p:nvSpPr>
        <p:spPr>
          <a:xfrm>
            <a:off x="6338315" y="2638044"/>
            <a:ext cx="4270247" cy="2770632"/>
          </a:xfrm>
        </p:spPr>
        <p:txBody>
          <a:bodyPr>
            <a:normAutofit/>
          </a:bodyPr>
          <a:lstStyle/>
          <a:p>
            <a:pPr marL="0" indent="0">
              <a:buNone/>
            </a:pPr>
            <a:r>
              <a:rPr lang="en-US" sz="1500" b="1" dirty="0">
                <a:latin typeface="Arial" panose="020B0604020202020204" pitchFamily="34" charset="0"/>
                <a:cs typeface="Arial" panose="020B0604020202020204" pitchFamily="34" charset="0"/>
              </a:rPr>
              <a:t>Insights:  </a:t>
            </a:r>
            <a:r>
              <a:rPr lang="en-US" sz="1300" dirty="0">
                <a:latin typeface="Arial" panose="020B0604020202020204" pitchFamily="34" charset="0"/>
                <a:cs typeface="Arial" panose="020B0604020202020204" pitchFamily="34" charset="0"/>
              </a:rPr>
              <a:t>The analysis of the top 10 graduate majors among astronauts reveals a prevalence of engineering backgrounds with Aeronautical Engineering and Aerospace Engineering as the most common, represented by 34 and 26 astronauts, respectively. The list also includes diverse scientific disciplines, with Physics and Medicine prominent. Technical fields like Mechanical and Electrical Engineering are noteworthy. Additionally, some astronauts have specialized degrees in astronautics or space-related fields, illustrating their specific knowledge in space exploration. These insights highlight the wide array of educational backgrounds within the astronaut corps.</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828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0333-189F-42FE-8752-EAC49DBD68C6}"/>
              </a:ext>
            </a:extLst>
          </p:cNvPr>
          <p:cNvSpPr>
            <a:spLocks noGrp="1"/>
          </p:cNvSpPr>
          <p:nvPr>
            <p:ph type="title"/>
          </p:nvPr>
        </p:nvSpPr>
        <p:spPr>
          <a:xfrm>
            <a:off x="2231136" y="1771516"/>
            <a:ext cx="7729728" cy="505520"/>
          </a:xfrm>
        </p:spPr>
        <p:txBody>
          <a:bodyPr>
            <a:normAutofit fontScale="90000"/>
          </a:bodyPr>
          <a:lstStyle/>
          <a:p>
            <a:r>
              <a:rPr lang="en-IN" sz="1800" dirty="0"/>
              <a:t>Task 10: Astronaut Education Statistics.</a:t>
            </a:r>
          </a:p>
        </p:txBody>
      </p:sp>
      <p:pic>
        <p:nvPicPr>
          <p:cNvPr id="5" name="Content Placeholder 4">
            <a:extLst>
              <a:ext uri="{FF2B5EF4-FFF2-40B4-BE49-F238E27FC236}">
                <a16:creationId xmlns:a16="http://schemas.microsoft.com/office/drawing/2014/main" id="{BF3B894F-5E8A-469D-A432-0CE34E8EB5C0}"/>
              </a:ext>
            </a:extLst>
          </p:cNvPr>
          <p:cNvPicPr>
            <a:picLocks noGrp="1" noChangeAspect="1"/>
          </p:cNvPicPr>
          <p:nvPr>
            <p:ph sz="half" idx="1"/>
          </p:nvPr>
        </p:nvPicPr>
        <p:blipFill>
          <a:blip r:embed="rId2"/>
          <a:stretch>
            <a:fillRect/>
          </a:stretch>
        </p:blipFill>
        <p:spPr>
          <a:xfrm>
            <a:off x="1479176" y="3793190"/>
            <a:ext cx="4376225" cy="505520"/>
          </a:xfrm>
          <a:prstGeom prst="rect">
            <a:avLst/>
          </a:prstGeom>
        </p:spPr>
      </p:pic>
      <p:sp>
        <p:nvSpPr>
          <p:cNvPr id="4" name="Content Placeholder 3">
            <a:extLst>
              <a:ext uri="{FF2B5EF4-FFF2-40B4-BE49-F238E27FC236}">
                <a16:creationId xmlns:a16="http://schemas.microsoft.com/office/drawing/2014/main" id="{B8AFAD1B-22B9-46D8-84EF-0C306CC4E527}"/>
              </a:ext>
            </a:extLst>
          </p:cNvPr>
          <p:cNvSpPr>
            <a:spLocks noGrp="1"/>
          </p:cNvSpPr>
          <p:nvPr>
            <p:ph sz="half" idx="2"/>
          </p:nvPr>
        </p:nvSpPr>
        <p:spPr>
          <a:xfrm>
            <a:off x="6338315" y="3089237"/>
            <a:ext cx="4270247" cy="1407907"/>
          </a:xfrm>
        </p:spPr>
        <p:txBody>
          <a:bodyPr/>
          <a:lstStyle/>
          <a:p>
            <a:pPr marL="0" indent="0">
              <a:buNone/>
            </a:pPr>
            <a:r>
              <a:rPr lang="en-US" sz="1500" b="1" dirty="0">
                <a:latin typeface="Arial" panose="020B0604020202020204" pitchFamily="34" charset="0"/>
                <a:cs typeface="Arial" panose="020B0604020202020204" pitchFamily="34" charset="0"/>
              </a:rPr>
              <a:t>Insights:  </a:t>
            </a:r>
            <a:r>
              <a:rPr lang="en-US" sz="1300" dirty="0">
                <a:latin typeface="Arial" panose="020B0604020202020204" pitchFamily="34" charset="0"/>
                <a:cs typeface="Arial" panose="020B0604020202020204" pitchFamily="34" charset="0"/>
              </a:rPr>
              <a:t>The analysis reveals that out of a total of 350 astronauts, each astronaut holds both an undergraduate and a graduate degree. This data highlights the stringent educational qualifications required for individuals within the astronaut corps, with every astronaut meeting these educational standards.</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4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3CAA-A6D1-4608-B31D-E7BDD42C14D8}"/>
              </a:ext>
            </a:extLst>
          </p:cNvPr>
          <p:cNvSpPr>
            <a:spLocks noGrp="1"/>
          </p:cNvSpPr>
          <p:nvPr>
            <p:ph type="title"/>
          </p:nvPr>
        </p:nvSpPr>
        <p:spPr>
          <a:xfrm>
            <a:off x="2231136" y="1888056"/>
            <a:ext cx="7729728" cy="487590"/>
          </a:xfrm>
        </p:spPr>
        <p:txBody>
          <a:bodyPr>
            <a:normAutofit fontScale="90000"/>
          </a:bodyPr>
          <a:lstStyle/>
          <a:p>
            <a:r>
              <a:rPr lang="en-US" sz="1800" dirty="0"/>
              <a:t>Task 11: Top 5 States of Birth for Astronauts.</a:t>
            </a:r>
            <a:endParaRPr lang="en-IN" sz="1800" dirty="0"/>
          </a:p>
        </p:txBody>
      </p:sp>
      <p:pic>
        <p:nvPicPr>
          <p:cNvPr id="5" name="Content Placeholder 4">
            <a:extLst>
              <a:ext uri="{FF2B5EF4-FFF2-40B4-BE49-F238E27FC236}">
                <a16:creationId xmlns:a16="http://schemas.microsoft.com/office/drawing/2014/main" id="{1AE723E4-BC43-46DD-AA68-047743465522}"/>
              </a:ext>
            </a:extLst>
          </p:cNvPr>
          <p:cNvPicPr>
            <a:picLocks noGrp="1" noChangeAspect="1"/>
          </p:cNvPicPr>
          <p:nvPr>
            <p:ph sz="half" idx="1"/>
          </p:nvPr>
        </p:nvPicPr>
        <p:blipFill>
          <a:blip r:embed="rId2"/>
          <a:stretch>
            <a:fillRect/>
          </a:stretch>
        </p:blipFill>
        <p:spPr>
          <a:xfrm>
            <a:off x="2868707" y="3083859"/>
            <a:ext cx="1431406" cy="1612327"/>
          </a:xfrm>
          <a:prstGeom prst="rect">
            <a:avLst/>
          </a:prstGeom>
        </p:spPr>
      </p:pic>
      <p:sp>
        <p:nvSpPr>
          <p:cNvPr id="4" name="Content Placeholder 3">
            <a:extLst>
              <a:ext uri="{FF2B5EF4-FFF2-40B4-BE49-F238E27FC236}">
                <a16:creationId xmlns:a16="http://schemas.microsoft.com/office/drawing/2014/main" id="{B817B8D1-5D25-4E59-B61F-385285BC8A39}"/>
              </a:ext>
            </a:extLst>
          </p:cNvPr>
          <p:cNvSpPr>
            <a:spLocks noGrp="1"/>
          </p:cNvSpPr>
          <p:nvPr>
            <p:ph sz="half" idx="2"/>
          </p:nvPr>
        </p:nvSpPr>
        <p:spPr>
          <a:xfrm>
            <a:off x="6356244" y="3290047"/>
            <a:ext cx="4270247" cy="1324356"/>
          </a:xfrm>
        </p:spPr>
        <p:txBody>
          <a:bodyPr/>
          <a:lstStyle/>
          <a:p>
            <a:pPr marL="0" indent="0">
              <a:buNone/>
            </a:pPr>
            <a:r>
              <a:rPr lang="en-US" sz="1500" b="1" dirty="0">
                <a:latin typeface="Arial" panose="020B0604020202020204" pitchFamily="34" charset="0"/>
                <a:cs typeface="Arial" panose="020B0604020202020204" pitchFamily="34" charset="0"/>
              </a:rPr>
              <a:t>Insights:  </a:t>
            </a:r>
            <a:r>
              <a:rPr lang="en-US" sz="1300" dirty="0">
                <a:latin typeface="Arial" panose="020B0604020202020204" pitchFamily="34" charset="0"/>
                <a:cs typeface="Arial" panose="020B0604020202020204" pitchFamily="34" charset="0"/>
              </a:rPr>
              <a:t>The analysis identifies the top 5 states of birth for astronauts. New York leads with 30 astronauts, followed by California with 25, Texas with 23, Ohio with 21, and Pennsylvania with 19. These insights showcase the states that have produced a significant number of astronauts.</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6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1119-5673-45C7-9435-73AE14DE2805}"/>
              </a:ext>
            </a:extLst>
          </p:cNvPr>
          <p:cNvSpPr>
            <a:spLocks noGrp="1"/>
          </p:cNvSpPr>
          <p:nvPr>
            <p:ph type="title"/>
          </p:nvPr>
        </p:nvSpPr>
        <p:spPr>
          <a:xfrm>
            <a:off x="1999129" y="1789447"/>
            <a:ext cx="8490652" cy="469660"/>
          </a:xfrm>
        </p:spPr>
        <p:txBody>
          <a:bodyPr>
            <a:normAutofit fontScale="90000"/>
          </a:bodyPr>
          <a:lstStyle/>
          <a:p>
            <a:r>
              <a:rPr lang="en-US" sz="1800" dirty="0"/>
              <a:t>Task 12: Average Space Flights and Spacewalks per Astronaut.</a:t>
            </a:r>
            <a:endParaRPr lang="en-IN" sz="1800" dirty="0"/>
          </a:p>
        </p:txBody>
      </p:sp>
      <p:pic>
        <p:nvPicPr>
          <p:cNvPr id="5" name="Content Placeholder 4">
            <a:extLst>
              <a:ext uri="{FF2B5EF4-FFF2-40B4-BE49-F238E27FC236}">
                <a16:creationId xmlns:a16="http://schemas.microsoft.com/office/drawing/2014/main" id="{156EF4F1-B352-43D7-A364-55C2F20DCACE}"/>
              </a:ext>
            </a:extLst>
          </p:cNvPr>
          <p:cNvPicPr>
            <a:picLocks noGrp="1" noChangeAspect="1"/>
          </p:cNvPicPr>
          <p:nvPr>
            <p:ph sz="half" idx="1"/>
          </p:nvPr>
        </p:nvPicPr>
        <p:blipFill>
          <a:blip r:embed="rId2"/>
          <a:stretch>
            <a:fillRect/>
          </a:stretch>
        </p:blipFill>
        <p:spPr>
          <a:xfrm>
            <a:off x="1999129" y="3810000"/>
            <a:ext cx="3541059" cy="547068"/>
          </a:xfrm>
          <a:prstGeom prst="rect">
            <a:avLst/>
          </a:prstGeom>
        </p:spPr>
      </p:pic>
      <p:sp>
        <p:nvSpPr>
          <p:cNvPr id="4" name="Content Placeholder 3">
            <a:extLst>
              <a:ext uri="{FF2B5EF4-FFF2-40B4-BE49-F238E27FC236}">
                <a16:creationId xmlns:a16="http://schemas.microsoft.com/office/drawing/2014/main" id="{8259C9A1-E71C-4D75-9A07-F204ED7620EE}"/>
              </a:ext>
            </a:extLst>
          </p:cNvPr>
          <p:cNvSpPr>
            <a:spLocks noGrp="1"/>
          </p:cNvSpPr>
          <p:nvPr>
            <p:ph sz="half" idx="2"/>
          </p:nvPr>
        </p:nvSpPr>
        <p:spPr>
          <a:xfrm>
            <a:off x="6244455" y="3032492"/>
            <a:ext cx="4270247" cy="1916027"/>
          </a:xfrm>
        </p:spPr>
        <p:txBody>
          <a:bodyPr>
            <a:normAutofit/>
          </a:bodyPr>
          <a:lstStyle/>
          <a:p>
            <a:pPr marL="0" indent="0">
              <a:buNone/>
            </a:pPr>
            <a:r>
              <a:rPr lang="en-US" sz="1500" b="1" dirty="0">
                <a:latin typeface="Arial" panose="020B0604020202020204" pitchFamily="34" charset="0"/>
                <a:cs typeface="Arial" panose="020B0604020202020204" pitchFamily="34" charset="0"/>
              </a:rPr>
              <a:t>Insights:  </a:t>
            </a:r>
            <a:r>
              <a:rPr lang="en-US" sz="1300" dirty="0">
                <a:latin typeface="Arial" panose="020B0604020202020204" pitchFamily="34" charset="0"/>
                <a:cs typeface="Arial" panose="020B0604020202020204" pitchFamily="34" charset="0"/>
              </a:rPr>
              <a:t>The analysis calculates the average number of space flights and spacewalks per astronaut. On average, each astronaut has participated in around 2.40 space flights, emphasizing the frequency of their involvement in space missions. Additionally, astronauts have an average of approximately 1.27 spacewalks, highlighting their experiences in extravehicular activities. These insights offer a glimpse into astronauts' career involvement in space exploration.</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90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F822-D7C3-4BB9-9EAD-015B0775E802}"/>
              </a:ext>
            </a:extLst>
          </p:cNvPr>
          <p:cNvSpPr>
            <a:spLocks noGrp="1"/>
          </p:cNvSpPr>
          <p:nvPr>
            <p:ph type="title"/>
          </p:nvPr>
        </p:nvSpPr>
        <p:spPr>
          <a:xfrm>
            <a:off x="4529148" y="860612"/>
            <a:ext cx="3133702" cy="406908"/>
          </a:xfrm>
        </p:spPr>
        <p:txBody>
          <a:bodyPr>
            <a:noAutofit/>
          </a:bodyPr>
          <a:lstStyle/>
          <a:p>
            <a:r>
              <a:rPr lang="en-IN" sz="1600" b="1" dirty="0"/>
              <a:t>Suggestions</a:t>
            </a:r>
          </a:p>
        </p:txBody>
      </p:sp>
      <p:sp>
        <p:nvSpPr>
          <p:cNvPr id="3" name="Content Placeholder 2">
            <a:extLst>
              <a:ext uri="{FF2B5EF4-FFF2-40B4-BE49-F238E27FC236}">
                <a16:creationId xmlns:a16="http://schemas.microsoft.com/office/drawing/2014/main" id="{0751DDC7-0863-4A8A-851C-A521992FD778}"/>
              </a:ext>
            </a:extLst>
          </p:cNvPr>
          <p:cNvSpPr>
            <a:spLocks noGrp="1"/>
          </p:cNvSpPr>
          <p:nvPr>
            <p:ph idx="1"/>
          </p:nvPr>
        </p:nvSpPr>
        <p:spPr>
          <a:xfrm>
            <a:off x="1255058" y="1559858"/>
            <a:ext cx="9681883" cy="4437530"/>
          </a:xfrm>
        </p:spPr>
        <p:txBody>
          <a:bodyPr>
            <a:noAutofit/>
          </a:bodyPr>
          <a:lstStyle/>
          <a:p>
            <a:pPr>
              <a:buFont typeface="Wingdings" panose="05000000000000000000" pitchFamily="2" charset="2"/>
              <a:buChar char="§"/>
            </a:pPr>
            <a:r>
              <a:rPr lang="en-US" sz="1300" dirty="0">
                <a:latin typeface="+mj-lt"/>
              </a:rPr>
              <a:t>Maintain the source of the dataset and ensure it is regularly updated to reflect the most current information.</a:t>
            </a:r>
          </a:p>
          <a:p>
            <a:pPr>
              <a:buFont typeface="Wingdings" panose="05000000000000000000" pitchFamily="2" charset="2"/>
              <a:buChar char="§"/>
            </a:pPr>
            <a:r>
              <a:rPr lang="en-US" sz="1300" dirty="0">
                <a:latin typeface="+mj-lt"/>
              </a:rPr>
              <a:t>Further investigate the reasons behind different status categories and their implications for astronaut careers.</a:t>
            </a:r>
          </a:p>
          <a:p>
            <a:pPr>
              <a:buFont typeface="Wingdings" panose="05000000000000000000" pitchFamily="2" charset="2"/>
              <a:buChar char="§"/>
            </a:pPr>
            <a:r>
              <a:rPr lang="en-US" sz="1300" dirty="0">
                <a:latin typeface="+mj-lt"/>
              </a:rPr>
              <a:t>Explore how military experience influences astronaut selection and performance in space missions.</a:t>
            </a:r>
          </a:p>
          <a:p>
            <a:pPr>
              <a:buFont typeface="Wingdings" panose="05000000000000000000" pitchFamily="2" charset="2"/>
              <a:buChar char="§"/>
            </a:pPr>
            <a:r>
              <a:rPr lang="en-US" sz="1300" dirty="0">
                <a:latin typeface="+mj-lt"/>
              </a:rPr>
              <a:t>Analyze how different military ranks contribute to leadership and responsibilities in space missions.</a:t>
            </a:r>
          </a:p>
          <a:p>
            <a:pPr>
              <a:buFont typeface="Wingdings" panose="05000000000000000000" pitchFamily="2" charset="2"/>
              <a:buChar char="§"/>
            </a:pPr>
            <a:r>
              <a:rPr lang="en-US" sz="1300" dirty="0">
                <a:latin typeface="+mj-lt"/>
              </a:rPr>
              <a:t>Examine strategies to increase female representation and enhance gender diversity in future astronaut selections.</a:t>
            </a:r>
          </a:p>
          <a:p>
            <a:pPr>
              <a:buFont typeface="Wingdings" panose="05000000000000000000" pitchFamily="2" charset="2"/>
              <a:buChar char="§"/>
            </a:pPr>
            <a:r>
              <a:rPr lang="en-US" sz="1300" dirty="0">
                <a:latin typeface="+mj-lt"/>
              </a:rPr>
              <a:t>Investigate the factors that contribute to astronauts' life expectancies and explore potential ways to improve their well-being.</a:t>
            </a:r>
          </a:p>
          <a:p>
            <a:pPr>
              <a:buFont typeface="Wingdings" panose="05000000000000000000" pitchFamily="2" charset="2"/>
              <a:buChar char="§"/>
            </a:pPr>
            <a:r>
              <a:rPr lang="en-US" sz="1300" dirty="0">
                <a:latin typeface="+mj-lt"/>
              </a:rPr>
              <a:t>Investigate the factors that contribute to astronauts' life expectancies and explore potential ways to improve their well-being.</a:t>
            </a:r>
          </a:p>
          <a:p>
            <a:pPr>
              <a:buFont typeface="Wingdings" panose="05000000000000000000" pitchFamily="2" charset="2"/>
              <a:buChar char="§"/>
            </a:pPr>
            <a:r>
              <a:rPr lang="en-US" sz="1300" dirty="0">
                <a:latin typeface="+mj-lt"/>
              </a:rPr>
              <a:t>Conduct further research into the unique challenges faced by female astronauts and their impact on life expectancy.</a:t>
            </a:r>
          </a:p>
          <a:p>
            <a:pPr>
              <a:buFont typeface="Wingdings" panose="05000000000000000000" pitchFamily="2" charset="2"/>
              <a:buChar char="§"/>
            </a:pPr>
            <a:r>
              <a:rPr lang="en-US" sz="1300" dirty="0">
                <a:latin typeface="+mj-lt"/>
              </a:rPr>
              <a:t>Examine the factors contributing to longer life expectancies among male astronauts and their potential impact on space missions.</a:t>
            </a:r>
          </a:p>
          <a:p>
            <a:pPr>
              <a:buFont typeface="Wingdings" panose="05000000000000000000" pitchFamily="2" charset="2"/>
              <a:buChar char="§"/>
            </a:pPr>
            <a:r>
              <a:rPr lang="en-US" sz="1300" dirty="0">
                <a:latin typeface="+mj-lt"/>
              </a:rPr>
              <a:t>Investigate how various educational backgrounds contribute to success in space missions and explore the importance of diverse expertise.</a:t>
            </a:r>
          </a:p>
          <a:p>
            <a:pPr>
              <a:buFont typeface="Wingdings" panose="05000000000000000000" pitchFamily="2" charset="2"/>
              <a:buChar char="§"/>
            </a:pPr>
            <a:r>
              <a:rPr lang="en-US" sz="1300" dirty="0">
                <a:latin typeface="+mj-lt"/>
              </a:rPr>
              <a:t>Continue to maintain high educational standards while ensuring diversity in educational backgrounds.</a:t>
            </a:r>
          </a:p>
          <a:p>
            <a:pPr>
              <a:buFont typeface="Wingdings" panose="05000000000000000000" pitchFamily="2" charset="2"/>
              <a:buChar char="§"/>
            </a:pPr>
            <a:r>
              <a:rPr lang="en-US" sz="1300" dirty="0">
                <a:latin typeface="+mj-lt"/>
              </a:rPr>
              <a:t>Analyze why these states have produced a significant number of astronauts and explore potential outreach programs in other regions.</a:t>
            </a:r>
          </a:p>
          <a:p>
            <a:pPr>
              <a:buFont typeface="Wingdings" panose="05000000000000000000" pitchFamily="2" charset="2"/>
              <a:buChar char="§"/>
            </a:pPr>
            <a:r>
              <a:rPr lang="en-US" sz="1300" dirty="0">
                <a:latin typeface="+mj-lt"/>
              </a:rPr>
              <a:t>Investigate the impact of frequent space missions and spacewalks on astronauts' careers and well-being.</a:t>
            </a:r>
            <a:endParaRPr lang="en-IN" sz="1300" dirty="0">
              <a:latin typeface="+mj-lt"/>
            </a:endParaRPr>
          </a:p>
        </p:txBody>
      </p:sp>
    </p:spTree>
    <p:extLst>
      <p:ext uri="{BB962C8B-B14F-4D97-AF65-F5344CB8AC3E}">
        <p14:creationId xmlns:p14="http://schemas.microsoft.com/office/powerpoint/2010/main" val="23815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BC13-9C01-47BE-B1E5-1F8B8370D5C2}"/>
              </a:ext>
            </a:extLst>
          </p:cNvPr>
          <p:cNvSpPr>
            <a:spLocks noGrp="1"/>
          </p:cNvSpPr>
          <p:nvPr>
            <p:ph type="ctrTitle"/>
          </p:nvPr>
        </p:nvSpPr>
        <p:spPr>
          <a:xfrm>
            <a:off x="2402541" y="2643243"/>
            <a:ext cx="7386918" cy="1571513"/>
          </a:xfrm>
        </p:spPr>
        <p:txBody>
          <a:bodyPr/>
          <a:lstStyle/>
          <a:p>
            <a:r>
              <a:rPr lang="en-IN" sz="4000" b="1" dirty="0"/>
              <a:t>Thank You</a:t>
            </a:r>
            <a:endParaRPr lang="en-IN" dirty="0"/>
          </a:p>
        </p:txBody>
      </p:sp>
    </p:spTree>
    <p:extLst>
      <p:ext uri="{BB962C8B-B14F-4D97-AF65-F5344CB8AC3E}">
        <p14:creationId xmlns:p14="http://schemas.microsoft.com/office/powerpoint/2010/main" val="48121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99CB-A0C1-4B33-9F8C-BDCA289C32D5}"/>
              </a:ext>
            </a:extLst>
          </p:cNvPr>
          <p:cNvSpPr>
            <a:spLocks noGrp="1"/>
          </p:cNvSpPr>
          <p:nvPr>
            <p:ph type="title"/>
          </p:nvPr>
        </p:nvSpPr>
        <p:spPr>
          <a:xfrm>
            <a:off x="2911288" y="1240453"/>
            <a:ext cx="6369424" cy="1265082"/>
          </a:xfrm>
        </p:spPr>
        <p:txBody>
          <a:bodyPr/>
          <a:lstStyle/>
          <a:p>
            <a:r>
              <a:rPr lang="en-IN" dirty="0"/>
              <a:t>Project Description</a:t>
            </a:r>
          </a:p>
        </p:txBody>
      </p:sp>
      <p:sp>
        <p:nvSpPr>
          <p:cNvPr id="3" name="Text Placeholder 2">
            <a:extLst>
              <a:ext uri="{FF2B5EF4-FFF2-40B4-BE49-F238E27FC236}">
                <a16:creationId xmlns:a16="http://schemas.microsoft.com/office/drawing/2014/main" id="{C51696F2-E4E7-4F40-81E5-57D03D6E1D6D}"/>
              </a:ext>
            </a:extLst>
          </p:cNvPr>
          <p:cNvSpPr>
            <a:spLocks noGrp="1"/>
          </p:cNvSpPr>
          <p:nvPr>
            <p:ph type="body" idx="1"/>
          </p:nvPr>
        </p:nvSpPr>
        <p:spPr>
          <a:xfrm>
            <a:off x="1609164" y="2922596"/>
            <a:ext cx="8973671" cy="2859740"/>
          </a:xfrm>
        </p:spPr>
        <p:txBody>
          <a:bodyPr>
            <a:normAutofit fontScale="92500" lnSpcReduction="10000"/>
          </a:bodyPr>
          <a:lstStyle/>
          <a:p>
            <a:r>
              <a:rPr lang="en-US" dirty="0"/>
              <a:t>The business problem at hand is to harness the vast reservoir of data on NASA astronauts and convert it into a valuable resource for researchers, space enthusiasts, and dreamers. This project aims to unveil the compelling stories and collective achievements of NASA's astronaut corps by conducting a comprehensive analysis of their demographics, careers, and accomplishments. By applying state-of-the-art data analysis tools and techniques, we seek to extract meaningful insights, uncovering patterns and trends that illuminate the diverse tapestry of these space pioneers. Ultimately, the objective is to transform raw information into actionable knowledge, facilitating a deeper understanding of the individuals who have ventured beyond our atmosphere and their profound impact on the ongoing saga of human exploration.</a:t>
            </a:r>
            <a:endParaRPr lang="en-IN" dirty="0"/>
          </a:p>
        </p:txBody>
      </p:sp>
    </p:spTree>
    <p:extLst>
      <p:ext uri="{BB962C8B-B14F-4D97-AF65-F5344CB8AC3E}">
        <p14:creationId xmlns:p14="http://schemas.microsoft.com/office/powerpoint/2010/main" val="87714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5EF0-4610-49A0-B68A-E441B3B60EF1}"/>
              </a:ext>
            </a:extLst>
          </p:cNvPr>
          <p:cNvSpPr>
            <a:spLocks noGrp="1"/>
          </p:cNvSpPr>
          <p:nvPr>
            <p:ph type="title"/>
          </p:nvPr>
        </p:nvSpPr>
        <p:spPr>
          <a:xfrm>
            <a:off x="2042877" y="1009516"/>
            <a:ext cx="2564982" cy="362084"/>
          </a:xfrm>
        </p:spPr>
        <p:txBody>
          <a:bodyPr>
            <a:noAutofit/>
          </a:bodyPr>
          <a:lstStyle/>
          <a:p>
            <a:r>
              <a:rPr lang="en-IN" sz="1200" b="1" dirty="0"/>
              <a:t>Data Collection</a:t>
            </a:r>
          </a:p>
        </p:txBody>
      </p:sp>
      <p:sp>
        <p:nvSpPr>
          <p:cNvPr id="3" name="Content Placeholder 2">
            <a:extLst>
              <a:ext uri="{FF2B5EF4-FFF2-40B4-BE49-F238E27FC236}">
                <a16:creationId xmlns:a16="http://schemas.microsoft.com/office/drawing/2014/main" id="{0F3637AF-583E-4F12-B196-E79B5E2B2EBD}"/>
              </a:ext>
            </a:extLst>
          </p:cNvPr>
          <p:cNvSpPr>
            <a:spLocks noGrp="1"/>
          </p:cNvSpPr>
          <p:nvPr>
            <p:ph idx="1"/>
          </p:nvPr>
        </p:nvSpPr>
        <p:spPr>
          <a:xfrm>
            <a:off x="2042877" y="1642962"/>
            <a:ext cx="7729728" cy="660968"/>
          </a:xfrm>
        </p:spPr>
        <p:txBody>
          <a:bodyPr>
            <a:normAutofit/>
          </a:bodyPr>
          <a:lstStyle/>
          <a:p>
            <a:pPr marL="0" indent="0">
              <a:buNone/>
            </a:pPr>
            <a:r>
              <a:rPr lang="en-US" sz="1200" dirty="0">
                <a:latin typeface="Arial" panose="020B0604020202020204" pitchFamily="34" charset="0"/>
                <a:cs typeface="Arial" panose="020B0604020202020204" pitchFamily="34" charset="0"/>
              </a:rPr>
              <a:t>The dataset used for this analysis was obtained from Kaggle, and it consisted of [briefly describe the dataset, its purpose, and relevant details]. During the initial examination of the dataset, it was observed that there were 302 missing values in both the '</a:t>
            </a:r>
            <a:r>
              <a:rPr lang="en-US" sz="1200" dirty="0" err="1">
                <a:latin typeface="Arial" panose="020B0604020202020204" pitchFamily="34" charset="0"/>
                <a:cs typeface="Arial" panose="020B0604020202020204" pitchFamily="34" charset="0"/>
              </a:rPr>
              <a:t>Death_Mission</a:t>
            </a:r>
            <a:r>
              <a:rPr lang="en-US" sz="1200" dirty="0">
                <a:latin typeface="Arial" panose="020B0604020202020204" pitchFamily="34" charset="0"/>
                <a:cs typeface="Arial" panose="020B0604020202020204" pitchFamily="34" charset="0"/>
              </a:rPr>
              <a:t>' and '</a:t>
            </a:r>
            <a:r>
              <a:rPr lang="en-US" sz="1200" dirty="0" err="1">
                <a:latin typeface="Arial" panose="020B0604020202020204" pitchFamily="34" charset="0"/>
                <a:cs typeface="Arial" panose="020B0604020202020204" pitchFamily="34" charset="0"/>
              </a:rPr>
              <a:t>Death_Date</a:t>
            </a:r>
            <a:r>
              <a:rPr lang="en-US" sz="1200" dirty="0">
                <a:latin typeface="Arial" panose="020B0604020202020204" pitchFamily="34" charset="0"/>
                <a:cs typeface="Arial" panose="020B0604020202020204" pitchFamily="34" charset="0"/>
              </a:rPr>
              <a:t>' columns.</a:t>
            </a:r>
            <a:endParaRPr lang="en-IN" sz="12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7566D7E-5AD7-420C-9279-24E9BB0692A6}"/>
              </a:ext>
            </a:extLst>
          </p:cNvPr>
          <p:cNvSpPr txBox="1">
            <a:spLocks/>
          </p:cNvSpPr>
          <p:nvPr/>
        </p:nvSpPr>
        <p:spPr bwMode="black">
          <a:xfrm>
            <a:off x="2042876" y="2645262"/>
            <a:ext cx="5828135" cy="362084"/>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1200" b="1" dirty="0"/>
              <a:t>Data Cleaning and Missing Value Handling</a:t>
            </a:r>
          </a:p>
        </p:txBody>
      </p:sp>
      <p:sp>
        <p:nvSpPr>
          <p:cNvPr id="5" name="Content Placeholder 2">
            <a:extLst>
              <a:ext uri="{FF2B5EF4-FFF2-40B4-BE49-F238E27FC236}">
                <a16:creationId xmlns:a16="http://schemas.microsoft.com/office/drawing/2014/main" id="{A4202D79-A0F9-402B-BE47-27E1A2A64210}"/>
              </a:ext>
            </a:extLst>
          </p:cNvPr>
          <p:cNvSpPr txBox="1">
            <a:spLocks/>
          </p:cNvSpPr>
          <p:nvPr/>
        </p:nvSpPr>
        <p:spPr>
          <a:xfrm>
            <a:off x="2042877" y="3348678"/>
            <a:ext cx="7729728" cy="1779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20000"/>
              </a:lnSpc>
              <a:buNone/>
            </a:pPr>
            <a:r>
              <a:rPr lang="en-US" sz="1300" dirty="0">
                <a:latin typeface="Arial" panose="020B0604020202020204" pitchFamily="34" charset="0"/>
                <a:cs typeface="Arial" panose="020B0604020202020204" pitchFamily="34" charset="0"/>
              </a:rPr>
              <a:t>To address the issue of missing values, the following steps were taken using Python:</a:t>
            </a:r>
          </a:p>
          <a:p>
            <a:pPr>
              <a:lnSpc>
                <a:spcPct val="120000"/>
              </a:lnSpc>
            </a:pPr>
            <a:r>
              <a:rPr lang="en-IN" sz="1300" b="1" dirty="0">
                <a:latin typeface="Arial" panose="020B0604020202020204" pitchFamily="34" charset="0"/>
                <a:cs typeface="Arial" panose="020B0604020202020204" pitchFamily="34" charset="0"/>
              </a:rPr>
              <a:t>Filtering Null Values: </a:t>
            </a:r>
            <a:r>
              <a:rPr lang="en-US" sz="1100" dirty="0">
                <a:latin typeface="Arial" panose="020B0604020202020204" pitchFamily="34" charset="0"/>
                <a:cs typeface="Arial" panose="020B0604020202020204" pitchFamily="34" charset="0"/>
              </a:rPr>
              <a:t>To address missing data, rows with null '</a:t>
            </a:r>
            <a:r>
              <a:rPr lang="en-US" sz="1100" dirty="0" err="1">
                <a:latin typeface="Arial" panose="020B0604020202020204" pitchFamily="34" charset="0"/>
                <a:cs typeface="Arial" panose="020B0604020202020204" pitchFamily="34" charset="0"/>
              </a:rPr>
              <a:t>Death_Mission</a:t>
            </a:r>
            <a:r>
              <a:rPr lang="en-US" sz="1100" dirty="0">
                <a:latin typeface="Arial" panose="020B0604020202020204" pitchFamily="34" charset="0"/>
                <a:cs typeface="Arial" panose="020B0604020202020204" pitchFamily="34" charset="0"/>
              </a:rPr>
              <a:t>' but non-null '</a:t>
            </a:r>
            <a:r>
              <a:rPr lang="en-US" sz="1100" dirty="0" err="1">
                <a:latin typeface="Arial" panose="020B0604020202020204" pitchFamily="34" charset="0"/>
                <a:cs typeface="Arial" panose="020B0604020202020204" pitchFamily="34" charset="0"/>
              </a:rPr>
              <a:t>Death_Date</a:t>
            </a:r>
            <a:r>
              <a:rPr lang="en-US" sz="1100" dirty="0">
                <a:latin typeface="Arial" panose="020B0604020202020204" pitchFamily="34" charset="0"/>
                <a:cs typeface="Arial" panose="020B0604020202020204" pitchFamily="34" charset="0"/>
              </a:rPr>
              <a:t>' were identified using .index and then removed from 'df' using .drop() (</a:t>
            </a:r>
            <a:r>
              <a:rPr lang="en-US" sz="1100" dirty="0" err="1">
                <a:latin typeface="Arial" panose="020B0604020202020204" pitchFamily="34" charset="0"/>
                <a:cs typeface="Arial" panose="020B0604020202020204" pitchFamily="34" charset="0"/>
              </a:rPr>
              <a:t>inplace</a:t>
            </a:r>
            <a:r>
              <a:rPr lang="en-US" sz="1100" dirty="0">
                <a:latin typeface="Arial" panose="020B0604020202020204" pitchFamily="34" charset="0"/>
                <a:cs typeface="Arial" panose="020B0604020202020204" pitchFamily="34" charset="0"/>
              </a:rPr>
              <a:t>=True), ensuring data consistency.</a:t>
            </a:r>
            <a:endParaRPr lang="en-IN" sz="1100" dirty="0">
              <a:latin typeface="Arial" panose="020B0604020202020204" pitchFamily="34" charset="0"/>
              <a:cs typeface="Arial" panose="020B0604020202020204" pitchFamily="34" charset="0"/>
            </a:endParaRPr>
          </a:p>
          <a:p>
            <a:pPr>
              <a:lnSpc>
                <a:spcPct val="120000"/>
              </a:lnSpc>
            </a:pPr>
            <a:r>
              <a:rPr lang="en-IN" sz="1300" b="1" dirty="0">
                <a:latin typeface="Arial" panose="020B0604020202020204" pitchFamily="34" charset="0"/>
                <a:cs typeface="Arial" panose="020B0604020202020204" pitchFamily="34" charset="0"/>
              </a:rPr>
              <a:t>Handling Missing Values: </a:t>
            </a:r>
            <a:r>
              <a:rPr lang="en-US" sz="1100" dirty="0">
                <a:latin typeface="Arial" panose="020B0604020202020204" pitchFamily="34" charset="0"/>
                <a:cs typeface="Arial" panose="020B0604020202020204" pitchFamily="34" charset="0"/>
              </a:rPr>
              <a:t>Rows with missing '</a:t>
            </a:r>
            <a:r>
              <a:rPr lang="en-US" sz="1100" dirty="0" err="1">
                <a:latin typeface="Arial" panose="020B0604020202020204" pitchFamily="34" charset="0"/>
                <a:cs typeface="Arial" panose="020B0604020202020204" pitchFamily="34" charset="0"/>
              </a:rPr>
              <a:t>Alma_Mater</a:t>
            </a:r>
            <a:r>
              <a:rPr lang="en-US" sz="1100" dirty="0">
                <a:latin typeface="Arial" panose="020B0604020202020204" pitchFamily="34" charset="0"/>
                <a:cs typeface="Arial" panose="020B0604020202020204" pitchFamily="34" charset="0"/>
              </a:rPr>
              <a:t>' values were removed using .</a:t>
            </a:r>
            <a:r>
              <a:rPr lang="en-US" sz="1100" dirty="0" err="1">
                <a:latin typeface="Arial" panose="020B0604020202020204" pitchFamily="34" charset="0"/>
                <a:cs typeface="Arial" panose="020B0604020202020204" pitchFamily="34" charset="0"/>
              </a:rPr>
              <a:t>dropna</a:t>
            </a:r>
            <a:r>
              <a:rPr lang="en-US" sz="1100" dirty="0">
                <a:latin typeface="Arial" panose="020B0604020202020204" pitchFamily="34" charset="0"/>
                <a:cs typeface="Arial" panose="020B0604020202020204" pitchFamily="34" charset="0"/>
              </a:rPr>
              <a:t>() for a dataset with known education backgrounds.</a:t>
            </a:r>
            <a:endParaRPr lang="en-IN" sz="1100" dirty="0">
              <a:latin typeface="Arial" panose="020B0604020202020204" pitchFamily="34" charset="0"/>
              <a:cs typeface="Arial" panose="020B0604020202020204" pitchFamily="34" charset="0"/>
            </a:endParaRPr>
          </a:p>
          <a:p>
            <a:pPr>
              <a:lnSpc>
                <a:spcPct val="120000"/>
              </a:lnSpc>
            </a:pPr>
            <a:r>
              <a:rPr lang="en-IN" sz="1300" b="1" dirty="0">
                <a:latin typeface="Arial" panose="020B0604020202020204" pitchFamily="34" charset="0"/>
                <a:cs typeface="Arial" panose="020B0604020202020204" pitchFamily="34" charset="0"/>
              </a:rPr>
              <a:t>Data Type Conversion: </a:t>
            </a:r>
            <a:r>
              <a:rPr lang="en-US" sz="1100" dirty="0">
                <a:latin typeface="Arial" panose="020B0604020202020204" pitchFamily="34" charset="0"/>
                <a:cs typeface="Arial" panose="020B0604020202020204" pitchFamily="34" charset="0"/>
              </a:rPr>
              <a:t>The '</a:t>
            </a:r>
            <a:r>
              <a:rPr lang="en-US" sz="1100" dirty="0" err="1">
                <a:latin typeface="Arial" panose="020B0604020202020204" pitchFamily="34" charset="0"/>
                <a:cs typeface="Arial" panose="020B0604020202020204" pitchFamily="34" charset="0"/>
              </a:rPr>
              <a:t>Birth_Date</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Death_Date</a:t>
            </a:r>
            <a:r>
              <a:rPr lang="en-US" sz="1100" dirty="0">
                <a:latin typeface="Arial" panose="020B0604020202020204" pitchFamily="34" charset="0"/>
                <a:cs typeface="Arial" panose="020B0604020202020204" pitchFamily="34" charset="0"/>
              </a:rPr>
              <a:t>' columns were converted to datetime with </a:t>
            </a:r>
            <a:r>
              <a:rPr lang="en-US" sz="1100" dirty="0" err="1">
                <a:latin typeface="Arial" panose="020B0604020202020204" pitchFamily="34" charset="0"/>
                <a:cs typeface="Arial" panose="020B0604020202020204" pitchFamily="34" charset="0"/>
              </a:rPr>
              <a:t>dayfirst</a:t>
            </a:r>
            <a:r>
              <a:rPr lang="en-US" sz="1100" dirty="0">
                <a:latin typeface="Arial" panose="020B0604020202020204" pitchFamily="34" charset="0"/>
                <a:cs typeface="Arial" panose="020B0604020202020204" pitchFamily="34" charset="0"/>
              </a:rPr>
              <a:t>=True for consistent date handling.</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32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A4D9-E130-4532-A200-8BAA32AF1E3B}"/>
              </a:ext>
            </a:extLst>
          </p:cNvPr>
          <p:cNvSpPr>
            <a:spLocks noGrp="1"/>
          </p:cNvSpPr>
          <p:nvPr>
            <p:ph type="title"/>
          </p:nvPr>
        </p:nvSpPr>
        <p:spPr>
          <a:xfrm>
            <a:off x="2230437" y="1622612"/>
            <a:ext cx="5524034" cy="448235"/>
          </a:xfrm>
          <a:solidFill>
            <a:srgbClr val="FFFFFF"/>
          </a:solidFill>
          <a:ln w="31750" cap="sq">
            <a:solidFill>
              <a:srgbClr val="404040"/>
            </a:solidFill>
            <a:miter lim="800000"/>
          </a:ln>
        </p:spPr>
        <p:txBody>
          <a:bodyPr vert="horz" lIns="182880" tIns="182880" rIns="182880" bIns="182880" rtlCol="0" anchor="ctr">
            <a:noAutofit/>
          </a:bodyPr>
          <a:lstStyle/>
          <a:p>
            <a:r>
              <a:rPr lang="en-IN" sz="1400" b="1" dirty="0"/>
              <a:t>Data Preparation and pre-processing</a:t>
            </a:r>
          </a:p>
        </p:txBody>
      </p:sp>
      <p:sp>
        <p:nvSpPr>
          <p:cNvPr id="5" name="Content Placeholder 2">
            <a:extLst>
              <a:ext uri="{FF2B5EF4-FFF2-40B4-BE49-F238E27FC236}">
                <a16:creationId xmlns:a16="http://schemas.microsoft.com/office/drawing/2014/main" id="{B47B330C-41DB-4B2C-AF70-3C4168CA339F}"/>
              </a:ext>
            </a:extLst>
          </p:cNvPr>
          <p:cNvSpPr txBox="1">
            <a:spLocks noGrp="1"/>
          </p:cNvSpPr>
          <p:nvPr>
            <p:ph idx="1"/>
          </p:nvPr>
        </p:nvSpPr>
        <p:spPr>
          <a:xfrm>
            <a:off x="2230437" y="2525379"/>
            <a:ext cx="7731125" cy="262385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20000"/>
              </a:lnSpc>
              <a:buNone/>
            </a:pPr>
            <a:r>
              <a:rPr lang="en-US" sz="1200" dirty="0">
                <a:latin typeface="Arial" panose="020B0604020202020204" pitchFamily="34" charset="0"/>
                <a:cs typeface="Arial" panose="020B0604020202020204" pitchFamily="34" charset="0"/>
              </a:rPr>
              <a:t>The data preparation and preprocessing phase in this project encompassed several critical steps that ensured data quality, accessibility, and integrity:</a:t>
            </a:r>
          </a:p>
          <a:p>
            <a:pPr>
              <a:lnSpc>
                <a:spcPct val="130000"/>
              </a:lnSpc>
            </a:pPr>
            <a:r>
              <a:rPr lang="en-IN" sz="1200" b="1" dirty="0">
                <a:latin typeface="Arial" panose="020B0604020202020204" pitchFamily="34" charset="0"/>
                <a:cs typeface="Arial" panose="020B0604020202020204" pitchFamily="34" charset="0"/>
              </a:rPr>
              <a:t>Exporting the </a:t>
            </a:r>
            <a:r>
              <a:rPr lang="en-IN" sz="1200" b="1" dirty="0" err="1">
                <a:latin typeface="Arial" panose="020B0604020202020204" pitchFamily="34" charset="0"/>
                <a:cs typeface="Arial" panose="020B0604020202020204" pitchFamily="34" charset="0"/>
              </a:rPr>
              <a:t>DataFrame</a:t>
            </a:r>
            <a:r>
              <a:rPr lang="en-IN" sz="1200" b="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Following thorough </a:t>
            </a:r>
            <a:r>
              <a:rPr lang="en-US" sz="1000" dirty="0" err="1">
                <a:latin typeface="Arial" panose="020B0604020202020204" pitchFamily="34" charset="0"/>
                <a:cs typeface="Arial" panose="020B0604020202020204" pitchFamily="34" charset="0"/>
              </a:rPr>
              <a:t>DataFrame</a:t>
            </a:r>
            <a:r>
              <a:rPr lang="en-US" sz="1000" dirty="0">
                <a:latin typeface="Arial" panose="020B0604020202020204" pitchFamily="34" charset="0"/>
                <a:cs typeface="Arial" panose="020B0604020202020204" pitchFamily="34" charset="0"/>
              </a:rPr>
              <a:t> cleaning in </a:t>
            </a:r>
            <a:r>
              <a:rPr lang="en-US" sz="1000" dirty="0" err="1">
                <a:latin typeface="Arial" panose="020B0604020202020204" pitchFamily="34" charset="0"/>
                <a:cs typeface="Arial" panose="020B0604020202020204" pitchFamily="34" charset="0"/>
              </a:rPr>
              <a:t>Jupyter</a:t>
            </a:r>
            <a:r>
              <a:rPr lang="en-US" sz="1000" dirty="0">
                <a:latin typeface="Arial" panose="020B0604020202020204" pitchFamily="34" charset="0"/>
                <a:cs typeface="Arial" panose="020B0604020202020204" pitchFamily="34" charset="0"/>
              </a:rPr>
              <a:t> Notebook, it was essential to export the </a:t>
            </a:r>
            <a:r>
              <a:rPr lang="en-US" sz="1000" dirty="0" err="1">
                <a:latin typeface="Arial" panose="020B0604020202020204" pitchFamily="34" charset="0"/>
                <a:cs typeface="Arial" panose="020B0604020202020204" pitchFamily="34" charset="0"/>
              </a:rPr>
              <a:t>DataFrame</a:t>
            </a:r>
            <a:r>
              <a:rPr lang="en-US" sz="1000" dirty="0">
                <a:latin typeface="Arial" panose="020B0604020202020204" pitchFamily="34" charset="0"/>
                <a:cs typeface="Arial" panose="020B0604020202020204" pitchFamily="34" charset="0"/>
              </a:rPr>
              <a:t> to a CSV file. This step preserves processed data, ensuring future access and collaboration. Notably, setting 'index' to False omits index inclusion for cleaner data representation.</a:t>
            </a:r>
          </a:p>
          <a:p>
            <a:pPr>
              <a:lnSpc>
                <a:spcPct val="130000"/>
              </a:lnSpc>
            </a:pPr>
            <a:r>
              <a:rPr lang="en-IN" sz="1200" b="1" dirty="0">
                <a:latin typeface="Arial" panose="020B0604020202020204" pitchFamily="34" charset="0"/>
                <a:cs typeface="Arial" panose="020B0604020202020204" pitchFamily="34" charset="0"/>
              </a:rPr>
              <a:t>Data Download and Import: </a:t>
            </a:r>
            <a:r>
              <a:rPr lang="en-US" sz="1000" dirty="0">
                <a:latin typeface="Arial" panose="020B0604020202020204" pitchFamily="34" charset="0"/>
                <a:cs typeface="Arial" panose="020B0604020202020204" pitchFamily="34" charset="0"/>
              </a:rPr>
              <a:t>After exporting, the CSV dataset was downloaded, signifying the shift from local to external data handling. It was then imported into phpMyAdmin for database integration and analysis.</a:t>
            </a:r>
            <a:endParaRPr lang="en-IN" sz="1000" dirty="0">
              <a:latin typeface="Arial" panose="020B0604020202020204" pitchFamily="34" charset="0"/>
              <a:cs typeface="Arial" panose="020B0604020202020204" pitchFamily="34" charset="0"/>
            </a:endParaRPr>
          </a:p>
          <a:p>
            <a:pPr>
              <a:lnSpc>
                <a:spcPct val="120000"/>
              </a:lnSpc>
            </a:pPr>
            <a:r>
              <a:rPr lang="en-IN" sz="1200" b="1" dirty="0">
                <a:latin typeface="Arial" panose="020B0604020202020204" pitchFamily="34" charset="0"/>
                <a:cs typeface="Arial" panose="020B0604020202020204" pitchFamily="34" charset="0"/>
              </a:rPr>
              <a:t>Database Connection: </a:t>
            </a:r>
            <a:r>
              <a:rPr lang="en-US" sz="1000" dirty="0">
                <a:latin typeface="Arial" panose="020B0604020202020204" pitchFamily="34" charset="0"/>
                <a:cs typeface="Arial" panose="020B0604020202020204" pitchFamily="34" charset="0"/>
              </a:rPr>
              <a:t>The database connection involved creating a MySQL table, uploading datasets, renaming the table, loading the SQL extension in </a:t>
            </a:r>
            <a:r>
              <a:rPr lang="en-US" sz="1000" dirty="0" err="1">
                <a:latin typeface="Arial" panose="020B0604020202020204" pitchFamily="34" charset="0"/>
                <a:cs typeface="Arial" panose="020B0604020202020204" pitchFamily="34" charset="0"/>
              </a:rPr>
              <a:t>Jupyter</a:t>
            </a:r>
            <a:r>
              <a:rPr lang="en-US" sz="1000" dirty="0">
                <a:latin typeface="Arial" panose="020B0604020202020204" pitchFamily="34" charset="0"/>
                <a:cs typeface="Arial" panose="020B0604020202020204" pitchFamily="34" charset="0"/>
              </a:rPr>
              <a:t> Notebook, and specifying the MySQL connection string for real-time data access.</a:t>
            </a:r>
          </a:p>
          <a:p>
            <a:pPr>
              <a:lnSpc>
                <a:spcPct val="120000"/>
              </a:lnSpc>
            </a:pPr>
            <a:endParaRPr lang="en-US" sz="1000" dirty="0">
              <a:latin typeface="Arial" panose="020B0604020202020204" pitchFamily="34" charset="0"/>
              <a:cs typeface="Arial" panose="020B0604020202020204" pitchFamily="34" charset="0"/>
            </a:endParaRPr>
          </a:p>
          <a:p>
            <a:pPr>
              <a:lnSpc>
                <a:spcPct val="120000"/>
              </a:lnSpc>
            </a:pP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15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A231-7FAF-4EB7-920C-47FF86B584EA}"/>
              </a:ext>
            </a:extLst>
          </p:cNvPr>
          <p:cNvSpPr>
            <a:spLocks noGrp="1"/>
          </p:cNvSpPr>
          <p:nvPr>
            <p:ph type="title"/>
          </p:nvPr>
        </p:nvSpPr>
        <p:spPr>
          <a:xfrm>
            <a:off x="3253650" y="919001"/>
            <a:ext cx="5684699" cy="397943"/>
          </a:xfrm>
        </p:spPr>
        <p:txBody>
          <a:bodyPr>
            <a:noAutofit/>
          </a:bodyPr>
          <a:lstStyle/>
          <a:p>
            <a:r>
              <a:rPr lang="en-IN" sz="1600" b="1" dirty="0"/>
              <a:t>Research Questions</a:t>
            </a:r>
          </a:p>
        </p:txBody>
      </p:sp>
      <p:sp>
        <p:nvSpPr>
          <p:cNvPr id="3" name="Content Placeholder 2">
            <a:extLst>
              <a:ext uri="{FF2B5EF4-FFF2-40B4-BE49-F238E27FC236}">
                <a16:creationId xmlns:a16="http://schemas.microsoft.com/office/drawing/2014/main" id="{EA6FE5D0-E614-4A92-95D8-FF09FC80A2B7}"/>
              </a:ext>
            </a:extLst>
          </p:cNvPr>
          <p:cNvSpPr>
            <a:spLocks noGrp="1"/>
          </p:cNvSpPr>
          <p:nvPr>
            <p:ph idx="1"/>
          </p:nvPr>
        </p:nvSpPr>
        <p:spPr>
          <a:xfrm>
            <a:off x="2231136" y="1855693"/>
            <a:ext cx="7729728" cy="3953435"/>
          </a:xfrm>
        </p:spPr>
        <p:txBody>
          <a:bodyPr>
            <a:normAutofit fontScale="85000" lnSpcReduction="20000"/>
          </a:bodyPr>
          <a:lstStyle/>
          <a:p>
            <a:pPr>
              <a:buFont typeface="Wingdings" panose="05000000000000000000" pitchFamily="2" charset="2"/>
              <a:buChar char="§"/>
            </a:pPr>
            <a:r>
              <a:rPr lang="en-IN" dirty="0"/>
              <a:t>Counting Astronauts by Status</a:t>
            </a:r>
          </a:p>
          <a:p>
            <a:pPr>
              <a:buFont typeface="Wingdings" panose="05000000000000000000" pitchFamily="2" charset="2"/>
              <a:buChar char="§"/>
            </a:pPr>
            <a:r>
              <a:rPr lang="en-US" dirty="0"/>
              <a:t>Counting Astronauts by Military Branch.</a:t>
            </a:r>
          </a:p>
          <a:p>
            <a:pPr>
              <a:buFont typeface="Wingdings" panose="05000000000000000000" pitchFamily="2" charset="2"/>
              <a:buChar char="§"/>
            </a:pPr>
            <a:r>
              <a:rPr lang="en-US" dirty="0"/>
              <a:t>Counting Astronauts by Military Branch.</a:t>
            </a:r>
          </a:p>
          <a:p>
            <a:pPr>
              <a:buFont typeface="Wingdings" panose="05000000000000000000" pitchFamily="2" charset="2"/>
              <a:buChar char="§"/>
            </a:pPr>
            <a:r>
              <a:rPr lang="en-US" dirty="0"/>
              <a:t>Top 5 Military Ranks Among Astronauts.</a:t>
            </a:r>
          </a:p>
          <a:p>
            <a:pPr>
              <a:buFont typeface="Wingdings" panose="05000000000000000000" pitchFamily="2" charset="2"/>
              <a:buChar char="§"/>
            </a:pPr>
            <a:r>
              <a:rPr lang="en-US" dirty="0"/>
              <a:t>Count of Astronauts by Gender.</a:t>
            </a:r>
          </a:p>
          <a:p>
            <a:pPr>
              <a:buFont typeface="Wingdings" panose="05000000000000000000" pitchFamily="2" charset="2"/>
              <a:buChar char="§"/>
            </a:pPr>
            <a:r>
              <a:rPr lang="en-US" dirty="0"/>
              <a:t>Average Life Expectancy of Astronauts.</a:t>
            </a:r>
          </a:p>
          <a:p>
            <a:pPr>
              <a:buFont typeface="Wingdings" panose="05000000000000000000" pitchFamily="2" charset="2"/>
              <a:buChar char="§"/>
            </a:pPr>
            <a:r>
              <a:rPr lang="en-US" dirty="0"/>
              <a:t>Average Life Expectancy of Female Astronauts.</a:t>
            </a:r>
          </a:p>
          <a:p>
            <a:pPr>
              <a:buFont typeface="Wingdings" panose="05000000000000000000" pitchFamily="2" charset="2"/>
              <a:buChar char="§"/>
            </a:pPr>
            <a:r>
              <a:rPr lang="en-US" dirty="0"/>
              <a:t>Average Life Expectancy of Male Astronauts.</a:t>
            </a:r>
          </a:p>
          <a:p>
            <a:pPr>
              <a:buFont typeface="Wingdings" panose="05000000000000000000" pitchFamily="2" charset="2"/>
              <a:buChar char="§"/>
            </a:pPr>
            <a:r>
              <a:rPr lang="en-US" dirty="0"/>
              <a:t>Top 10 Graduate Majors Among Astronauts.</a:t>
            </a:r>
          </a:p>
          <a:p>
            <a:pPr>
              <a:buFont typeface="Wingdings" panose="05000000000000000000" pitchFamily="2" charset="2"/>
              <a:buChar char="§"/>
            </a:pPr>
            <a:r>
              <a:rPr lang="en-IN" dirty="0"/>
              <a:t>Astronaut Education Statistics.</a:t>
            </a:r>
          </a:p>
          <a:p>
            <a:pPr>
              <a:buFont typeface="Wingdings" panose="05000000000000000000" pitchFamily="2" charset="2"/>
              <a:buChar char="§"/>
            </a:pPr>
            <a:r>
              <a:rPr lang="en-US" dirty="0"/>
              <a:t>Top 5 States of Birth for Astronauts.</a:t>
            </a:r>
          </a:p>
          <a:p>
            <a:pPr>
              <a:buFont typeface="Wingdings" panose="05000000000000000000" pitchFamily="2" charset="2"/>
              <a:buChar char="§"/>
            </a:pPr>
            <a:r>
              <a:rPr lang="en-US" dirty="0"/>
              <a:t>Average Space Flights and Spacewalks per Astronaut.</a:t>
            </a:r>
            <a:endParaRPr lang="en-IN" dirty="0"/>
          </a:p>
          <a:p>
            <a:endParaRPr lang="en-IN" dirty="0"/>
          </a:p>
        </p:txBody>
      </p:sp>
    </p:spTree>
    <p:extLst>
      <p:ext uri="{BB962C8B-B14F-4D97-AF65-F5344CB8AC3E}">
        <p14:creationId xmlns:p14="http://schemas.microsoft.com/office/powerpoint/2010/main" val="265316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BAC9-840D-435A-B58A-0A4F62ED3381}"/>
              </a:ext>
            </a:extLst>
          </p:cNvPr>
          <p:cNvSpPr>
            <a:spLocks noGrp="1"/>
          </p:cNvSpPr>
          <p:nvPr>
            <p:ph type="title"/>
          </p:nvPr>
        </p:nvSpPr>
        <p:spPr>
          <a:xfrm>
            <a:off x="2984708" y="1757082"/>
            <a:ext cx="6222583" cy="1048871"/>
          </a:xfrm>
        </p:spPr>
        <p:txBody>
          <a:bodyPr>
            <a:noAutofit/>
          </a:bodyPr>
          <a:lstStyle/>
          <a:p>
            <a:r>
              <a:rPr lang="en-IN" sz="2000" b="1" dirty="0"/>
              <a:t>Exploratory Data Analysis(Eda)</a:t>
            </a:r>
            <a:br>
              <a:rPr lang="en-IN" sz="2000" dirty="0"/>
            </a:br>
            <a:br>
              <a:rPr lang="en-IN" sz="2000" dirty="0"/>
            </a:br>
            <a:r>
              <a:rPr lang="en-IN" sz="1600" dirty="0"/>
              <a:t>Task 1: Retrieving All Data</a:t>
            </a:r>
            <a:endParaRPr lang="en-IN" sz="2000" dirty="0"/>
          </a:p>
        </p:txBody>
      </p:sp>
      <p:sp>
        <p:nvSpPr>
          <p:cNvPr id="3" name="Content Placeholder 2">
            <a:extLst>
              <a:ext uri="{FF2B5EF4-FFF2-40B4-BE49-F238E27FC236}">
                <a16:creationId xmlns:a16="http://schemas.microsoft.com/office/drawing/2014/main" id="{041331DB-0D58-4748-AE60-63C1BC75F504}"/>
              </a:ext>
            </a:extLst>
          </p:cNvPr>
          <p:cNvSpPr>
            <a:spLocks noGrp="1"/>
          </p:cNvSpPr>
          <p:nvPr>
            <p:ph idx="1"/>
          </p:nvPr>
        </p:nvSpPr>
        <p:spPr>
          <a:xfrm>
            <a:off x="2231136" y="3429000"/>
            <a:ext cx="7729728" cy="757615"/>
          </a:xfrm>
        </p:spPr>
        <p:txBody>
          <a:bodyPr>
            <a:normAutofit/>
          </a:bodyPr>
          <a:lstStyle/>
          <a:p>
            <a:pPr marL="228600" lvl="1" indent="0">
              <a:buNone/>
            </a:pPr>
            <a:r>
              <a:rPr lang="en-US" sz="1300" dirty="0">
                <a:latin typeface="Arial" panose="020B0604020202020204" pitchFamily="34" charset="0"/>
                <a:cs typeface="Arial" panose="020B0604020202020204" pitchFamily="34" charset="0"/>
              </a:rPr>
              <a:t>Retrieved dataset from a reliable source, providing the basis for the project. The dataset contains comprehensive information about NASA astronauts, enabling in-depth analysis of their demographics, careers, and achievements.</a:t>
            </a:r>
            <a:endParaRPr lang="en-IN" sz="13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71715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E6A2-B524-4203-A3FC-9769B625F640}"/>
              </a:ext>
            </a:extLst>
          </p:cNvPr>
          <p:cNvSpPr>
            <a:spLocks noGrp="1"/>
          </p:cNvSpPr>
          <p:nvPr>
            <p:ph type="title"/>
          </p:nvPr>
        </p:nvSpPr>
        <p:spPr>
          <a:xfrm>
            <a:off x="2231136" y="1412927"/>
            <a:ext cx="7729728" cy="559308"/>
          </a:xfrm>
        </p:spPr>
        <p:txBody>
          <a:bodyPr>
            <a:noAutofit/>
          </a:bodyPr>
          <a:lstStyle/>
          <a:p>
            <a:r>
              <a:rPr lang="en-IN" sz="1600" dirty="0"/>
              <a:t>Task 2: Counting Astronauts by Status</a:t>
            </a:r>
            <a:endParaRPr lang="en-IN" sz="2000" dirty="0"/>
          </a:p>
        </p:txBody>
      </p:sp>
      <p:pic>
        <p:nvPicPr>
          <p:cNvPr id="5" name="Content Placeholder 4">
            <a:extLst>
              <a:ext uri="{FF2B5EF4-FFF2-40B4-BE49-F238E27FC236}">
                <a16:creationId xmlns:a16="http://schemas.microsoft.com/office/drawing/2014/main" id="{F444E975-FAC7-4F2E-9887-FF88F4D54F7D}"/>
              </a:ext>
            </a:extLst>
          </p:cNvPr>
          <p:cNvPicPr>
            <a:picLocks noGrp="1" noChangeAspect="1"/>
          </p:cNvPicPr>
          <p:nvPr>
            <p:ph sz="half" idx="1"/>
          </p:nvPr>
        </p:nvPicPr>
        <p:blipFill>
          <a:blip r:embed="rId2"/>
          <a:stretch>
            <a:fillRect/>
          </a:stretch>
        </p:blipFill>
        <p:spPr>
          <a:xfrm>
            <a:off x="2680447" y="3009486"/>
            <a:ext cx="1642305" cy="1179549"/>
          </a:xfrm>
          <a:prstGeom prst="rect">
            <a:avLst/>
          </a:prstGeom>
        </p:spPr>
      </p:pic>
      <p:sp>
        <p:nvSpPr>
          <p:cNvPr id="4" name="Content Placeholder 3">
            <a:extLst>
              <a:ext uri="{FF2B5EF4-FFF2-40B4-BE49-F238E27FC236}">
                <a16:creationId xmlns:a16="http://schemas.microsoft.com/office/drawing/2014/main" id="{C5C92A98-AEC9-4568-8394-545DB32622D2}"/>
              </a:ext>
            </a:extLst>
          </p:cNvPr>
          <p:cNvSpPr>
            <a:spLocks noGrp="1"/>
          </p:cNvSpPr>
          <p:nvPr>
            <p:ph sz="half" idx="2"/>
          </p:nvPr>
        </p:nvSpPr>
        <p:spPr>
          <a:xfrm>
            <a:off x="6311421" y="2853197"/>
            <a:ext cx="4270247" cy="1656050"/>
          </a:xfrm>
        </p:spPr>
        <p:txBody>
          <a:bodyPr/>
          <a:lstStyle/>
          <a:p>
            <a:pPr marL="228600" lvl="1" indent="0">
              <a:buNone/>
            </a:pPr>
            <a:r>
              <a:rPr lang="en-US" b="1" dirty="0">
                <a:latin typeface="Arial" panose="020B0604020202020204" pitchFamily="34" charset="0"/>
                <a:cs typeface="Arial" panose="020B0604020202020204" pitchFamily="34" charset="0"/>
              </a:rPr>
              <a:t>Insights:  </a:t>
            </a:r>
            <a:r>
              <a:rPr lang="en-US" sz="1200" dirty="0">
                <a:latin typeface="Arial" panose="020B0604020202020204" pitchFamily="34" charset="0"/>
                <a:cs typeface="Arial" panose="020B0604020202020204" pitchFamily="34" charset="0"/>
              </a:rPr>
              <a:t>The analysis of astronaut status reveals that 48 astronauts are deceased, highlighting their significant contributions and sacrifices. A majority of 216 astronauts have retired, while 50 remain active in missions, emphasizing the ongoing nature of space exploration. Additionally, 36 astronauts hold management roles, indicating their leadership and administrative responsibilities within NASA's astronaut program.</a:t>
            </a:r>
            <a:endParaRPr lang="en-IN" sz="2400" dirty="0"/>
          </a:p>
          <a:p>
            <a:pPr>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204601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33E4-C426-4723-B15C-E83F37D02422}"/>
              </a:ext>
            </a:extLst>
          </p:cNvPr>
          <p:cNvSpPr>
            <a:spLocks noGrp="1"/>
          </p:cNvSpPr>
          <p:nvPr>
            <p:ph type="title"/>
          </p:nvPr>
        </p:nvSpPr>
        <p:spPr>
          <a:xfrm>
            <a:off x="2012038" y="1197774"/>
            <a:ext cx="8167923" cy="469661"/>
          </a:xfrm>
        </p:spPr>
        <p:txBody>
          <a:bodyPr>
            <a:noAutofit/>
          </a:bodyPr>
          <a:lstStyle/>
          <a:p>
            <a:r>
              <a:rPr lang="en-IN" sz="1600" dirty="0"/>
              <a:t>Task 3: </a:t>
            </a:r>
            <a:r>
              <a:rPr lang="en-US" sz="1600" dirty="0"/>
              <a:t>Counting Astronauts by Military Branch.</a:t>
            </a:r>
            <a:endParaRPr lang="en-IN" sz="2000" dirty="0"/>
          </a:p>
        </p:txBody>
      </p:sp>
      <p:pic>
        <p:nvPicPr>
          <p:cNvPr id="5" name="Content Placeholder 4">
            <a:extLst>
              <a:ext uri="{FF2B5EF4-FFF2-40B4-BE49-F238E27FC236}">
                <a16:creationId xmlns:a16="http://schemas.microsoft.com/office/drawing/2014/main" id="{6E3FB466-F49B-4911-94D1-3E15400E0EBE}"/>
              </a:ext>
            </a:extLst>
          </p:cNvPr>
          <p:cNvPicPr>
            <a:picLocks noGrp="1" noChangeAspect="1"/>
          </p:cNvPicPr>
          <p:nvPr>
            <p:ph sz="half" idx="1"/>
          </p:nvPr>
        </p:nvPicPr>
        <p:blipFill>
          <a:blip r:embed="rId2"/>
          <a:stretch>
            <a:fillRect/>
          </a:stretch>
        </p:blipFill>
        <p:spPr>
          <a:xfrm>
            <a:off x="2519082" y="2743200"/>
            <a:ext cx="2108718" cy="2850776"/>
          </a:xfrm>
          <a:prstGeom prst="rect">
            <a:avLst/>
          </a:prstGeom>
        </p:spPr>
      </p:pic>
      <p:sp>
        <p:nvSpPr>
          <p:cNvPr id="4" name="Content Placeholder 3">
            <a:extLst>
              <a:ext uri="{FF2B5EF4-FFF2-40B4-BE49-F238E27FC236}">
                <a16:creationId xmlns:a16="http://schemas.microsoft.com/office/drawing/2014/main" id="{E5E3EEBC-EF01-465D-9EE4-2B235A8D2CE5}"/>
              </a:ext>
            </a:extLst>
          </p:cNvPr>
          <p:cNvSpPr>
            <a:spLocks noGrp="1"/>
          </p:cNvSpPr>
          <p:nvPr>
            <p:ph sz="half" idx="2"/>
          </p:nvPr>
        </p:nvSpPr>
        <p:spPr/>
        <p:txBody>
          <a:bodyPr>
            <a:normAutofit fontScale="92500"/>
          </a:bodyPr>
          <a:lstStyle/>
          <a:p>
            <a:pPr marL="228600" lvl="1" indent="0">
              <a:lnSpc>
                <a:spcPct val="120000"/>
              </a:lnSpc>
              <a:buNone/>
            </a:pPr>
            <a:r>
              <a:rPr lang="en-US" b="1" dirty="0">
                <a:latin typeface="Arial" panose="020B0604020202020204" pitchFamily="34" charset="0"/>
                <a:cs typeface="Arial" panose="020B0604020202020204" pitchFamily="34" charset="0"/>
              </a:rPr>
              <a:t>Insights:  </a:t>
            </a:r>
            <a:r>
              <a:rPr lang="en-US" sz="1400" dirty="0">
                <a:latin typeface="Arial" panose="020B0604020202020204" pitchFamily="34" charset="0"/>
                <a:cs typeface="Arial" panose="020B0604020202020204" pitchFamily="34" charset="0"/>
              </a:rPr>
              <a:t>The analysis of astronauts by military branch reveals a notable presence of retired military personnel, with the US Navy (Retired) and US Air Force (Retired) being the most common. Active military branches like the US Navy and US Air Force are also represented. Additionally, a smaller number of astronauts have backgrounds in reserve military branches, including the US Air Force Reserves, US Naval Reserves, US Marine Corps Reserves, and US Air Force Reserves (Retired), showcasing the diversity of military experiences within the astronaut corps.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613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7818-5E7E-4C69-BB06-7D0F5B3DDFC7}"/>
              </a:ext>
            </a:extLst>
          </p:cNvPr>
          <p:cNvSpPr>
            <a:spLocks noGrp="1"/>
          </p:cNvSpPr>
          <p:nvPr>
            <p:ph type="title"/>
          </p:nvPr>
        </p:nvSpPr>
        <p:spPr>
          <a:xfrm>
            <a:off x="2231136" y="1448786"/>
            <a:ext cx="7729728" cy="442767"/>
          </a:xfrm>
        </p:spPr>
        <p:txBody>
          <a:bodyPr>
            <a:noAutofit/>
          </a:bodyPr>
          <a:lstStyle/>
          <a:p>
            <a:r>
              <a:rPr lang="en-US" sz="1600" dirty="0"/>
              <a:t>Task 4: Top 5 Military Ranks Among Astronauts.</a:t>
            </a:r>
            <a:endParaRPr lang="en-IN" sz="1600" dirty="0"/>
          </a:p>
        </p:txBody>
      </p:sp>
      <p:pic>
        <p:nvPicPr>
          <p:cNvPr id="5" name="Content Placeholder 4">
            <a:extLst>
              <a:ext uri="{FF2B5EF4-FFF2-40B4-BE49-F238E27FC236}">
                <a16:creationId xmlns:a16="http://schemas.microsoft.com/office/drawing/2014/main" id="{E4FE51F8-DECE-4687-802A-E20EB0A4B12D}"/>
              </a:ext>
            </a:extLst>
          </p:cNvPr>
          <p:cNvPicPr>
            <a:picLocks noGrp="1" noChangeAspect="1"/>
          </p:cNvPicPr>
          <p:nvPr>
            <p:ph sz="half" idx="1"/>
          </p:nvPr>
        </p:nvPicPr>
        <p:blipFill>
          <a:blip r:embed="rId2"/>
          <a:stretch>
            <a:fillRect/>
          </a:stretch>
        </p:blipFill>
        <p:spPr>
          <a:xfrm>
            <a:off x="2483224" y="3110753"/>
            <a:ext cx="2007404" cy="1589243"/>
          </a:xfrm>
          <a:prstGeom prst="rect">
            <a:avLst/>
          </a:prstGeom>
        </p:spPr>
      </p:pic>
      <p:sp>
        <p:nvSpPr>
          <p:cNvPr id="4" name="Content Placeholder 3">
            <a:extLst>
              <a:ext uri="{FF2B5EF4-FFF2-40B4-BE49-F238E27FC236}">
                <a16:creationId xmlns:a16="http://schemas.microsoft.com/office/drawing/2014/main" id="{4191DFAB-DD18-492F-AD15-118F4E5CDC68}"/>
              </a:ext>
            </a:extLst>
          </p:cNvPr>
          <p:cNvSpPr>
            <a:spLocks noGrp="1"/>
          </p:cNvSpPr>
          <p:nvPr>
            <p:ph sz="half" idx="2"/>
          </p:nvPr>
        </p:nvSpPr>
        <p:spPr/>
        <p:txBody>
          <a:bodyPr>
            <a:normAutofit/>
          </a:bodyPr>
          <a:lstStyle/>
          <a:p>
            <a:pPr marL="0" indent="0">
              <a:buNone/>
            </a:pPr>
            <a:r>
              <a:rPr lang="en-IN" sz="1500" b="1" dirty="0">
                <a:latin typeface="Arial" panose="020B0604020202020204" pitchFamily="34" charset="0"/>
                <a:cs typeface="Arial" panose="020B0604020202020204" pitchFamily="34" charset="0"/>
              </a:rPr>
              <a:t>Insights</a:t>
            </a:r>
            <a:r>
              <a:rPr lang="en-IN" dirty="0"/>
              <a:t>:  </a:t>
            </a:r>
            <a:r>
              <a:rPr lang="en-US" sz="1300" dirty="0">
                <a:latin typeface="Arial" panose="020B0604020202020204" pitchFamily="34" charset="0"/>
                <a:cs typeface="Arial" panose="020B0604020202020204" pitchFamily="34" charset="0"/>
              </a:rPr>
              <a:t>It reveals that Colonels and Captains are the most prevalent, with 155 and 115 astronauts, respectively which indicates the significance of these ranks in the astronaut corps. </a:t>
            </a:r>
          </a:p>
          <a:p>
            <a:pPr marL="0" indent="0">
              <a:buNone/>
            </a:pPr>
            <a:r>
              <a:rPr lang="en-US" sz="1300" dirty="0">
                <a:latin typeface="Arial" panose="020B0604020202020204" pitchFamily="34" charset="0"/>
                <a:cs typeface="Arial" panose="020B0604020202020204" pitchFamily="34" charset="0"/>
              </a:rPr>
              <a:t>Commanders and Lieutenant Colonels follow with 26 and 17 astronauts which indicates that these ranks are vital for leadership roles and responsibilities within space missions. </a:t>
            </a:r>
          </a:p>
          <a:p>
            <a:pPr marL="0" indent="0">
              <a:buNone/>
            </a:pPr>
            <a:r>
              <a:rPr lang="en-US" sz="1300" dirty="0">
                <a:latin typeface="Arial" panose="020B0604020202020204" pitchFamily="34" charset="0"/>
                <a:cs typeface="Arial" panose="020B0604020202020204" pitchFamily="34" charset="0"/>
              </a:rPr>
              <a:t>Major Generals are also represented, with 12 astronauts in this high-ranking role which suggests that some astronauts attain senior military positions before becoming space pioneers.</a:t>
            </a:r>
            <a:endParaRPr lang="en-IN"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483915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1930</TotalTime>
  <Words>1639</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Gill Sans MT</vt:lpstr>
      <vt:lpstr>Wingdings</vt:lpstr>
      <vt:lpstr>Parcel</vt:lpstr>
      <vt:lpstr>Unveiling the Stars:  An Exploratory Study on NASA Astronauts</vt:lpstr>
      <vt:lpstr>Project Description</vt:lpstr>
      <vt:lpstr>Data Collection</vt:lpstr>
      <vt:lpstr>Data Preparation and pre-processing</vt:lpstr>
      <vt:lpstr>Research Questions</vt:lpstr>
      <vt:lpstr>Exploratory Data Analysis(Eda)  Task 1: Retrieving All Data</vt:lpstr>
      <vt:lpstr>Task 2: Counting Astronauts by Status</vt:lpstr>
      <vt:lpstr>Task 3: Counting Astronauts by Military Branch.</vt:lpstr>
      <vt:lpstr>Task 4: Top 5 Military Ranks Among Astronauts.</vt:lpstr>
      <vt:lpstr>Task 5: Count of Astronauts by Gender.</vt:lpstr>
      <vt:lpstr>Task 6: Average Life Expectancy of Astronauts.</vt:lpstr>
      <vt:lpstr>Task 7: Average Life Expectancy of Female Astronauts. </vt:lpstr>
      <vt:lpstr>Task 8: Average Life Expectancy of Male Astronauts.</vt:lpstr>
      <vt:lpstr>Task 9: Top 10 Graduate Majors Among Astronauts. </vt:lpstr>
      <vt:lpstr>Task 10: Astronaut Education Statistics.</vt:lpstr>
      <vt:lpstr>Task 11: Top 5 States of Birth for Astronauts.</vt:lpstr>
      <vt:lpstr>Task 12: Average Space Flights and Spacewalks per Astronaut.</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Stars: An Exploratory Study on NASA Astronauts</dc:title>
  <dc:creator>ANANWITA SARKAR</dc:creator>
  <cp:lastModifiedBy>ANANWITA SARKAR</cp:lastModifiedBy>
  <cp:revision>29</cp:revision>
  <dcterms:created xsi:type="dcterms:W3CDTF">2023-10-17T05:44:38Z</dcterms:created>
  <dcterms:modified xsi:type="dcterms:W3CDTF">2023-10-18T13:55:06Z</dcterms:modified>
</cp:coreProperties>
</file>