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4" r:id="rId4"/>
    <p:sldId id="260" r:id="rId5"/>
    <p:sldId id="277" r:id="rId6"/>
    <p:sldId id="278" r:id="rId7"/>
    <p:sldId id="279" r:id="rId8"/>
    <p:sldId id="280" r:id="rId9"/>
    <p:sldId id="281" r:id="rId10"/>
    <p:sldId id="271" r:id="rId11"/>
    <p:sldId id="286" r:id="rId12"/>
    <p:sldId id="287" r:id="rId13"/>
    <p:sldId id="282" r:id="rId14"/>
    <p:sldId id="283" r:id="rId15"/>
    <p:sldId id="284"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4BA0A0-93BC-4996-B0D0-A7CD3474E8FB}">
          <p14:sldIdLst>
            <p14:sldId id="256"/>
            <p14:sldId id="276"/>
            <p14:sldId id="274"/>
            <p14:sldId id="260"/>
            <p14:sldId id="277"/>
            <p14:sldId id="278"/>
            <p14:sldId id="279"/>
            <p14:sldId id="280"/>
            <p14:sldId id="281"/>
            <p14:sldId id="271"/>
            <p14:sldId id="286"/>
            <p14:sldId id="287"/>
            <p14:sldId id="282"/>
            <p14:sldId id="283"/>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6BDA65E-04AB-4DC2-A68E-87D155EA933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DA65E-04AB-4DC2-A68E-87D155EA933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218974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DA65E-04AB-4DC2-A68E-87D155EA933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375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BDA65E-04AB-4DC2-A68E-87D155EA933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375878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BDA65E-04AB-4DC2-A68E-87D155EA933A}" type="datetimeFigureOut">
              <a:rPr lang="en-IN" smtClean="0"/>
              <a:t>15-07-2020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3B87A-491D-46F6-95FC-5353E21F69C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71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BDA65E-04AB-4DC2-A68E-87D155EA933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1825852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DA65E-04AB-4DC2-A68E-87D155EA933A}" type="datetimeFigureOut">
              <a:rPr lang="en-IN" smtClean="0"/>
              <a:t>15-07-2020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1174525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BDA65E-04AB-4DC2-A68E-87D155EA933A}" type="datetimeFigureOut">
              <a:rPr lang="en-IN" smtClean="0"/>
              <a:t>15-07-2020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270522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DA65E-04AB-4DC2-A68E-87D155EA933A}" type="datetimeFigureOut">
              <a:rPr lang="en-IN" smtClean="0"/>
              <a:t>15-07-2020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33833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DA65E-04AB-4DC2-A68E-87D155EA933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3B87A-491D-46F6-95FC-5353E21F69C5}" type="slidenum">
              <a:rPr lang="en-IN" smtClean="0"/>
              <a:t>‹#›</a:t>
            </a:fld>
            <a:endParaRPr lang="en-IN"/>
          </a:p>
        </p:txBody>
      </p:sp>
    </p:spTree>
    <p:extLst>
      <p:ext uri="{BB962C8B-B14F-4D97-AF65-F5344CB8AC3E}">
        <p14:creationId xmlns:p14="http://schemas.microsoft.com/office/powerpoint/2010/main" val="88678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BDA65E-04AB-4DC2-A68E-87D155EA933A}" type="datetimeFigureOut">
              <a:rPr lang="en-IN" smtClean="0"/>
              <a:t>15-07-2020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3B87A-491D-46F6-95FC-5353E21F69C5}"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7172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6BDA65E-04AB-4DC2-A68E-87D155EA933A}" type="datetimeFigureOut">
              <a:rPr lang="en-IN" smtClean="0"/>
              <a:t>15-07-2020</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4B3B87A-491D-46F6-95FC-5353E21F69C5}"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437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011680" y="3436005"/>
            <a:ext cx="7998594" cy="2643481"/>
          </a:xfrm>
          <a:prstGeom prst="rect">
            <a:avLst/>
          </a:prstGeom>
        </p:spPr>
        <p:txBody>
          <a:bodyPr wrap="square">
            <a:spAutoFit/>
          </a:bodyPr>
          <a:lstStyle/>
          <a:p>
            <a:pPr algn="ctr">
              <a:spcAft>
                <a:spcPts val="0"/>
              </a:spcAft>
            </a:pPr>
            <a:r>
              <a:rPr lang="en-IN" sz="5400" b="1" kern="1400" spc="-50" dirty="0">
                <a:ln w="9525" cap="rnd" cmpd="sng" algn="ctr">
                  <a:solidFill>
                    <a:srgbClr val="181717"/>
                  </a:solidFill>
                  <a:prstDash val="solid"/>
                  <a:bevel/>
                </a:ln>
                <a:solidFill>
                  <a:schemeClr val="bg1"/>
                </a:solidFill>
                <a:effectLst/>
                <a:latin typeface="+mj-lt"/>
                <a:ea typeface="Times New Roman" panose="02020603050405020304" pitchFamily="18" charset="0"/>
                <a:cs typeface="Times New Roman" panose="02020603050405020304" pitchFamily="18" charset="0"/>
              </a:rPr>
              <a:t>IBM</a:t>
            </a:r>
            <a:endParaRPr lang="en-IN" sz="5400" kern="1400" spc="-50" dirty="0">
              <a:solidFill>
                <a:schemeClr val="bg1"/>
              </a:solidFill>
              <a:effectLst/>
              <a:latin typeface="+mj-lt"/>
              <a:ea typeface="Times New Roman" panose="02020603050405020304" pitchFamily="18" charset="0"/>
              <a:cs typeface="Times New Roman" panose="02020603050405020304" pitchFamily="18" charset="0"/>
            </a:endParaRPr>
          </a:p>
          <a:p>
            <a:pPr algn="ctr">
              <a:spcAft>
                <a:spcPts val="0"/>
              </a:spcAft>
            </a:pPr>
            <a:r>
              <a:rPr lang="en-IN" sz="5400" b="1" kern="1400" spc="-50" dirty="0">
                <a:ln w="9525" cap="rnd" cmpd="sng" algn="ctr">
                  <a:solidFill>
                    <a:srgbClr val="181717"/>
                  </a:solidFill>
                  <a:prstDash val="solid"/>
                  <a:bevel/>
                </a:ln>
                <a:solidFill>
                  <a:schemeClr val="bg1"/>
                </a:solidFill>
                <a:effectLst/>
                <a:latin typeface="+mj-lt"/>
                <a:ea typeface="Times New Roman" panose="02020603050405020304" pitchFamily="18" charset="0"/>
                <a:cs typeface="Times New Roman" panose="02020603050405020304" pitchFamily="18" charset="0"/>
              </a:rPr>
              <a:t>HACK CHALLENGE 2020</a:t>
            </a:r>
            <a:endParaRPr lang="en-IN" sz="5400" kern="1400" spc="-50" dirty="0">
              <a:solidFill>
                <a:schemeClr val="bg1"/>
              </a:solidFill>
              <a:effectLst/>
              <a:latin typeface="+mj-lt"/>
              <a:ea typeface="Times New Roman" panose="02020603050405020304" pitchFamily="18" charset="0"/>
              <a:cs typeface="Times New Roman" panose="02020603050405020304" pitchFamily="18" charset="0"/>
            </a:endParaRPr>
          </a:p>
          <a:p>
            <a:pPr>
              <a:lnSpc>
                <a:spcPct val="107000"/>
              </a:lnSpc>
              <a:spcAft>
                <a:spcPts val="800"/>
              </a:spcAft>
            </a:pPr>
            <a:r>
              <a:rPr lang="en-IN" sz="5400" dirty="0">
                <a:effectLst/>
                <a:latin typeface="Calibri" panose="020F0502020204030204" pitchFamily="34" charset="0"/>
                <a:ea typeface="Calibri" panose="020F0502020204030204" pitchFamily="34" charset="0"/>
                <a:cs typeface="Times New Roman" panose="02020603050405020304" pitchFamily="18" charset="0"/>
              </a:rPr>
              <a:t> </a:t>
            </a:r>
          </a:p>
        </p:txBody>
      </p:sp>
      <p:pic>
        <p:nvPicPr>
          <p:cNvPr id="10" name="Picture 9" descr="https://encrypted-tbn0.gstatic.com/images?q=tbn:ANd9GcS4WSW4DJ0mbOp2hMw1Nt1c75vxPsUknZ5u4ZUG-6SO4M0wQ0-K&amp;s"/>
          <p:cNvPicPr/>
          <p:nvPr/>
        </p:nvPicPr>
        <p:blipFill>
          <a:blip r:embed="rId2">
            <a:extLst>
              <a:ext uri="{28A0092B-C50C-407E-A947-70E740481C1C}">
                <a14:useLocalDpi xmlns:a14="http://schemas.microsoft.com/office/drawing/2010/main" val="0"/>
              </a:ext>
            </a:extLst>
          </a:blip>
          <a:srcRect/>
          <a:stretch>
            <a:fillRect/>
          </a:stretch>
        </p:blipFill>
        <p:spPr bwMode="auto">
          <a:xfrm>
            <a:off x="4379496" y="201377"/>
            <a:ext cx="3474720" cy="3359969"/>
          </a:xfrm>
          <a:prstGeom prst="rect">
            <a:avLst/>
          </a:prstGeom>
          <a:noFill/>
          <a:ln>
            <a:noFill/>
          </a:ln>
        </p:spPr>
      </p:pic>
    </p:spTree>
    <p:extLst>
      <p:ext uri="{BB962C8B-B14F-4D97-AF65-F5344CB8AC3E}">
        <p14:creationId xmlns:p14="http://schemas.microsoft.com/office/powerpoint/2010/main" val="19134060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6630-80A1-4C1A-B3C2-5FE742EC4ECC}"/>
              </a:ext>
            </a:extLst>
          </p:cNvPr>
          <p:cNvSpPr>
            <a:spLocks noGrp="1"/>
          </p:cNvSpPr>
          <p:nvPr>
            <p:ph type="title"/>
          </p:nvPr>
        </p:nvSpPr>
        <p:spPr/>
        <p:txBody>
          <a:bodyPr/>
          <a:lstStyle/>
          <a:p>
            <a:r>
              <a:rPr lang="en-US" sz="5400" u="sng" dirty="0"/>
              <a:t>RESULT &amp; Conclusion</a:t>
            </a:r>
            <a:endParaRPr lang="en-IN" u="sng" dirty="0"/>
          </a:p>
        </p:txBody>
      </p:sp>
      <p:sp>
        <p:nvSpPr>
          <p:cNvPr id="4" name="Content Placeholder 3">
            <a:extLst>
              <a:ext uri="{FF2B5EF4-FFF2-40B4-BE49-F238E27FC236}">
                <a16:creationId xmlns:a16="http://schemas.microsoft.com/office/drawing/2014/main" id="{ED9199F3-2BDB-4048-9244-B253EFF7C7D8}"/>
              </a:ext>
            </a:extLst>
          </p:cNvPr>
          <p:cNvSpPr>
            <a:spLocks noGrp="1"/>
          </p:cNvSpPr>
          <p:nvPr>
            <p:ph idx="1"/>
          </p:nvPr>
        </p:nvSpPr>
        <p:spPr>
          <a:xfrm>
            <a:off x="1024128" y="1713390"/>
            <a:ext cx="9720073" cy="4856086"/>
          </a:xfrm>
        </p:spPr>
        <p:txBody>
          <a:bodyPr>
            <a:normAutofit lnSpcReduction="10000"/>
          </a:bodyPr>
          <a:lstStyle/>
          <a:p>
            <a:endParaRPr lang="en-US" sz="2400" dirty="0"/>
          </a:p>
          <a:p>
            <a:endParaRPr lang="en-US" sz="2400" dirty="0"/>
          </a:p>
          <a:p>
            <a:endParaRPr lang="en-US" sz="2400" dirty="0"/>
          </a:p>
          <a:p>
            <a:endParaRPr lang="en-US" sz="2400" dirty="0"/>
          </a:p>
          <a:p>
            <a:endParaRPr lang="en-US" sz="2400" dirty="0"/>
          </a:p>
          <a:p>
            <a:r>
              <a:rPr lang="en-US" sz="2400" dirty="0"/>
              <a:t>We have shown how wind energy output can be predicted from publicly available weather data for a wind turbine.  The applied model can be easily extended to predict outputs for an entire wind farm. Using these forecasted power outputs, we have suggested the power plants the time to best harness wind energy in our android application. These predictions will help the wind energy suppliers to efficiently coordinate collaborative production with other energy suppliers in the power grid.</a:t>
            </a:r>
            <a:endParaRPr lang="en-IN" dirty="0"/>
          </a:p>
        </p:txBody>
      </p:sp>
      <p:pic>
        <p:nvPicPr>
          <p:cNvPr id="6" name="Picture 5">
            <a:extLst>
              <a:ext uri="{FF2B5EF4-FFF2-40B4-BE49-F238E27FC236}">
                <a16:creationId xmlns:a16="http://schemas.microsoft.com/office/drawing/2014/main" id="{7275992E-AFD9-489C-B2A7-13804427AEE2}"/>
              </a:ext>
            </a:extLst>
          </p:cNvPr>
          <p:cNvPicPr>
            <a:picLocks noChangeAspect="1"/>
          </p:cNvPicPr>
          <p:nvPr/>
        </p:nvPicPr>
        <p:blipFill rotWithShape="1">
          <a:blip r:embed="rId2"/>
          <a:srcRect l="11876" t="24984" r="28130" b="44077"/>
          <a:stretch/>
        </p:blipFill>
        <p:spPr>
          <a:xfrm>
            <a:off x="2353322" y="1784411"/>
            <a:ext cx="7314462" cy="2121763"/>
          </a:xfrm>
          <a:prstGeom prst="rect">
            <a:avLst/>
          </a:prstGeom>
        </p:spPr>
      </p:pic>
    </p:spTree>
    <p:extLst>
      <p:ext uri="{BB962C8B-B14F-4D97-AF65-F5344CB8AC3E}">
        <p14:creationId xmlns:p14="http://schemas.microsoft.com/office/powerpoint/2010/main" val="377262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F8EE66-09D9-48FE-AFD0-E19F761F8945}"/>
              </a:ext>
            </a:extLst>
          </p:cNvPr>
          <p:cNvSpPr>
            <a:spLocks noGrp="1"/>
          </p:cNvSpPr>
          <p:nvPr>
            <p:ph idx="1"/>
          </p:nvPr>
        </p:nvSpPr>
        <p:spPr>
          <a:xfrm>
            <a:off x="1024128" y="514905"/>
            <a:ext cx="9720073" cy="5794455"/>
          </a:xfrm>
        </p:spPr>
        <p:txBody>
          <a:bodyPr>
            <a:normAutofit/>
          </a:bodyPr>
          <a:lstStyle/>
          <a:p>
            <a:r>
              <a:rPr lang="en-IN" sz="2400" b="0" i="0" u="none" strike="noStrike" spc="0" dirty="0">
                <a:solidFill>
                  <a:srgbClr val="000000"/>
                </a:solidFill>
                <a:effectLst/>
              </a:rPr>
              <a:t>For presentation purposes we have developed an Android Application in Android Studio using Kotlin. Working with some libraries like Retrofit, </a:t>
            </a:r>
            <a:r>
              <a:rPr lang="en-IN" sz="2400" b="0" i="0" u="none" strike="noStrike" spc="0" dirty="0" err="1">
                <a:solidFill>
                  <a:srgbClr val="000000"/>
                </a:solidFill>
                <a:effectLst/>
              </a:rPr>
              <a:t>OkHttp</a:t>
            </a:r>
            <a:r>
              <a:rPr lang="en-IN" sz="2400" b="0" i="0" u="none" strike="noStrike" spc="0" dirty="0">
                <a:solidFill>
                  <a:srgbClr val="000000"/>
                </a:solidFill>
                <a:effectLst/>
              </a:rPr>
              <a:t> (for importing JSON files and requesting API’s), </a:t>
            </a:r>
            <a:r>
              <a:rPr lang="en-IN" sz="2400" b="0" i="0" u="none" strike="noStrike" spc="0" dirty="0" err="1">
                <a:solidFill>
                  <a:srgbClr val="000000"/>
                </a:solidFill>
                <a:effectLst/>
              </a:rPr>
              <a:t>MPAndroidChart</a:t>
            </a:r>
            <a:r>
              <a:rPr lang="en-IN" sz="2400" b="0" i="0" u="none" strike="noStrike" spc="0" dirty="0">
                <a:solidFill>
                  <a:srgbClr val="000000"/>
                </a:solidFill>
                <a:effectLst/>
              </a:rPr>
              <a:t> (used for displaying graph) and Recycler View, etc. </a:t>
            </a:r>
            <a:r>
              <a:rPr lang="en-US" sz="2400" b="0" i="0" u="none" strike="noStrike" spc="0" dirty="0">
                <a:solidFill>
                  <a:srgbClr val="000000"/>
                </a:solidFill>
                <a:effectLst/>
              </a:rPr>
              <a:t>For the 72 hour prediction we have displayed output for 3 days in form of graph while also providing the time of the day when the plant would get the maximum output and also the wind speed analysis for the day.</a:t>
            </a:r>
            <a:endParaRPr lang="en-IN" sz="2400" dirty="0"/>
          </a:p>
        </p:txBody>
      </p:sp>
      <p:pic>
        <p:nvPicPr>
          <p:cNvPr id="1026" name="Picture 2">
            <a:extLst>
              <a:ext uri="{FF2B5EF4-FFF2-40B4-BE49-F238E27FC236}">
                <a16:creationId xmlns:a16="http://schemas.microsoft.com/office/drawing/2014/main" id="{01A26927-A1F8-4D2A-A437-43FA7534A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472" y="2895397"/>
            <a:ext cx="6400219" cy="390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6261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AA32AB-E679-45BB-AB38-40E2CD6C6E68}"/>
              </a:ext>
            </a:extLst>
          </p:cNvPr>
          <p:cNvSpPr>
            <a:spLocks noGrp="1"/>
          </p:cNvSpPr>
          <p:nvPr>
            <p:ph idx="1"/>
          </p:nvPr>
        </p:nvSpPr>
        <p:spPr>
          <a:xfrm>
            <a:off x="1024128" y="541538"/>
            <a:ext cx="9720073" cy="5767822"/>
          </a:xfrm>
        </p:spPr>
        <p:txBody>
          <a:bodyPr>
            <a:normAutofit/>
          </a:bodyPr>
          <a:lstStyle/>
          <a:p>
            <a:r>
              <a:rPr lang="en-IN" dirty="0"/>
              <a:t>We have also presented the forecasted power values along with the corresponding wind speed to better understand it. </a:t>
            </a:r>
            <a:r>
              <a:rPr lang="en-US" b="0" i="0" u="none" strike="noStrike" spc="0" dirty="0">
                <a:solidFill>
                  <a:srgbClr val="000000"/>
                </a:solidFill>
                <a:effectLst/>
              </a:rPr>
              <a:t>We have also provided user with a wind power calculator to calculate wind power by providing the turbine radius and wind speed.</a:t>
            </a:r>
            <a:endParaRPr lang="en-IN" dirty="0"/>
          </a:p>
        </p:txBody>
      </p:sp>
      <p:pic>
        <p:nvPicPr>
          <p:cNvPr id="2054" name="Picture 6">
            <a:extLst>
              <a:ext uri="{FF2B5EF4-FFF2-40B4-BE49-F238E27FC236}">
                <a16:creationId xmlns:a16="http://schemas.microsoft.com/office/drawing/2014/main" id="{2A27D247-574A-4CCC-BA4E-33856DEFF63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62361" y="1971731"/>
            <a:ext cx="2926733" cy="460936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6102468-7848-4049-AB34-E5DB0B17A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289" y="1971731"/>
            <a:ext cx="4999711" cy="444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42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ED183-973E-4D60-838A-143DB19732E1}"/>
              </a:ext>
            </a:extLst>
          </p:cNvPr>
          <p:cNvSpPr>
            <a:spLocks noGrp="1"/>
          </p:cNvSpPr>
          <p:nvPr>
            <p:ph type="title"/>
          </p:nvPr>
        </p:nvSpPr>
        <p:spPr/>
        <p:txBody>
          <a:bodyPr/>
          <a:lstStyle/>
          <a:p>
            <a:r>
              <a:rPr lang="en-US" sz="3200" dirty="0">
                <a:solidFill>
                  <a:schemeClr val="tx1"/>
                </a:solidFill>
              </a:rPr>
              <a:t> </a:t>
            </a:r>
            <a:r>
              <a:rPr lang="en-US" sz="5400" u="sng" dirty="0">
                <a:solidFill>
                  <a:schemeClr val="tx1"/>
                </a:solidFill>
              </a:rPr>
              <a:t>Advantages</a:t>
            </a:r>
            <a:endParaRPr lang="en-IN" dirty="0">
              <a:solidFill>
                <a:schemeClr val="tx1"/>
              </a:solidFill>
            </a:endParaRPr>
          </a:p>
        </p:txBody>
      </p:sp>
      <p:sp>
        <p:nvSpPr>
          <p:cNvPr id="3" name="Content Placeholder 2">
            <a:extLst>
              <a:ext uri="{FF2B5EF4-FFF2-40B4-BE49-F238E27FC236}">
                <a16:creationId xmlns:a16="http://schemas.microsoft.com/office/drawing/2014/main" id="{89F86B26-0D56-472A-8963-EEF504C87936}"/>
              </a:ext>
            </a:extLst>
          </p:cNvPr>
          <p:cNvSpPr>
            <a:spLocks noGrp="1"/>
          </p:cNvSpPr>
          <p:nvPr>
            <p:ph idx="1"/>
          </p:nvPr>
        </p:nvSpPr>
        <p:spPr/>
        <p:txBody>
          <a:bodyPr>
            <a:normAutofit/>
          </a:bodyPr>
          <a:lstStyle/>
          <a:p>
            <a:pPr fontAlgn="base">
              <a:buFont typeface="Wingdings" panose="05000000000000000000" pitchFamily="2" charset="2"/>
              <a:buChar char="§"/>
            </a:pPr>
            <a:r>
              <a:rPr lang="en-US" sz="2400" dirty="0"/>
              <a:t>The model not only uses a 3 year historical weather data but also saves in the updates of daily weather training itself everyday hence getting better every day.</a:t>
            </a:r>
            <a:endParaRPr lang="en-IN" sz="1200" dirty="0"/>
          </a:p>
          <a:p>
            <a:pPr fontAlgn="base">
              <a:buFont typeface="Wingdings" panose="05000000000000000000" pitchFamily="2" charset="2"/>
              <a:buChar char="§"/>
            </a:pPr>
            <a:r>
              <a:rPr lang="en-US" sz="2400" dirty="0"/>
              <a:t>Since the model uses a huge amount of data the results generated are accurate and reliable.</a:t>
            </a:r>
            <a:endParaRPr lang="en-IN" sz="1200" dirty="0"/>
          </a:p>
          <a:p>
            <a:pPr fontAlgn="base">
              <a:buFont typeface="Wingdings" panose="05000000000000000000" pitchFamily="2" charset="2"/>
              <a:buChar char="§"/>
            </a:pPr>
            <a:r>
              <a:rPr lang="en-US" sz="2400" dirty="0"/>
              <a:t>The model also helps in avoiding the damage to the turbine when the wind speed is below cut-in speed or above cut-off speed as wind speed is forecasted in advance.</a:t>
            </a:r>
          </a:p>
          <a:p>
            <a:pPr fontAlgn="base">
              <a:buFont typeface="Wingdings" panose="05000000000000000000" pitchFamily="2" charset="2"/>
              <a:buChar char="§"/>
            </a:pPr>
            <a:r>
              <a:rPr lang="en-US" sz="2400" dirty="0"/>
              <a:t>The interface is user friendly and easy to use and understand even to a person who has very little/no knowledge for the same.</a:t>
            </a:r>
            <a:endParaRPr lang="en-IN" sz="2400" dirty="0"/>
          </a:p>
          <a:p>
            <a:pPr>
              <a:buFont typeface="Wingdings" panose="05000000000000000000" pitchFamily="2" charset="2"/>
              <a:buChar char="§"/>
            </a:pPr>
            <a:endParaRPr lang="en-IN" sz="2400" dirty="0"/>
          </a:p>
        </p:txBody>
      </p:sp>
    </p:spTree>
    <p:extLst>
      <p:ext uri="{BB962C8B-B14F-4D97-AF65-F5344CB8AC3E}">
        <p14:creationId xmlns:p14="http://schemas.microsoft.com/office/powerpoint/2010/main" val="2523781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B425C-95CD-4DF8-9450-3953349E0C34}"/>
              </a:ext>
            </a:extLst>
          </p:cNvPr>
          <p:cNvSpPr>
            <a:spLocks noGrp="1"/>
          </p:cNvSpPr>
          <p:nvPr>
            <p:ph type="title"/>
          </p:nvPr>
        </p:nvSpPr>
        <p:spPr/>
        <p:txBody>
          <a:bodyPr/>
          <a:lstStyle/>
          <a:p>
            <a:r>
              <a:rPr lang="en-US" sz="5400" u="sng" dirty="0">
                <a:solidFill>
                  <a:schemeClr val="tx1"/>
                </a:solidFill>
              </a:rPr>
              <a:t>Disadvantages</a:t>
            </a:r>
            <a:endParaRPr lang="en-IN" dirty="0">
              <a:solidFill>
                <a:schemeClr val="tx1"/>
              </a:solidFill>
            </a:endParaRPr>
          </a:p>
        </p:txBody>
      </p:sp>
      <p:sp>
        <p:nvSpPr>
          <p:cNvPr id="3" name="Content Placeholder 2">
            <a:extLst>
              <a:ext uri="{FF2B5EF4-FFF2-40B4-BE49-F238E27FC236}">
                <a16:creationId xmlns:a16="http://schemas.microsoft.com/office/drawing/2014/main" id="{157D436C-2CBE-42E3-9C35-C8A651BF4D33}"/>
              </a:ext>
            </a:extLst>
          </p:cNvPr>
          <p:cNvSpPr>
            <a:spLocks noGrp="1"/>
          </p:cNvSpPr>
          <p:nvPr>
            <p:ph idx="1"/>
          </p:nvPr>
        </p:nvSpPr>
        <p:spPr>
          <a:xfrm>
            <a:off x="1024128" y="2286000"/>
            <a:ext cx="9720073" cy="3892858"/>
          </a:xfrm>
        </p:spPr>
        <p:txBody>
          <a:bodyPr>
            <a:normAutofit/>
          </a:bodyPr>
          <a:lstStyle/>
          <a:p>
            <a:pPr lvl="0" fontAlgn="base">
              <a:buFont typeface="Wingdings" panose="05000000000000000000" pitchFamily="2" charset="2"/>
              <a:buChar char="§"/>
            </a:pPr>
            <a:r>
              <a:rPr lang="en-US" sz="2400" dirty="0"/>
              <a:t>The unsteadiness and the turbulence of the wind may vary the wind speed predictions hence pose a threat to the wind turbine from cut-off speed </a:t>
            </a:r>
          </a:p>
          <a:p>
            <a:pPr lvl="0" fontAlgn="base">
              <a:buFont typeface="Wingdings" panose="05000000000000000000" pitchFamily="2" charset="2"/>
              <a:buChar char="§"/>
            </a:pPr>
            <a:r>
              <a:rPr lang="en-US" sz="2400" dirty="0"/>
              <a:t>The power output does not take into consideration the power loses due to wire cables or other resistance offering components.</a:t>
            </a:r>
          </a:p>
          <a:p>
            <a:pPr lvl="0" fontAlgn="base">
              <a:buFont typeface="Wingdings" panose="05000000000000000000" pitchFamily="2" charset="2"/>
              <a:buChar char="§"/>
            </a:pPr>
            <a:r>
              <a:rPr lang="en-US" sz="2400" dirty="0"/>
              <a:t>Wind gusts are not taken into the consideration while generating the predictions due to their unpredictability and lack of proper data.</a:t>
            </a:r>
          </a:p>
          <a:p>
            <a:pPr lvl="0" fontAlgn="base">
              <a:buFont typeface="Wingdings" panose="05000000000000000000" pitchFamily="2" charset="2"/>
              <a:buChar char="§"/>
            </a:pPr>
            <a:r>
              <a:rPr lang="en-US" sz="2400" dirty="0"/>
              <a:t>The model generates theoretical power forecasts close enough to the active power, thus the results cannot be taken as accurate point forecasts of the power values.</a:t>
            </a:r>
            <a:endParaRPr lang="en-IN" sz="2400" dirty="0"/>
          </a:p>
        </p:txBody>
      </p:sp>
    </p:spTree>
    <p:extLst>
      <p:ext uri="{BB962C8B-B14F-4D97-AF65-F5344CB8AC3E}">
        <p14:creationId xmlns:p14="http://schemas.microsoft.com/office/powerpoint/2010/main" val="270356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DD7B-5B3A-4128-9689-EE38011BBC76}"/>
              </a:ext>
            </a:extLst>
          </p:cNvPr>
          <p:cNvSpPr>
            <a:spLocks noGrp="1"/>
          </p:cNvSpPr>
          <p:nvPr>
            <p:ph type="title"/>
          </p:nvPr>
        </p:nvSpPr>
        <p:spPr/>
        <p:txBody>
          <a:bodyPr/>
          <a:lstStyle/>
          <a:p>
            <a:r>
              <a:rPr lang="en-US" sz="5400" u="sng" dirty="0"/>
              <a:t>Applications</a:t>
            </a:r>
            <a:endParaRPr lang="en-IN" u="sng" dirty="0"/>
          </a:p>
        </p:txBody>
      </p:sp>
      <p:sp>
        <p:nvSpPr>
          <p:cNvPr id="3" name="Content Placeholder 2">
            <a:extLst>
              <a:ext uri="{FF2B5EF4-FFF2-40B4-BE49-F238E27FC236}">
                <a16:creationId xmlns:a16="http://schemas.microsoft.com/office/drawing/2014/main" id="{AC6DF3D3-2D90-4084-A658-306EF6072120}"/>
              </a:ext>
            </a:extLst>
          </p:cNvPr>
          <p:cNvSpPr>
            <a:spLocks noGrp="1"/>
          </p:cNvSpPr>
          <p:nvPr>
            <p:ph idx="1"/>
          </p:nvPr>
        </p:nvSpPr>
        <p:spPr/>
        <p:txBody>
          <a:bodyPr>
            <a:normAutofit/>
          </a:bodyPr>
          <a:lstStyle/>
          <a:p>
            <a:pPr lvl="0" fontAlgn="base">
              <a:buFont typeface="Wingdings" panose="05000000000000000000" pitchFamily="2" charset="2"/>
              <a:buChar char="§"/>
            </a:pPr>
            <a:r>
              <a:rPr lang="en-US" sz="2400" dirty="0"/>
              <a:t>This model helps the farm to plan ahead of time for the unit commitments to the power grid. Hence relaxing the conventional sources of energy</a:t>
            </a:r>
            <a:endParaRPr lang="en-IN" sz="1800" dirty="0"/>
          </a:p>
          <a:p>
            <a:pPr lvl="0" fontAlgn="base">
              <a:buFont typeface="Wingdings" panose="05000000000000000000" pitchFamily="2" charset="2"/>
              <a:buChar char="§"/>
            </a:pPr>
            <a:r>
              <a:rPr lang="en-US" sz="2400" dirty="0"/>
              <a:t>It also helps in scheduling and dispatch by system operators, and maximize profit by electricity traders</a:t>
            </a:r>
            <a:endParaRPr lang="en-IN" sz="1800" dirty="0"/>
          </a:p>
          <a:p>
            <a:pPr lvl="0" fontAlgn="base">
              <a:buFont typeface="Wingdings" panose="05000000000000000000" pitchFamily="2" charset="2"/>
              <a:buChar char="§"/>
            </a:pPr>
            <a:r>
              <a:rPr lang="en-US" sz="2400" dirty="0"/>
              <a:t>This model can further be used to analyze suitability of a location to setup a wind farm. Hence increasing the market of wind power.</a:t>
            </a:r>
            <a:endParaRPr lang="en-IN" sz="1800" dirty="0"/>
          </a:p>
          <a:p>
            <a:pPr lvl="0" fontAlgn="base">
              <a:buFont typeface="Wingdings" panose="05000000000000000000" pitchFamily="2" charset="2"/>
              <a:buChar char="§"/>
            </a:pPr>
            <a:r>
              <a:rPr lang="en-US" sz="2400" dirty="0"/>
              <a:t>This model can also be developed to provide the wind direction hence enabling the farm rotate the turbines in given direction to get better output.</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338834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3107B-424F-49FF-B68F-9ED8D20D4204}"/>
              </a:ext>
            </a:extLst>
          </p:cNvPr>
          <p:cNvSpPr>
            <a:spLocks noGrp="1"/>
          </p:cNvSpPr>
          <p:nvPr>
            <p:ph type="title"/>
          </p:nvPr>
        </p:nvSpPr>
        <p:spPr>
          <a:xfrm>
            <a:off x="1024128" y="487561"/>
            <a:ext cx="9720072" cy="1499616"/>
          </a:xfrm>
        </p:spPr>
        <p:txBody>
          <a:bodyPr/>
          <a:lstStyle/>
          <a:p>
            <a:r>
              <a:rPr lang="en-US" sz="5400" u="sng" dirty="0"/>
              <a:t>Future Scope</a:t>
            </a:r>
            <a:endParaRPr lang="en-IN" u="sng" dirty="0"/>
          </a:p>
        </p:txBody>
      </p:sp>
      <p:sp>
        <p:nvSpPr>
          <p:cNvPr id="3" name="Content Placeholder 2">
            <a:extLst>
              <a:ext uri="{FF2B5EF4-FFF2-40B4-BE49-F238E27FC236}">
                <a16:creationId xmlns:a16="http://schemas.microsoft.com/office/drawing/2014/main" id="{4476598F-C832-4E56-A80B-4C43886CD12B}"/>
              </a:ext>
            </a:extLst>
          </p:cNvPr>
          <p:cNvSpPr>
            <a:spLocks noGrp="1"/>
          </p:cNvSpPr>
          <p:nvPr>
            <p:ph idx="1"/>
          </p:nvPr>
        </p:nvSpPr>
        <p:spPr>
          <a:xfrm>
            <a:off x="1024128" y="1793289"/>
            <a:ext cx="10685519" cy="4669655"/>
          </a:xfrm>
        </p:spPr>
        <p:txBody>
          <a:bodyPr>
            <a:normAutofit lnSpcReduction="10000"/>
          </a:bodyPr>
          <a:lstStyle/>
          <a:p>
            <a:pPr>
              <a:buFont typeface="Wingdings" panose="05000000000000000000" pitchFamily="2" charset="2"/>
              <a:buChar char="§"/>
            </a:pPr>
            <a:r>
              <a:rPr lang="en-US" sz="2400" dirty="0"/>
              <a:t>The results are quite promising, but there is still a room for further improvement. With the availability of daily wind turbine output data for a minimum of 3-4 years, we can use neural networks to understand the mapping of the calculated power into the active power due to the weather variables. </a:t>
            </a:r>
            <a:endParaRPr lang="en-IN" sz="2400" dirty="0"/>
          </a:p>
          <a:p>
            <a:pPr>
              <a:buFont typeface="Wingdings" panose="05000000000000000000" pitchFamily="2" charset="2"/>
              <a:buChar char="§"/>
            </a:pPr>
            <a:r>
              <a:rPr lang="en-US" sz="2400" dirty="0"/>
              <a:t>Wind power generation is directly linked to weather conditions and thus the first aspect of wind power forecasting is the prediction of future values of the necessary weather variables at the level of the wind farm. However, even by better understanding and modelling both the meteorological and power conversion processes, there will always be an inherent and irreducible uncertainty in every prediction.</a:t>
            </a:r>
          </a:p>
          <a:p>
            <a:pPr>
              <a:buFont typeface="Wingdings" panose="05000000000000000000" pitchFamily="2" charset="2"/>
              <a:buChar char="§"/>
            </a:pPr>
            <a:r>
              <a:rPr lang="en-US" sz="2400" dirty="0"/>
              <a:t>This internal uncertainty corresponds to the incomplete knowledge one has of the processes that influence future events. Thus, rather than generating point forecasts of power outputs for consecutive hours, we should predict maximum power outputs for a day.</a:t>
            </a:r>
            <a:endParaRPr lang="en-IN" sz="2400" dirty="0"/>
          </a:p>
        </p:txBody>
      </p:sp>
    </p:spTree>
    <p:extLst>
      <p:ext uri="{BB962C8B-B14F-4D97-AF65-F5344CB8AC3E}">
        <p14:creationId xmlns:p14="http://schemas.microsoft.com/office/powerpoint/2010/main" val="2348817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C8410-1ABB-43BD-A54D-9D3699B18350}"/>
              </a:ext>
            </a:extLst>
          </p:cNvPr>
          <p:cNvSpPr>
            <a:spLocks noGrp="1"/>
          </p:cNvSpPr>
          <p:nvPr>
            <p:ph type="title"/>
          </p:nvPr>
        </p:nvSpPr>
        <p:spPr>
          <a:xfrm>
            <a:off x="878889" y="471509"/>
            <a:ext cx="4534359" cy="1737360"/>
          </a:xfrm>
        </p:spPr>
        <p:txBody>
          <a:bodyPr/>
          <a:lstStyle/>
          <a:p>
            <a:r>
              <a:rPr lang="en-IN" sz="4400" u="sng" dirty="0"/>
              <a:t>Team Name</a:t>
            </a:r>
            <a:r>
              <a:rPr lang="en-IN" sz="4400" dirty="0"/>
              <a:t>: </a:t>
            </a:r>
            <a:r>
              <a:rPr lang="en-IN" sz="4400" dirty="0">
                <a:solidFill>
                  <a:schemeClr val="accent3">
                    <a:lumMod val="75000"/>
                  </a:schemeClr>
                </a:solidFill>
              </a:rPr>
              <a:t>EXCAVATORS</a:t>
            </a:r>
          </a:p>
        </p:txBody>
      </p:sp>
      <p:sp>
        <p:nvSpPr>
          <p:cNvPr id="4" name="Text Placeholder 3">
            <a:extLst>
              <a:ext uri="{FF2B5EF4-FFF2-40B4-BE49-F238E27FC236}">
                <a16:creationId xmlns:a16="http://schemas.microsoft.com/office/drawing/2014/main" id="{233FDA5C-26A3-40D1-8C44-AE7D149A658B}"/>
              </a:ext>
            </a:extLst>
          </p:cNvPr>
          <p:cNvSpPr>
            <a:spLocks noGrp="1"/>
          </p:cNvSpPr>
          <p:nvPr>
            <p:ph type="body" sz="half" idx="2"/>
          </p:nvPr>
        </p:nvSpPr>
        <p:spPr>
          <a:xfrm>
            <a:off x="878889" y="2257506"/>
            <a:ext cx="4634143" cy="3762294"/>
          </a:xfrm>
        </p:spPr>
        <p:txBody>
          <a:bodyPr>
            <a:normAutofit/>
          </a:bodyPr>
          <a:lstStyle/>
          <a:p>
            <a:endParaRPr lang="en-IN" sz="2400" dirty="0"/>
          </a:p>
          <a:p>
            <a:endParaRPr lang="en-IN" sz="2400" dirty="0"/>
          </a:p>
          <a:p>
            <a:r>
              <a:rPr lang="en-IN" sz="2400" dirty="0"/>
              <a:t>TEAM LEADER :    </a:t>
            </a:r>
            <a:r>
              <a:rPr lang="en-IN" sz="2400" i="1" dirty="0"/>
              <a:t>RAJAT KUMAR</a:t>
            </a:r>
          </a:p>
          <a:p>
            <a:r>
              <a:rPr lang="en-IN" sz="2400" dirty="0"/>
              <a:t>TEAM MEMBERS : </a:t>
            </a:r>
            <a:r>
              <a:rPr lang="en-IN" sz="2400" i="1" dirty="0"/>
              <a:t>ANANY GUPTA</a:t>
            </a:r>
          </a:p>
          <a:p>
            <a:r>
              <a:rPr lang="en-IN" sz="2400" i="1" dirty="0"/>
              <a:t>	         	    TARUSHI KAPOOR</a:t>
            </a:r>
          </a:p>
          <a:p>
            <a:r>
              <a:rPr lang="en-IN" sz="2400" i="1" dirty="0"/>
              <a:t>	               RISHABH GUPTA</a:t>
            </a:r>
          </a:p>
          <a:p>
            <a:endParaRPr lang="en-IN" sz="2400" dirty="0"/>
          </a:p>
        </p:txBody>
      </p:sp>
      <p:pic>
        <p:nvPicPr>
          <p:cNvPr id="2056" name="Picture 8" descr="Data Mining Concept Illustration - Download Free Vectors, Clipart ...">
            <a:extLst>
              <a:ext uri="{FF2B5EF4-FFF2-40B4-BE49-F238E27FC236}">
                <a16:creationId xmlns:a16="http://schemas.microsoft.com/office/drawing/2014/main" id="{7082846A-E2BF-4642-8E85-45EA28F566E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981075"/>
            <a:ext cx="5678488"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25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
            <a:ext cx="12191999" cy="2862322"/>
          </a:xfrm>
          <a:prstGeom prst="rect">
            <a:avLst/>
          </a:prstGeom>
          <a:noFill/>
        </p:spPr>
        <p:txBody>
          <a:bodyPr wrap="square" rtlCol="0">
            <a:spAutoFit/>
          </a:bodyPr>
          <a:lstStyle/>
          <a:p>
            <a:pPr algn="ctr"/>
            <a:endParaRPr lang="en-IN" sz="8000" dirty="0">
              <a:latin typeface="Algerian" panose="04020705040A02060702" pitchFamily="82" charset="0"/>
            </a:endParaRPr>
          </a:p>
          <a:p>
            <a:pPr algn="ctr"/>
            <a:endParaRPr lang="en-US" sz="8000" dirty="0">
              <a:latin typeface="Algerian" panose="04020705040A02060702" pitchFamily="82" charset="0"/>
            </a:endParaRPr>
          </a:p>
          <a:p>
            <a:pPr algn="ctr"/>
            <a:endParaRPr lang="en-IN" sz="2000" dirty="0">
              <a:latin typeface="Algerian" panose="04020705040A02060702" pitchFamily="82" charset="0"/>
            </a:endParaRPr>
          </a:p>
        </p:txBody>
      </p:sp>
      <p:sp>
        <p:nvSpPr>
          <p:cNvPr id="3" name="Title 2">
            <a:extLst>
              <a:ext uri="{FF2B5EF4-FFF2-40B4-BE49-F238E27FC236}">
                <a16:creationId xmlns:a16="http://schemas.microsoft.com/office/drawing/2014/main" id="{067CB763-58CE-4722-9353-D8A2D81463F1}"/>
              </a:ext>
            </a:extLst>
          </p:cNvPr>
          <p:cNvSpPr>
            <a:spLocks noGrp="1"/>
          </p:cNvSpPr>
          <p:nvPr>
            <p:ph type="ctrTitle"/>
          </p:nvPr>
        </p:nvSpPr>
        <p:spPr/>
        <p:txBody>
          <a:bodyPr>
            <a:noAutofit/>
          </a:bodyPr>
          <a:lstStyle/>
          <a:p>
            <a:pPr algn="ctr"/>
            <a:r>
              <a:rPr lang="en-US" sz="3200" dirty="0">
                <a:solidFill>
                  <a:schemeClr val="tx1"/>
                </a:solidFill>
              </a:rPr>
              <a:t>Predicting the energy output of wind turbine based on weather condition</a:t>
            </a:r>
            <a:endParaRPr lang="en-IN" sz="3200" dirty="0">
              <a:solidFill>
                <a:schemeClr val="tx1"/>
              </a:solidFill>
              <a:latin typeface="Algerian" panose="04020705040A02060702" pitchFamily="82" charset="0"/>
            </a:endParaRPr>
          </a:p>
        </p:txBody>
      </p:sp>
      <p:sp>
        <p:nvSpPr>
          <p:cNvPr id="4" name="Subtitle 3">
            <a:extLst>
              <a:ext uri="{FF2B5EF4-FFF2-40B4-BE49-F238E27FC236}">
                <a16:creationId xmlns:a16="http://schemas.microsoft.com/office/drawing/2014/main" id="{CF59F2BA-50BF-4BE2-ABBD-5789F5032E3E}"/>
              </a:ext>
            </a:extLst>
          </p:cNvPr>
          <p:cNvSpPr>
            <a:spLocks noGrp="1"/>
          </p:cNvSpPr>
          <p:nvPr>
            <p:ph type="subTitle" idx="1"/>
          </p:nvPr>
        </p:nvSpPr>
        <p:spPr/>
        <p:txBody>
          <a:bodyPr/>
          <a:lstStyle/>
          <a:p>
            <a:r>
              <a:rPr lang="en-IN" sz="3600" i="1" dirty="0">
                <a:solidFill>
                  <a:schemeClr val="accent2"/>
                </a:solidFill>
              </a:rPr>
              <a:t>ZEPHYR</a:t>
            </a:r>
            <a:endParaRPr lang="en-IN" i="1" dirty="0">
              <a:solidFill>
                <a:schemeClr val="accent2"/>
              </a:solidFill>
            </a:endParaRPr>
          </a:p>
        </p:txBody>
      </p:sp>
    </p:spTree>
    <p:extLst>
      <p:ext uri="{BB962C8B-B14F-4D97-AF65-F5344CB8AC3E}">
        <p14:creationId xmlns:p14="http://schemas.microsoft.com/office/powerpoint/2010/main" val="140702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66B840-4F8B-498E-886E-2380101FC9DC}"/>
              </a:ext>
            </a:extLst>
          </p:cNvPr>
          <p:cNvSpPr>
            <a:spLocks noGrp="1"/>
          </p:cNvSpPr>
          <p:nvPr>
            <p:ph type="title"/>
          </p:nvPr>
        </p:nvSpPr>
        <p:spPr/>
        <p:txBody>
          <a:bodyPr/>
          <a:lstStyle/>
          <a:p>
            <a:r>
              <a:rPr lang="en-IN" sz="5400" u="sng" dirty="0"/>
              <a:t>objective</a:t>
            </a:r>
            <a:endParaRPr lang="en-IN" u="sng" dirty="0"/>
          </a:p>
        </p:txBody>
      </p:sp>
      <p:sp>
        <p:nvSpPr>
          <p:cNvPr id="5" name="Text Placeholder 4">
            <a:extLst>
              <a:ext uri="{FF2B5EF4-FFF2-40B4-BE49-F238E27FC236}">
                <a16:creationId xmlns:a16="http://schemas.microsoft.com/office/drawing/2014/main" id="{2D2538CF-DE6F-4015-B4F4-037940B6FE4A}"/>
              </a:ext>
            </a:extLst>
          </p:cNvPr>
          <p:cNvSpPr>
            <a:spLocks noGrp="1"/>
          </p:cNvSpPr>
          <p:nvPr>
            <p:ph type="body" sz="half" idx="2"/>
          </p:nvPr>
        </p:nvSpPr>
        <p:spPr/>
        <p:txBody>
          <a:bodyPr>
            <a:normAutofit/>
          </a:bodyPr>
          <a:lstStyle/>
          <a:p>
            <a:pPr algn="ctr"/>
            <a:r>
              <a:rPr lang="en-US" sz="2400" dirty="0"/>
              <a:t>Develop a time series model to Predict the power output of wind farm based on the weather condition in the site (1Hr prediction to 72Hrs. prediction) Build an application to recommend the Power Grid to suggest the best time to utilize the energy from wind farm</a:t>
            </a:r>
            <a:endParaRPr lang="en-IN" sz="2400" dirty="0"/>
          </a:p>
        </p:txBody>
      </p:sp>
      <p:pic>
        <p:nvPicPr>
          <p:cNvPr id="3078" name="Picture 6" descr="Wind Turbine Vector - Download Free Vectors, Clipart Graphics ...">
            <a:extLst>
              <a:ext uri="{FF2B5EF4-FFF2-40B4-BE49-F238E27FC236}">
                <a16:creationId xmlns:a16="http://schemas.microsoft.com/office/drawing/2014/main" id="{51CC2D2B-06CB-4821-A0F6-49639F9A82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78748" y="1580368"/>
            <a:ext cx="5089124" cy="4149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3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DCFF-BB52-4D8A-8984-522BDA6EAA7A}"/>
              </a:ext>
            </a:extLst>
          </p:cNvPr>
          <p:cNvSpPr>
            <a:spLocks noGrp="1"/>
          </p:cNvSpPr>
          <p:nvPr>
            <p:ph type="title"/>
          </p:nvPr>
        </p:nvSpPr>
        <p:spPr/>
        <p:txBody>
          <a:bodyPr>
            <a:normAutofit/>
          </a:bodyPr>
          <a:lstStyle/>
          <a:p>
            <a:r>
              <a:rPr lang="en-US" u="sng" dirty="0"/>
              <a:t>Proposed Solution</a:t>
            </a:r>
            <a:endParaRPr lang="en-IN" u="sng" dirty="0"/>
          </a:p>
        </p:txBody>
      </p:sp>
      <p:sp>
        <p:nvSpPr>
          <p:cNvPr id="3" name="Content Placeholder 2">
            <a:extLst>
              <a:ext uri="{FF2B5EF4-FFF2-40B4-BE49-F238E27FC236}">
                <a16:creationId xmlns:a16="http://schemas.microsoft.com/office/drawing/2014/main" id="{7EFC64A6-97C0-4772-A149-0C30D2AE7016}"/>
              </a:ext>
            </a:extLst>
          </p:cNvPr>
          <p:cNvSpPr>
            <a:spLocks noGrp="1"/>
          </p:cNvSpPr>
          <p:nvPr>
            <p:ph idx="1"/>
          </p:nvPr>
        </p:nvSpPr>
        <p:spPr/>
        <p:txBody>
          <a:bodyPr>
            <a:normAutofit/>
          </a:bodyPr>
          <a:lstStyle/>
          <a:p>
            <a:pPr marL="0" indent="0">
              <a:buNone/>
            </a:pPr>
            <a:r>
              <a:rPr lang="en-US" sz="2400" dirty="0"/>
              <a:t>Our approach was to use a time series forecasting model that would generate point forecasts of wind generation for the upcoming three days, for a wind turbine. We used publicly available historical weather data of a wind plant to train model and learn the changing weather patterns. We also used it to find the correlations among different weather attributes and their effect on energy output. </a:t>
            </a:r>
          </a:p>
          <a:p>
            <a:pPr marL="0" indent="0">
              <a:buNone/>
            </a:pPr>
            <a:r>
              <a:rPr lang="en-US" sz="2400" dirty="0"/>
              <a:t>We have used a VAR (Vector Autoregressive) model, a multivariate time-series model to handle multiple time series of different weather attributes. We have presented our results in an Android application in user-friendly graphs and tables</a:t>
            </a:r>
            <a:endParaRPr lang="en-IN" sz="2400" dirty="0"/>
          </a:p>
          <a:p>
            <a:endParaRPr lang="en-IN" dirty="0"/>
          </a:p>
        </p:txBody>
      </p:sp>
    </p:spTree>
    <p:extLst>
      <p:ext uri="{BB962C8B-B14F-4D97-AF65-F5344CB8AC3E}">
        <p14:creationId xmlns:p14="http://schemas.microsoft.com/office/powerpoint/2010/main" val="1700027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349F-2FFC-47C6-8111-7FA0CC64A0E1}"/>
              </a:ext>
            </a:extLst>
          </p:cNvPr>
          <p:cNvSpPr>
            <a:spLocks noGrp="1"/>
          </p:cNvSpPr>
          <p:nvPr>
            <p:ph type="title"/>
          </p:nvPr>
        </p:nvSpPr>
        <p:spPr/>
        <p:txBody>
          <a:bodyPr/>
          <a:lstStyle/>
          <a:p>
            <a:r>
              <a:rPr lang="en-IN" u="sng" dirty="0"/>
              <a:t>Project Flow</a:t>
            </a:r>
          </a:p>
        </p:txBody>
      </p:sp>
      <p:pic>
        <p:nvPicPr>
          <p:cNvPr id="5" name="Content Placeholder 4">
            <a:extLst>
              <a:ext uri="{FF2B5EF4-FFF2-40B4-BE49-F238E27FC236}">
                <a16:creationId xmlns:a16="http://schemas.microsoft.com/office/drawing/2014/main" id="{1A11E145-9B52-4460-937D-A9204242CA27}"/>
              </a:ext>
            </a:extLst>
          </p:cNvPr>
          <p:cNvPicPr>
            <a:picLocks noGrp="1" noChangeAspect="1"/>
          </p:cNvPicPr>
          <p:nvPr>
            <p:ph idx="1"/>
          </p:nvPr>
        </p:nvPicPr>
        <p:blipFill rotWithShape="1">
          <a:blip r:embed="rId2"/>
          <a:srcRect l="8563" t="50869" r="22043" b="23531"/>
          <a:stretch/>
        </p:blipFill>
        <p:spPr>
          <a:xfrm>
            <a:off x="427606" y="2576865"/>
            <a:ext cx="11336787" cy="2352535"/>
          </a:xfrm>
        </p:spPr>
      </p:pic>
    </p:spTree>
    <p:extLst>
      <p:ext uri="{BB962C8B-B14F-4D97-AF65-F5344CB8AC3E}">
        <p14:creationId xmlns:p14="http://schemas.microsoft.com/office/powerpoint/2010/main" val="1661537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F321F-5726-444D-95C2-4D5A9C88F619}"/>
              </a:ext>
            </a:extLst>
          </p:cNvPr>
          <p:cNvSpPr>
            <a:spLocks noGrp="1"/>
          </p:cNvSpPr>
          <p:nvPr>
            <p:ph type="title"/>
          </p:nvPr>
        </p:nvSpPr>
        <p:spPr>
          <a:xfrm>
            <a:off x="1024128" y="471509"/>
            <a:ext cx="4389120" cy="1401679"/>
          </a:xfrm>
        </p:spPr>
        <p:txBody>
          <a:bodyPr/>
          <a:lstStyle/>
          <a:p>
            <a:r>
              <a:rPr lang="en-IN" dirty="0"/>
              <a:t>Model development</a:t>
            </a:r>
          </a:p>
        </p:txBody>
      </p:sp>
      <p:pic>
        <p:nvPicPr>
          <p:cNvPr id="8" name="Content Placeholder 7">
            <a:extLst>
              <a:ext uri="{FF2B5EF4-FFF2-40B4-BE49-F238E27FC236}">
                <a16:creationId xmlns:a16="http://schemas.microsoft.com/office/drawing/2014/main" id="{D67F8EC5-77DE-498E-8109-857FF76EAD84}"/>
              </a:ext>
            </a:extLst>
          </p:cNvPr>
          <p:cNvPicPr>
            <a:picLocks noGrp="1" noChangeAspect="1"/>
          </p:cNvPicPr>
          <p:nvPr>
            <p:ph idx="1"/>
          </p:nvPr>
        </p:nvPicPr>
        <p:blipFill rotWithShape="1">
          <a:blip r:embed="rId2"/>
          <a:srcRect l="35215" t="20917" r="50558" b="13213"/>
          <a:stretch/>
        </p:blipFill>
        <p:spPr>
          <a:xfrm>
            <a:off x="8123066" y="0"/>
            <a:ext cx="2587404" cy="6738621"/>
          </a:xfrm>
        </p:spPr>
      </p:pic>
      <p:sp>
        <p:nvSpPr>
          <p:cNvPr id="6" name="Text Placeholder 5">
            <a:extLst>
              <a:ext uri="{FF2B5EF4-FFF2-40B4-BE49-F238E27FC236}">
                <a16:creationId xmlns:a16="http://schemas.microsoft.com/office/drawing/2014/main" id="{4B5FDEC1-2F56-4F1D-B7DB-A2E24BDD318A}"/>
              </a:ext>
            </a:extLst>
          </p:cNvPr>
          <p:cNvSpPr>
            <a:spLocks noGrp="1"/>
          </p:cNvSpPr>
          <p:nvPr>
            <p:ph type="body" sz="half" idx="2"/>
          </p:nvPr>
        </p:nvSpPr>
        <p:spPr>
          <a:xfrm>
            <a:off x="1024128" y="1873188"/>
            <a:ext cx="4515538" cy="4634144"/>
          </a:xfrm>
        </p:spPr>
        <p:txBody>
          <a:bodyPr>
            <a:normAutofit fontScale="85000" lnSpcReduction="10000"/>
          </a:bodyPr>
          <a:lstStyle/>
          <a:p>
            <a:r>
              <a:rPr lang="en-US" sz="2400" dirty="0"/>
              <a:t>Our approach involved using an Autoregression model, that used observations from previous time steps as input to a regression equation to predict the value at the next time step, to predict wind speed and other weather attributes. We then used these predicted values we calculate the wind power.  Since we were handling time series of different weather variables all of which affect one another, we used a Vector Autoregressive (VAR) model. The VAR helped us to capture the linear interdependencies among multiple time series.</a:t>
            </a:r>
            <a:endParaRPr lang="en-IN" sz="2400" dirty="0"/>
          </a:p>
          <a:p>
            <a:endParaRPr lang="en-IN" sz="2400" dirty="0"/>
          </a:p>
        </p:txBody>
      </p:sp>
    </p:spTree>
    <p:extLst>
      <p:ext uri="{BB962C8B-B14F-4D97-AF65-F5344CB8AC3E}">
        <p14:creationId xmlns:p14="http://schemas.microsoft.com/office/powerpoint/2010/main" val="214430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ED95D78-F3F6-4FCE-936A-85EA8835F6D6}"/>
              </a:ext>
            </a:extLst>
          </p:cNvPr>
          <p:cNvSpPr>
            <a:spLocks noGrp="1"/>
          </p:cNvSpPr>
          <p:nvPr>
            <p:ph idx="1"/>
          </p:nvPr>
        </p:nvSpPr>
        <p:spPr>
          <a:xfrm>
            <a:off x="988617" y="732407"/>
            <a:ext cx="9720073" cy="5703904"/>
          </a:xfrm>
        </p:spPr>
        <p:txBody>
          <a:bodyPr>
            <a:normAutofit/>
          </a:bodyPr>
          <a:lstStyle/>
          <a:p>
            <a:r>
              <a:rPr lang="en-US" sz="2400" dirty="0"/>
              <a:t>To fit the VAR model onto our data, we needed to make sure that our data is stationary. For that we had to remove the seasonality and trends from our data.</a:t>
            </a:r>
          </a:p>
          <a:p>
            <a:endParaRPr lang="en-US" sz="1050" dirty="0"/>
          </a:p>
          <a:p>
            <a:endParaRPr lang="en-US" sz="1050" dirty="0"/>
          </a:p>
          <a:p>
            <a:endParaRPr lang="en-US" sz="1050" dirty="0"/>
          </a:p>
          <a:p>
            <a:pPr marL="0" indent="0">
              <a:buNone/>
            </a:pPr>
            <a:endParaRPr lang="en-US" sz="1050" dirty="0"/>
          </a:p>
          <a:p>
            <a:endParaRPr lang="en-US" sz="1050" dirty="0"/>
          </a:p>
          <a:p>
            <a:endParaRPr lang="en-US" sz="1050" dirty="0"/>
          </a:p>
          <a:p>
            <a:r>
              <a:rPr lang="en-US" sz="2400" dirty="0"/>
              <a:t> From the correlation plots we saw that all the time series have a seasonality of 24-hour time lag. So, we performed a 24- hour lag differencing on our data to make it stationary. This stabilized the mean and variance of our time series. </a:t>
            </a:r>
          </a:p>
          <a:p>
            <a:r>
              <a:rPr lang="en-US" sz="2400" dirty="0"/>
              <a:t>Further, to help the model understand the cyclic nature of the weather we introduced cyclic variables in our data using sin and cosine series on the day and year of the date label.</a:t>
            </a:r>
          </a:p>
          <a:p>
            <a:endParaRPr lang="en-US" sz="2400" dirty="0"/>
          </a:p>
        </p:txBody>
      </p:sp>
      <p:pic>
        <p:nvPicPr>
          <p:cNvPr id="10" name="Picture 9">
            <a:extLst>
              <a:ext uri="{FF2B5EF4-FFF2-40B4-BE49-F238E27FC236}">
                <a16:creationId xmlns:a16="http://schemas.microsoft.com/office/drawing/2014/main" id="{0BD415BE-0BC5-4BD2-8EAC-960039D3F6CD}"/>
              </a:ext>
            </a:extLst>
          </p:cNvPr>
          <p:cNvPicPr>
            <a:picLocks noChangeAspect="1"/>
          </p:cNvPicPr>
          <p:nvPr/>
        </p:nvPicPr>
        <p:blipFill rotWithShape="1">
          <a:blip r:embed="rId2"/>
          <a:srcRect l="20275" t="41812" r="17282" b="28285"/>
          <a:stretch/>
        </p:blipFill>
        <p:spPr>
          <a:xfrm>
            <a:off x="1849751" y="1660122"/>
            <a:ext cx="7613107" cy="2050743"/>
          </a:xfrm>
          <a:prstGeom prst="rect">
            <a:avLst/>
          </a:prstGeom>
        </p:spPr>
      </p:pic>
    </p:spTree>
    <p:extLst>
      <p:ext uri="{BB962C8B-B14F-4D97-AF65-F5344CB8AC3E}">
        <p14:creationId xmlns:p14="http://schemas.microsoft.com/office/powerpoint/2010/main" val="774107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E80D-BB25-4925-BAB6-F901874A8DB7}"/>
              </a:ext>
            </a:extLst>
          </p:cNvPr>
          <p:cNvSpPr>
            <a:spLocks noGrp="1"/>
          </p:cNvSpPr>
          <p:nvPr>
            <p:ph type="title"/>
          </p:nvPr>
        </p:nvSpPr>
        <p:spPr/>
        <p:txBody>
          <a:bodyPr/>
          <a:lstStyle/>
          <a:p>
            <a:r>
              <a:rPr lang="en-IN" u="sng" dirty="0"/>
              <a:t>Forecasting wind power</a:t>
            </a:r>
          </a:p>
        </p:txBody>
      </p:sp>
      <p:sp>
        <p:nvSpPr>
          <p:cNvPr id="3" name="Content Placeholder 2">
            <a:extLst>
              <a:ext uri="{FF2B5EF4-FFF2-40B4-BE49-F238E27FC236}">
                <a16:creationId xmlns:a16="http://schemas.microsoft.com/office/drawing/2014/main" id="{AA610EB3-65A9-48E4-AF30-9CB2EAC08DDD}"/>
              </a:ext>
            </a:extLst>
          </p:cNvPr>
          <p:cNvSpPr>
            <a:spLocks noGrp="1"/>
          </p:cNvSpPr>
          <p:nvPr>
            <p:ph idx="1"/>
          </p:nvPr>
        </p:nvSpPr>
        <p:spPr>
          <a:xfrm>
            <a:off x="1024128" y="1979720"/>
            <a:ext cx="9720073" cy="4329640"/>
          </a:xfrm>
        </p:spPr>
        <p:txBody>
          <a:bodyPr>
            <a:normAutofit fontScale="92500" lnSpcReduction="20000"/>
          </a:bodyPr>
          <a:lstStyle/>
          <a:p>
            <a:r>
              <a:rPr lang="en-IN" sz="2400" dirty="0"/>
              <a:t>Wind power depends on a number of factors like:</a:t>
            </a:r>
          </a:p>
          <a:p>
            <a:pPr>
              <a:buFont typeface="Arial" panose="020B0604020202020204" pitchFamily="34" charset="0"/>
              <a:buChar char="•"/>
            </a:pPr>
            <a:r>
              <a:rPr lang="en-IN" sz="2400" dirty="0"/>
              <a:t>Radius of the rotor(r)</a:t>
            </a:r>
          </a:p>
          <a:p>
            <a:pPr>
              <a:buFont typeface="Arial" panose="020B0604020202020204" pitchFamily="34" charset="0"/>
              <a:buChar char="•"/>
            </a:pPr>
            <a:r>
              <a:rPr lang="en-IN" sz="2400" dirty="0"/>
              <a:t>Air density(</a:t>
            </a:r>
            <a:r>
              <a:rPr lang="el-GR" sz="2400" b="0" i="0" dirty="0">
                <a:solidFill>
                  <a:srgbClr val="000000"/>
                </a:solidFill>
                <a:effectLst/>
                <a:latin typeface="Arial" panose="020B0604020202020204" pitchFamily="34" charset="0"/>
              </a:rPr>
              <a:t>ρ</a:t>
            </a:r>
            <a:r>
              <a:rPr lang="en-IN" sz="2400" b="0" i="0" dirty="0">
                <a:solidFill>
                  <a:srgbClr val="000000"/>
                </a:solidFill>
                <a:effectLst/>
                <a:latin typeface="Arial" panose="020B0604020202020204" pitchFamily="34" charset="0"/>
              </a:rPr>
              <a:t>)</a:t>
            </a:r>
            <a:endParaRPr lang="en-IN" sz="2400" dirty="0"/>
          </a:p>
          <a:p>
            <a:pPr>
              <a:buFont typeface="Arial" panose="020B0604020202020204" pitchFamily="34" charset="0"/>
              <a:buChar char="•"/>
            </a:pPr>
            <a:r>
              <a:rPr lang="en-IN" sz="2400" dirty="0"/>
              <a:t>Wind Speed(v)</a:t>
            </a:r>
          </a:p>
          <a:p>
            <a:pPr marL="0" indent="0">
              <a:buNone/>
            </a:pPr>
            <a:r>
              <a:rPr lang="en-US" sz="2400" b="0" i="0" dirty="0">
                <a:solidFill>
                  <a:srgbClr val="000000"/>
                </a:solidFill>
                <a:effectLst/>
              </a:rPr>
              <a:t>The wind speed refers to one point in time, not to an average speed. Air density, which is the mass of air per space, depends on air pressure, temperature and humidity.</a:t>
            </a:r>
            <a:r>
              <a:rPr lang="en-IN" sz="2400" b="0" i="0" dirty="0">
                <a:solidFill>
                  <a:srgbClr val="000000"/>
                </a:solidFill>
                <a:effectLst/>
              </a:rPr>
              <a:t> </a:t>
            </a:r>
            <a:r>
              <a:rPr lang="en-US" sz="2400" b="0" i="0" dirty="0">
                <a:solidFill>
                  <a:srgbClr val="000000"/>
                </a:solidFill>
                <a:effectLst/>
              </a:rPr>
              <a:t>The efficiency factor(</a:t>
            </a:r>
            <a:r>
              <a:rPr lang="el-GR" sz="2400" b="0" i="0" dirty="0">
                <a:solidFill>
                  <a:srgbClr val="000000"/>
                </a:solidFill>
                <a:effectLst/>
                <a:latin typeface="Arial" panose="020B0604020202020204" pitchFamily="34" charset="0"/>
              </a:rPr>
              <a:t>η</a:t>
            </a:r>
            <a:r>
              <a:rPr lang="en-IN" sz="2400" b="0" i="0" dirty="0">
                <a:solidFill>
                  <a:srgbClr val="000000"/>
                </a:solidFill>
                <a:effectLst/>
                <a:latin typeface="Arial" panose="020B0604020202020204" pitchFamily="34" charset="0"/>
              </a:rPr>
              <a:t>)</a:t>
            </a:r>
            <a:r>
              <a:rPr lang="en-US" sz="2400" b="0" i="0" dirty="0">
                <a:solidFill>
                  <a:srgbClr val="000000"/>
                </a:solidFill>
                <a:effectLst/>
              </a:rPr>
              <a:t> tells which part of wind blowing through the area spanned by the rotor blades is converted into electric energy. The theoretic maximum for the efficiency factor is 16/27, respectively 59,26 %. The power is given by:</a:t>
            </a:r>
          </a:p>
          <a:p>
            <a:pPr marL="0" indent="0">
              <a:buNone/>
            </a:pPr>
            <a:r>
              <a:rPr lang="el-GR" sz="2400" b="0" i="0" dirty="0">
                <a:solidFill>
                  <a:srgbClr val="000000"/>
                </a:solidFill>
                <a:effectLst/>
                <a:latin typeface="Arial" panose="020B0604020202020204" pitchFamily="34" charset="0"/>
              </a:rPr>
              <a:t>P = π/2 * r² * v³ * ρ * η</a:t>
            </a:r>
            <a:endParaRPr lang="en-IN" sz="2400" b="0" i="0" dirty="0">
              <a:solidFill>
                <a:srgbClr val="000000"/>
              </a:solidFill>
              <a:effectLst/>
              <a:latin typeface="Arial" panose="020B0604020202020204" pitchFamily="34" charset="0"/>
            </a:endParaRPr>
          </a:p>
          <a:p>
            <a:pPr marL="0" indent="0">
              <a:buNone/>
            </a:pPr>
            <a:r>
              <a:rPr lang="en-IN" sz="2400" dirty="0"/>
              <a:t>The weather variables forecasted using the trained VAR model transformed into the wind power using the above formula.</a:t>
            </a:r>
          </a:p>
        </p:txBody>
      </p:sp>
    </p:spTree>
    <p:extLst>
      <p:ext uri="{BB962C8B-B14F-4D97-AF65-F5344CB8AC3E}">
        <p14:creationId xmlns:p14="http://schemas.microsoft.com/office/powerpoint/2010/main" val="1604431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677</TotalTime>
  <Words>1236</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Calibri</vt:lpstr>
      <vt:lpstr>Tw Cen MT</vt:lpstr>
      <vt:lpstr>Tw Cen MT Condensed</vt:lpstr>
      <vt:lpstr>Wingdings</vt:lpstr>
      <vt:lpstr>Wingdings 3</vt:lpstr>
      <vt:lpstr>Integral</vt:lpstr>
      <vt:lpstr>PowerPoint Presentation</vt:lpstr>
      <vt:lpstr>Team Name: EXCAVATORS</vt:lpstr>
      <vt:lpstr>Predicting the energy output of wind turbine based on weather condition</vt:lpstr>
      <vt:lpstr>objective</vt:lpstr>
      <vt:lpstr>Proposed Solution</vt:lpstr>
      <vt:lpstr>Project Flow</vt:lpstr>
      <vt:lpstr>Model development</vt:lpstr>
      <vt:lpstr>PowerPoint Presentation</vt:lpstr>
      <vt:lpstr>Forecasting wind power</vt:lpstr>
      <vt:lpstr>RESULT &amp; Conclusion</vt:lpstr>
      <vt:lpstr>PowerPoint Presentation</vt:lpstr>
      <vt:lpstr>PowerPoint Presentation</vt:lpstr>
      <vt:lpstr> Advantages</vt:lpstr>
      <vt:lpstr>Disadvantages</vt:lpstr>
      <vt:lpstr>Applications</vt:lpstr>
      <vt:lpstr>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Anany Gupta</dc:creator>
  <cp:lastModifiedBy>Rajat Kumar</cp:lastModifiedBy>
  <cp:revision>32</cp:revision>
  <dcterms:created xsi:type="dcterms:W3CDTF">2020-07-14T08:40:20Z</dcterms:created>
  <dcterms:modified xsi:type="dcterms:W3CDTF">2020-07-15T11:09:26Z</dcterms:modified>
</cp:coreProperties>
</file>