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9144000" cy="5143500" type="screen16x9"/>
  <p:notesSz cx="6858000" cy="9144000"/>
  <p:embeddedFontLst>
    <p:embeddedFont>
      <p:font typeface="Montserrat Medium" panose="020B0604020202020204" charset="0"/>
      <p:regular r:id="rId14"/>
      <p:bold r:id="rId15"/>
      <p:italic r:id="rId16"/>
      <p:boldItalic r:id="rId17"/>
    </p:embeddedFont>
    <p:embeddedFont>
      <p:font typeface="Kalam" panose="020B0604020202020204" charset="0"/>
      <p:regular r:id="rId18"/>
      <p:bold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482DD6-1857-413A-A659-93A7775BA540}">
  <a:tblStyle styleId="{F5482DD6-1857-413A-A659-93A7775BA5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0801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952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e7fa6002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e7fa6002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80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e7fa6002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e7fa6002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b402ade6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b402ade6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680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e7fa6002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e7fa6002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58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e7fa6002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e7fa6002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9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0c7c4ae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0c7c4ae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66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e7fa600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e7fa600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75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e7fa6002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e7fa6002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2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e7fa6002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e7fa6002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87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e7fa6002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e7fa6002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29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bit.ly/account-team-support"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05A9DF"/>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0" y="1776198"/>
            <a:ext cx="9144000" cy="1247901"/>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ctrTitle"/>
          </p:nvPr>
        </p:nvSpPr>
        <p:spPr>
          <a:xfrm>
            <a:off x="175" y="1052944"/>
            <a:ext cx="9144000" cy="19711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6000" b="1" dirty="0" smtClean="0">
                <a:solidFill>
                  <a:schemeClr val="lt1"/>
                </a:solidFill>
                <a:latin typeface="Kalam"/>
                <a:ea typeface="Kalam"/>
                <a:cs typeface="Kalam"/>
                <a:sym typeface="Kalam"/>
              </a:rPr>
              <a:t>P</a:t>
            </a:r>
            <a:r>
              <a:rPr lang="en" sz="6000" b="1" smtClean="0">
                <a:solidFill>
                  <a:schemeClr val="lt1"/>
                </a:solidFill>
                <a:latin typeface="Kalam"/>
                <a:ea typeface="Kalam"/>
                <a:cs typeface="Kalam"/>
                <a:sym typeface="Kalam"/>
              </a:rPr>
              <a:t>hishing Attacks</a:t>
            </a:r>
            <a:endParaRPr sz="6000" b="1" dirty="0">
              <a:solidFill>
                <a:schemeClr val="lt1"/>
              </a:solidFill>
              <a:latin typeface="Kalam"/>
              <a:ea typeface="Kalam"/>
              <a:cs typeface="Kalam"/>
              <a:sym typeface="Kalam"/>
            </a:endParaRPr>
          </a:p>
        </p:txBody>
      </p:sp>
      <p:pic>
        <p:nvPicPr>
          <p:cNvPr id="57" name="Google Shape;57;p13"/>
          <p:cNvPicPr preferRelativeResize="0"/>
          <p:nvPr/>
        </p:nvPicPr>
        <p:blipFill>
          <a:blip r:embed="rId3">
            <a:alphaModFix/>
          </a:blip>
          <a:stretch>
            <a:fillRect/>
          </a:stretch>
        </p:blipFill>
        <p:spPr>
          <a:xfrm>
            <a:off x="1675935" y="822700"/>
            <a:ext cx="876100" cy="953498"/>
          </a:xfrm>
          <a:prstGeom prst="rect">
            <a:avLst/>
          </a:prstGeom>
          <a:noFill/>
          <a:ln>
            <a:noFill/>
          </a:ln>
        </p:spPr>
      </p:pic>
      <p:pic>
        <p:nvPicPr>
          <p:cNvPr id="58" name="Google Shape;58;p13"/>
          <p:cNvPicPr preferRelativeResize="0"/>
          <p:nvPr/>
        </p:nvPicPr>
        <p:blipFill>
          <a:blip r:embed="rId3">
            <a:alphaModFix/>
          </a:blip>
          <a:stretch>
            <a:fillRect/>
          </a:stretch>
        </p:blipFill>
        <p:spPr>
          <a:xfrm>
            <a:off x="6113060" y="1647325"/>
            <a:ext cx="876100" cy="953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p:nvPr/>
        </p:nvSpPr>
        <p:spPr>
          <a:xfrm>
            <a:off x="5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pic>
        <p:nvPicPr>
          <p:cNvPr id="184" name="Google Shape;184;p24"/>
          <p:cNvPicPr preferRelativeResize="0"/>
          <p:nvPr/>
        </p:nvPicPr>
        <p:blipFill>
          <a:blip r:embed="rId3">
            <a:alphaModFix/>
          </a:blip>
          <a:stretch>
            <a:fillRect/>
          </a:stretch>
        </p:blipFill>
        <p:spPr>
          <a:xfrm>
            <a:off x="7774050" y="4827621"/>
            <a:ext cx="1217607" cy="163475"/>
          </a:xfrm>
          <a:prstGeom prst="rect">
            <a:avLst/>
          </a:prstGeom>
          <a:noFill/>
          <a:ln>
            <a:noFill/>
          </a:ln>
        </p:spPr>
      </p:pic>
      <p:sp>
        <p:nvSpPr>
          <p:cNvPr id="185" name="Google Shape;185;p24"/>
          <p:cNvSpPr txBox="1">
            <a:spLocks noGrp="1"/>
          </p:cNvSpPr>
          <p:nvPr>
            <p:ph type="body" idx="1"/>
          </p:nvPr>
        </p:nvSpPr>
        <p:spPr>
          <a:xfrm>
            <a:off x="513200" y="2276475"/>
            <a:ext cx="4020600" cy="2583000"/>
          </a:xfrm>
          <a:prstGeom prst="rect">
            <a:avLst/>
          </a:prstGeom>
        </p:spPr>
        <p:txBody>
          <a:bodyPr spcFirstLastPara="1" wrap="square" lIns="91425" tIns="91425" rIns="91425" bIns="91425" anchor="ctr" anchorCtr="0">
            <a:normAutofit/>
          </a:bodyPr>
          <a:lstStyle/>
          <a:p>
            <a:pPr marL="0" marR="0" lvl="0" indent="0" algn="l" rtl="0">
              <a:lnSpc>
                <a:spcPct val="115000"/>
              </a:lnSpc>
              <a:spcBef>
                <a:spcPts val="0"/>
              </a:spcBef>
              <a:spcAft>
                <a:spcPts val="0"/>
              </a:spcAft>
              <a:buNone/>
            </a:pPr>
            <a:r>
              <a:rPr lang="en" sz="1600">
                <a:latin typeface="Montserrat"/>
                <a:ea typeface="Montserrat"/>
                <a:cs typeface="Montserrat"/>
                <a:sym typeface="Montserrat"/>
              </a:rPr>
              <a:t>Vishing (voice phishing) is a type</a:t>
            </a:r>
            <a:br>
              <a:rPr lang="en" sz="1600">
                <a:latin typeface="Montserrat"/>
                <a:ea typeface="Montserrat"/>
                <a:cs typeface="Montserrat"/>
                <a:sym typeface="Montserrat"/>
              </a:rPr>
            </a:br>
            <a:r>
              <a:rPr lang="en" sz="1600">
                <a:latin typeface="Montserrat"/>
                <a:ea typeface="Montserrat"/>
                <a:cs typeface="Montserrat"/>
                <a:sym typeface="Montserrat"/>
              </a:rPr>
              <a:t>of phishing attack made over</a:t>
            </a:r>
            <a:br>
              <a:rPr lang="en" sz="1600">
                <a:latin typeface="Montserrat"/>
                <a:ea typeface="Montserrat"/>
                <a:cs typeface="Montserrat"/>
                <a:sym typeface="Montserrat"/>
              </a:rPr>
            </a:br>
            <a:r>
              <a:rPr lang="en" sz="1600">
                <a:latin typeface="Montserrat"/>
                <a:ea typeface="Montserrat"/>
                <a:cs typeface="Montserrat"/>
                <a:sym typeface="Montserrat"/>
              </a:rPr>
              <a:t>the telephone. </a:t>
            </a:r>
            <a:br>
              <a:rPr lang="en" sz="1600">
                <a:latin typeface="Montserrat"/>
                <a:ea typeface="Montserrat"/>
                <a:cs typeface="Montserrat"/>
                <a:sym typeface="Montserrat"/>
              </a:rPr>
            </a:br>
            <a:r>
              <a:rPr lang="en" sz="1600">
                <a:latin typeface="Montserrat"/>
                <a:ea typeface="Montserrat"/>
                <a:cs typeface="Montserrat"/>
                <a:sym typeface="Montserrat"/>
              </a:rPr>
              <a:t/>
            </a:r>
            <a:br>
              <a:rPr lang="en" sz="1600">
                <a:latin typeface="Montserrat"/>
                <a:ea typeface="Montserrat"/>
                <a:cs typeface="Montserrat"/>
                <a:sym typeface="Montserrat"/>
              </a:rPr>
            </a:br>
            <a:r>
              <a:rPr lang="en" sz="1600">
                <a:latin typeface="Montserrat"/>
                <a:ea typeface="Montserrat"/>
                <a:cs typeface="Montserrat"/>
                <a:sym typeface="Montserrat"/>
              </a:rPr>
              <a:t>Scammers can spoof a phone number that looks identical to a known number, like your bank.</a:t>
            </a:r>
            <a:endParaRPr sz="1600">
              <a:latin typeface="Montserrat"/>
              <a:ea typeface="Montserrat"/>
              <a:cs typeface="Montserrat"/>
              <a:sym typeface="Montserrat"/>
            </a:endParaRPr>
          </a:p>
        </p:txBody>
      </p:sp>
      <p:sp>
        <p:nvSpPr>
          <p:cNvPr id="186" name="Google Shape;186;p24"/>
          <p:cNvSpPr txBox="1">
            <a:spLocks noGrp="1"/>
          </p:cNvSpPr>
          <p:nvPr>
            <p:ph type="body" idx="1"/>
          </p:nvPr>
        </p:nvSpPr>
        <p:spPr>
          <a:xfrm>
            <a:off x="477525" y="338375"/>
            <a:ext cx="4275300" cy="838200"/>
          </a:xfrm>
          <a:prstGeom prst="rect">
            <a:avLst/>
          </a:prstGeom>
        </p:spPr>
        <p:txBody>
          <a:bodyPr spcFirstLastPara="1" wrap="square" lIns="91425" tIns="91425" rIns="91425" bIns="91425" anchor="ctr" anchorCtr="0">
            <a:normAutofit fontScale="62500" lnSpcReduction="20000"/>
          </a:bodyPr>
          <a:lstStyle/>
          <a:p>
            <a:pPr marL="0" marR="0" lvl="0" indent="0" algn="l" rtl="0">
              <a:lnSpc>
                <a:spcPct val="115000"/>
              </a:lnSpc>
              <a:spcBef>
                <a:spcPts val="1800"/>
              </a:spcBef>
              <a:spcAft>
                <a:spcPts val="400"/>
              </a:spcAft>
              <a:buNone/>
            </a:pPr>
            <a:r>
              <a:rPr lang="en" sz="4000" b="1">
                <a:solidFill>
                  <a:srgbClr val="2D323E"/>
                </a:solidFill>
                <a:highlight>
                  <a:schemeClr val="lt1"/>
                </a:highlight>
                <a:latin typeface="Montserrat"/>
                <a:ea typeface="Montserrat"/>
                <a:cs typeface="Montserrat"/>
                <a:sym typeface="Montserrat"/>
              </a:rPr>
              <a:t>Vishing Scams</a:t>
            </a:r>
            <a:endParaRPr sz="4000" b="1">
              <a:solidFill>
                <a:srgbClr val="2D323E"/>
              </a:solidFill>
              <a:highlight>
                <a:schemeClr val="lt1"/>
              </a:highlight>
              <a:latin typeface="Montserrat"/>
              <a:ea typeface="Montserrat"/>
              <a:cs typeface="Montserrat"/>
              <a:sym typeface="Montserrat"/>
            </a:endParaRPr>
          </a:p>
        </p:txBody>
      </p:sp>
      <p:pic>
        <p:nvPicPr>
          <p:cNvPr id="187" name="Google Shape;187;p24"/>
          <p:cNvPicPr preferRelativeResize="0"/>
          <p:nvPr/>
        </p:nvPicPr>
        <p:blipFill>
          <a:blip r:embed="rId4">
            <a:alphaModFix/>
          </a:blip>
          <a:stretch>
            <a:fillRect/>
          </a:stretch>
        </p:blipFill>
        <p:spPr>
          <a:xfrm>
            <a:off x="5469706" y="0"/>
            <a:ext cx="3674288" cy="5143501"/>
          </a:xfrm>
          <a:prstGeom prst="rect">
            <a:avLst/>
          </a:prstGeom>
          <a:noFill/>
          <a:ln>
            <a:noFill/>
          </a:ln>
        </p:spPr>
      </p:pic>
      <p:pic>
        <p:nvPicPr>
          <p:cNvPr id="188" name="Google Shape;188;p24"/>
          <p:cNvPicPr preferRelativeResize="0"/>
          <p:nvPr/>
        </p:nvPicPr>
        <p:blipFill>
          <a:blip r:embed="rId5">
            <a:alphaModFix/>
          </a:blip>
          <a:stretch>
            <a:fillRect/>
          </a:stretch>
        </p:blipFill>
        <p:spPr>
          <a:xfrm>
            <a:off x="6076950" y="923925"/>
            <a:ext cx="276225" cy="276225"/>
          </a:xfrm>
          <a:prstGeom prst="rect">
            <a:avLst/>
          </a:prstGeom>
          <a:noFill/>
          <a:ln>
            <a:noFill/>
          </a:ln>
        </p:spPr>
      </p:pic>
      <p:pic>
        <p:nvPicPr>
          <p:cNvPr id="189" name="Google Shape;189;p24"/>
          <p:cNvPicPr preferRelativeResize="0"/>
          <p:nvPr/>
        </p:nvPicPr>
        <p:blipFill>
          <a:blip r:embed="rId5">
            <a:alphaModFix/>
          </a:blip>
          <a:stretch>
            <a:fillRect/>
          </a:stretch>
        </p:blipFill>
        <p:spPr>
          <a:xfrm>
            <a:off x="5629275" y="4210050"/>
            <a:ext cx="276225" cy="276225"/>
          </a:xfrm>
          <a:prstGeom prst="rect">
            <a:avLst/>
          </a:prstGeom>
          <a:noFill/>
          <a:ln>
            <a:noFill/>
          </a:ln>
        </p:spPr>
      </p:pic>
      <p:sp>
        <p:nvSpPr>
          <p:cNvPr id="190" name="Google Shape;190;p24"/>
          <p:cNvSpPr txBox="1"/>
          <p:nvPr/>
        </p:nvSpPr>
        <p:spPr>
          <a:xfrm>
            <a:off x="5905500" y="4200525"/>
            <a:ext cx="18003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b="1">
                <a:solidFill>
                  <a:schemeClr val="dk2"/>
                </a:solidFill>
                <a:latin typeface="Montserrat"/>
                <a:ea typeface="Montserrat"/>
                <a:cs typeface="Montserrat"/>
                <a:sym typeface="Montserrat"/>
              </a:rPr>
              <a:t>Trusted Brands</a:t>
            </a:r>
            <a:endParaRPr sz="1000" b="1">
              <a:solidFill>
                <a:schemeClr val="dk2"/>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000">
                <a:solidFill>
                  <a:schemeClr val="dk2"/>
                </a:solidFill>
                <a:latin typeface="Montserrat"/>
                <a:ea typeface="Montserrat"/>
                <a:cs typeface="Montserrat"/>
                <a:sym typeface="Montserrat"/>
              </a:rPr>
              <a:t>Numbers for personal and commercial contacts can be spoofed.</a:t>
            </a:r>
            <a:endParaRPr sz="1000">
              <a:solidFill>
                <a:schemeClr val="dk2"/>
              </a:solidFill>
              <a:latin typeface="Montserrat"/>
              <a:ea typeface="Montserrat"/>
              <a:cs typeface="Montserrat"/>
              <a:sym typeface="Montserrat"/>
            </a:endParaRPr>
          </a:p>
        </p:txBody>
      </p:sp>
      <p:pic>
        <p:nvPicPr>
          <p:cNvPr id="191" name="Google Shape;191;p24"/>
          <p:cNvPicPr preferRelativeResize="0"/>
          <p:nvPr/>
        </p:nvPicPr>
        <p:blipFill>
          <a:blip r:embed="rId6">
            <a:alphaModFix/>
          </a:blip>
          <a:stretch>
            <a:fillRect/>
          </a:stretch>
        </p:blipFill>
        <p:spPr>
          <a:xfrm>
            <a:off x="1052425" y="2130863"/>
            <a:ext cx="133025" cy="145600"/>
          </a:xfrm>
          <a:prstGeom prst="rect">
            <a:avLst/>
          </a:prstGeom>
          <a:noFill/>
          <a:ln>
            <a:noFill/>
          </a:ln>
        </p:spPr>
      </p:pic>
      <p:pic>
        <p:nvPicPr>
          <p:cNvPr id="192" name="Google Shape;192;p24"/>
          <p:cNvPicPr preferRelativeResize="0"/>
          <p:nvPr/>
        </p:nvPicPr>
        <p:blipFill>
          <a:blip r:embed="rId6">
            <a:alphaModFix/>
          </a:blip>
          <a:stretch>
            <a:fillRect/>
          </a:stretch>
        </p:blipFill>
        <p:spPr>
          <a:xfrm>
            <a:off x="1259600" y="2130863"/>
            <a:ext cx="133025" cy="145600"/>
          </a:xfrm>
          <a:prstGeom prst="rect">
            <a:avLst/>
          </a:prstGeom>
          <a:noFill/>
          <a:ln>
            <a:noFill/>
          </a:ln>
        </p:spPr>
      </p:pic>
      <p:pic>
        <p:nvPicPr>
          <p:cNvPr id="193" name="Google Shape;193;p24"/>
          <p:cNvPicPr preferRelativeResize="0"/>
          <p:nvPr/>
        </p:nvPicPr>
        <p:blipFill>
          <a:blip r:embed="rId6">
            <a:alphaModFix/>
          </a:blip>
          <a:stretch>
            <a:fillRect/>
          </a:stretch>
        </p:blipFill>
        <p:spPr>
          <a:xfrm>
            <a:off x="638075" y="2130863"/>
            <a:ext cx="133025" cy="145600"/>
          </a:xfrm>
          <a:prstGeom prst="rect">
            <a:avLst/>
          </a:prstGeom>
          <a:noFill/>
          <a:ln>
            <a:noFill/>
          </a:ln>
        </p:spPr>
      </p:pic>
      <p:pic>
        <p:nvPicPr>
          <p:cNvPr id="194" name="Google Shape;194;p24"/>
          <p:cNvPicPr preferRelativeResize="0"/>
          <p:nvPr/>
        </p:nvPicPr>
        <p:blipFill>
          <a:blip r:embed="rId6">
            <a:alphaModFix/>
          </a:blip>
          <a:stretch>
            <a:fillRect/>
          </a:stretch>
        </p:blipFill>
        <p:spPr>
          <a:xfrm>
            <a:off x="845250" y="2130863"/>
            <a:ext cx="133025" cy="145600"/>
          </a:xfrm>
          <a:prstGeom prst="rect">
            <a:avLst/>
          </a:prstGeom>
          <a:noFill/>
          <a:ln>
            <a:noFill/>
          </a:ln>
        </p:spPr>
      </p:pic>
      <p:pic>
        <p:nvPicPr>
          <p:cNvPr id="195" name="Google Shape;195;p24"/>
          <p:cNvPicPr preferRelativeResize="0"/>
          <p:nvPr/>
        </p:nvPicPr>
        <p:blipFill>
          <a:blip r:embed="rId7">
            <a:alphaModFix/>
          </a:blip>
          <a:stretch>
            <a:fillRect/>
          </a:stretch>
        </p:blipFill>
        <p:spPr>
          <a:xfrm>
            <a:off x="4684488" y="2506975"/>
            <a:ext cx="971775" cy="801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201" name="Google Shape;201;p25"/>
          <p:cNvSpPr txBox="1">
            <a:spLocks noGrp="1"/>
          </p:cNvSpPr>
          <p:nvPr>
            <p:ph type="body" idx="1"/>
          </p:nvPr>
        </p:nvSpPr>
        <p:spPr>
          <a:xfrm>
            <a:off x="50" y="498275"/>
            <a:ext cx="9144000" cy="1044900"/>
          </a:xfrm>
          <a:prstGeom prst="rect">
            <a:avLst/>
          </a:prstGeom>
        </p:spPr>
        <p:txBody>
          <a:bodyPr spcFirstLastPara="1" wrap="square" lIns="91425" tIns="91425" rIns="91425" bIns="91425" anchor="ctr" anchorCtr="0">
            <a:noAutofit/>
          </a:bodyPr>
          <a:lstStyle/>
          <a:p>
            <a:pPr marL="0" lvl="0" indent="0" algn="ctr" rtl="0">
              <a:spcBef>
                <a:spcPts val="1800"/>
              </a:spcBef>
              <a:spcAft>
                <a:spcPts val="400"/>
              </a:spcAft>
              <a:buNone/>
            </a:pPr>
            <a:r>
              <a:rPr lang="en" sz="3200" b="1">
                <a:solidFill>
                  <a:srgbClr val="FFFFFF"/>
                </a:solidFill>
                <a:latin typeface="Kalam"/>
                <a:ea typeface="Kalam"/>
                <a:cs typeface="Kalam"/>
                <a:sym typeface="Kalam"/>
              </a:rPr>
              <a:t>What </a:t>
            </a:r>
            <a:r>
              <a:rPr lang="en" sz="3200" b="1">
                <a:solidFill>
                  <a:srgbClr val="11BFF8"/>
                </a:solidFill>
                <a:latin typeface="Kalam"/>
                <a:ea typeface="Kalam"/>
                <a:cs typeface="Kalam"/>
                <a:sym typeface="Kalam"/>
              </a:rPr>
              <a:t>Helps Protect</a:t>
            </a:r>
            <a:r>
              <a:rPr lang="en" sz="3200" b="1">
                <a:solidFill>
                  <a:srgbClr val="FFFFFF"/>
                </a:solidFill>
                <a:latin typeface="Kalam"/>
                <a:ea typeface="Kalam"/>
                <a:cs typeface="Kalam"/>
                <a:sym typeface="Kalam"/>
              </a:rPr>
              <a:t> </a:t>
            </a:r>
            <a:r>
              <a:rPr lang="en" sz="3200" b="1">
                <a:solidFill>
                  <a:srgbClr val="11BFF8"/>
                </a:solidFill>
                <a:latin typeface="Kalam"/>
                <a:ea typeface="Kalam"/>
                <a:cs typeface="Kalam"/>
                <a:sym typeface="Kalam"/>
              </a:rPr>
              <a:t>You</a:t>
            </a:r>
            <a:r>
              <a:rPr lang="en" sz="3200" b="1">
                <a:solidFill>
                  <a:srgbClr val="FFFFFF"/>
                </a:solidFill>
                <a:latin typeface="Kalam"/>
                <a:ea typeface="Kalam"/>
                <a:cs typeface="Kalam"/>
                <a:sym typeface="Kalam"/>
              </a:rPr>
              <a:t/>
            </a:r>
            <a:br>
              <a:rPr lang="en" sz="3200" b="1">
                <a:solidFill>
                  <a:srgbClr val="FFFFFF"/>
                </a:solidFill>
                <a:latin typeface="Kalam"/>
                <a:ea typeface="Kalam"/>
                <a:cs typeface="Kalam"/>
                <a:sym typeface="Kalam"/>
              </a:rPr>
            </a:br>
            <a:r>
              <a:rPr lang="en" sz="3200" b="1">
                <a:solidFill>
                  <a:srgbClr val="FFFFFF"/>
                </a:solidFill>
                <a:latin typeface="Kalam"/>
                <a:ea typeface="Kalam"/>
                <a:cs typeface="Kalam"/>
                <a:sym typeface="Kalam"/>
              </a:rPr>
              <a:t>From Phishing Attacks?</a:t>
            </a:r>
            <a:endParaRPr sz="3200" b="1">
              <a:solidFill>
                <a:srgbClr val="FFFFFF"/>
              </a:solidFill>
              <a:latin typeface="Kalam"/>
              <a:ea typeface="Kalam"/>
              <a:cs typeface="Kalam"/>
              <a:sym typeface="Kalam"/>
            </a:endParaRPr>
          </a:p>
        </p:txBody>
      </p:sp>
      <p:pic>
        <p:nvPicPr>
          <p:cNvPr id="202" name="Google Shape;202;p25"/>
          <p:cNvPicPr preferRelativeResize="0"/>
          <p:nvPr/>
        </p:nvPicPr>
        <p:blipFill>
          <a:blip r:embed="rId3">
            <a:alphaModFix/>
          </a:blip>
          <a:stretch>
            <a:fillRect/>
          </a:stretch>
        </p:blipFill>
        <p:spPr>
          <a:xfrm>
            <a:off x="7774050" y="4827621"/>
            <a:ext cx="1217607" cy="163475"/>
          </a:xfrm>
          <a:prstGeom prst="rect">
            <a:avLst/>
          </a:prstGeom>
          <a:noFill/>
          <a:ln>
            <a:noFill/>
          </a:ln>
        </p:spPr>
      </p:pic>
      <p:pic>
        <p:nvPicPr>
          <p:cNvPr id="203" name="Google Shape;203;p25"/>
          <p:cNvPicPr preferRelativeResize="0"/>
          <p:nvPr/>
        </p:nvPicPr>
        <p:blipFill>
          <a:blip r:embed="rId3">
            <a:alphaModFix/>
          </a:blip>
          <a:stretch>
            <a:fillRect/>
          </a:stretch>
        </p:blipFill>
        <p:spPr>
          <a:xfrm>
            <a:off x="152450" y="152396"/>
            <a:ext cx="1217607" cy="163475"/>
          </a:xfrm>
          <a:prstGeom prst="rect">
            <a:avLst/>
          </a:prstGeom>
          <a:noFill/>
          <a:ln>
            <a:noFill/>
          </a:ln>
        </p:spPr>
      </p:pic>
      <p:sp>
        <p:nvSpPr>
          <p:cNvPr id="204" name="Google Shape;204;p25"/>
          <p:cNvSpPr txBox="1">
            <a:spLocks noGrp="1"/>
          </p:cNvSpPr>
          <p:nvPr>
            <p:ph type="body" idx="1"/>
          </p:nvPr>
        </p:nvSpPr>
        <p:spPr>
          <a:xfrm>
            <a:off x="1054050" y="1829850"/>
            <a:ext cx="7366200" cy="2904000"/>
          </a:xfrm>
          <a:prstGeom prst="rect">
            <a:avLst/>
          </a:prstGeom>
        </p:spPr>
        <p:txBody>
          <a:bodyPr spcFirstLastPara="1" wrap="square" lIns="91425" tIns="91425" rIns="91425" bIns="91425" anchor="ctr" anchorCtr="0">
            <a:noAutofit/>
          </a:bodyPr>
          <a:lstStyle/>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If it’s urgent, don’t let the emotions cloud your judgment</a:t>
            </a:r>
            <a:endParaRPr sz="1600">
              <a:solidFill>
                <a:srgbClr val="FFFFFF"/>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Call and verify! - Verify that you are talking to the correct person</a:t>
            </a:r>
            <a:endParaRPr sz="1600">
              <a:solidFill>
                <a:srgbClr val="FFFFFF"/>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Check the address  - Always check the email address and URL</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for spelling mistakes</a:t>
            </a:r>
            <a:endParaRPr sz="1600">
              <a:solidFill>
                <a:srgbClr val="FFFFFF"/>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Enable Multi-Factor Authentication</a:t>
            </a:r>
            <a:endParaRPr sz="1600">
              <a:solidFill>
                <a:srgbClr val="FFFFFF"/>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Look at the style of the message</a:t>
            </a:r>
            <a:endParaRPr sz="1600">
              <a:solidFill>
                <a:srgbClr val="FFFFFF"/>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 sz="1600">
                <a:solidFill>
                  <a:srgbClr val="FFFFFF"/>
                </a:solidFill>
                <a:latin typeface="Montserrat"/>
                <a:ea typeface="Montserrat"/>
                <a:cs typeface="Montserrat"/>
                <a:sym typeface="Montserrat"/>
              </a:rPr>
              <a:t>Ask questions</a:t>
            </a:r>
            <a:r>
              <a:rPr lang="en" sz="1600">
                <a:solidFill>
                  <a:srgbClr val="2D323E"/>
                </a:solidFill>
                <a:highlight>
                  <a:srgbClr val="F9FAFC"/>
                </a:highlight>
                <a:latin typeface="Montserrat"/>
                <a:ea typeface="Montserrat"/>
                <a:cs typeface="Montserrat"/>
                <a:sym typeface="Montserrat"/>
              </a:rPr>
              <a:t> </a:t>
            </a:r>
            <a:endParaRPr sz="1600">
              <a:solidFill>
                <a:srgbClr val="2D323E"/>
              </a:solidFill>
              <a:highlight>
                <a:srgbClr val="F9FAFC"/>
              </a:highlight>
              <a:latin typeface="Montserrat"/>
              <a:ea typeface="Montserrat"/>
              <a:cs typeface="Montserrat"/>
              <a:sym typeface="Montserrat"/>
            </a:endParaRPr>
          </a:p>
        </p:txBody>
      </p:sp>
      <p:pic>
        <p:nvPicPr>
          <p:cNvPr id="205" name="Google Shape;205;p25"/>
          <p:cNvPicPr preferRelativeResize="0"/>
          <p:nvPr/>
        </p:nvPicPr>
        <p:blipFill>
          <a:blip r:embed="rId4">
            <a:alphaModFix/>
          </a:blip>
          <a:stretch>
            <a:fillRect/>
          </a:stretch>
        </p:blipFill>
        <p:spPr>
          <a:xfrm>
            <a:off x="1259600" y="2130863"/>
            <a:ext cx="133025" cy="145600"/>
          </a:xfrm>
          <a:prstGeom prst="rect">
            <a:avLst/>
          </a:prstGeom>
          <a:noFill/>
          <a:ln>
            <a:noFill/>
          </a:ln>
        </p:spPr>
      </p:pic>
      <p:pic>
        <p:nvPicPr>
          <p:cNvPr id="206" name="Google Shape;206;p25"/>
          <p:cNvPicPr preferRelativeResize="0"/>
          <p:nvPr/>
        </p:nvPicPr>
        <p:blipFill>
          <a:blip r:embed="rId4">
            <a:alphaModFix/>
          </a:blip>
          <a:stretch>
            <a:fillRect/>
          </a:stretch>
        </p:blipFill>
        <p:spPr>
          <a:xfrm>
            <a:off x="1259600" y="2483288"/>
            <a:ext cx="133025" cy="145600"/>
          </a:xfrm>
          <a:prstGeom prst="rect">
            <a:avLst/>
          </a:prstGeom>
          <a:noFill/>
          <a:ln>
            <a:noFill/>
          </a:ln>
        </p:spPr>
      </p:pic>
      <p:pic>
        <p:nvPicPr>
          <p:cNvPr id="207" name="Google Shape;207;p25"/>
          <p:cNvPicPr preferRelativeResize="0"/>
          <p:nvPr/>
        </p:nvPicPr>
        <p:blipFill>
          <a:blip r:embed="rId4">
            <a:alphaModFix/>
          </a:blip>
          <a:stretch>
            <a:fillRect/>
          </a:stretch>
        </p:blipFill>
        <p:spPr>
          <a:xfrm>
            <a:off x="1259600" y="2845238"/>
            <a:ext cx="133025" cy="145600"/>
          </a:xfrm>
          <a:prstGeom prst="rect">
            <a:avLst/>
          </a:prstGeom>
          <a:noFill/>
          <a:ln>
            <a:noFill/>
          </a:ln>
        </p:spPr>
      </p:pic>
      <p:pic>
        <p:nvPicPr>
          <p:cNvPr id="208" name="Google Shape;208;p25"/>
          <p:cNvPicPr preferRelativeResize="0"/>
          <p:nvPr/>
        </p:nvPicPr>
        <p:blipFill>
          <a:blip r:embed="rId4">
            <a:alphaModFix/>
          </a:blip>
          <a:stretch>
            <a:fillRect/>
          </a:stretch>
        </p:blipFill>
        <p:spPr>
          <a:xfrm>
            <a:off x="1259600" y="3578663"/>
            <a:ext cx="133025" cy="145600"/>
          </a:xfrm>
          <a:prstGeom prst="rect">
            <a:avLst/>
          </a:prstGeom>
          <a:noFill/>
          <a:ln>
            <a:noFill/>
          </a:ln>
        </p:spPr>
      </p:pic>
      <p:pic>
        <p:nvPicPr>
          <p:cNvPr id="209" name="Google Shape;209;p25"/>
          <p:cNvPicPr preferRelativeResize="0"/>
          <p:nvPr/>
        </p:nvPicPr>
        <p:blipFill>
          <a:blip r:embed="rId4">
            <a:alphaModFix/>
          </a:blip>
          <a:stretch>
            <a:fillRect/>
          </a:stretch>
        </p:blipFill>
        <p:spPr>
          <a:xfrm>
            <a:off x="1259600" y="3950138"/>
            <a:ext cx="133025" cy="145600"/>
          </a:xfrm>
          <a:prstGeom prst="rect">
            <a:avLst/>
          </a:prstGeom>
          <a:noFill/>
          <a:ln>
            <a:noFill/>
          </a:ln>
        </p:spPr>
      </p:pic>
      <p:pic>
        <p:nvPicPr>
          <p:cNvPr id="210" name="Google Shape;210;p25"/>
          <p:cNvPicPr preferRelativeResize="0"/>
          <p:nvPr/>
        </p:nvPicPr>
        <p:blipFill>
          <a:blip r:embed="rId4">
            <a:alphaModFix/>
          </a:blip>
          <a:stretch>
            <a:fillRect/>
          </a:stretch>
        </p:blipFill>
        <p:spPr>
          <a:xfrm>
            <a:off x="1259600" y="4321613"/>
            <a:ext cx="133025" cy="14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94" name="Google Shape;94;p16"/>
          <p:cNvSpPr txBox="1">
            <a:spLocks noGrp="1"/>
          </p:cNvSpPr>
          <p:nvPr>
            <p:ph type="body" idx="1"/>
          </p:nvPr>
        </p:nvSpPr>
        <p:spPr>
          <a:xfrm rot="-521882">
            <a:off x="799937" y="1505451"/>
            <a:ext cx="3312901" cy="838261"/>
          </a:xfrm>
          <a:prstGeom prst="rect">
            <a:avLst/>
          </a:prstGeom>
        </p:spPr>
        <p:txBody>
          <a:bodyPr spcFirstLastPara="1" wrap="square" lIns="91425" tIns="91425" rIns="91425" bIns="91425" anchor="ctr" anchorCtr="0">
            <a:normAutofit fontScale="92500" lnSpcReduction="10000"/>
          </a:bodyPr>
          <a:lstStyle/>
          <a:p>
            <a:pPr marL="0" marR="0" lvl="0" indent="0" algn="ctr" rtl="0">
              <a:lnSpc>
                <a:spcPct val="115000"/>
              </a:lnSpc>
              <a:spcBef>
                <a:spcPts val="0"/>
              </a:spcBef>
              <a:spcAft>
                <a:spcPts val="0"/>
              </a:spcAft>
              <a:buNone/>
            </a:pPr>
            <a:r>
              <a:rPr lang="en" sz="4200" b="1">
                <a:solidFill>
                  <a:srgbClr val="FFFFFF"/>
                </a:solidFill>
                <a:latin typeface="Montserrat"/>
                <a:ea typeface="Montserrat"/>
                <a:cs typeface="Montserrat"/>
                <a:sym typeface="Montserrat"/>
              </a:rPr>
              <a:t>Phishing </a:t>
            </a:r>
            <a:endParaRPr sz="4200" b="1">
              <a:solidFill>
                <a:srgbClr val="FFFFFF"/>
              </a:solidFill>
              <a:latin typeface="Montserrat"/>
              <a:ea typeface="Montserrat"/>
              <a:cs typeface="Montserrat"/>
              <a:sym typeface="Montserrat"/>
            </a:endParaRPr>
          </a:p>
        </p:txBody>
      </p:sp>
      <p:pic>
        <p:nvPicPr>
          <p:cNvPr id="95" name="Google Shape;95;p16"/>
          <p:cNvPicPr preferRelativeResize="0"/>
          <p:nvPr/>
        </p:nvPicPr>
        <p:blipFill>
          <a:blip r:embed="rId3">
            <a:alphaModFix/>
          </a:blip>
          <a:stretch>
            <a:fillRect/>
          </a:stretch>
        </p:blipFill>
        <p:spPr>
          <a:xfrm>
            <a:off x="7774050" y="4827621"/>
            <a:ext cx="1217607" cy="163475"/>
          </a:xfrm>
          <a:prstGeom prst="rect">
            <a:avLst/>
          </a:prstGeom>
          <a:noFill/>
          <a:ln>
            <a:noFill/>
          </a:ln>
        </p:spPr>
      </p:pic>
      <p:pic>
        <p:nvPicPr>
          <p:cNvPr id="96" name="Google Shape;96;p16"/>
          <p:cNvPicPr preferRelativeResize="0"/>
          <p:nvPr/>
        </p:nvPicPr>
        <p:blipFill>
          <a:blip r:embed="rId3">
            <a:alphaModFix/>
          </a:blip>
          <a:stretch>
            <a:fillRect/>
          </a:stretch>
        </p:blipFill>
        <p:spPr>
          <a:xfrm>
            <a:off x="152450" y="152396"/>
            <a:ext cx="1217607" cy="163475"/>
          </a:xfrm>
          <a:prstGeom prst="rect">
            <a:avLst/>
          </a:prstGeom>
          <a:noFill/>
          <a:ln>
            <a:noFill/>
          </a:ln>
        </p:spPr>
      </p:pic>
      <p:sp>
        <p:nvSpPr>
          <p:cNvPr id="97" name="Google Shape;97;p16"/>
          <p:cNvSpPr txBox="1">
            <a:spLocks noGrp="1"/>
          </p:cNvSpPr>
          <p:nvPr>
            <p:ph type="body" idx="1"/>
          </p:nvPr>
        </p:nvSpPr>
        <p:spPr>
          <a:xfrm>
            <a:off x="496975" y="3210175"/>
            <a:ext cx="3046200" cy="1788900"/>
          </a:xfrm>
          <a:prstGeom prst="rect">
            <a:avLst/>
          </a:prstGeom>
        </p:spPr>
        <p:txBody>
          <a:bodyPr spcFirstLastPara="1" wrap="square" lIns="91425" tIns="91425" rIns="91425" bIns="91425" anchor="ctr" anchorCtr="0">
            <a:normAutofit/>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When Scammers </a:t>
            </a:r>
            <a:r>
              <a:rPr lang="en" sz="1600" b="1">
                <a:solidFill>
                  <a:srgbClr val="FFFFFF"/>
                </a:solidFill>
                <a:latin typeface="Montserrat"/>
                <a:ea typeface="Montserrat"/>
                <a:cs typeface="Montserrat"/>
                <a:sym typeface="Montserrat"/>
              </a:rPr>
              <a:t>fool you</a:t>
            </a:r>
            <a:r>
              <a:rPr lang="en" sz="1600">
                <a:solidFill>
                  <a:srgbClr val="FFFFFF"/>
                </a:solidFill>
                <a:latin typeface="Montserrat"/>
                <a:ea typeface="Montserrat"/>
                <a:cs typeface="Montserrat"/>
                <a:sym typeface="Montserrat"/>
              </a:rPr>
              <a:t> to think they are someone you trust in order to make you </a:t>
            </a:r>
            <a:r>
              <a:rPr lang="en" sz="1600" b="1">
                <a:solidFill>
                  <a:srgbClr val="FFFFFF"/>
                </a:solidFill>
                <a:latin typeface="Montserrat"/>
                <a:ea typeface="Montserrat"/>
                <a:cs typeface="Montserrat"/>
                <a:sym typeface="Montserrat"/>
              </a:rPr>
              <a:t>do something</a:t>
            </a:r>
            <a:r>
              <a:rPr lang="en" sz="1600">
                <a:solidFill>
                  <a:srgbClr val="FFFFFF"/>
                </a:solidFill>
                <a:latin typeface="Montserrat"/>
                <a:ea typeface="Montserrat"/>
                <a:cs typeface="Montserrat"/>
                <a:sym typeface="Montserrat"/>
              </a:rPr>
              <a:t>.</a:t>
            </a:r>
            <a:r>
              <a:rPr lang="en" sz="1600" b="1">
                <a:solidFill>
                  <a:srgbClr val="FFFFFF"/>
                </a:solidFill>
                <a:latin typeface="Montserrat"/>
                <a:ea typeface="Montserrat"/>
                <a:cs typeface="Montserrat"/>
                <a:sym typeface="Montserrat"/>
              </a:rPr>
              <a:t> </a:t>
            </a:r>
            <a:endParaRPr sz="1600" b="1">
              <a:solidFill>
                <a:srgbClr val="FFFFFF"/>
              </a:solidFill>
              <a:latin typeface="Montserrat"/>
              <a:ea typeface="Montserrat"/>
              <a:cs typeface="Montserrat"/>
              <a:sym typeface="Montserrat"/>
            </a:endParaRPr>
          </a:p>
        </p:txBody>
      </p:sp>
      <p:pic>
        <p:nvPicPr>
          <p:cNvPr id="98" name="Google Shape;98;p16"/>
          <p:cNvPicPr preferRelativeResize="0"/>
          <p:nvPr/>
        </p:nvPicPr>
        <p:blipFill>
          <a:blip r:embed="rId4">
            <a:alphaModFix/>
          </a:blip>
          <a:stretch>
            <a:fillRect/>
          </a:stretch>
        </p:blipFill>
        <p:spPr>
          <a:xfrm>
            <a:off x="3308798" y="1013925"/>
            <a:ext cx="5332855" cy="311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104" name="Google Shape;104;p17"/>
          <p:cNvSpPr txBox="1">
            <a:spLocks noGrp="1"/>
          </p:cNvSpPr>
          <p:nvPr>
            <p:ph type="body" idx="1"/>
          </p:nvPr>
        </p:nvSpPr>
        <p:spPr>
          <a:xfrm>
            <a:off x="912300" y="1742290"/>
            <a:ext cx="7319400" cy="19104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1800"/>
              </a:spcBef>
              <a:spcAft>
                <a:spcPts val="400"/>
              </a:spcAft>
              <a:buNone/>
            </a:pPr>
            <a:r>
              <a:rPr lang="en" sz="4000" b="1">
                <a:solidFill>
                  <a:srgbClr val="11BFF8"/>
                </a:solidFill>
                <a:latin typeface="Montserrat"/>
                <a:ea typeface="Montserrat"/>
                <a:cs typeface="Montserrat"/>
                <a:sym typeface="Montserrat"/>
              </a:rPr>
              <a:t>7 Types</a:t>
            </a:r>
            <a:r>
              <a:rPr lang="en" sz="4000" b="1">
                <a:solidFill>
                  <a:srgbClr val="FFFFFF"/>
                </a:solidFill>
                <a:latin typeface="Montserrat"/>
                <a:ea typeface="Montserrat"/>
                <a:cs typeface="Montserrat"/>
                <a:sym typeface="Montserrat"/>
              </a:rPr>
              <a:t> </a:t>
            </a:r>
            <a:r>
              <a:rPr lang="en" sz="4000">
                <a:solidFill>
                  <a:srgbClr val="FFFFFF"/>
                </a:solidFill>
                <a:latin typeface="Montserrat"/>
                <a:ea typeface="Montserrat"/>
                <a:cs typeface="Montserrat"/>
                <a:sym typeface="Montserrat"/>
              </a:rPr>
              <a:t>of Phishing Scams You </a:t>
            </a:r>
            <a:r>
              <a:rPr lang="en" sz="4000" b="1">
                <a:solidFill>
                  <a:srgbClr val="FFFFFF"/>
                </a:solidFill>
                <a:latin typeface="Montserrat"/>
                <a:ea typeface="Montserrat"/>
                <a:cs typeface="Montserrat"/>
                <a:sym typeface="Montserrat"/>
              </a:rPr>
              <a:t>Should Know About</a:t>
            </a:r>
            <a:endParaRPr sz="4000" b="1">
              <a:solidFill>
                <a:srgbClr val="FFFFFF"/>
              </a:solidFill>
              <a:latin typeface="Montserrat"/>
              <a:ea typeface="Montserrat"/>
              <a:cs typeface="Montserrat"/>
              <a:sym typeface="Montserrat"/>
            </a:endParaRPr>
          </a:p>
        </p:txBody>
      </p:sp>
      <p:pic>
        <p:nvPicPr>
          <p:cNvPr id="105" name="Google Shape;105;p17"/>
          <p:cNvPicPr preferRelativeResize="0"/>
          <p:nvPr/>
        </p:nvPicPr>
        <p:blipFill>
          <a:blip r:embed="rId3">
            <a:alphaModFix/>
          </a:blip>
          <a:stretch>
            <a:fillRect/>
          </a:stretch>
        </p:blipFill>
        <p:spPr>
          <a:xfrm>
            <a:off x="152450" y="152396"/>
            <a:ext cx="1217607" cy="1634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800862" y="3984107"/>
            <a:ext cx="971775" cy="80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112" name="Google Shape;112;p18"/>
          <p:cNvSpPr txBox="1">
            <a:spLocks noGrp="1"/>
          </p:cNvSpPr>
          <p:nvPr>
            <p:ph type="body" idx="1"/>
          </p:nvPr>
        </p:nvSpPr>
        <p:spPr>
          <a:xfrm>
            <a:off x="624875" y="328800"/>
            <a:ext cx="7195500" cy="838200"/>
          </a:xfrm>
          <a:prstGeom prst="rect">
            <a:avLst/>
          </a:prstGeom>
        </p:spPr>
        <p:txBody>
          <a:bodyPr spcFirstLastPara="1" wrap="square" lIns="91425" tIns="91425" rIns="91425" bIns="91425" anchor="ctr" anchorCtr="0">
            <a:normAutofit fontScale="62500" lnSpcReduction="20000"/>
          </a:bodyPr>
          <a:lstStyle/>
          <a:p>
            <a:pPr marL="0" marR="0" lvl="0" indent="0" algn="ctr" rtl="0">
              <a:lnSpc>
                <a:spcPct val="115000"/>
              </a:lnSpc>
              <a:spcBef>
                <a:spcPts val="1800"/>
              </a:spcBef>
              <a:spcAft>
                <a:spcPts val="400"/>
              </a:spcAft>
              <a:buNone/>
            </a:pPr>
            <a:r>
              <a:rPr lang="en" sz="4000" b="1">
                <a:solidFill>
                  <a:srgbClr val="FFFFFF"/>
                </a:solidFill>
                <a:latin typeface="Montserrat"/>
                <a:ea typeface="Montserrat"/>
                <a:cs typeface="Montserrat"/>
                <a:sym typeface="Montserrat"/>
              </a:rPr>
              <a:t>Email Phishing Scams </a:t>
            </a:r>
            <a:endParaRPr sz="4000" b="1">
              <a:solidFill>
                <a:srgbClr val="FFFFFF"/>
              </a:solidFill>
              <a:latin typeface="Montserrat"/>
              <a:ea typeface="Montserrat"/>
              <a:cs typeface="Montserrat"/>
              <a:sym typeface="Montserrat"/>
            </a:endParaRPr>
          </a:p>
        </p:txBody>
      </p:sp>
      <p:pic>
        <p:nvPicPr>
          <p:cNvPr id="113" name="Google Shape;113;p18"/>
          <p:cNvPicPr preferRelativeResize="0"/>
          <p:nvPr/>
        </p:nvPicPr>
        <p:blipFill>
          <a:blip r:embed="rId3">
            <a:alphaModFix/>
          </a:blip>
          <a:stretch>
            <a:fillRect/>
          </a:stretch>
        </p:blipFill>
        <p:spPr>
          <a:xfrm>
            <a:off x="7820387" y="1488557"/>
            <a:ext cx="971775" cy="801524"/>
          </a:xfrm>
          <a:prstGeom prst="rect">
            <a:avLst/>
          </a:prstGeom>
          <a:noFill/>
          <a:ln>
            <a:noFill/>
          </a:ln>
        </p:spPr>
      </p:pic>
      <p:sp>
        <p:nvSpPr>
          <p:cNvPr id="114" name="Google Shape;114;p18"/>
          <p:cNvSpPr txBox="1">
            <a:spLocks noGrp="1"/>
          </p:cNvSpPr>
          <p:nvPr>
            <p:ph type="body" idx="1"/>
          </p:nvPr>
        </p:nvSpPr>
        <p:spPr>
          <a:xfrm>
            <a:off x="508250" y="1955975"/>
            <a:ext cx="2311200" cy="24111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It may look like</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an email from</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your bank, Paypal, Google, Amazon,</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or even your CEO. </a:t>
            </a:r>
            <a:endParaRPr sz="1600">
              <a:solidFill>
                <a:srgbClr val="FFFFFF"/>
              </a:solidFill>
              <a:latin typeface="Montserrat"/>
              <a:ea typeface="Montserrat"/>
              <a:cs typeface="Montserrat"/>
              <a:sym typeface="Montserrat"/>
            </a:endParaRPr>
          </a:p>
        </p:txBody>
      </p:sp>
      <p:pic>
        <p:nvPicPr>
          <p:cNvPr id="115" name="Google Shape;115;p18"/>
          <p:cNvPicPr preferRelativeResize="0"/>
          <p:nvPr/>
        </p:nvPicPr>
        <p:blipFill rotWithShape="1">
          <a:blip r:embed="rId4">
            <a:alphaModFix/>
          </a:blip>
          <a:srcRect l="2880" t="9225" r="7093" b="6136"/>
          <a:stretch/>
        </p:blipFill>
        <p:spPr>
          <a:xfrm>
            <a:off x="3132275" y="1676850"/>
            <a:ext cx="5463901" cy="2918825"/>
          </a:xfrm>
          <a:prstGeom prst="rect">
            <a:avLst/>
          </a:prstGeom>
          <a:noFill/>
          <a:ln>
            <a:noFill/>
          </a:ln>
        </p:spPr>
      </p:pic>
      <p:sp>
        <p:nvSpPr>
          <p:cNvPr id="116" name="Google Shape;116;p18">
            <a:hlinkClick r:id="rId5"/>
          </p:cNvPr>
          <p:cNvSpPr/>
          <p:nvPr/>
        </p:nvSpPr>
        <p:spPr>
          <a:xfrm>
            <a:off x="6292475" y="3868525"/>
            <a:ext cx="727200" cy="25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2" name="Google Shape;122;p19"/>
          <p:cNvSpPr txBox="1">
            <a:spLocks noGrp="1"/>
          </p:cNvSpPr>
          <p:nvPr>
            <p:ph type="body" idx="1"/>
          </p:nvPr>
        </p:nvSpPr>
        <p:spPr>
          <a:xfrm>
            <a:off x="25" y="163475"/>
            <a:ext cx="9144000" cy="672000"/>
          </a:xfrm>
          <a:prstGeom prst="rect">
            <a:avLst/>
          </a:prstGeom>
        </p:spPr>
        <p:txBody>
          <a:bodyPr spcFirstLastPara="1" wrap="square" lIns="91425" tIns="91425" rIns="91425" bIns="91425" anchor="ctr" anchorCtr="0">
            <a:normAutofit fontScale="40000" lnSpcReduction="20000"/>
          </a:bodyPr>
          <a:lstStyle/>
          <a:p>
            <a:pPr marL="0" marR="0" lvl="0" indent="0" algn="ctr" rtl="0">
              <a:lnSpc>
                <a:spcPct val="115000"/>
              </a:lnSpc>
              <a:spcBef>
                <a:spcPts val="1800"/>
              </a:spcBef>
              <a:spcAft>
                <a:spcPts val="400"/>
              </a:spcAft>
              <a:buNone/>
            </a:pPr>
            <a:r>
              <a:rPr lang="en" sz="3200" b="1">
                <a:solidFill>
                  <a:srgbClr val="F9FAFC"/>
                </a:solidFill>
                <a:latin typeface="Montserrat"/>
                <a:ea typeface="Montserrat"/>
                <a:cs typeface="Montserrat"/>
                <a:sym typeface="Montserrat"/>
              </a:rPr>
              <a:t>Spear Phishing Scams </a:t>
            </a:r>
            <a:endParaRPr sz="3200" b="1">
              <a:solidFill>
                <a:srgbClr val="F9FAFC"/>
              </a:solidFill>
              <a:latin typeface="Montserrat"/>
              <a:ea typeface="Montserrat"/>
              <a:cs typeface="Montserrat"/>
              <a:sym typeface="Montserrat"/>
            </a:endParaRPr>
          </a:p>
        </p:txBody>
      </p:sp>
      <p:pic>
        <p:nvPicPr>
          <p:cNvPr id="123" name="Google Shape;123;p19"/>
          <p:cNvPicPr preferRelativeResize="0"/>
          <p:nvPr/>
        </p:nvPicPr>
        <p:blipFill>
          <a:blip r:embed="rId4">
            <a:alphaModFix/>
          </a:blip>
          <a:stretch>
            <a:fillRect/>
          </a:stretch>
        </p:blipFill>
        <p:spPr>
          <a:xfrm>
            <a:off x="7774050" y="4827621"/>
            <a:ext cx="1217607" cy="163475"/>
          </a:xfrm>
          <a:prstGeom prst="rect">
            <a:avLst/>
          </a:prstGeom>
          <a:noFill/>
          <a:ln>
            <a:noFill/>
          </a:ln>
        </p:spPr>
      </p:pic>
      <p:pic>
        <p:nvPicPr>
          <p:cNvPr id="124" name="Google Shape;124;p19"/>
          <p:cNvPicPr preferRelativeResize="0"/>
          <p:nvPr/>
        </p:nvPicPr>
        <p:blipFill>
          <a:blip r:embed="rId4">
            <a:alphaModFix/>
          </a:blip>
          <a:stretch>
            <a:fillRect/>
          </a:stretch>
        </p:blipFill>
        <p:spPr>
          <a:xfrm>
            <a:off x="152450" y="152396"/>
            <a:ext cx="1217607" cy="163475"/>
          </a:xfrm>
          <a:prstGeom prst="rect">
            <a:avLst/>
          </a:prstGeom>
          <a:noFill/>
          <a:ln>
            <a:noFill/>
          </a:ln>
        </p:spPr>
      </p:pic>
      <p:sp>
        <p:nvSpPr>
          <p:cNvPr id="125" name="Google Shape;125;p19"/>
          <p:cNvSpPr txBox="1">
            <a:spLocks noGrp="1"/>
          </p:cNvSpPr>
          <p:nvPr>
            <p:ph type="body" idx="1"/>
          </p:nvPr>
        </p:nvSpPr>
        <p:spPr>
          <a:xfrm>
            <a:off x="5989000" y="1180825"/>
            <a:ext cx="2877900" cy="34026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600">
                <a:solidFill>
                  <a:srgbClr val="F9FAFC"/>
                </a:solidFill>
                <a:latin typeface="Montserrat Medium"/>
                <a:ea typeface="Montserrat Medium"/>
                <a:cs typeface="Montserrat Medium"/>
                <a:sym typeface="Montserrat Medium"/>
              </a:rPr>
              <a:t>This is when they target you specifically. They have researched you, they know your family members, where you work, and who is your boss. The chances of fooling you are higher.</a:t>
            </a:r>
            <a:endParaRPr sz="1600">
              <a:solidFill>
                <a:srgbClr val="F9FAFC"/>
              </a:solidFill>
              <a:latin typeface="Montserrat Medium"/>
              <a:ea typeface="Montserrat Medium"/>
              <a:cs typeface="Montserrat Medium"/>
              <a:sym typeface="Montserrat Medium"/>
            </a:endParaRPr>
          </a:p>
        </p:txBody>
      </p:sp>
      <p:pic>
        <p:nvPicPr>
          <p:cNvPr id="126" name="Google Shape;126;p19"/>
          <p:cNvPicPr preferRelativeResize="0"/>
          <p:nvPr/>
        </p:nvPicPr>
        <p:blipFill rotWithShape="1">
          <a:blip r:embed="rId5">
            <a:alphaModFix/>
          </a:blip>
          <a:srcRect l="2428" t="7952" r="26367"/>
          <a:stretch/>
        </p:blipFill>
        <p:spPr>
          <a:xfrm>
            <a:off x="374265" y="1413950"/>
            <a:ext cx="4968150" cy="306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400"/>
              </a:spcAft>
              <a:buClr>
                <a:schemeClr val="dk1"/>
              </a:buClr>
              <a:buSzPts val="1100"/>
              <a:buFont typeface="Arial"/>
              <a:buNone/>
            </a:pPr>
            <a:endParaRPr sz="4400" b="1">
              <a:solidFill>
                <a:srgbClr val="FFFFFF"/>
              </a:solidFill>
            </a:endParaRPr>
          </a:p>
        </p:txBody>
      </p:sp>
      <p:sp>
        <p:nvSpPr>
          <p:cNvPr id="132" name="Google Shape;132;p20"/>
          <p:cNvSpPr txBox="1">
            <a:spLocks noGrp="1"/>
          </p:cNvSpPr>
          <p:nvPr>
            <p:ph type="body" idx="1"/>
          </p:nvPr>
        </p:nvSpPr>
        <p:spPr>
          <a:xfrm>
            <a:off x="1873050" y="1524300"/>
            <a:ext cx="1974900" cy="800100"/>
          </a:xfrm>
          <a:prstGeom prst="rect">
            <a:avLst/>
          </a:prstGeom>
        </p:spPr>
        <p:txBody>
          <a:bodyPr spcFirstLastPara="1" wrap="square" lIns="91425" tIns="91425" rIns="91425" bIns="91425" anchor="ctr" anchorCtr="0">
            <a:normAutofit fontScale="55000" lnSpcReduction="20000"/>
          </a:bodyPr>
          <a:lstStyle/>
          <a:p>
            <a:pPr marL="0" marR="0" lvl="0" indent="0" algn="l" rtl="0">
              <a:lnSpc>
                <a:spcPct val="115000"/>
              </a:lnSpc>
              <a:spcBef>
                <a:spcPts val="1800"/>
              </a:spcBef>
              <a:spcAft>
                <a:spcPts val="400"/>
              </a:spcAft>
              <a:buNone/>
            </a:pPr>
            <a:r>
              <a:rPr lang="en" sz="4000" b="1">
                <a:solidFill>
                  <a:srgbClr val="FFFFFF"/>
                </a:solidFill>
                <a:latin typeface="Montserrat"/>
                <a:ea typeface="Montserrat"/>
                <a:cs typeface="Montserrat"/>
                <a:sym typeface="Montserrat"/>
              </a:rPr>
              <a:t>Scams</a:t>
            </a:r>
            <a:endParaRPr sz="4000" b="1">
              <a:solidFill>
                <a:srgbClr val="FFFFFF"/>
              </a:solidFill>
              <a:latin typeface="Montserrat"/>
              <a:ea typeface="Montserrat"/>
              <a:cs typeface="Montserrat"/>
              <a:sym typeface="Montserrat"/>
            </a:endParaRPr>
          </a:p>
        </p:txBody>
      </p:sp>
      <p:pic>
        <p:nvPicPr>
          <p:cNvPr id="133" name="Google Shape;133;p20"/>
          <p:cNvPicPr preferRelativeResize="0"/>
          <p:nvPr/>
        </p:nvPicPr>
        <p:blipFill>
          <a:blip r:embed="rId3">
            <a:alphaModFix/>
          </a:blip>
          <a:stretch>
            <a:fillRect/>
          </a:stretch>
        </p:blipFill>
        <p:spPr>
          <a:xfrm>
            <a:off x="576400" y="1971971"/>
            <a:ext cx="1217607" cy="163475"/>
          </a:xfrm>
          <a:prstGeom prst="rect">
            <a:avLst/>
          </a:prstGeom>
          <a:noFill/>
          <a:ln>
            <a:noFill/>
          </a:ln>
        </p:spPr>
      </p:pic>
      <p:pic>
        <p:nvPicPr>
          <p:cNvPr id="134" name="Google Shape;134;p20"/>
          <p:cNvPicPr preferRelativeResize="0"/>
          <p:nvPr/>
        </p:nvPicPr>
        <p:blipFill>
          <a:blip r:embed="rId3">
            <a:alphaModFix/>
          </a:blip>
          <a:stretch>
            <a:fillRect/>
          </a:stretch>
        </p:blipFill>
        <p:spPr>
          <a:xfrm>
            <a:off x="703075" y="2148183"/>
            <a:ext cx="1217607" cy="163475"/>
          </a:xfrm>
          <a:prstGeom prst="rect">
            <a:avLst/>
          </a:prstGeom>
          <a:noFill/>
          <a:ln>
            <a:noFill/>
          </a:ln>
        </p:spPr>
      </p:pic>
      <p:pic>
        <p:nvPicPr>
          <p:cNvPr id="135" name="Google Shape;135;p20"/>
          <p:cNvPicPr preferRelativeResize="0"/>
          <p:nvPr/>
        </p:nvPicPr>
        <p:blipFill>
          <a:blip r:embed="rId4">
            <a:alphaModFix/>
          </a:blip>
          <a:stretch>
            <a:fillRect/>
          </a:stretch>
        </p:blipFill>
        <p:spPr>
          <a:xfrm>
            <a:off x="7629312" y="4161007"/>
            <a:ext cx="971775" cy="801525"/>
          </a:xfrm>
          <a:prstGeom prst="rect">
            <a:avLst/>
          </a:prstGeom>
          <a:noFill/>
          <a:ln>
            <a:noFill/>
          </a:ln>
        </p:spPr>
      </p:pic>
      <p:sp>
        <p:nvSpPr>
          <p:cNvPr id="136" name="Google Shape;136;p20"/>
          <p:cNvSpPr txBox="1">
            <a:spLocks noGrp="1"/>
          </p:cNvSpPr>
          <p:nvPr>
            <p:ph type="body" idx="1"/>
          </p:nvPr>
        </p:nvSpPr>
        <p:spPr>
          <a:xfrm>
            <a:off x="462100" y="2564075"/>
            <a:ext cx="3807000" cy="2222100"/>
          </a:xfrm>
          <a:prstGeom prst="rect">
            <a:avLst/>
          </a:prstGeom>
        </p:spPr>
        <p:txBody>
          <a:bodyPr spcFirstLastPara="1" wrap="square" lIns="91425" tIns="91425" rIns="91425" bIns="91425" anchor="ctr" anchorCtr="0">
            <a:normAutofit/>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These are text message phishing scams. Criminals know people respond to text and instant messages faster than email. </a:t>
            </a:r>
            <a:endParaRPr sz="1600">
              <a:solidFill>
                <a:srgbClr val="FFFFFF"/>
              </a:solidFill>
              <a:latin typeface="Montserrat"/>
              <a:ea typeface="Montserrat"/>
              <a:cs typeface="Montserrat"/>
              <a:sym typeface="Montserrat"/>
            </a:endParaRPr>
          </a:p>
        </p:txBody>
      </p:sp>
      <p:pic>
        <p:nvPicPr>
          <p:cNvPr id="137" name="Google Shape;137;p20"/>
          <p:cNvPicPr preferRelativeResize="0"/>
          <p:nvPr/>
        </p:nvPicPr>
        <p:blipFill>
          <a:blip r:embed="rId5">
            <a:alphaModFix/>
          </a:blip>
          <a:stretch>
            <a:fillRect/>
          </a:stretch>
        </p:blipFill>
        <p:spPr>
          <a:xfrm>
            <a:off x="5358550" y="353244"/>
            <a:ext cx="3066900" cy="4437019"/>
          </a:xfrm>
          <a:prstGeom prst="rect">
            <a:avLst/>
          </a:prstGeom>
          <a:noFill/>
          <a:ln>
            <a:noFill/>
          </a:ln>
        </p:spPr>
      </p:pic>
      <p:sp>
        <p:nvSpPr>
          <p:cNvPr id="138" name="Google Shape;138;p20"/>
          <p:cNvSpPr txBox="1"/>
          <p:nvPr/>
        </p:nvSpPr>
        <p:spPr>
          <a:xfrm>
            <a:off x="471625" y="904875"/>
            <a:ext cx="3066900" cy="80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a:buNone/>
            </a:pPr>
            <a:r>
              <a:rPr lang="en" sz="4000" b="1">
                <a:solidFill>
                  <a:schemeClr val="lt1"/>
                </a:solidFill>
                <a:latin typeface="Montserrat"/>
                <a:ea typeface="Montserrat"/>
                <a:cs typeface="Montserrat"/>
                <a:sym typeface="Montserrat"/>
              </a:rPr>
              <a:t>Smishing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p:nvPr/>
        </p:nvSpPr>
        <p:spPr>
          <a:xfrm>
            <a:off x="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144" name="Google Shape;144;p21"/>
          <p:cNvSpPr txBox="1">
            <a:spLocks noGrp="1"/>
          </p:cNvSpPr>
          <p:nvPr>
            <p:ph type="body" idx="1"/>
          </p:nvPr>
        </p:nvSpPr>
        <p:spPr>
          <a:xfrm>
            <a:off x="1090750" y="918925"/>
            <a:ext cx="2433600" cy="8382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1800"/>
              </a:spcBef>
              <a:spcAft>
                <a:spcPts val="400"/>
              </a:spcAft>
              <a:buNone/>
            </a:pPr>
            <a:r>
              <a:rPr lang="en" sz="4000" b="1">
                <a:solidFill>
                  <a:srgbClr val="FFFFFF"/>
                </a:solidFill>
                <a:latin typeface="Montserrat"/>
                <a:ea typeface="Montserrat"/>
                <a:cs typeface="Montserrat"/>
                <a:sym typeface="Montserrat"/>
              </a:rPr>
              <a:t>Search </a:t>
            </a:r>
            <a:endParaRPr sz="4000" b="1">
              <a:solidFill>
                <a:srgbClr val="FFFFFF"/>
              </a:solidFill>
              <a:latin typeface="Montserrat"/>
              <a:ea typeface="Montserrat"/>
              <a:cs typeface="Montserrat"/>
              <a:sym typeface="Montserrat"/>
            </a:endParaRPr>
          </a:p>
        </p:txBody>
      </p:sp>
      <p:pic>
        <p:nvPicPr>
          <p:cNvPr id="145" name="Google Shape;145;p21"/>
          <p:cNvPicPr preferRelativeResize="0"/>
          <p:nvPr/>
        </p:nvPicPr>
        <p:blipFill>
          <a:blip r:embed="rId3">
            <a:alphaModFix/>
          </a:blip>
          <a:stretch>
            <a:fillRect/>
          </a:stretch>
        </p:blipFill>
        <p:spPr>
          <a:xfrm>
            <a:off x="7590574" y="164582"/>
            <a:ext cx="971775" cy="801524"/>
          </a:xfrm>
          <a:prstGeom prst="rect">
            <a:avLst/>
          </a:prstGeom>
          <a:noFill/>
          <a:ln>
            <a:noFill/>
          </a:ln>
        </p:spPr>
      </p:pic>
      <p:sp>
        <p:nvSpPr>
          <p:cNvPr id="146" name="Google Shape;146;p21"/>
          <p:cNvSpPr txBox="1">
            <a:spLocks noGrp="1"/>
          </p:cNvSpPr>
          <p:nvPr>
            <p:ph type="body" idx="1"/>
          </p:nvPr>
        </p:nvSpPr>
        <p:spPr>
          <a:xfrm>
            <a:off x="395425" y="2337775"/>
            <a:ext cx="3462300" cy="2517300"/>
          </a:xfrm>
          <a:prstGeom prst="rect">
            <a:avLst/>
          </a:prstGeom>
        </p:spPr>
        <p:txBody>
          <a:bodyPr spcFirstLastPara="1" wrap="square" lIns="91425" tIns="91425" rIns="91425" bIns="91425" anchor="ctr" anchorCtr="0">
            <a:normAutofit lnSpcReduction="10000"/>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You may be surprised, but some</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of the top search results in Google are phishing links. </a:t>
            </a:r>
            <a:endParaRPr sz="1600">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Scammers also invest in search engine optimization and work</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hard to rank their scam sites</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in the top search results. </a:t>
            </a:r>
            <a:endParaRPr sz="1600">
              <a:solidFill>
                <a:srgbClr val="FFFFFF"/>
              </a:solidFill>
              <a:latin typeface="Montserrat"/>
              <a:ea typeface="Montserrat"/>
              <a:cs typeface="Montserrat"/>
              <a:sym typeface="Montserrat"/>
            </a:endParaRPr>
          </a:p>
        </p:txBody>
      </p:sp>
      <p:sp>
        <p:nvSpPr>
          <p:cNvPr id="147" name="Google Shape;147;p21"/>
          <p:cNvSpPr txBox="1">
            <a:spLocks noGrp="1"/>
          </p:cNvSpPr>
          <p:nvPr>
            <p:ph type="body" idx="1"/>
          </p:nvPr>
        </p:nvSpPr>
        <p:spPr>
          <a:xfrm>
            <a:off x="1616025" y="1480725"/>
            <a:ext cx="2098800" cy="838200"/>
          </a:xfrm>
          <a:prstGeom prst="rect">
            <a:avLst/>
          </a:prstGeom>
        </p:spPr>
        <p:txBody>
          <a:bodyPr spcFirstLastPara="1" wrap="square" lIns="91425" tIns="91425" rIns="91425" bIns="91425" anchor="ctr" anchorCtr="0">
            <a:normAutofit fontScale="62500" lnSpcReduction="20000"/>
          </a:bodyPr>
          <a:lstStyle/>
          <a:p>
            <a:pPr marL="0" marR="0" lvl="0" indent="0" algn="l" rtl="0">
              <a:lnSpc>
                <a:spcPct val="115000"/>
              </a:lnSpc>
              <a:spcBef>
                <a:spcPts val="1800"/>
              </a:spcBef>
              <a:spcAft>
                <a:spcPts val="400"/>
              </a:spcAft>
              <a:buNone/>
            </a:pPr>
            <a:r>
              <a:rPr lang="en" sz="4000" b="1">
                <a:solidFill>
                  <a:srgbClr val="FFFFFF"/>
                </a:solidFill>
                <a:latin typeface="Montserrat"/>
                <a:ea typeface="Montserrat"/>
                <a:cs typeface="Montserrat"/>
                <a:sym typeface="Montserrat"/>
              </a:rPr>
              <a:t>Scams </a:t>
            </a:r>
            <a:endParaRPr sz="4000" b="1">
              <a:solidFill>
                <a:srgbClr val="FFFFFF"/>
              </a:solidFill>
              <a:latin typeface="Montserrat"/>
              <a:ea typeface="Montserrat"/>
              <a:cs typeface="Montserrat"/>
              <a:sym typeface="Montserrat"/>
            </a:endParaRPr>
          </a:p>
        </p:txBody>
      </p:sp>
      <p:sp>
        <p:nvSpPr>
          <p:cNvPr id="148" name="Google Shape;148;p21"/>
          <p:cNvSpPr txBox="1"/>
          <p:nvPr/>
        </p:nvSpPr>
        <p:spPr>
          <a:xfrm>
            <a:off x="547825" y="366275"/>
            <a:ext cx="2098800" cy="80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a:buNone/>
            </a:pPr>
            <a:r>
              <a:rPr lang="en" sz="4000" b="1">
                <a:solidFill>
                  <a:schemeClr val="lt1"/>
                </a:solidFill>
                <a:latin typeface="Montserrat"/>
                <a:ea typeface="Montserrat"/>
                <a:cs typeface="Montserrat"/>
                <a:sym typeface="Montserrat"/>
              </a:rPr>
              <a:t>Google</a:t>
            </a:r>
            <a:endParaRPr/>
          </a:p>
        </p:txBody>
      </p:sp>
      <p:grpSp>
        <p:nvGrpSpPr>
          <p:cNvPr id="149" name="Google Shape;149;p21"/>
          <p:cNvGrpSpPr/>
          <p:nvPr/>
        </p:nvGrpSpPr>
        <p:grpSpPr>
          <a:xfrm>
            <a:off x="4314154" y="1884897"/>
            <a:ext cx="1674500" cy="869700"/>
            <a:chOff x="4733017" y="2051622"/>
            <a:chExt cx="1674500" cy="869700"/>
          </a:xfrm>
        </p:grpSpPr>
        <p:pic>
          <p:nvPicPr>
            <p:cNvPr id="150" name="Google Shape;150;p21"/>
            <p:cNvPicPr preferRelativeResize="0"/>
            <p:nvPr/>
          </p:nvPicPr>
          <p:blipFill>
            <a:blip r:embed="rId4">
              <a:alphaModFix/>
            </a:blip>
            <a:stretch>
              <a:fillRect/>
            </a:stretch>
          </p:blipFill>
          <p:spPr>
            <a:xfrm>
              <a:off x="4733017" y="2116868"/>
              <a:ext cx="202055" cy="202048"/>
            </a:xfrm>
            <a:prstGeom prst="rect">
              <a:avLst/>
            </a:prstGeom>
            <a:noFill/>
            <a:ln>
              <a:noFill/>
            </a:ln>
          </p:spPr>
        </p:pic>
        <p:sp>
          <p:nvSpPr>
            <p:cNvPr id="151" name="Google Shape;151;p21"/>
            <p:cNvSpPr txBox="1"/>
            <p:nvPr/>
          </p:nvSpPr>
          <p:spPr>
            <a:xfrm>
              <a:off x="4948617" y="2051622"/>
              <a:ext cx="14589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b="1">
                  <a:solidFill>
                    <a:srgbClr val="F9FAFC"/>
                  </a:solidFill>
                  <a:latin typeface="Montserrat"/>
                  <a:ea typeface="Montserrat"/>
                  <a:cs typeface="Montserrat"/>
                  <a:sym typeface="Montserrat"/>
                </a:rPr>
                <a:t>Search Result Shows Brand</a:t>
              </a:r>
              <a:endParaRPr sz="1000" b="1">
                <a:solidFill>
                  <a:srgbClr val="F9FAFC"/>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000">
                  <a:solidFill>
                    <a:srgbClr val="F9FAFC"/>
                  </a:solidFill>
                  <a:latin typeface="Montserrat"/>
                  <a:ea typeface="Montserrat"/>
                  <a:cs typeface="Montserrat"/>
                  <a:sym typeface="Montserrat"/>
                </a:rPr>
                <a:t>Title displays correct brand name</a:t>
              </a:r>
              <a:endParaRPr>
                <a:solidFill>
                  <a:srgbClr val="F9FAFC"/>
                </a:solidFill>
              </a:endParaRPr>
            </a:p>
          </p:txBody>
        </p:sp>
      </p:grpSp>
      <p:grpSp>
        <p:nvGrpSpPr>
          <p:cNvPr id="152" name="Google Shape;152;p21"/>
          <p:cNvGrpSpPr/>
          <p:nvPr/>
        </p:nvGrpSpPr>
        <p:grpSpPr>
          <a:xfrm>
            <a:off x="4314164" y="2817400"/>
            <a:ext cx="1772449" cy="869700"/>
            <a:chOff x="4731677" y="2973275"/>
            <a:chExt cx="1772449" cy="869700"/>
          </a:xfrm>
        </p:grpSpPr>
        <p:pic>
          <p:nvPicPr>
            <p:cNvPr id="153" name="Google Shape;153;p21"/>
            <p:cNvPicPr preferRelativeResize="0"/>
            <p:nvPr/>
          </p:nvPicPr>
          <p:blipFill>
            <a:blip r:embed="rId5">
              <a:alphaModFix/>
            </a:blip>
            <a:stretch>
              <a:fillRect/>
            </a:stretch>
          </p:blipFill>
          <p:spPr>
            <a:xfrm>
              <a:off x="4731677" y="3041377"/>
              <a:ext cx="204750" cy="202048"/>
            </a:xfrm>
            <a:prstGeom prst="rect">
              <a:avLst/>
            </a:prstGeom>
            <a:noFill/>
            <a:ln>
              <a:noFill/>
            </a:ln>
          </p:spPr>
        </p:pic>
        <p:sp>
          <p:nvSpPr>
            <p:cNvPr id="154" name="Google Shape;154;p21"/>
            <p:cNvSpPr txBox="1"/>
            <p:nvPr/>
          </p:nvSpPr>
          <p:spPr>
            <a:xfrm>
              <a:off x="4948626" y="2973275"/>
              <a:ext cx="15555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b="1">
                  <a:solidFill>
                    <a:srgbClr val="F9FAFC"/>
                  </a:solidFill>
                  <a:latin typeface="Montserrat"/>
                  <a:ea typeface="Montserrat"/>
                  <a:cs typeface="Montserrat"/>
                  <a:sym typeface="Montserrat"/>
                </a:rPr>
                <a:t>URL Mismatch</a:t>
              </a:r>
              <a:endParaRPr sz="1000" b="1">
                <a:solidFill>
                  <a:srgbClr val="F9FAFC"/>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000">
                  <a:solidFill>
                    <a:srgbClr val="F9FAFC"/>
                  </a:solidFill>
                  <a:latin typeface="Montserrat"/>
                  <a:ea typeface="Montserrat"/>
                  <a:cs typeface="Montserrat"/>
                  <a:sym typeface="Montserrat"/>
                </a:rPr>
                <a:t>Title says Venmo but URL is a generic </a:t>
              </a:r>
              <a:r>
                <a:rPr lang="en" sz="1000" u="sng">
                  <a:solidFill>
                    <a:srgbClr val="F9FAFC"/>
                  </a:solidFill>
                  <a:latin typeface="Montserrat"/>
                  <a:ea typeface="Montserrat"/>
                  <a:cs typeface="Montserrat"/>
                  <a:sym typeface="Montserrat"/>
                </a:rPr>
                <a:t>sites.google.com</a:t>
              </a:r>
              <a:endParaRPr u="sng">
                <a:solidFill>
                  <a:srgbClr val="F9FAFC"/>
                </a:solidFill>
              </a:endParaRPr>
            </a:p>
          </p:txBody>
        </p:sp>
      </p:grpSp>
      <p:grpSp>
        <p:nvGrpSpPr>
          <p:cNvPr id="155" name="Google Shape;155;p21"/>
          <p:cNvGrpSpPr/>
          <p:nvPr/>
        </p:nvGrpSpPr>
        <p:grpSpPr>
          <a:xfrm>
            <a:off x="4314165" y="3732164"/>
            <a:ext cx="1904837" cy="1046700"/>
            <a:chOff x="4682703" y="3417164"/>
            <a:chExt cx="1904837" cy="1046700"/>
          </a:xfrm>
        </p:grpSpPr>
        <p:pic>
          <p:nvPicPr>
            <p:cNvPr id="156" name="Google Shape;156;p21"/>
            <p:cNvPicPr preferRelativeResize="0"/>
            <p:nvPr/>
          </p:nvPicPr>
          <p:blipFill>
            <a:blip r:embed="rId6">
              <a:alphaModFix/>
            </a:blip>
            <a:stretch>
              <a:fillRect/>
            </a:stretch>
          </p:blipFill>
          <p:spPr>
            <a:xfrm>
              <a:off x="4682703" y="3473247"/>
              <a:ext cx="204750" cy="202048"/>
            </a:xfrm>
            <a:prstGeom prst="rect">
              <a:avLst/>
            </a:prstGeom>
            <a:noFill/>
            <a:ln>
              <a:noFill/>
            </a:ln>
          </p:spPr>
        </p:pic>
        <p:sp>
          <p:nvSpPr>
            <p:cNvPr id="157" name="Google Shape;157;p21"/>
            <p:cNvSpPr txBox="1"/>
            <p:nvPr/>
          </p:nvSpPr>
          <p:spPr>
            <a:xfrm>
              <a:off x="4912939" y="3417164"/>
              <a:ext cx="16746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b="1">
                  <a:solidFill>
                    <a:srgbClr val="F9FAFC"/>
                  </a:solidFill>
                  <a:latin typeface="Montserrat"/>
                  <a:ea typeface="Montserrat"/>
                  <a:cs typeface="Montserrat"/>
                  <a:sym typeface="Montserrat"/>
                </a:rPr>
                <a:t>2nd Result for Organic Search</a:t>
              </a:r>
              <a:endParaRPr sz="1000" b="1">
                <a:solidFill>
                  <a:srgbClr val="F9FAFC"/>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000">
                  <a:solidFill>
                    <a:srgbClr val="F9FAFC"/>
                  </a:solidFill>
                  <a:latin typeface="Montserrat"/>
                  <a:ea typeface="Montserrat"/>
                  <a:cs typeface="Montserrat"/>
                  <a:sym typeface="Montserrat"/>
                </a:rPr>
                <a:t>Even top search results can be manipulated for fake sites</a:t>
              </a:r>
              <a:endParaRPr/>
            </a:p>
          </p:txBody>
        </p:sp>
      </p:grpSp>
      <p:pic>
        <p:nvPicPr>
          <p:cNvPr id="158" name="Google Shape;158;p21"/>
          <p:cNvPicPr preferRelativeResize="0"/>
          <p:nvPr/>
        </p:nvPicPr>
        <p:blipFill>
          <a:blip r:embed="rId7">
            <a:alphaModFix/>
          </a:blip>
          <a:stretch>
            <a:fillRect/>
          </a:stretch>
        </p:blipFill>
        <p:spPr>
          <a:xfrm>
            <a:off x="5951908" y="0"/>
            <a:ext cx="3192085"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164" name="Google Shape;164;p22"/>
          <p:cNvSpPr txBox="1">
            <a:spLocks noGrp="1"/>
          </p:cNvSpPr>
          <p:nvPr>
            <p:ph type="body" idx="1"/>
          </p:nvPr>
        </p:nvSpPr>
        <p:spPr>
          <a:xfrm>
            <a:off x="25" y="359550"/>
            <a:ext cx="9144000" cy="838200"/>
          </a:xfrm>
          <a:prstGeom prst="rect">
            <a:avLst/>
          </a:prstGeom>
        </p:spPr>
        <p:txBody>
          <a:bodyPr spcFirstLastPara="1" wrap="square" lIns="91425" tIns="91425" rIns="91425" bIns="91425" anchor="ctr" anchorCtr="0">
            <a:normAutofit fontScale="25000" lnSpcReduction="20000"/>
          </a:bodyPr>
          <a:lstStyle/>
          <a:p>
            <a:pPr marL="0" marR="0" lvl="0" indent="0" algn="ctr" rtl="0">
              <a:lnSpc>
                <a:spcPct val="115000"/>
              </a:lnSpc>
              <a:spcBef>
                <a:spcPts val="1800"/>
              </a:spcBef>
              <a:spcAft>
                <a:spcPts val="400"/>
              </a:spcAft>
              <a:buNone/>
            </a:pPr>
            <a:r>
              <a:rPr lang="en" sz="16000" b="1">
                <a:solidFill>
                  <a:srgbClr val="FFFFFF"/>
                </a:solidFill>
                <a:latin typeface="Montserrat"/>
                <a:ea typeface="Montserrat"/>
                <a:cs typeface="Montserrat"/>
                <a:sym typeface="Montserrat"/>
              </a:rPr>
              <a:t>Social Media Scams</a:t>
            </a:r>
            <a:endParaRPr sz="11000" b="1">
              <a:solidFill>
                <a:srgbClr val="FFFFFF"/>
              </a:solidFill>
              <a:latin typeface="Montserrat"/>
              <a:ea typeface="Montserrat"/>
              <a:cs typeface="Montserrat"/>
              <a:sym typeface="Montserrat"/>
            </a:endParaRPr>
          </a:p>
        </p:txBody>
      </p:sp>
      <p:pic>
        <p:nvPicPr>
          <p:cNvPr id="165" name="Google Shape;165;p22"/>
          <p:cNvPicPr preferRelativeResize="0"/>
          <p:nvPr/>
        </p:nvPicPr>
        <p:blipFill>
          <a:blip r:embed="rId3">
            <a:alphaModFix/>
          </a:blip>
          <a:stretch>
            <a:fillRect/>
          </a:stretch>
        </p:blipFill>
        <p:spPr>
          <a:xfrm>
            <a:off x="7774050" y="4827621"/>
            <a:ext cx="1217607" cy="163475"/>
          </a:xfrm>
          <a:prstGeom prst="rect">
            <a:avLst/>
          </a:prstGeom>
          <a:noFill/>
          <a:ln>
            <a:noFill/>
          </a:ln>
        </p:spPr>
      </p:pic>
      <p:pic>
        <p:nvPicPr>
          <p:cNvPr id="166" name="Google Shape;166;p22"/>
          <p:cNvPicPr preferRelativeResize="0"/>
          <p:nvPr/>
        </p:nvPicPr>
        <p:blipFill>
          <a:blip r:embed="rId3">
            <a:alphaModFix/>
          </a:blip>
          <a:stretch>
            <a:fillRect/>
          </a:stretch>
        </p:blipFill>
        <p:spPr>
          <a:xfrm>
            <a:off x="152450" y="152396"/>
            <a:ext cx="1217607" cy="163475"/>
          </a:xfrm>
          <a:prstGeom prst="rect">
            <a:avLst/>
          </a:prstGeom>
          <a:noFill/>
          <a:ln>
            <a:noFill/>
          </a:ln>
        </p:spPr>
      </p:pic>
      <p:sp>
        <p:nvSpPr>
          <p:cNvPr id="167" name="Google Shape;167;p22"/>
          <p:cNvSpPr txBox="1">
            <a:spLocks noGrp="1"/>
          </p:cNvSpPr>
          <p:nvPr>
            <p:ph type="body" idx="1"/>
          </p:nvPr>
        </p:nvSpPr>
        <p:spPr>
          <a:xfrm>
            <a:off x="347800" y="1333500"/>
            <a:ext cx="2490600" cy="3338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Social media is full</a:t>
            </a:r>
            <a:endParaRPr sz="1600">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of fake accounts.</a:t>
            </a:r>
            <a:endParaRPr sz="1600">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It could also be a fake account with the same name and photo as one of your real friends that will later try to scam you.</a:t>
            </a:r>
            <a:endParaRPr sz="1600">
              <a:solidFill>
                <a:srgbClr val="FFFFFF"/>
              </a:solidFill>
              <a:latin typeface="Montserrat"/>
              <a:ea typeface="Montserrat"/>
              <a:cs typeface="Montserrat"/>
              <a:sym typeface="Montserrat"/>
            </a:endParaRPr>
          </a:p>
        </p:txBody>
      </p:sp>
      <p:pic>
        <p:nvPicPr>
          <p:cNvPr id="168" name="Google Shape;168;p22"/>
          <p:cNvPicPr preferRelativeResize="0"/>
          <p:nvPr/>
        </p:nvPicPr>
        <p:blipFill>
          <a:blip r:embed="rId4">
            <a:alphaModFix/>
          </a:blip>
          <a:stretch>
            <a:fillRect/>
          </a:stretch>
        </p:blipFill>
        <p:spPr>
          <a:xfrm>
            <a:off x="3016175" y="1281439"/>
            <a:ext cx="5863680" cy="3338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50" y="0"/>
            <a:ext cx="9144000" cy="5143500"/>
          </a:xfrm>
          <a:prstGeom prst="rect">
            <a:avLst/>
          </a:prstGeom>
          <a:solidFill>
            <a:srgbClr val="2D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b="1">
              <a:solidFill>
                <a:srgbClr val="FFFFFF"/>
              </a:solidFill>
            </a:endParaRPr>
          </a:p>
        </p:txBody>
      </p:sp>
      <p:sp>
        <p:nvSpPr>
          <p:cNvPr id="174" name="Google Shape;174;p23"/>
          <p:cNvSpPr txBox="1">
            <a:spLocks noGrp="1"/>
          </p:cNvSpPr>
          <p:nvPr>
            <p:ph type="body" idx="1"/>
          </p:nvPr>
        </p:nvSpPr>
        <p:spPr>
          <a:xfrm>
            <a:off x="458175" y="466625"/>
            <a:ext cx="3670800" cy="12858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1800"/>
              </a:spcBef>
              <a:spcAft>
                <a:spcPts val="400"/>
              </a:spcAft>
              <a:buNone/>
            </a:pPr>
            <a:r>
              <a:rPr lang="en" sz="4000" b="1">
                <a:solidFill>
                  <a:srgbClr val="FFFFFF"/>
                </a:solidFill>
                <a:latin typeface="Montserrat"/>
                <a:ea typeface="Montserrat"/>
                <a:cs typeface="Montserrat"/>
                <a:sym typeface="Montserrat"/>
              </a:rPr>
              <a:t>QR Code Scams</a:t>
            </a:r>
            <a:endParaRPr sz="4000" b="1">
              <a:solidFill>
                <a:srgbClr val="FFFFFF"/>
              </a:solidFill>
              <a:latin typeface="Montserrat"/>
              <a:ea typeface="Montserrat"/>
              <a:cs typeface="Montserrat"/>
              <a:sym typeface="Montserrat"/>
            </a:endParaRPr>
          </a:p>
        </p:txBody>
      </p:sp>
      <p:pic>
        <p:nvPicPr>
          <p:cNvPr id="175" name="Google Shape;175;p23"/>
          <p:cNvPicPr preferRelativeResize="0"/>
          <p:nvPr/>
        </p:nvPicPr>
        <p:blipFill>
          <a:blip r:embed="rId3">
            <a:alphaModFix/>
          </a:blip>
          <a:stretch>
            <a:fillRect/>
          </a:stretch>
        </p:blipFill>
        <p:spPr>
          <a:xfrm>
            <a:off x="7819174" y="4007057"/>
            <a:ext cx="971775" cy="801525"/>
          </a:xfrm>
          <a:prstGeom prst="rect">
            <a:avLst/>
          </a:prstGeom>
          <a:noFill/>
          <a:ln>
            <a:noFill/>
          </a:ln>
        </p:spPr>
      </p:pic>
      <p:pic>
        <p:nvPicPr>
          <p:cNvPr id="176" name="Google Shape;176;p23"/>
          <p:cNvPicPr preferRelativeResize="0"/>
          <p:nvPr/>
        </p:nvPicPr>
        <p:blipFill>
          <a:blip r:embed="rId3">
            <a:alphaModFix/>
          </a:blip>
          <a:stretch>
            <a:fillRect/>
          </a:stretch>
        </p:blipFill>
        <p:spPr>
          <a:xfrm>
            <a:off x="4428274" y="344457"/>
            <a:ext cx="971775" cy="801524"/>
          </a:xfrm>
          <a:prstGeom prst="rect">
            <a:avLst/>
          </a:prstGeom>
          <a:noFill/>
          <a:ln>
            <a:noFill/>
          </a:ln>
        </p:spPr>
      </p:pic>
      <p:sp>
        <p:nvSpPr>
          <p:cNvPr id="177" name="Google Shape;177;p23"/>
          <p:cNvSpPr txBox="1">
            <a:spLocks noGrp="1"/>
          </p:cNvSpPr>
          <p:nvPr>
            <p:ph type="body" idx="1"/>
          </p:nvPr>
        </p:nvSpPr>
        <p:spPr>
          <a:xfrm>
            <a:off x="462100" y="1981200"/>
            <a:ext cx="3365400" cy="2862000"/>
          </a:xfrm>
          <a:prstGeom prst="rect">
            <a:avLst/>
          </a:prstGeom>
        </p:spPr>
        <p:txBody>
          <a:bodyPr spcFirstLastPara="1" wrap="square" lIns="91425" tIns="91425" rIns="91425" bIns="91425" anchor="ctr" anchorCtr="0">
            <a:normAutofit lnSpcReduction="10000"/>
          </a:bodyPr>
          <a:lstStyle/>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Who thought a QR code</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could be dangerous?</a:t>
            </a:r>
            <a:endParaRPr sz="1600">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600">
                <a:solidFill>
                  <a:srgbClr val="FFFFFF"/>
                </a:solidFill>
                <a:latin typeface="Montserrat"/>
                <a:ea typeface="Montserrat"/>
                <a:cs typeface="Montserrat"/>
                <a:sym typeface="Montserrat"/>
              </a:rPr>
              <a:t/>
            </a:r>
            <a:br>
              <a:rPr lang="en" sz="1600">
                <a:solidFill>
                  <a:srgbClr val="FFFFFF"/>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They are everywhere, especially in restaurants.  Criminals can place their own sticker over the legitimate one. So that when you scan it, you will be redirected to a fake site.</a:t>
            </a:r>
            <a:endParaRPr sz="1600">
              <a:solidFill>
                <a:srgbClr val="FFFFFF"/>
              </a:solidFill>
              <a:latin typeface="Montserrat"/>
              <a:ea typeface="Montserrat"/>
              <a:cs typeface="Montserrat"/>
              <a:sym typeface="Montserrat"/>
            </a:endParaRPr>
          </a:p>
        </p:txBody>
      </p:sp>
      <p:pic>
        <p:nvPicPr>
          <p:cNvPr id="178" name="Google Shape;178;p23"/>
          <p:cNvPicPr preferRelativeResize="0"/>
          <p:nvPr/>
        </p:nvPicPr>
        <p:blipFill rotWithShape="1">
          <a:blip r:embed="rId4">
            <a:alphaModFix/>
          </a:blip>
          <a:srcRect l="6543" t="4208" r="7810" b="8118"/>
          <a:stretch/>
        </p:blipFill>
        <p:spPr>
          <a:xfrm>
            <a:off x="4616300" y="534625"/>
            <a:ext cx="3979876" cy="40742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254</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Montserrat Medium</vt:lpstr>
      <vt:lpstr>Kalam</vt:lpstr>
      <vt:lpstr>Montserrat</vt:lpstr>
      <vt:lpstr>Arial</vt:lpstr>
      <vt:lpstr>Simple Light</vt:lpstr>
      <vt:lpstr>Phishing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Awareness Training</dc:title>
  <cp:lastModifiedBy>Mark45 .</cp:lastModifiedBy>
  <cp:revision>6</cp:revision>
  <dcterms:modified xsi:type="dcterms:W3CDTF">2024-07-21T11:53:33Z</dcterms:modified>
</cp:coreProperties>
</file>