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Comfortaa"/>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mfortaa-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omforta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37117fe06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37117fe06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37117fe06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37117fe06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603601d4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603601d4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603601d4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1603601d4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3e003f91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3e003f91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3e003f9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3e003f9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137117fe06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137117fe06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3e003f91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3e003f91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3e003f91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3e003f91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5c851a5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5c851a5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603601d4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603601d4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37117fe0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37117fe0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Self Organising Maps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Ananya Ramesh</a:t>
            </a:r>
            <a:endParaRPr/>
          </a:p>
          <a:p>
            <a:pPr indent="0" lvl="0" marL="0" rtl="0" algn="ctr">
              <a:spcBef>
                <a:spcPts val="0"/>
              </a:spcBef>
              <a:spcAft>
                <a:spcPts val="0"/>
              </a:spcAft>
              <a:buNone/>
            </a:pPr>
            <a:r>
              <a:rPr lang="en"/>
              <a:t>Vigneshwar GD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2"/>
          <p:cNvPicPr preferRelativeResize="0"/>
          <p:nvPr/>
        </p:nvPicPr>
        <p:blipFill>
          <a:blip r:embed="rId3">
            <a:alphaModFix/>
          </a:blip>
          <a:stretch>
            <a:fillRect/>
          </a:stretch>
        </p:blipFill>
        <p:spPr>
          <a:xfrm>
            <a:off x="4937650" y="309525"/>
            <a:ext cx="3191235" cy="3533626"/>
          </a:xfrm>
          <a:prstGeom prst="rect">
            <a:avLst/>
          </a:prstGeom>
          <a:noFill/>
          <a:ln>
            <a:noFill/>
          </a:ln>
        </p:spPr>
      </p:pic>
      <p:pic>
        <p:nvPicPr>
          <p:cNvPr id="122" name="Google Shape;122;p22"/>
          <p:cNvPicPr preferRelativeResize="0"/>
          <p:nvPr/>
        </p:nvPicPr>
        <p:blipFill>
          <a:blip r:embed="rId4">
            <a:alphaModFix/>
          </a:blip>
          <a:stretch>
            <a:fillRect/>
          </a:stretch>
        </p:blipFill>
        <p:spPr>
          <a:xfrm>
            <a:off x="719125" y="500822"/>
            <a:ext cx="3364000" cy="3342325"/>
          </a:xfrm>
          <a:prstGeom prst="rect">
            <a:avLst/>
          </a:prstGeom>
          <a:noFill/>
          <a:ln>
            <a:noFill/>
          </a:ln>
        </p:spPr>
      </p:pic>
      <p:sp>
        <p:nvSpPr>
          <p:cNvPr id="123" name="Google Shape;123;p22"/>
          <p:cNvSpPr txBox="1"/>
          <p:nvPr/>
        </p:nvSpPr>
        <p:spPr>
          <a:xfrm>
            <a:off x="782625" y="4214975"/>
            <a:ext cx="34980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Draw a line perpendicular to PC1 and project the data points on to the second component(PC2)</a:t>
            </a:r>
            <a:endParaRPr sz="1300"/>
          </a:p>
        </p:txBody>
      </p:sp>
      <p:sp>
        <p:nvSpPr>
          <p:cNvPr id="124" name="Google Shape;124;p22"/>
          <p:cNvSpPr txBox="1"/>
          <p:nvPr/>
        </p:nvSpPr>
        <p:spPr>
          <a:xfrm>
            <a:off x="4847500" y="4214975"/>
            <a:ext cx="3498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Rotate the axis such that PC1 becomes the x-axis and PC2 becomes the y-axis</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nvSpPr>
        <p:spPr>
          <a:xfrm>
            <a:off x="192875" y="107150"/>
            <a:ext cx="4379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t>PCA vs SOM</a:t>
            </a:r>
            <a:endParaRPr sz="2500"/>
          </a:p>
        </p:txBody>
      </p:sp>
      <p:sp>
        <p:nvSpPr>
          <p:cNvPr id="130" name="Google Shape;130;p23"/>
          <p:cNvSpPr txBox="1"/>
          <p:nvPr/>
        </p:nvSpPr>
        <p:spPr>
          <a:xfrm>
            <a:off x="192875" y="676550"/>
            <a:ext cx="8483400" cy="1693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lang="en"/>
              <a:t>T</a:t>
            </a:r>
            <a:r>
              <a:rPr lang="en"/>
              <a:t>he projection of variables based on similarity includes visual clustering information </a:t>
            </a:r>
            <a:endParaRPr/>
          </a:p>
          <a:p>
            <a:pPr indent="-317500" lvl="0" marL="457200" rtl="0" algn="l">
              <a:lnSpc>
                <a:spcPct val="150000"/>
              </a:lnSpc>
              <a:spcBef>
                <a:spcPts val="0"/>
              </a:spcBef>
              <a:spcAft>
                <a:spcPts val="0"/>
              </a:spcAft>
              <a:buSzPts val="1400"/>
              <a:buChar char="●"/>
            </a:pPr>
            <a:r>
              <a:rPr lang="en"/>
              <a:t>Using the SOM visualisation, the detection of outliers and non-linearity becomes much easier</a:t>
            </a:r>
            <a:endParaRPr/>
          </a:p>
          <a:p>
            <a:pPr indent="-317500" lvl="0" marL="457200" rtl="0" algn="l">
              <a:lnSpc>
                <a:spcPct val="150000"/>
              </a:lnSpc>
              <a:spcBef>
                <a:spcPts val="0"/>
              </a:spcBef>
              <a:spcAft>
                <a:spcPts val="0"/>
              </a:spcAft>
              <a:buSzPts val="1400"/>
              <a:buChar char="●"/>
            </a:pPr>
            <a:r>
              <a:rPr lang="en">
                <a:solidFill>
                  <a:srgbClr val="222222"/>
                </a:solidFill>
                <a:highlight>
                  <a:srgbClr val="FFFFFF"/>
                </a:highlight>
              </a:rPr>
              <a:t> When more than three PCs may be needed to represent the data, even though the PCA loadings table is readable, the corresponding biplot would not be a human-readable-graphical representation anymore</a:t>
            </a:r>
            <a:endParaRPr>
              <a:solidFill>
                <a:srgbClr val="222222"/>
              </a:solidFill>
              <a:highlight>
                <a:srgbClr val="FFFFFF"/>
              </a:highlight>
            </a:endParaRPr>
          </a:p>
        </p:txBody>
      </p:sp>
      <p:sp>
        <p:nvSpPr>
          <p:cNvPr id="131" name="Google Shape;131;p23"/>
          <p:cNvSpPr txBox="1"/>
          <p:nvPr/>
        </p:nvSpPr>
        <p:spPr>
          <a:xfrm>
            <a:off x="192875" y="4497000"/>
            <a:ext cx="8263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Reference: </a:t>
            </a:r>
            <a:r>
              <a:rPr lang="en" sz="1000">
                <a:solidFill>
                  <a:schemeClr val="dk2"/>
                </a:solidFill>
              </a:rPr>
              <a:t>Das G, Chattopadhyay M, Gupta S. A Comparison of Self-organising Maps and Principal Components Analysis. International Journal of Market Research. 2016;58(6):815-834. doi:10.2501/IJMR-2016-039</a:t>
            </a:r>
            <a:endParaRPr sz="1000">
              <a:solidFill>
                <a:schemeClr val="dk2"/>
              </a:solidFill>
            </a:endParaRPr>
          </a:p>
          <a:p>
            <a:pPr indent="0" lvl="0" marL="0" rtl="0" algn="l">
              <a:spcBef>
                <a:spcPts val="0"/>
              </a:spcBef>
              <a:spcAft>
                <a:spcPts val="0"/>
              </a:spcAft>
              <a:buNone/>
            </a:pPr>
            <a:r>
              <a:rPr lang="en" sz="1000">
                <a:solidFill>
                  <a:schemeClr val="dk2"/>
                </a:solidFill>
              </a:rPr>
              <a:t>Image Reference: https://www.shanelynn.ie/self-organising-maps-for-customer-segmentation-using-r/</a:t>
            </a:r>
            <a:endParaRPr sz="1000">
              <a:solidFill>
                <a:schemeClr val="dk2"/>
              </a:solidFill>
            </a:endParaRPr>
          </a:p>
        </p:txBody>
      </p:sp>
      <p:pic>
        <p:nvPicPr>
          <p:cNvPr id="132" name="Google Shape;132;p23"/>
          <p:cNvPicPr preferRelativeResize="0"/>
          <p:nvPr/>
        </p:nvPicPr>
        <p:blipFill>
          <a:blip r:embed="rId3">
            <a:alphaModFix/>
          </a:blip>
          <a:stretch>
            <a:fillRect/>
          </a:stretch>
        </p:blipFill>
        <p:spPr>
          <a:xfrm>
            <a:off x="1983575" y="2291925"/>
            <a:ext cx="5013750" cy="2134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164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Clustering - k-means</a:t>
            </a:r>
            <a:endParaRPr/>
          </a:p>
        </p:txBody>
      </p:sp>
      <p:pic>
        <p:nvPicPr>
          <p:cNvPr id="138" name="Google Shape;138;p24"/>
          <p:cNvPicPr preferRelativeResize="0"/>
          <p:nvPr/>
        </p:nvPicPr>
        <p:blipFill>
          <a:blip r:embed="rId3">
            <a:alphaModFix/>
          </a:blip>
          <a:stretch>
            <a:fillRect/>
          </a:stretch>
        </p:blipFill>
        <p:spPr>
          <a:xfrm>
            <a:off x="390025" y="677050"/>
            <a:ext cx="6179524" cy="4078575"/>
          </a:xfrm>
          <a:prstGeom prst="rect">
            <a:avLst/>
          </a:prstGeom>
          <a:noFill/>
          <a:ln>
            <a:noFill/>
          </a:ln>
        </p:spPr>
      </p:pic>
      <p:sp>
        <p:nvSpPr>
          <p:cNvPr id="139" name="Google Shape;139;p24"/>
          <p:cNvSpPr txBox="1"/>
          <p:nvPr/>
        </p:nvSpPr>
        <p:spPr>
          <a:xfrm>
            <a:off x="219400" y="4838700"/>
            <a:ext cx="5521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Reference: </a:t>
            </a:r>
            <a:r>
              <a:rPr lang="en" sz="1000"/>
              <a:t>https://stanford.edu/~cpiech/cs221/handouts/kmeans.html</a:t>
            </a:r>
            <a:endParaRPr sz="1000"/>
          </a:p>
        </p:txBody>
      </p:sp>
      <p:sp>
        <p:nvSpPr>
          <p:cNvPr id="140" name="Google Shape;140;p24"/>
          <p:cNvSpPr txBox="1"/>
          <p:nvPr/>
        </p:nvSpPr>
        <p:spPr>
          <a:xfrm>
            <a:off x="6776750" y="938500"/>
            <a:ext cx="1974600" cy="3848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3000"/>
              </a:spcBef>
              <a:spcAft>
                <a:spcPts val="0"/>
              </a:spcAft>
              <a:buClr>
                <a:schemeClr val="dk1"/>
              </a:buClr>
              <a:buSzPts val="1100"/>
              <a:buFont typeface="Arial"/>
              <a:buNone/>
            </a:pPr>
            <a:r>
              <a:rPr lang="en">
                <a:solidFill>
                  <a:srgbClr val="292929"/>
                </a:solidFill>
                <a:highlight>
                  <a:srgbClr val="FFFFFF"/>
                </a:highlight>
              </a:rPr>
              <a:t>K-means algorithm starts with </a:t>
            </a:r>
            <a:r>
              <a:rPr i="1" lang="en">
                <a:solidFill>
                  <a:srgbClr val="292929"/>
                </a:solidFill>
                <a:highlight>
                  <a:srgbClr val="FFFFFF"/>
                </a:highlight>
              </a:rPr>
              <a:t>k</a:t>
            </a:r>
            <a:r>
              <a:rPr lang="en">
                <a:solidFill>
                  <a:srgbClr val="292929"/>
                </a:solidFill>
                <a:highlight>
                  <a:srgbClr val="FFFFFF"/>
                </a:highlight>
              </a:rPr>
              <a:t> number of clusters with centroids, and then assign every data point randomly to any one of the cluster, after each iteration reassign every data point to the nearest cluster and update the centroid value. The algorithm stops when there are no more changes in the centroid values.</a:t>
            </a:r>
            <a:endParaRPr>
              <a:solidFill>
                <a:srgbClr val="292929"/>
              </a:solidFill>
              <a:highlight>
                <a:srgbClr val="FFFFFF"/>
              </a:highlight>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Clustering - </a:t>
            </a:r>
            <a:r>
              <a:rPr lang="en" sz="2750">
                <a:solidFill>
                  <a:srgbClr val="333333"/>
                </a:solidFill>
                <a:highlight>
                  <a:schemeClr val="lt1"/>
                </a:highlight>
              </a:rPr>
              <a:t>Hierarchical Method</a:t>
            </a:r>
            <a:endParaRPr sz="2750">
              <a:solidFill>
                <a:srgbClr val="333333"/>
              </a:solidFill>
              <a:highlight>
                <a:schemeClr val="lt1"/>
              </a:highlight>
            </a:endParaRPr>
          </a:p>
          <a:p>
            <a:pPr indent="0" lvl="0" marL="0" rtl="0" algn="l">
              <a:spcBef>
                <a:spcPts val="0"/>
              </a:spcBef>
              <a:spcAft>
                <a:spcPts val="0"/>
              </a:spcAft>
              <a:buNone/>
            </a:pPr>
            <a:r>
              <a:t/>
            </a:r>
            <a:endParaRPr/>
          </a:p>
        </p:txBody>
      </p:sp>
      <p:pic>
        <p:nvPicPr>
          <p:cNvPr id="146" name="Google Shape;146;p25"/>
          <p:cNvPicPr preferRelativeResize="0"/>
          <p:nvPr/>
        </p:nvPicPr>
        <p:blipFill>
          <a:blip r:embed="rId3">
            <a:alphaModFix/>
          </a:blip>
          <a:stretch>
            <a:fillRect/>
          </a:stretch>
        </p:blipFill>
        <p:spPr>
          <a:xfrm>
            <a:off x="219400" y="1176175"/>
            <a:ext cx="6531899" cy="3175075"/>
          </a:xfrm>
          <a:prstGeom prst="rect">
            <a:avLst/>
          </a:prstGeom>
          <a:noFill/>
          <a:ln>
            <a:noFill/>
          </a:ln>
        </p:spPr>
      </p:pic>
      <p:sp>
        <p:nvSpPr>
          <p:cNvPr id="147" name="Google Shape;147;p25"/>
          <p:cNvSpPr txBox="1"/>
          <p:nvPr/>
        </p:nvSpPr>
        <p:spPr>
          <a:xfrm>
            <a:off x="219400" y="4838700"/>
            <a:ext cx="5521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Reference: https://quantdare.com/hierarchical-clustering/</a:t>
            </a:r>
            <a:endParaRPr sz="1000"/>
          </a:p>
        </p:txBody>
      </p:sp>
      <p:sp>
        <p:nvSpPr>
          <p:cNvPr id="148" name="Google Shape;148;p25"/>
          <p:cNvSpPr txBox="1"/>
          <p:nvPr/>
        </p:nvSpPr>
        <p:spPr>
          <a:xfrm>
            <a:off x="7081450" y="1340725"/>
            <a:ext cx="165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9" name="Google Shape;149;p25"/>
          <p:cNvSpPr txBox="1"/>
          <p:nvPr/>
        </p:nvSpPr>
        <p:spPr>
          <a:xfrm>
            <a:off x="6910825" y="1243225"/>
            <a:ext cx="2108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02122"/>
                </a:solidFill>
                <a:highlight>
                  <a:srgbClr val="FFFFFF"/>
                </a:highlight>
              </a:rPr>
              <a:t>Starts with every data point assigned to its own cluster and after each iteration similar points are grouped into clusters.</a:t>
            </a:r>
            <a:endParaRPr/>
          </a:p>
        </p:txBody>
      </p:sp>
      <p:sp>
        <p:nvSpPr>
          <p:cNvPr id="150" name="Google Shape;150;p25"/>
          <p:cNvSpPr txBox="1"/>
          <p:nvPr/>
        </p:nvSpPr>
        <p:spPr>
          <a:xfrm>
            <a:off x="6910825" y="2937400"/>
            <a:ext cx="2108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02122"/>
                </a:solidFill>
                <a:highlight>
                  <a:srgbClr val="FFFFFF"/>
                </a:highlight>
              </a:rPr>
              <a:t>Every data point is grouped into a single cluster at the beginning and as the hierarchy moves down, at every iteration a split is performed.</a:t>
            </a:r>
            <a:endParaRPr/>
          </a:p>
        </p:txBody>
      </p:sp>
      <p:sp>
        <p:nvSpPr>
          <p:cNvPr id="151" name="Google Shape;151;p25"/>
          <p:cNvSpPr txBox="1"/>
          <p:nvPr/>
        </p:nvSpPr>
        <p:spPr>
          <a:xfrm>
            <a:off x="5143500" y="2758863"/>
            <a:ext cx="1072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F6B26B"/>
                </a:solidFill>
                <a:latin typeface="Comfortaa"/>
                <a:ea typeface="Comfortaa"/>
                <a:cs typeface="Comfortaa"/>
                <a:sym typeface="Comfortaa"/>
              </a:rPr>
              <a:t>Top-Down</a:t>
            </a:r>
            <a:endParaRPr b="1" sz="1200">
              <a:solidFill>
                <a:srgbClr val="F6B26B"/>
              </a:solidFill>
              <a:latin typeface="Comfortaa"/>
              <a:ea typeface="Comfortaa"/>
              <a:cs typeface="Comfortaa"/>
              <a:sym typeface="Comfortaa"/>
            </a:endParaRPr>
          </a:p>
        </p:txBody>
      </p:sp>
      <p:sp>
        <p:nvSpPr>
          <p:cNvPr id="152" name="Google Shape;152;p25"/>
          <p:cNvSpPr txBox="1"/>
          <p:nvPr/>
        </p:nvSpPr>
        <p:spPr>
          <a:xfrm>
            <a:off x="5082550" y="1176163"/>
            <a:ext cx="1072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3C78D8"/>
                </a:solidFill>
                <a:latin typeface="Comfortaa"/>
                <a:ea typeface="Comfortaa"/>
                <a:cs typeface="Comfortaa"/>
                <a:sym typeface="Comfortaa"/>
              </a:rPr>
              <a:t>Bottom-Up</a:t>
            </a:r>
            <a:endParaRPr b="1" sz="1200">
              <a:solidFill>
                <a:srgbClr val="3C78D8"/>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Idea behind Neural Network</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114150" y="1152475"/>
            <a:ext cx="4540675" cy="3416401"/>
          </a:xfrm>
          <a:prstGeom prst="rect">
            <a:avLst/>
          </a:prstGeom>
          <a:noFill/>
          <a:ln>
            <a:noFill/>
          </a:ln>
        </p:spPr>
      </p:pic>
      <p:pic>
        <p:nvPicPr>
          <p:cNvPr id="63" name="Google Shape;63;p14"/>
          <p:cNvPicPr preferRelativeResize="0"/>
          <p:nvPr/>
        </p:nvPicPr>
        <p:blipFill>
          <a:blip r:embed="rId4">
            <a:alphaModFix/>
          </a:blip>
          <a:stretch>
            <a:fillRect/>
          </a:stretch>
        </p:blipFill>
        <p:spPr>
          <a:xfrm>
            <a:off x="4654835" y="1326950"/>
            <a:ext cx="4255316" cy="34163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69" name="Google Shape;69;p15"/>
          <p:cNvSpPr txBox="1"/>
          <p:nvPr>
            <p:ph idx="1" type="body"/>
          </p:nvPr>
        </p:nvSpPr>
        <p:spPr>
          <a:xfrm>
            <a:off x="311700" y="1152475"/>
            <a:ext cx="8520600" cy="4347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Human brains topological nature</a:t>
            </a:r>
            <a:endParaRPr/>
          </a:p>
        </p:txBody>
      </p:sp>
      <p:pic>
        <p:nvPicPr>
          <p:cNvPr id="70" name="Google Shape;70;p15"/>
          <p:cNvPicPr preferRelativeResize="0"/>
          <p:nvPr/>
        </p:nvPicPr>
        <p:blipFill>
          <a:blip r:embed="rId3">
            <a:alphaModFix/>
          </a:blip>
          <a:stretch>
            <a:fillRect/>
          </a:stretch>
        </p:blipFill>
        <p:spPr>
          <a:xfrm>
            <a:off x="714975" y="1637800"/>
            <a:ext cx="7582926" cy="3253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 from SOM</a:t>
            </a:r>
            <a:endParaRPr/>
          </a:p>
        </p:txBody>
      </p:sp>
      <p:pic>
        <p:nvPicPr>
          <p:cNvPr id="76" name="Google Shape;76;p16"/>
          <p:cNvPicPr preferRelativeResize="0"/>
          <p:nvPr/>
        </p:nvPicPr>
        <p:blipFill>
          <a:blip r:embed="rId3">
            <a:alphaModFix/>
          </a:blip>
          <a:stretch>
            <a:fillRect/>
          </a:stretch>
        </p:blipFill>
        <p:spPr>
          <a:xfrm>
            <a:off x="186700" y="1046825"/>
            <a:ext cx="4456056" cy="3882626"/>
          </a:xfrm>
          <a:prstGeom prst="rect">
            <a:avLst/>
          </a:prstGeom>
          <a:noFill/>
          <a:ln>
            <a:noFill/>
          </a:ln>
        </p:spPr>
      </p:pic>
      <p:pic>
        <p:nvPicPr>
          <p:cNvPr id="77" name="Google Shape;77;p16"/>
          <p:cNvPicPr preferRelativeResize="0"/>
          <p:nvPr/>
        </p:nvPicPr>
        <p:blipFill>
          <a:blip r:embed="rId4">
            <a:alphaModFix/>
          </a:blip>
          <a:stretch>
            <a:fillRect/>
          </a:stretch>
        </p:blipFill>
        <p:spPr>
          <a:xfrm>
            <a:off x="4572000" y="1108475"/>
            <a:ext cx="4442995"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Competitive Learning</a:t>
            </a:r>
            <a:endParaRPr/>
          </a:p>
        </p:txBody>
      </p:sp>
      <p:sp>
        <p:nvSpPr>
          <p:cNvPr id="83" name="Google Shape;83;p17"/>
          <p:cNvSpPr txBox="1"/>
          <p:nvPr>
            <p:ph idx="1" type="body"/>
          </p:nvPr>
        </p:nvSpPr>
        <p:spPr>
          <a:xfrm>
            <a:off x="311700" y="1152475"/>
            <a:ext cx="7263000" cy="8568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AutoNum type="arabicPeriod"/>
            </a:pPr>
            <a:r>
              <a:rPr lang="en"/>
              <a:t>Neurons compete to win</a:t>
            </a:r>
            <a:endParaRPr/>
          </a:p>
          <a:p>
            <a:pPr indent="-325755" lvl="0" marL="457200" rtl="0" algn="l">
              <a:spcBef>
                <a:spcPts val="0"/>
              </a:spcBef>
              <a:spcAft>
                <a:spcPts val="0"/>
              </a:spcAft>
              <a:buSzPct val="100000"/>
              <a:buAutoNum type="arabicPeriod"/>
            </a:pPr>
            <a:r>
              <a:rPr lang="en"/>
              <a:t>Once it wins, the chance of winning with the same pattern increases</a:t>
            </a:r>
            <a:endParaRPr/>
          </a:p>
          <a:p>
            <a:pPr indent="-325755" lvl="0" marL="457200" rtl="0" algn="l">
              <a:spcBef>
                <a:spcPts val="0"/>
              </a:spcBef>
              <a:spcAft>
                <a:spcPts val="0"/>
              </a:spcAft>
              <a:buSzPct val="100000"/>
              <a:buAutoNum type="arabicPeriod"/>
            </a:pPr>
            <a:r>
              <a:rPr lang="en"/>
              <a:t>Winner takes all</a:t>
            </a:r>
            <a:endParaRPr/>
          </a:p>
        </p:txBody>
      </p:sp>
      <p:sp>
        <p:nvSpPr>
          <p:cNvPr id="84" name="Google Shape;84;p17"/>
          <p:cNvSpPr txBox="1"/>
          <p:nvPr>
            <p:ph type="title"/>
          </p:nvPr>
        </p:nvSpPr>
        <p:spPr>
          <a:xfrm>
            <a:off x="311700" y="2107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Cooperation</a:t>
            </a:r>
            <a:endParaRPr/>
          </a:p>
        </p:txBody>
      </p:sp>
      <p:sp>
        <p:nvSpPr>
          <p:cNvPr id="85" name="Google Shape;85;p17"/>
          <p:cNvSpPr txBox="1"/>
          <p:nvPr>
            <p:ph idx="1" type="body"/>
          </p:nvPr>
        </p:nvSpPr>
        <p:spPr>
          <a:xfrm>
            <a:off x="241400" y="2637100"/>
            <a:ext cx="8187000" cy="8568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AutoNum type="arabicPeriod"/>
            </a:pPr>
            <a:r>
              <a:rPr lang="en"/>
              <a:t>Winning neuron determines spatial location</a:t>
            </a:r>
            <a:endParaRPr/>
          </a:p>
          <a:p>
            <a:pPr indent="-325755" lvl="0" marL="457200" rtl="0" algn="l">
              <a:spcBef>
                <a:spcPts val="0"/>
              </a:spcBef>
              <a:spcAft>
                <a:spcPts val="0"/>
              </a:spcAft>
              <a:buSzPct val="100000"/>
              <a:buAutoNum type="arabicPeriod"/>
            </a:pPr>
            <a:r>
              <a:rPr lang="en"/>
              <a:t>Neighbourhood neurons gets excitatory response</a:t>
            </a:r>
            <a:endParaRPr/>
          </a:p>
          <a:p>
            <a:pPr indent="-325755" lvl="0" marL="457200" rtl="0" algn="l">
              <a:spcBef>
                <a:spcPts val="0"/>
              </a:spcBef>
              <a:spcAft>
                <a:spcPts val="0"/>
              </a:spcAft>
              <a:buSzPct val="100000"/>
              <a:buAutoNum type="arabicPeriod"/>
            </a:pPr>
            <a:r>
              <a:rPr lang="en"/>
              <a:t>Far away neurons gets inhibitory response</a:t>
            </a:r>
            <a:endParaRPr/>
          </a:p>
        </p:txBody>
      </p:sp>
      <p:sp>
        <p:nvSpPr>
          <p:cNvPr id="86" name="Google Shape;86;p17"/>
          <p:cNvSpPr txBox="1"/>
          <p:nvPr>
            <p:ph type="title"/>
          </p:nvPr>
        </p:nvSpPr>
        <p:spPr>
          <a:xfrm>
            <a:off x="241400" y="3493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Synaptic Adaptation</a:t>
            </a:r>
            <a:endParaRPr/>
          </a:p>
        </p:txBody>
      </p:sp>
      <p:sp>
        <p:nvSpPr>
          <p:cNvPr id="87" name="Google Shape;87;p17"/>
          <p:cNvSpPr txBox="1"/>
          <p:nvPr>
            <p:ph idx="1" type="body"/>
          </p:nvPr>
        </p:nvSpPr>
        <p:spPr>
          <a:xfrm>
            <a:off x="311700" y="4342925"/>
            <a:ext cx="7071900" cy="4188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AutoNum type="arabicPeriod"/>
            </a:pPr>
            <a:r>
              <a:rPr lang="en"/>
              <a:t>Increases the excited neurons individual values of discriminant function</a:t>
            </a:r>
            <a:endParaRPr/>
          </a:p>
        </p:txBody>
      </p:sp>
      <p:pic>
        <p:nvPicPr>
          <p:cNvPr id="88" name="Google Shape;88;p17"/>
          <p:cNvPicPr preferRelativeResize="0"/>
          <p:nvPr/>
        </p:nvPicPr>
        <p:blipFill>
          <a:blip r:embed="rId3">
            <a:alphaModFix/>
          </a:blip>
          <a:stretch>
            <a:fillRect/>
          </a:stretch>
        </p:blipFill>
        <p:spPr>
          <a:xfrm>
            <a:off x="5303776" y="1698462"/>
            <a:ext cx="3405449" cy="2734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Math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essence</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Initialize neural networks</a:t>
            </a:r>
            <a:endParaRPr/>
          </a:p>
          <a:p>
            <a:pPr indent="-342900" lvl="0" marL="457200" rtl="0" algn="l">
              <a:spcBef>
                <a:spcPts val="0"/>
              </a:spcBef>
              <a:spcAft>
                <a:spcPts val="0"/>
              </a:spcAft>
              <a:buSzPts val="1800"/>
              <a:buAutoNum type="arabicPeriod"/>
            </a:pPr>
            <a:r>
              <a:rPr lang="en"/>
              <a:t>Randomly select an input</a:t>
            </a:r>
            <a:endParaRPr/>
          </a:p>
          <a:p>
            <a:pPr indent="-342900" lvl="0" marL="457200" rtl="0" algn="l">
              <a:spcBef>
                <a:spcPts val="0"/>
              </a:spcBef>
              <a:spcAft>
                <a:spcPts val="0"/>
              </a:spcAft>
              <a:buSzPts val="1800"/>
              <a:buAutoNum type="arabicPeriod"/>
            </a:pPr>
            <a:r>
              <a:rPr lang="en"/>
              <a:t>Select the </a:t>
            </a:r>
            <a:r>
              <a:rPr lang="en"/>
              <a:t>winning</a:t>
            </a:r>
            <a:r>
              <a:rPr lang="en"/>
              <a:t> neuron using euclidean distance</a:t>
            </a:r>
            <a:endParaRPr/>
          </a:p>
          <a:p>
            <a:pPr indent="-342900" lvl="0" marL="457200" rtl="0" algn="l">
              <a:spcBef>
                <a:spcPts val="0"/>
              </a:spcBef>
              <a:spcAft>
                <a:spcPts val="0"/>
              </a:spcAft>
              <a:buSzPts val="1800"/>
              <a:buAutoNum type="arabicPeriod"/>
            </a:pPr>
            <a:r>
              <a:rPr lang="en"/>
              <a:t>Update neuron weights</a:t>
            </a:r>
            <a:endParaRPr/>
          </a:p>
          <a:p>
            <a:pPr indent="-342900" lvl="0" marL="457200" rtl="0" algn="l">
              <a:spcBef>
                <a:spcPts val="0"/>
              </a:spcBef>
              <a:spcAft>
                <a:spcPts val="0"/>
              </a:spcAft>
              <a:buSzPts val="1800"/>
              <a:buAutoNum type="arabicPeriod"/>
            </a:pPr>
            <a:r>
              <a:rPr lang="en"/>
              <a:t>Go back to 2 until done training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Principal Component Analysis </a:t>
            </a:r>
            <a:r>
              <a:rPr lang="en"/>
              <a:t>- Motivation</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Visualization of data is one of the most, if not the most, important step in the analysis of high-throughput data</a:t>
            </a:r>
            <a:endParaRPr>
              <a:solidFill>
                <a:schemeClr val="dk1"/>
              </a:solidFill>
            </a:endParaRPr>
          </a:p>
          <a:p>
            <a:pPr indent="-342900" lvl="0" marL="457200" rtl="0" algn="l">
              <a:spcBef>
                <a:spcPts val="0"/>
              </a:spcBef>
              <a:spcAft>
                <a:spcPts val="0"/>
              </a:spcAft>
              <a:buSzPts val="1800"/>
              <a:buChar char="●"/>
            </a:pPr>
            <a:r>
              <a:rPr lang="en">
                <a:solidFill>
                  <a:schemeClr val="dk1"/>
                </a:solidFill>
                <a:highlight>
                  <a:srgbClr val="FFFFFF"/>
                </a:highlight>
              </a:rPr>
              <a:t>A</a:t>
            </a:r>
            <a:r>
              <a:rPr lang="en">
                <a:solidFill>
                  <a:schemeClr val="dk1"/>
                </a:solidFill>
              </a:rPr>
              <a:t> simple way of reducing the dimensionality of a data point is to project it onto a lower dimensional space.</a:t>
            </a:r>
            <a:endParaRPr>
              <a:solidFill>
                <a:schemeClr val="dk1"/>
              </a:solidFill>
            </a:endParaRPr>
          </a:p>
        </p:txBody>
      </p:sp>
      <p:pic>
        <p:nvPicPr>
          <p:cNvPr id="106" name="Google Shape;106;p20"/>
          <p:cNvPicPr preferRelativeResize="0"/>
          <p:nvPr/>
        </p:nvPicPr>
        <p:blipFill>
          <a:blip r:embed="rId3">
            <a:alphaModFix/>
          </a:blip>
          <a:stretch>
            <a:fillRect/>
          </a:stretch>
        </p:blipFill>
        <p:spPr>
          <a:xfrm>
            <a:off x="2016313" y="2548675"/>
            <a:ext cx="4768475" cy="2206500"/>
          </a:xfrm>
          <a:prstGeom prst="rect">
            <a:avLst/>
          </a:prstGeom>
          <a:noFill/>
          <a:ln>
            <a:noFill/>
          </a:ln>
        </p:spPr>
      </p:pic>
      <p:sp>
        <p:nvSpPr>
          <p:cNvPr id="107" name="Google Shape;107;p20"/>
          <p:cNvSpPr txBox="1"/>
          <p:nvPr/>
        </p:nvSpPr>
        <p:spPr>
          <a:xfrm>
            <a:off x="192900" y="4755175"/>
            <a:ext cx="7415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Reference: https://medium.com/analytics-vidhya/dimensionality-reduction-principal-component-analysis-d1402b58feb1</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185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Method</a:t>
            </a:r>
            <a:endParaRPr/>
          </a:p>
        </p:txBody>
      </p:sp>
      <p:pic>
        <p:nvPicPr>
          <p:cNvPr id="113" name="Google Shape;113;p21"/>
          <p:cNvPicPr preferRelativeResize="0"/>
          <p:nvPr/>
        </p:nvPicPr>
        <p:blipFill>
          <a:blip r:embed="rId3">
            <a:alphaModFix/>
          </a:blip>
          <a:stretch>
            <a:fillRect/>
          </a:stretch>
        </p:blipFill>
        <p:spPr>
          <a:xfrm>
            <a:off x="713075" y="907113"/>
            <a:ext cx="3601624" cy="3329275"/>
          </a:xfrm>
          <a:prstGeom prst="rect">
            <a:avLst/>
          </a:prstGeom>
          <a:noFill/>
          <a:ln>
            <a:noFill/>
          </a:ln>
        </p:spPr>
      </p:pic>
      <p:pic>
        <p:nvPicPr>
          <p:cNvPr id="114" name="Google Shape;114;p21"/>
          <p:cNvPicPr preferRelativeResize="0"/>
          <p:nvPr/>
        </p:nvPicPr>
        <p:blipFill>
          <a:blip r:embed="rId4">
            <a:alphaModFix/>
          </a:blip>
          <a:stretch>
            <a:fillRect/>
          </a:stretch>
        </p:blipFill>
        <p:spPr>
          <a:xfrm>
            <a:off x="4975425" y="907113"/>
            <a:ext cx="3336393" cy="3329275"/>
          </a:xfrm>
          <a:prstGeom prst="rect">
            <a:avLst/>
          </a:prstGeom>
          <a:noFill/>
          <a:ln>
            <a:noFill/>
          </a:ln>
        </p:spPr>
      </p:pic>
      <p:sp>
        <p:nvSpPr>
          <p:cNvPr id="115" name="Google Shape;115;p21"/>
          <p:cNvSpPr txBox="1"/>
          <p:nvPr/>
        </p:nvSpPr>
        <p:spPr>
          <a:xfrm>
            <a:off x="743500" y="4412200"/>
            <a:ext cx="3498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Project the data points on the x-axis and y-axis</a:t>
            </a:r>
            <a:endParaRPr sz="1300"/>
          </a:p>
        </p:txBody>
      </p:sp>
      <p:sp>
        <p:nvSpPr>
          <p:cNvPr id="116" name="Google Shape;116;p21"/>
          <p:cNvSpPr txBox="1"/>
          <p:nvPr/>
        </p:nvSpPr>
        <p:spPr>
          <a:xfrm>
            <a:off x="4975425" y="4385625"/>
            <a:ext cx="3498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Move the center to origin and find the best line that fits the data</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