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a093d3de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a093d3de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a093d3de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a093d3de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a093d3de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a093d3de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a093d3d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a093d3d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8799739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8799739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52" name="Shape 152"/>
        <p:cNvGrpSpPr/>
        <p:nvPr/>
      </p:nvGrpSpPr>
      <p:grpSpPr>
        <a:xfrm>
          <a:off x="0" y="0"/>
          <a:ext cx="0" cy="0"/>
          <a:chOff x="0" y="0"/>
          <a:chExt cx="0" cy="0"/>
        </a:xfrm>
      </p:grpSpPr>
      <p:sp>
        <p:nvSpPr>
          <p:cNvPr id="153" name="Google Shape;153;p14"/>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4" name="Google Shape;154;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56" name="Google Shape;156;p14">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4"/>
          <p:cNvGrpSpPr/>
          <p:nvPr/>
        </p:nvGrpSpPr>
        <p:grpSpPr>
          <a:xfrm>
            <a:off x="0" y="381001"/>
            <a:ext cx="1037850" cy="1016287"/>
            <a:chOff x="0" y="381001"/>
            <a:chExt cx="1037850" cy="1016287"/>
          </a:xfrm>
        </p:grpSpPr>
        <p:sp>
          <p:nvSpPr>
            <p:cNvPr id="161" name="Google Shape;16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4"/>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64" name="Google Shape;1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SafeDose</a:t>
            </a:r>
            <a:endParaRPr/>
          </a:p>
        </p:txBody>
      </p:sp>
      <p:sp>
        <p:nvSpPr>
          <p:cNvPr id="170" name="Google Shape;170;p15"/>
          <p:cNvSpPr txBox="1"/>
          <p:nvPr>
            <p:ph idx="1" type="subTitle"/>
          </p:nvPr>
        </p:nvSpPr>
        <p:spPr>
          <a:xfrm>
            <a:off x="3575850" y="2344950"/>
            <a:ext cx="3470700" cy="453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CMPE 255, Fall 2022</a:t>
            </a:r>
            <a:endParaRPr/>
          </a:p>
        </p:txBody>
      </p:sp>
      <p:sp>
        <p:nvSpPr>
          <p:cNvPr id="171" name="Google Shape;171;p15"/>
          <p:cNvSpPr txBox="1"/>
          <p:nvPr>
            <p:ph idx="1" type="subTitle"/>
          </p:nvPr>
        </p:nvSpPr>
        <p:spPr>
          <a:xfrm>
            <a:off x="5083950" y="3576800"/>
            <a:ext cx="3470700" cy="7395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GB"/>
              <a:t>Presented by,</a:t>
            </a:r>
            <a:endParaRPr/>
          </a:p>
          <a:p>
            <a:pPr indent="0" lvl="0" marL="0" rtl="0" algn="l">
              <a:lnSpc>
                <a:spcPct val="115000"/>
              </a:lnSpc>
              <a:spcBef>
                <a:spcPts val="1600"/>
              </a:spcBef>
              <a:spcAft>
                <a:spcPts val="1600"/>
              </a:spcAft>
              <a:buNone/>
            </a:pPr>
            <a:r>
              <a:rPr lang="en-GB"/>
              <a:t>Team Data Divers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1253350" y="498075"/>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Applications</a:t>
            </a:r>
            <a:endParaRPr/>
          </a:p>
        </p:txBody>
      </p:sp>
      <p:sp>
        <p:nvSpPr>
          <p:cNvPr id="238" name="Google Shape;238;p24"/>
          <p:cNvSpPr txBox="1"/>
          <p:nvPr/>
        </p:nvSpPr>
        <p:spPr>
          <a:xfrm>
            <a:off x="749250" y="1644750"/>
            <a:ext cx="7923000" cy="3309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To identify new and emerging drugs of abuse. This could include broad medical categories of drugs, individual illicit drugs, alcohol, and pharmaceutical drugs</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Assess incidents that involve the use of alcohol by minors and which result in Emergency Department (ED) visits</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Address and minimize the problems caused by bias and human subjectivity thus eliminating the need for the ‘Dawn decision tree’ currently used to identify cases</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Assist ongoing research on the reasons for increasing drug consumption</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Assess the potential effects of different components in prescription/OTC drugs considering  pharmaceutical drug abuse is also one of the identified types of abuse</a:t>
            </a:r>
            <a:endParaRPr>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739275" y="223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1205625" y="414925"/>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Walkthrough</a:t>
            </a:r>
            <a:endParaRPr/>
          </a:p>
        </p:txBody>
      </p:sp>
      <p:sp>
        <p:nvSpPr>
          <p:cNvPr id="177" name="Google Shape;177;p16"/>
          <p:cNvSpPr txBox="1"/>
          <p:nvPr/>
        </p:nvSpPr>
        <p:spPr>
          <a:xfrm>
            <a:off x="1156351" y="18967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 P</a:t>
            </a:r>
            <a:r>
              <a:rPr lang="en-GB">
                <a:solidFill>
                  <a:schemeClr val="lt1"/>
                </a:solidFill>
                <a:latin typeface="Montserrat"/>
                <a:ea typeface="Montserrat"/>
                <a:cs typeface="Montserrat"/>
                <a:sym typeface="Montserrat"/>
              </a:rPr>
              <a:t>roblem Statement</a:t>
            </a:r>
            <a:endParaRPr>
              <a:solidFill>
                <a:schemeClr val="lt1"/>
              </a:solidFill>
              <a:latin typeface="Montserrat"/>
              <a:ea typeface="Montserrat"/>
              <a:cs typeface="Montserrat"/>
              <a:sym typeface="Montserrat"/>
            </a:endParaRPr>
          </a:p>
        </p:txBody>
      </p:sp>
      <p:sp>
        <p:nvSpPr>
          <p:cNvPr id="178" name="Google Shape;178;p16"/>
          <p:cNvSpPr txBox="1"/>
          <p:nvPr/>
        </p:nvSpPr>
        <p:spPr>
          <a:xfrm>
            <a:off x="1254876"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179" name="Google Shape;179;p16"/>
          <p:cNvSpPr txBox="1"/>
          <p:nvPr/>
        </p:nvSpPr>
        <p:spPr>
          <a:xfrm>
            <a:off x="1205626" y="2238989"/>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Data Understanding</a:t>
            </a:r>
            <a:endParaRPr>
              <a:solidFill>
                <a:schemeClr val="lt1"/>
              </a:solidFill>
              <a:latin typeface="Montserrat"/>
              <a:ea typeface="Montserrat"/>
              <a:cs typeface="Montserrat"/>
              <a:sym typeface="Montserrat"/>
            </a:endParaRPr>
          </a:p>
        </p:txBody>
      </p:sp>
      <p:sp>
        <p:nvSpPr>
          <p:cNvPr id="180" name="Google Shape;180;p16"/>
          <p:cNvSpPr txBox="1"/>
          <p:nvPr/>
        </p:nvSpPr>
        <p:spPr>
          <a:xfrm>
            <a:off x="1156351" y="294709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 Data Preparation</a:t>
            </a:r>
            <a:endParaRPr>
              <a:solidFill>
                <a:schemeClr val="lt1"/>
              </a:solidFill>
              <a:latin typeface="Montserrat"/>
              <a:ea typeface="Montserrat"/>
              <a:cs typeface="Montserrat"/>
              <a:sym typeface="Montserrat"/>
            </a:endParaRPr>
          </a:p>
        </p:txBody>
      </p:sp>
      <p:sp>
        <p:nvSpPr>
          <p:cNvPr id="181" name="Google Shape;181;p16"/>
          <p:cNvSpPr txBox="1"/>
          <p:nvPr/>
        </p:nvSpPr>
        <p:spPr>
          <a:xfrm>
            <a:off x="1107098" y="331295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  Modeling and Results</a:t>
            </a:r>
            <a:endParaRPr>
              <a:solidFill>
                <a:schemeClr val="lt1"/>
              </a:solidFill>
              <a:latin typeface="Montserrat"/>
              <a:ea typeface="Montserrat"/>
              <a:cs typeface="Montserrat"/>
              <a:sym typeface="Montserrat"/>
            </a:endParaRPr>
          </a:p>
        </p:txBody>
      </p:sp>
      <p:sp>
        <p:nvSpPr>
          <p:cNvPr id="182" name="Google Shape;182;p16"/>
          <p:cNvSpPr txBox="1"/>
          <p:nvPr/>
        </p:nvSpPr>
        <p:spPr>
          <a:xfrm>
            <a:off x="1205626" y="2581214"/>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Exploratory Data Analysis</a:t>
            </a:r>
            <a:endParaRPr>
              <a:solidFill>
                <a:schemeClr val="lt1"/>
              </a:solidFill>
              <a:latin typeface="Montserrat"/>
              <a:ea typeface="Montserrat"/>
              <a:cs typeface="Montserrat"/>
              <a:sym typeface="Montserrat"/>
            </a:endParaRPr>
          </a:p>
        </p:txBody>
      </p:sp>
      <p:sp>
        <p:nvSpPr>
          <p:cNvPr id="183" name="Google Shape;183;p16"/>
          <p:cNvSpPr txBox="1"/>
          <p:nvPr/>
        </p:nvSpPr>
        <p:spPr>
          <a:xfrm>
            <a:off x="1205626" y="3678802"/>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Web App</a:t>
            </a:r>
            <a:endParaRPr>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latin typeface="Montserrat"/>
                <a:ea typeface="Montserrat"/>
                <a:cs typeface="Montserrat"/>
                <a:sym typeface="Montserrat"/>
              </a:rPr>
              <a:t>Problem A: Abuse indicator</a:t>
            </a:r>
            <a:endParaRPr b="1" sz="1400">
              <a:latin typeface="Montserrat"/>
              <a:ea typeface="Montserrat"/>
              <a:cs typeface="Montserrat"/>
              <a:sym typeface="Montserrat"/>
            </a:endParaRPr>
          </a:p>
          <a:p>
            <a:pPr indent="0" lvl="0" marL="0" rtl="0" algn="just">
              <a:lnSpc>
                <a:spcPct val="115000"/>
              </a:lnSpc>
              <a:spcBef>
                <a:spcPts val="0"/>
              </a:spcBef>
              <a:spcAft>
                <a:spcPts val="0"/>
              </a:spcAft>
              <a:buNone/>
            </a:pPr>
            <a:r>
              <a:rPr lang="en-GB" sz="1400">
                <a:latin typeface="Montserrat"/>
                <a:ea typeface="Montserrat"/>
                <a:cs typeface="Montserrat"/>
                <a:sym typeface="Montserrat"/>
              </a:rPr>
              <a:t>When a hospital receives a potential drug abuse case, the case could have multiple abuse indicators such as Alcohol abuse, Illicit drugs (without alcohol) abuse, pharmaceutical drug abuse, etc. Given certain information on the case such as the demographic data of the patient, and the drugs ingested, we aim to provide a possible substances abused. </a:t>
            </a:r>
            <a:endParaRPr sz="14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400">
              <a:latin typeface="Montserrat"/>
              <a:ea typeface="Montserrat"/>
              <a:cs typeface="Montserrat"/>
              <a:sym typeface="Montserrat"/>
            </a:endParaRPr>
          </a:p>
          <a:p>
            <a:pPr indent="0" lvl="0" marL="0" rtl="0" algn="just">
              <a:lnSpc>
                <a:spcPct val="115000"/>
              </a:lnSpc>
              <a:spcBef>
                <a:spcPts val="0"/>
              </a:spcBef>
              <a:spcAft>
                <a:spcPts val="0"/>
              </a:spcAft>
              <a:buNone/>
            </a:pPr>
            <a:r>
              <a:rPr b="1" lang="en-GB" sz="1400">
                <a:latin typeface="Montserrat"/>
                <a:ea typeface="Montserrat"/>
                <a:cs typeface="Montserrat"/>
                <a:sym typeface="Montserrat"/>
              </a:rPr>
              <a:t>Problem C: Casetype identification </a:t>
            </a:r>
            <a:endParaRPr b="1" sz="1400">
              <a:latin typeface="Montserrat"/>
              <a:ea typeface="Montserrat"/>
              <a:cs typeface="Montserrat"/>
              <a:sym typeface="Montserrat"/>
            </a:endParaRPr>
          </a:p>
          <a:p>
            <a:pPr indent="0" lvl="0" marL="0" rtl="0" algn="just">
              <a:lnSpc>
                <a:spcPct val="115000"/>
              </a:lnSpc>
              <a:spcBef>
                <a:spcPts val="0"/>
              </a:spcBef>
              <a:spcAft>
                <a:spcPts val="0"/>
              </a:spcAft>
              <a:buNone/>
            </a:pPr>
            <a:r>
              <a:rPr lang="en-GB" sz="1400">
                <a:latin typeface="Montserrat"/>
                <a:ea typeface="Montserrat"/>
                <a:cs typeface="Montserrat"/>
                <a:sym typeface="Montserrat"/>
              </a:rPr>
              <a:t>During a visit to the Emergency Department, the case is identified as belonging to one of the incidents like Suicide attempt, Adverse reaction, Overmedication, etc. However, certain cases are not </a:t>
            </a:r>
            <a:r>
              <a:rPr lang="en-GB" sz="1400">
                <a:latin typeface="Montserrat"/>
                <a:ea typeface="Montserrat"/>
                <a:cs typeface="Montserrat"/>
                <a:sym typeface="Montserrat"/>
              </a:rPr>
              <a:t>classified</a:t>
            </a:r>
            <a:r>
              <a:rPr lang="en-GB" sz="1400">
                <a:latin typeface="Montserrat"/>
                <a:ea typeface="Montserrat"/>
                <a:cs typeface="Montserrat"/>
                <a:sym typeface="Montserrat"/>
              </a:rPr>
              <a:t> due to lack of medical documentation or other biases. To help with this, we aim to use classification algorithms to help classify these uncategorized cases.</a:t>
            </a:r>
            <a:endParaRPr sz="1400">
              <a:latin typeface="Montserrat"/>
              <a:ea typeface="Montserrat"/>
              <a:cs typeface="Montserrat"/>
              <a:sym typeface="Montserrat"/>
            </a:endParaRPr>
          </a:p>
        </p:txBody>
      </p:sp>
      <p:sp>
        <p:nvSpPr>
          <p:cNvPr id="189" name="Google Shape;18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a:t>
            </a:r>
            <a:endParaRPr/>
          </a:p>
        </p:txBody>
      </p:sp>
      <p:sp>
        <p:nvSpPr>
          <p:cNvPr id="195" name="Google Shape;195;p18"/>
          <p:cNvSpPr txBox="1"/>
          <p:nvPr>
            <p:ph idx="1" type="body"/>
          </p:nvPr>
        </p:nvSpPr>
        <p:spPr>
          <a:xfrm>
            <a:off x="1297500" y="1128425"/>
            <a:ext cx="6846300" cy="1080900"/>
          </a:xfrm>
          <a:prstGeom prst="rect">
            <a:avLst/>
          </a:prstGeom>
        </p:spPr>
        <p:txBody>
          <a:bodyPr anchorCtr="0" anchor="t" bIns="91425" lIns="91425" spcFirstLastPara="1" rIns="91425" wrap="square" tIns="91425">
            <a:noAutofit/>
          </a:bodyPr>
          <a:lstStyle/>
          <a:p>
            <a:pPr indent="-317500" lvl="0" marL="457200" marR="0" rtl="0" algn="just">
              <a:lnSpc>
                <a:spcPct val="115000"/>
              </a:lnSpc>
              <a:spcBef>
                <a:spcPts val="1200"/>
              </a:spcBef>
              <a:spcAft>
                <a:spcPts val="0"/>
              </a:spcAft>
              <a:buSzPts val="1400"/>
              <a:buFont typeface="Montserrat"/>
              <a:buChar char="●"/>
            </a:pPr>
            <a:r>
              <a:rPr lang="en-GB" sz="1400">
                <a:latin typeface="Montserrat"/>
                <a:ea typeface="Montserrat"/>
                <a:cs typeface="Montserrat"/>
                <a:sym typeface="Montserrat"/>
              </a:rPr>
              <a:t>The dataset represents medical health records of hospitals from different demographics in the United Sta</a:t>
            </a:r>
            <a:r>
              <a:rPr lang="en-GB" sz="1400">
                <a:latin typeface="Montserrat"/>
                <a:ea typeface="Montserrat"/>
                <a:cs typeface="Montserrat"/>
                <a:sym typeface="Montserrat"/>
              </a:rPr>
              <a:t>tes of America pertaining to drug information and the case type related to it. We will use the DAWN datasets recorded in the year 2011 for our analysis and prediction of drug data.</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sp>
        <p:nvSpPr>
          <p:cNvPr id="196" name="Google Shape;196;p18"/>
          <p:cNvSpPr txBox="1"/>
          <p:nvPr>
            <p:ph idx="1" type="body"/>
          </p:nvPr>
        </p:nvSpPr>
        <p:spPr>
          <a:xfrm>
            <a:off x="1297500" y="2458600"/>
            <a:ext cx="6846300" cy="8847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SzPts val="1400"/>
              <a:buFont typeface="Montserrat"/>
              <a:buChar char="●"/>
            </a:pPr>
            <a:r>
              <a:rPr lang="en-GB" sz="1400">
                <a:latin typeface="Montserrat"/>
                <a:ea typeface="Montserrat"/>
                <a:cs typeface="Montserrat"/>
                <a:sym typeface="Montserrat"/>
              </a:rPr>
              <a:t>The dataset consists of 285 features which describe ED visit information, Sample design variables, Patient characteristics, and Drug information for 229211 data points.</a:t>
            </a:r>
            <a:endParaRPr sz="1400">
              <a:latin typeface="Montserrat"/>
              <a:ea typeface="Montserrat"/>
              <a:cs typeface="Montserrat"/>
              <a:sym typeface="Montserrat"/>
            </a:endParaRPr>
          </a:p>
        </p:txBody>
      </p:sp>
      <p:sp>
        <p:nvSpPr>
          <p:cNvPr id="197" name="Google Shape;197;p18"/>
          <p:cNvSpPr txBox="1"/>
          <p:nvPr>
            <p:ph idx="1" type="body"/>
          </p:nvPr>
        </p:nvSpPr>
        <p:spPr>
          <a:xfrm>
            <a:off x="1297500" y="3294150"/>
            <a:ext cx="6846300" cy="15105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SzPts val="1400"/>
              <a:buFont typeface="Montserrat"/>
              <a:buChar char="●"/>
            </a:pPr>
            <a:r>
              <a:rPr lang="en-GB" sz="1400">
                <a:latin typeface="Montserrat"/>
                <a:ea typeface="Montserrat"/>
                <a:cs typeface="Montserrat"/>
                <a:sym typeface="Montserrat"/>
              </a:rPr>
              <a:t>The dataset provides information for all types of drugs, including illegal drugs, prescription drugs, over-the-counter medications, dietary supplements, anesthetic gasses, substances that have psychoactive effects when inhaled, alcohol when used in combination with other drugs (all ages), and alcohol alone (only for patients aged 20 or younger).</a:t>
            </a:r>
            <a:endParaRP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203" name="Google Shape;203;p19"/>
          <p:cNvSpPr txBox="1"/>
          <p:nvPr>
            <p:ph idx="1" type="body"/>
          </p:nvPr>
        </p:nvSpPr>
        <p:spPr>
          <a:xfrm>
            <a:off x="1251400" y="1251400"/>
            <a:ext cx="7085100" cy="2857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We looked at demographic features to derive the relationship between races, age, gender to draw any conclusions if they were  directly correlated to abuse cases.</a:t>
            </a:r>
            <a:endParaRPr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We visualized the drug data to check if there were a pattern for the subsequent sdleds and catids for that particular drug.</a:t>
            </a:r>
            <a:endParaRPr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We visualized the data to understand the drugs that participated in the cases that indicated abuse and also did the analysis of the top five drugs that occured in most of the cases.</a:t>
            </a:r>
            <a:endParaRPr sz="1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209" name="Google Shape;209;p20"/>
          <p:cNvSpPr txBox="1"/>
          <p:nvPr>
            <p:ph idx="1" type="body"/>
          </p:nvPr>
        </p:nvSpPr>
        <p:spPr>
          <a:xfrm>
            <a:off x="1297500" y="1389325"/>
            <a:ext cx="7025700" cy="2169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Outlier Removal</a:t>
            </a:r>
            <a:endParaRPr sz="1400">
              <a:solidFill>
                <a:srgbClr val="FFFFFF"/>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Handling missing and not applicable values</a:t>
            </a:r>
            <a:endParaRPr sz="1400">
              <a:solidFill>
                <a:srgbClr val="FFFFFF"/>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Encoding categorical data using hash encoding and one hot encoding</a:t>
            </a:r>
            <a:endParaRPr sz="1400">
              <a:solidFill>
                <a:srgbClr val="FFFFFF"/>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Dimensionality reduction - Principal Component Analysis</a:t>
            </a:r>
            <a:endParaRPr sz="1400">
              <a:solidFill>
                <a:srgbClr val="FFFFFF"/>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FFFFFF"/>
              </a:buClr>
              <a:buSzPts val="1400"/>
              <a:buFont typeface="Montserrat"/>
              <a:buChar char="●"/>
            </a:pPr>
            <a:r>
              <a:rPr lang="en-GB" sz="1400">
                <a:solidFill>
                  <a:srgbClr val="FFFFFF"/>
                </a:solidFill>
                <a:latin typeface="Montserrat"/>
                <a:ea typeface="Montserrat"/>
                <a:cs typeface="Montserrat"/>
                <a:sym typeface="Montserrat"/>
              </a:rPr>
              <a:t>SMOTE for class imbalance</a:t>
            </a:r>
            <a:endParaRPr sz="14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361075" y="1924850"/>
            <a:ext cx="2958300" cy="69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Multiclass Classification</a:t>
            </a:r>
            <a:endParaRPr/>
          </a:p>
        </p:txBody>
      </p:sp>
      <p:sp>
        <p:nvSpPr>
          <p:cNvPr id="215" name="Google Shape;215;p21"/>
          <p:cNvSpPr txBox="1"/>
          <p:nvPr>
            <p:ph idx="1" type="body"/>
          </p:nvPr>
        </p:nvSpPr>
        <p:spPr>
          <a:xfrm>
            <a:off x="4936150" y="820250"/>
            <a:ext cx="2569800" cy="1397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GB" sz="1700">
                <a:latin typeface="Montserrat"/>
                <a:ea typeface="Montserrat"/>
                <a:cs typeface="Montserrat"/>
                <a:sym typeface="Montserrat"/>
              </a:rPr>
              <a:t>Metrics</a:t>
            </a:r>
            <a:r>
              <a:rPr lang="en-GB" sz="1700">
                <a:latin typeface="Montserrat"/>
                <a:ea typeface="Montserrat"/>
                <a:cs typeface="Montserrat"/>
                <a:sym typeface="Montserrat"/>
              </a:rPr>
              <a:t> evaluated:</a:t>
            </a:r>
            <a:endParaRPr sz="1700">
              <a:latin typeface="Montserrat"/>
              <a:ea typeface="Montserrat"/>
              <a:cs typeface="Montserrat"/>
              <a:sym typeface="Montserrat"/>
            </a:endParaRPr>
          </a:p>
          <a:p>
            <a:pPr indent="-312261" lvl="0" marL="457200" rtl="0" algn="l">
              <a:lnSpc>
                <a:spcPct val="150000"/>
              </a:lnSpc>
              <a:spcBef>
                <a:spcPts val="1200"/>
              </a:spcBef>
              <a:spcAft>
                <a:spcPts val="0"/>
              </a:spcAft>
              <a:buSzPct val="100000"/>
              <a:buFont typeface="Montserrat"/>
              <a:buChar char="●"/>
            </a:pPr>
            <a:r>
              <a:rPr lang="en-GB" sz="1700">
                <a:latin typeface="Montserrat"/>
                <a:ea typeface="Montserrat"/>
                <a:cs typeface="Montserrat"/>
                <a:sym typeface="Montserrat"/>
              </a:rPr>
              <a:t>Precision</a:t>
            </a:r>
            <a:endParaRPr sz="1700">
              <a:latin typeface="Montserrat"/>
              <a:ea typeface="Montserrat"/>
              <a:cs typeface="Montserrat"/>
              <a:sym typeface="Montserrat"/>
            </a:endParaRPr>
          </a:p>
          <a:p>
            <a:pPr indent="-312261" lvl="0" marL="457200" rtl="0" algn="l">
              <a:lnSpc>
                <a:spcPct val="150000"/>
              </a:lnSpc>
              <a:spcBef>
                <a:spcPts val="0"/>
              </a:spcBef>
              <a:spcAft>
                <a:spcPts val="0"/>
              </a:spcAft>
              <a:buSzPct val="100000"/>
              <a:buFont typeface="Montserrat"/>
              <a:buChar char="●"/>
            </a:pPr>
            <a:r>
              <a:rPr lang="en-GB" sz="1700">
                <a:latin typeface="Montserrat"/>
                <a:ea typeface="Montserrat"/>
                <a:cs typeface="Montserrat"/>
                <a:sym typeface="Montserrat"/>
              </a:rPr>
              <a:t>F1 score</a:t>
            </a:r>
            <a:endParaRPr sz="1700">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216" name="Google Shape;216;p21"/>
          <p:cNvSpPr txBox="1"/>
          <p:nvPr>
            <p:ph idx="2" type="title"/>
          </p:nvPr>
        </p:nvSpPr>
        <p:spPr>
          <a:xfrm>
            <a:off x="1297500" y="393750"/>
            <a:ext cx="3798900" cy="69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Identifying</a:t>
            </a:r>
            <a:r>
              <a:rPr lang="en-GB" sz="2400"/>
              <a:t> cause of </a:t>
            </a:r>
            <a:endParaRPr sz="2400"/>
          </a:p>
          <a:p>
            <a:pPr indent="0" lvl="0" marL="0" rtl="0" algn="l">
              <a:spcBef>
                <a:spcPts val="0"/>
              </a:spcBef>
              <a:spcAft>
                <a:spcPts val="0"/>
              </a:spcAft>
              <a:buNone/>
            </a:pPr>
            <a:r>
              <a:rPr lang="en-GB" sz="2400"/>
              <a:t>drug episode</a:t>
            </a:r>
            <a:endParaRPr sz="2400"/>
          </a:p>
        </p:txBody>
      </p:sp>
      <p:sp>
        <p:nvSpPr>
          <p:cNvPr id="217" name="Google Shape;217;p21"/>
          <p:cNvSpPr txBox="1"/>
          <p:nvPr>
            <p:ph type="title"/>
          </p:nvPr>
        </p:nvSpPr>
        <p:spPr>
          <a:xfrm>
            <a:off x="433725" y="2500100"/>
            <a:ext cx="3965100" cy="226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400"/>
              <a:t>Algorithms explored:</a:t>
            </a:r>
            <a:endParaRPr sz="1400"/>
          </a:p>
          <a:p>
            <a:pPr indent="-317500" lvl="0" marL="457200" rtl="0" algn="just">
              <a:lnSpc>
                <a:spcPct val="135714"/>
              </a:lnSpc>
              <a:spcBef>
                <a:spcPts val="1600"/>
              </a:spcBef>
              <a:spcAft>
                <a:spcPts val="0"/>
              </a:spcAft>
              <a:buSzPts val="1400"/>
              <a:buAutoNum type="arabicPeriod"/>
            </a:pPr>
            <a:r>
              <a:rPr lang="en-GB" sz="1400"/>
              <a:t>Naive Bayes</a:t>
            </a:r>
            <a:endParaRPr sz="1400"/>
          </a:p>
          <a:p>
            <a:pPr indent="-317500" lvl="0" marL="457200" rtl="0" algn="just">
              <a:lnSpc>
                <a:spcPct val="135714"/>
              </a:lnSpc>
              <a:spcBef>
                <a:spcPts val="0"/>
              </a:spcBef>
              <a:spcAft>
                <a:spcPts val="0"/>
              </a:spcAft>
              <a:buSzPts val="1400"/>
              <a:buAutoNum type="arabicPeriod"/>
            </a:pPr>
            <a:r>
              <a:rPr lang="en-GB" sz="1400"/>
              <a:t>Logistic Regression</a:t>
            </a:r>
            <a:endParaRPr sz="1400"/>
          </a:p>
          <a:p>
            <a:pPr indent="-317500" lvl="0" marL="457200" rtl="0" algn="just">
              <a:lnSpc>
                <a:spcPct val="135714"/>
              </a:lnSpc>
              <a:spcBef>
                <a:spcPts val="0"/>
              </a:spcBef>
              <a:spcAft>
                <a:spcPts val="0"/>
              </a:spcAft>
              <a:buSzPts val="1400"/>
              <a:buAutoNum type="arabicPeriod"/>
            </a:pPr>
            <a:r>
              <a:rPr lang="en-GB" sz="1400"/>
              <a:t>Light Gradient Boosting Machine</a:t>
            </a:r>
            <a:endParaRPr sz="1400"/>
          </a:p>
          <a:p>
            <a:pPr indent="-317500" lvl="0" marL="457200" rtl="0" algn="just">
              <a:lnSpc>
                <a:spcPct val="135714"/>
              </a:lnSpc>
              <a:spcBef>
                <a:spcPts val="0"/>
              </a:spcBef>
              <a:spcAft>
                <a:spcPts val="0"/>
              </a:spcAft>
              <a:buSzPts val="1400"/>
              <a:buAutoNum type="arabicPeriod"/>
            </a:pPr>
            <a:r>
              <a:rPr lang="en-GB" sz="1400"/>
              <a:t>K Neighbors Classifier</a:t>
            </a:r>
            <a:endParaRPr sz="1400"/>
          </a:p>
          <a:p>
            <a:pPr indent="-317500" lvl="0" marL="457200" rtl="0" algn="just">
              <a:lnSpc>
                <a:spcPct val="135714"/>
              </a:lnSpc>
              <a:spcBef>
                <a:spcPts val="0"/>
              </a:spcBef>
              <a:spcAft>
                <a:spcPts val="0"/>
              </a:spcAft>
              <a:buSzPts val="1400"/>
              <a:buAutoNum type="arabicPeriod"/>
            </a:pPr>
            <a:r>
              <a:rPr lang="en-GB" sz="1400"/>
              <a:t>Random Forest Classifier</a:t>
            </a:r>
            <a:endParaRPr sz="1400"/>
          </a:p>
        </p:txBody>
      </p:sp>
      <p:sp>
        <p:nvSpPr>
          <p:cNvPr id="218" name="Google Shape;218;p21"/>
          <p:cNvSpPr txBox="1"/>
          <p:nvPr>
            <p:ph idx="1" type="body"/>
          </p:nvPr>
        </p:nvSpPr>
        <p:spPr>
          <a:xfrm>
            <a:off x="5056525" y="2408025"/>
            <a:ext cx="3965100" cy="2267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300">
                <a:latin typeface="Montserrat"/>
                <a:ea typeface="Montserrat"/>
                <a:cs typeface="Montserrat"/>
                <a:sym typeface="Montserrat"/>
              </a:rPr>
              <a:t>Best performing model on validation set: </a:t>
            </a:r>
            <a:endParaRPr sz="1300">
              <a:latin typeface="Montserrat"/>
              <a:ea typeface="Montserrat"/>
              <a:cs typeface="Montserrat"/>
              <a:sym typeface="Montserrat"/>
            </a:endParaRPr>
          </a:p>
          <a:p>
            <a:pPr indent="0" lvl="0" marL="0" rtl="0" algn="l">
              <a:lnSpc>
                <a:spcPct val="150000"/>
              </a:lnSpc>
              <a:spcBef>
                <a:spcPts val="1200"/>
              </a:spcBef>
              <a:spcAft>
                <a:spcPts val="0"/>
              </a:spcAft>
              <a:buNone/>
            </a:pPr>
            <a:r>
              <a:rPr lang="en-GB" sz="1300">
                <a:latin typeface="Montserrat"/>
                <a:ea typeface="Montserrat"/>
                <a:cs typeface="Montserrat"/>
                <a:sym typeface="Montserrat"/>
              </a:rPr>
              <a:t>Random Forest Classifier</a:t>
            </a:r>
            <a:endParaRPr sz="1300">
              <a:latin typeface="Montserrat"/>
              <a:ea typeface="Montserrat"/>
              <a:cs typeface="Montserrat"/>
              <a:sym typeface="Montserrat"/>
            </a:endParaRPr>
          </a:p>
          <a:p>
            <a:pPr indent="0" lvl="0" marL="0" rtl="0" algn="l">
              <a:lnSpc>
                <a:spcPct val="150000"/>
              </a:lnSpc>
              <a:spcBef>
                <a:spcPts val="1200"/>
              </a:spcBef>
              <a:spcAft>
                <a:spcPts val="0"/>
              </a:spcAft>
              <a:buNone/>
            </a:pPr>
            <a:r>
              <a:rPr lang="en-GB" sz="1300">
                <a:latin typeface="Montserrat"/>
                <a:ea typeface="Montserrat"/>
                <a:cs typeface="Montserrat"/>
                <a:sym typeface="Montserrat"/>
              </a:rPr>
              <a:t>Precision : 96.9</a:t>
            </a:r>
            <a:endParaRPr sz="1300">
              <a:latin typeface="Montserrat"/>
              <a:ea typeface="Montserrat"/>
              <a:cs typeface="Montserrat"/>
              <a:sym typeface="Montserrat"/>
            </a:endParaRPr>
          </a:p>
          <a:p>
            <a:pPr indent="0" lvl="0" marL="0" rtl="0" algn="l">
              <a:lnSpc>
                <a:spcPct val="150000"/>
              </a:lnSpc>
              <a:spcBef>
                <a:spcPts val="1200"/>
              </a:spcBef>
              <a:spcAft>
                <a:spcPts val="0"/>
              </a:spcAft>
              <a:buNone/>
            </a:pPr>
            <a:r>
              <a:rPr lang="en-GB" sz="1300">
                <a:latin typeface="Montserrat"/>
                <a:ea typeface="Montserrat"/>
                <a:cs typeface="Montserrat"/>
                <a:sym typeface="Montserrat"/>
              </a:rPr>
              <a:t>F1 score: 96.8</a:t>
            </a:r>
            <a:endParaRPr sz="13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61075" y="1924850"/>
            <a:ext cx="3965100" cy="646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Multilabel </a:t>
            </a:r>
            <a:r>
              <a:rPr lang="en-GB"/>
              <a:t>classification</a:t>
            </a:r>
            <a:endParaRPr/>
          </a:p>
        </p:txBody>
      </p:sp>
      <p:sp>
        <p:nvSpPr>
          <p:cNvPr id="224" name="Google Shape;224;p22"/>
          <p:cNvSpPr txBox="1"/>
          <p:nvPr>
            <p:ph idx="1" type="body"/>
          </p:nvPr>
        </p:nvSpPr>
        <p:spPr>
          <a:xfrm>
            <a:off x="5096400" y="393750"/>
            <a:ext cx="3659700" cy="46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Montserrat"/>
                <a:ea typeface="Montserrat"/>
                <a:cs typeface="Montserrat"/>
                <a:sym typeface="Montserrat"/>
              </a:rPr>
              <a:t>Metrics evaluated:</a:t>
            </a:r>
            <a:endParaRPr sz="1300">
              <a:latin typeface="Montserrat"/>
              <a:ea typeface="Montserrat"/>
              <a:cs typeface="Montserrat"/>
              <a:sym typeface="Montserrat"/>
            </a:endParaRPr>
          </a:p>
          <a:p>
            <a:pPr indent="-311150" lvl="0" marL="457200" rtl="0" algn="l">
              <a:lnSpc>
                <a:spcPct val="150000"/>
              </a:lnSpc>
              <a:spcBef>
                <a:spcPts val="1200"/>
              </a:spcBef>
              <a:spcAft>
                <a:spcPts val="0"/>
              </a:spcAft>
              <a:buSzPts val="1300"/>
              <a:buFont typeface="Montserrat"/>
              <a:buChar char="●"/>
            </a:pPr>
            <a:r>
              <a:rPr lang="en-GB" sz="1300">
                <a:latin typeface="Montserrat"/>
                <a:ea typeface="Montserrat"/>
                <a:cs typeface="Montserrat"/>
                <a:sym typeface="Montserrat"/>
              </a:rPr>
              <a:t>Accuracy</a:t>
            </a:r>
            <a:endParaRPr sz="1300">
              <a:latin typeface="Montserrat"/>
              <a:ea typeface="Montserrat"/>
              <a:cs typeface="Montserrat"/>
              <a:sym typeface="Montserrat"/>
            </a:endParaRPr>
          </a:p>
          <a:p>
            <a:pPr indent="-311150" lvl="0" marL="457200" rtl="0" algn="l">
              <a:lnSpc>
                <a:spcPct val="150000"/>
              </a:lnSpc>
              <a:spcBef>
                <a:spcPts val="0"/>
              </a:spcBef>
              <a:spcAft>
                <a:spcPts val="0"/>
              </a:spcAft>
              <a:buSzPts val="1300"/>
              <a:buFont typeface="Montserrat"/>
              <a:buChar char="●"/>
            </a:pPr>
            <a:r>
              <a:rPr lang="en-GB" sz="1300">
                <a:latin typeface="Montserrat"/>
                <a:ea typeface="Montserrat"/>
                <a:cs typeface="Montserrat"/>
                <a:sym typeface="Montserrat"/>
              </a:rPr>
              <a:t>F1 score</a:t>
            </a:r>
            <a:endParaRPr sz="1300">
              <a:latin typeface="Montserrat"/>
              <a:ea typeface="Montserrat"/>
              <a:cs typeface="Montserrat"/>
              <a:sym typeface="Montserrat"/>
            </a:endParaRPr>
          </a:p>
          <a:p>
            <a:pPr indent="0" lvl="0" marL="0" rtl="0" algn="l">
              <a:lnSpc>
                <a:spcPct val="150000"/>
              </a:lnSpc>
              <a:spcBef>
                <a:spcPts val="1200"/>
              </a:spcBef>
              <a:spcAft>
                <a:spcPts val="0"/>
              </a:spcAft>
              <a:buNone/>
            </a:pPr>
            <a:r>
              <a:t/>
            </a:r>
            <a:endParaRPr sz="1300">
              <a:latin typeface="Montserrat"/>
              <a:ea typeface="Montserrat"/>
              <a:cs typeface="Montserrat"/>
              <a:sym typeface="Montserrat"/>
            </a:endParaRPr>
          </a:p>
          <a:p>
            <a:pPr indent="0" lvl="0" marL="0" rtl="0" algn="l">
              <a:lnSpc>
                <a:spcPct val="100000"/>
              </a:lnSpc>
              <a:spcBef>
                <a:spcPts val="1200"/>
              </a:spcBef>
              <a:spcAft>
                <a:spcPts val="0"/>
              </a:spcAft>
              <a:buNone/>
            </a:pPr>
            <a:r>
              <a:rPr lang="en-GB" sz="1300">
                <a:latin typeface="Montserrat"/>
                <a:ea typeface="Montserrat"/>
                <a:cs typeface="Montserrat"/>
                <a:sym typeface="Montserrat"/>
              </a:rPr>
              <a:t>Best performing model - </a:t>
            </a:r>
            <a:endParaRPr sz="1300">
              <a:latin typeface="Montserrat"/>
              <a:ea typeface="Montserrat"/>
              <a:cs typeface="Montserrat"/>
              <a:sym typeface="Montserrat"/>
            </a:endParaRPr>
          </a:p>
          <a:p>
            <a:pPr indent="0" lvl="0" marL="0" rtl="0" algn="l">
              <a:lnSpc>
                <a:spcPct val="100000"/>
              </a:lnSpc>
              <a:spcBef>
                <a:spcPts val="1200"/>
              </a:spcBef>
              <a:spcAft>
                <a:spcPts val="0"/>
              </a:spcAft>
              <a:buNone/>
            </a:pPr>
            <a:r>
              <a:rPr lang="en-GB" sz="1300">
                <a:latin typeface="Montserrat"/>
                <a:ea typeface="Montserrat"/>
                <a:cs typeface="Montserrat"/>
                <a:sym typeface="Montserrat"/>
              </a:rPr>
              <a:t>Random Forest classifier </a:t>
            </a:r>
            <a:endParaRPr sz="1300">
              <a:latin typeface="Montserrat"/>
              <a:ea typeface="Montserrat"/>
              <a:cs typeface="Montserrat"/>
              <a:sym typeface="Montserrat"/>
            </a:endParaRPr>
          </a:p>
          <a:p>
            <a:pPr indent="0" lvl="0" marL="0" rtl="0" algn="l">
              <a:lnSpc>
                <a:spcPct val="100000"/>
              </a:lnSpc>
              <a:spcBef>
                <a:spcPts val="1200"/>
              </a:spcBef>
              <a:spcAft>
                <a:spcPts val="0"/>
              </a:spcAft>
              <a:buNone/>
            </a:pPr>
            <a:r>
              <a:rPr lang="en-GB" sz="1300">
                <a:latin typeface="Montserrat"/>
                <a:ea typeface="Montserrat"/>
                <a:cs typeface="Montserrat"/>
                <a:sym typeface="Montserrat"/>
              </a:rPr>
              <a:t>F1 Score -  99%</a:t>
            </a:r>
            <a:endParaRPr sz="1300">
              <a:latin typeface="Montserrat"/>
              <a:ea typeface="Montserrat"/>
              <a:cs typeface="Montserrat"/>
              <a:sym typeface="Montserrat"/>
            </a:endParaRPr>
          </a:p>
          <a:p>
            <a:pPr indent="0" lvl="0" marL="0" rtl="0" algn="l">
              <a:lnSpc>
                <a:spcPct val="100000"/>
              </a:lnSpc>
              <a:spcBef>
                <a:spcPts val="1200"/>
              </a:spcBef>
              <a:spcAft>
                <a:spcPts val="0"/>
              </a:spcAft>
              <a:buNone/>
            </a:pPr>
            <a:r>
              <a:rPr lang="en-GB" sz="1300">
                <a:latin typeface="Montserrat"/>
                <a:ea typeface="Montserrat"/>
                <a:cs typeface="Montserrat"/>
                <a:sym typeface="Montserrat"/>
              </a:rPr>
              <a:t>Accuracy - 99%</a:t>
            </a:r>
            <a:endParaRPr sz="1300">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225" name="Google Shape;225;p22"/>
          <p:cNvSpPr txBox="1"/>
          <p:nvPr>
            <p:ph idx="2" type="title"/>
          </p:nvPr>
        </p:nvSpPr>
        <p:spPr>
          <a:xfrm>
            <a:off x="1297500" y="393750"/>
            <a:ext cx="3798900" cy="69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P</a:t>
            </a:r>
            <a:r>
              <a:rPr lang="en-GB" sz="2400"/>
              <a:t>redicting</a:t>
            </a:r>
            <a:r>
              <a:rPr lang="en-GB" sz="2400"/>
              <a:t> types of substances abused</a:t>
            </a:r>
            <a:endParaRPr sz="2400"/>
          </a:p>
        </p:txBody>
      </p:sp>
      <p:sp>
        <p:nvSpPr>
          <p:cNvPr id="226" name="Google Shape;226;p22"/>
          <p:cNvSpPr txBox="1"/>
          <p:nvPr>
            <p:ph type="title"/>
          </p:nvPr>
        </p:nvSpPr>
        <p:spPr>
          <a:xfrm>
            <a:off x="433725" y="2500100"/>
            <a:ext cx="3965100" cy="139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400"/>
              <a:t>Algorithms</a:t>
            </a:r>
            <a:r>
              <a:rPr lang="en-GB" sz="1400"/>
              <a:t> explored:</a:t>
            </a:r>
            <a:endParaRPr sz="1400"/>
          </a:p>
          <a:p>
            <a:pPr indent="-317500" lvl="0" marL="457200" rtl="0" algn="l">
              <a:lnSpc>
                <a:spcPct val="115000"/>
              </a:lnSpc>
              <a:spcBef>
                <a:spcPts val="1600"/>
              </a:spcBef>
              <a:spcAft>
                <a:spcPts val="0"/>
              </a:spcAft>
              <a:buSzPts val="1400"/>
              <a:buAutoNum type="arabicPeriod"/>
            </a:pPr>
            <a:r>
              <a:rPr lang="en-GB" sz="1400"/>
              <a:t>K Neighbours Classifier</a:t>
            </a:r>
            <a:endParaRPr sz="1400"/>
          </a:p>
          <a:p>
            <a:pPr indent="-317500" lvl="0" marL="457200" rtl="0" algn="l">
              <a:lnSpc>
                <a:spcPct val="115000"/>
              </a:lnSpc>
              <a:spcBef>
                <a:spcPts val="0"/>
              </a:spcBef>
              <a:spcAft>
                <a:spcPts val="0"/>
              </a:spcAft>
              <a:buSzPts val="1400"/>
              <a:buAutoNum type="arabicPeriod"/>
            </a:pPr>
            <a:r>
              <a:rPr lang="en-GB" sz="1400"/>
              <a:t>Random Forest Classifier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253350" y="498075"/>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Web App</a:t>
            </a:r>
            <a:endParaRPr/>
          </a:p>
        </p:txBody>
      </p:sp>
      <p:sp>
        <p:nvSpPr>
          <p:cNvPr id="232" name="Google Shape;232;p23"/>
          <p:cNvSpPr txBox="1"/>
          <p:nvPr/>
        </p:nvSpPr>
        <p:spPr>
          <a:xfrm>
            <a:off x="749250" y="1644750"/>
            <a:ext cx="7645500" cy="201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We are using a Dash application to demonstrate the working of our project</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Dash is a framework that is built on top of plotly.js, react.js, and flask in Python</a:t>
            </a:r>
            <a:endParaRPr>
              <a:solidFill>
                <a:schemeClr val="lt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Our app </a:t>
            </a:r>
            <a:r>
              <a:rPr i="1" lang="en-GB">
                <a:solidFill>
                  <a:schemeClr val="lt1"/>
                </a:solidFill>
                <a:latin typeface="Montserrat"/>
                <a:ea typeface="Montserrat"/>
                <a:cs typeface="Montserrat"/>
                <a:sym typeface="Montserrat"/>
              </a:rPr>
              <a:t>SafeDose</a:t>
            </a:r>
            <a:r>
              <a:rPr lang="en-GB">
                <a:solidFill>
                  <a:schemeClr val="lt1"/>
                </a:solidFill>
                <a:latin typeface="Montserrat"/>
                <a:ea typeface="Montserrat"/>
                <a:cs typeface="Montserrat"/>
                <a:sym typeface="Montserrat"/>
              </a:rPr>
              <a:t> is rendered in the browser and consists of multiple pages:</a:t>
            </a:r>
            <a:endParaRPr>
              <a:solidFill>
                <a:schemeClr val="lt1"/>
              </a:solidFill>
              <a:latin typeface="Montserrat"/>
              <a:ea typeface="Montserrat"/>
              <a:cs typeface="Montserrat"/>
              <a:sym typeface="Montserrat"/>
            </a:endParaRPr>
          </a:p>
          <a:p>
            <a:pPr indent="-317500" lvl="1" marL="9144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Dashboard - Visualizations derived from EDA phase</a:t>
            </a:r>
            <a:endParaRPr>
              <a:solidFill>
                <a:schemeClr val="lt1"/>
              </a:solidFill>
              <a:latin typeface="Montserrat"/>
              <a:ea typeface="Montserrat"/>
              <a:cs typeface="Montserrat"/>
              <a:sym typeface="Montserrat"/>
            </a:endParaRPr>
          </a:p>
          <a:p>
            <a:pPr indent="-317500" lvl="1" marL="9144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Addressing subjectivity - Motivations and Solution for Problem C</a:t>
            </a:r>
            <a:endParaRPr>
              <a:solidFill>
                <a:schemeClr val="lt1"/>
              </a:solidFill>
              <a:latin typeface="Montserrat"/>
              <a:ea typeface="Montserrat"/>
              <a:cs typeface="Montserrat"/>
              <a:sym typeface="Montserrat"/>
            </a:endParaRPr>
          </a:p>
          <a:p>
            <a:pPr indent="-317500" lvl="1" marL="914400" rtl="0" algn="just">
              <a:lnSpc>
                <a:spcPct val="15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Predict - takes input data for Problem A and displays the output  </a:t>
            </a:r>
            <a:endParaRPr>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