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04b3a882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04b3a882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04b3a88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04b3a88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816300"/>
          </a:xfrm>
          <a:prstGeom prst="rect">
            <a:avLst/>
          </a:prstGeom>
        </p:spPr>
        <p:txBody>
          <a:bodyPr anchorCtr="0" anchor="t" bIns="91425" lIns="91425" spcFirstLastPara="1" rIns="91425" wrap="square" tIns="91425">
            <a:normAutofit fontScale="90000"/>
          </a:bodyPr>
          <a:lstStyle/>
          <a:p>
            <a:pPr indent="0" lvl="0" marL="0" rtl="0" algn="l">
              <a:lnSpc>
                <a:spcPct val="123913"/>
              </a:lnSpc>
              <a:spcBef>
                <a:spcPts val="2600"/>
              </a:spcBef>
              <a:spcAft>
                <a:spcPts val="0"/>
              </a:spcAft>
              <a:buNone/>
            </a:pPr>
            <a:r>
              <a:rPr lang="en" sz="2400">
                <a:solidFill>
                  <a:srgbClr val="292929"/>
                </a:solidFill>
                <a:highlight>
                  <a:srgbClr val="FFFFFF"/>
                </a:highlight>
                <a:latin typeface="Arial"/>
                <a:ea typeface="Arial"/>
                <a:cs typeface="Arial"/>
                <a:sym typeface="Arial"/>
              </a:rPr>
              <a:t>ALERT : Adapting Language Models to Reasoning Tasks</a:t>
            </a:r>
            <a:endParaRPr sz="24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Ananya Joshi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93" name="Google Shape;93;p14"/>
          <p:cNvSpPr txBox="1"/>
          <p:nvPr>
            <p:ph idx="2" type="body"/>
          </p:nvPr>
        </p:nvSpPr>
        <p:spPr>
          <a:xfrm>
            <a:off x="4884475" y="258900"/>
            <a:ext cx="3989100" cy="4566300"/>
          </a:xfrm>
          <a:prstGeom prst="rect">
            <a:avLst/>
          </a:prstGeom>
        </p:spPr>
        <p:txBody>
          <a:bodyPr anchorCtr="0" anchor="t" bIns="91425" lIns="91425" spcFirstLastPara="1" rIns="91425" wrap="square" tIns="91425">
            <a:normAutofit fontScale="62500"/>
          </a:bodyPr>
          <a:lstStyle/>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Current large language models can perform reasonably well on complex tasks that require step-by-step reasoning with few-shot learning.</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Is that these models are applying reasoning skills they have learnt during pre-training and reason outside of their training context, or are they simply memorising their training corpus at finer granularity and have learnt to better understand their context?</a:t>
            </a:r>
            <a:endParaRPr sz="1500">
              <a:solidFill>
                <a:srgbClr val="292929"/>
              </a:solidFill>
              <a:highlight>
                <a:srgbClr val="FFFFFF"/>
              </a:highlight>
              <a:latin typeface="Georgia"/>
              <a:ea typeface="Georgia"/>
              <a:cs typeface="Georgia"/>
              <a:sym typeface="Georgia"/>
            </a:endParaRPr>
          </a:p>
          <a:p>
            <a:pPr indent="0" lvl="0" marL="0" rtl="0" algn="l">
              <a:lnSpc>
                <a:spcPct val="218181"/>
              </a:lnSpc>
              <a:spcBef>
                <a:spcPts val="3000"/>
              </a:spcBef>
              <a:spcAft>
                <a:spcPts val="0"/>
              </a:spcAft>
              <a:buNone/>
            </a:pPr>
            <a:r>
              <a:rPr lang="en" sz="1500">
                <a:solidFill>
                  <a:srgbClr val="292929"/>
                </a:solidFill>
                <a:highlight>
                  <a:srgbClr val="FFFFFF"/>
                </a:highlight>
                <a:latin typeface="Georgia"/>
                <a:ea typeface="Georgia"/>
                <a:cs typeface="Georgia"/>
                <a:sym typeface="Georgia"/>
              </a:rPr>
              <a:t>To tease apart these possibilities, ALERT, a benchmark and suite of analyses for assessing language models’ reasoning ability comparing pre-trained and fine-tuned models on complex tasks that require reasoning skills to solve is introduced and we will talk about it in this presentation.</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ALERT </a:t>
            </a:r>
            <a:endParaRPr/>
          </a:p>
        </p:txBody>
      </p:sp>
      <p:sp>
        <p:nvSpPr>
          <p:cNvPr id="99" name="Google Shape;99;p1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6666"/>
              <a:buChar char="●"/>
            </a:pPr>
            <a:r>
              <a:rPr lang="en" sz="1500">
                <a:solidFill>
                  <a:srgbClr val="292929"/>
                </a:solidFill>
                <a:highlight>
                  <a:srgbClr val="FFFFFF"/>
                </a:highlight>
                <a:latin typeface="Georgia"/>
                <a:ea typeface="Georgia"/>
                <a:cs typeface="Georgia"/>
                <a:sym typeface="Georgia"/>
              </a:rPr>
              <a:t>Large language models (LLMs) have shown increasing in-context learning capabilities with scaling up the model and data size. Despite this progress, even the largest of these models still struggle with tasks such as common sense reasoning (West et al., 2022), and math word problems (Hendrycks et al., 2021b) which require arithmetic reasoning or symbolic manipulation</a:t>
            </a:r>
            <a:endParaRPr sz="1600"/>
          </a:p>
        </p:txBody>
      </p:sp>
      <p:sp>
        <p:nvSpPr>
          <p:cNvPr id="100" name="Google Shape;100;p1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500">
                <a:solidFill>
                  <a:srgbClr val="292929"/>
                </a:solidFill>
                <a:highlight>
                  <a:srgbClr val="FFFFFF"/>
                </a:highlight>
                <a:latin typeface="Georgia"/>
                <a:ea typeface="Georgia"/>
                <a:cs typeface="Georgia"/>
                <a:sym typeface="Georgia"/>
              </a:rPr>
              <a:t>ALERT provides a test bed to assess any language model on fine-grained reasoning skills, which spans over 20 datasets and covers 10 different reasoning skills. ALERT in this paper is leveraged to further investigate the role of fine tuning.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449425" y="1318325"/>
            <a:ext cx="4054200" cy="30216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6666"/>
              <a:buChar char="●"/>
            </a:pPr>
            <a:r>
              <a:rPr lang="en" sz="1500">
                <a:solidFill>
                  <a:srgbClr val="292929"/>
                </a:solidFill>
                <a:highlight>
                  <a:srgbClr val="FFFFFF"/>
                </a:highlight>
                <a:latin typeface="Georgia"/>
                <a:ea typeface="Georgia"/>
                <a:cs typeface="Georgia"/>
                <a:sym typeface="Georgia"/>
              </a:rPr>
              <a:t>ALERT, a new pipeline to benchmark different LLMs on various reasoning skills is introduced.Unlike existing commonly used benchmarks, ALERT evaluates LLMs on fine-grained reasoning skills. It spans over 20 datasets and covers 10 different reasoning skills including logistic, causal, common sense, abductive, spatial, analogical, argument and deductive reasoning as well as textual entailment and mathematics ALERT enables easy benchmarking of any LM (e.g., pre-trained, fine tuned, CoT-fine tuned) on a rich set of new inference methods including zero-shot, few-shot and chain-of-thought (CoT).</a:t>
            </a:r>
            <a:endParaRPr sz="1600"/>
          </a:p>
        </p:txBody>
      </p:sp>
      <p:pic>
        <p:nvPicPr>
          <p:cNvPr id="106" name="Google Shape;106;p16"/>
          <p:cNvPicPr preferRelativeResize="0"/>
          <p:nvPr/>
        </p:nvPicPr>
        <p:blipFill>
          <a:blip r:embed="rId3">
            <a:alphaModFix/>
          </a:blip>
          <a:stretch>
            <a:fillRect/>
          </a:stretch>
        </p:blipFill>
        <p:spPr>
          <a:xfrm>
            <a:off x="4447850" y="908850"/>
            <a:ext cx="4358975" cy="361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921725" y="1287725"/>
            <a:ext cx="7688400" cy="3737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To perform a controlled comparison across training and prompting methods, three different models are focused: pre-trained, fine tuned, and rationale-based fine tuned (CoT-fine tuned) models.</a:t>
            </a:r>
            <a:endParaRPr sz="1500">
              <a:solidFill>
                <a:srgbClr val="292929"/>
              </a:solidFill>
              <a:highlight>
                <a:srgbClr val="FFFFFF"/>
              </a:highlight>
              <a:latin typeface="Georgia"/>
              <a:ea typeface="Georgia"/>
              <a:cs typeface="Georgia"/>
              <a:sym typeface="Georgia"/>
            </a:endParaRPr>
          </a:p>
          <a:p>
            <a:pPr indent="0" lvl="0" marL="457200" rtl="0" algn="l">
              <a:spcBef>
                <a:spcPts val="1200"/>
              </a:spcBef>
              <a:spcAft>
                <a:spcPts val="1200"/>
              </a:spcAft>
              <a:buNone/>
            </a:pPr>
            <a:r>
              <a:t/>
            </a:r>
            <a:endParaRPr sz="1500">
              <a:solidFill>
                <a:srgbClr val="292929"/>
              </a:solidFill>
              <a:highlight>
                <a:srgbClr val="FFFFFF"/>
              </a:highlight>
              <a:latin typeface="Georgia"/>
              <a:ea typeface="Georgia"/>
              <a:cs typeface="Georgia"/>
              <a:sym typeface="Georgia"/>
            </a:endParaRPr>
          </a:p>
        </p:txBody>
      </p:sp>
      <p:pic>
        <p:nvPicPr>
          <p:cNvPr id="112" name="Google Shape;112;p17"/>
          <p:cNvPicPr preferRelativeResize="0"/>
          <p:nvPr/>
        </p:nvPicPr>
        <p:blipFill>
          <a:blip r:embed="rId3">
            <a:alphaModFix/>
          </a:blip>
          <a:stretch>
            <a:fillRect/>
          </a:stretch>
        </p:blipFill>
        <p:spPr>
          <a:xfrm>
            <a:off x="3041700" y="2190000"/>
            <a:ext cx="3374725" cy="274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59150" y="419125"/>
            <a:ext cx="7688400" cy="59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18" name="Google Shape;118;p18"/>
          <p:cNvSpPr txBox="1"/>
          <p:nvPr/>
        </p:nvSpPr>
        <p:spPr>
          <a:xfrm>
            <a:off x="622050" y="1568025"/>
            <a:ext cx="78999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highlight>
                  <a:schemeClr val="dk1"/>
                </a:highlight>
                <a:latin typeface="Georgia"/>
                <a:ea typeface="Georgia"/>
                <a:cs typeface="Georgia"/>
                <a:sym typeface="Georgia"/>
              </a:rPr>
              <a:t>Evaluation metrics on this benchmark contains both classification and generation tasks, Its not desired to use classification accuracy to evaluate all the tasks. Following FLAN , classification choices at the end of prompts are appended and models are asked to generate answers. Thus, classification tasks can be treated as a special case of generation tasks. Accordingly, ROUGE-L is used to measure the performance of both classification and generation tasks and report the aggregated score. Exact-match score which is more suitable for tasks with short answers is used. Additionally, relaxed-match score which is a relaxed version of exact-match is computed. Specifically, ground truth answers and predictions are normalised to have all text in lowercase and remove punctuation and extra white spaces</a:t>
            </a:r>
            <a:endParaRPr>
              <a:solidFill>
                <a:schemeClr val="lt1"/>
              </a:solidFill>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39575" y="55342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Reasoning</a:t>
            </a:r>
            <a:r>
              <a:rPr lang="en"/>
              <a:t> skills transfer</a:t>
            </a:r>
            <a:endParaRPr/>
          </a:p>
        </p:txBody>
      </p:sp>
      <p:sp>
        <p:nvSpPr>
          <p:cNvPr id="124" name="Google Shape;124;p19"/>
          <p:cNvSpPr txBox="1"/>
          <p:nvPr/>
        </p:nvSpPr>
        <p:spPr>
          <a:xfrm>
            <a:off x="779000" y="1428200"/>
            <a:ext cx="7730100" cy="26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highlight>
                  <a:schemeClr val="dk1"/>
                </a:highlight>
                <a:latin typeface="Georgia"/>
                <a:ea typeface="Georgia"/>
                <a:cs typeface="Georgia"/>
                <a:sym typeface="Georgia"/>
              </a:rPr>
              <a:t>LLMs showed improved reasoning abilities on textual entailment, abductive reasoning, and analogical reasoning tasks. </a:t>
            </a:r>
            <a:endParaRPr sz="15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t/>
            </a:r>
            <a:endParaRPr sz="15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rPr lang="en" sz="1500">
                <a:solidFill>
                  <a:schemeClr val="lt1"/>
                </a:solidFill>
                <a:highlight>
                  <a:schemeClr val="dk1"/>
                </a:highlight>
                <a:latin typeface="Georgia"/>
                <a:ea typeface="Georgia"/>
                <a:cs typeface="Georgia"/>
                <a:sym typeface="Georgia"/>
              </a:rPr>
              <a:t>We find that these three skills can not be easily obtained during the pre-training stage since pre training stage only contains plain text. </a:t>
            </a:r>
            <a:endParaRPr sz="15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t/>
            </a:r>
            <a:endParaRPr sz="15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rPr lang="en" sz="1500">
                <a:solidFill>
                  <a:schemeClr val="lt1"/>
                </a:solidFill>
                <a:highlight>
                  <a:schemeClr val="dk1"/>
                </a:highlight>
                <a:latin typeface="Georgia"/>
                <a:ea typeface="Georgia"/>
                <a:cs typeface="Georgia"/>
                <a:sym typeface="Georgia"/>
              </a:rPr>
              <a:t>On the contrary, for example, common sense reasoning or spatial reasoning can be learned during pre training, while the benefits of fine tuning are not prominent.</a:t>
            </a:r>
            <a:endParaRPr>
              <a:solidFill>
                <a:schemeClr val="lt1"/>
              </a:solidFill>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800" y="473525"/>
            <a:ext cx="7688400" cy="61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0" name="Google Shape;130;p20"/>
          <p:cNvSpPr txBox="1"/>
          <p:nvPr/>
        </p:nvSpPr>
        <p:spPr>
          <a:xfrm>
            <a:off x="429450" y="1358300"/>
            <a:ext cx="71511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highlight>
                  <a:schemeClr val="dk1"/>
                </a:highlight>
                <a:latin typeface="Georgia"/>
                <a:ea typeface="Georgia"/>
                <a:cs typeface="Georgia"/>
                <a:sym typeface="Georgia"/>
              </a:rPr>
              <a:t>Using this benchmark, It is possible to further explore what is the meaning of fine tuning for these complex tasks.</a:t>
            </a:r>
            <a:endParaRPr sz="15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t/>
            </a:r>
            <a:endParaRPr sz="15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rPr lang="en" sz="1500">
                <a:solidFill>
                  <a:schemeClr val="lt1"/>
                </a:solidFill>
                <a:highlight>
                  <a:schemeClr val="dk1"/>
                </a:highlight>
                <a:latin typeface="Georgia"/>
                <a:ea typeface="Georgia"/>
                <a:cs typeface="Georgia"/>
                <a:sym typeface="Georgia"/>
              </a:rPr>
              <a:t> The above experiments reveal that LLMs do not rely on memorising training data, but are capable to learn diverse reasoning skills, such as textual entailment, abductive reasoning and analogical reasoning. While it was found that in general fine tuning yields performance improvement, It also showed some side effects. LLMs memorise the data template representation and templates seen during fine tuning, thus reducing the robustness of the model to generalized settings. </a:t>
            </a:r>
            <a:endParaRPr sz="15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t/>
            </a:r>
            <a:endParaRPr sz="1500">
              <a:solidFill>
                <a:schemeClr val="lt1"/>
              </a:solidFill>
              <a:highlight>
                <a:schemeClr val="dk1"/>
              </a:highlight>
              <a:latin typeface="Georgia"/>
              <a:ea typeface="Georgia"/>
              <a:cs typeface="Georgia"/>
              <a:sym typeface="Georgia"/>
            </a:endParaRPr>
          </a:p>
          <a:p>
            <a:pPr indent="0" lvl="0" marL="0" rtl="0" algn="l">
              <a:spcBef>
                <a:spcPts val="0"/>
              </a:spcBef>
              <a:spcAft>
                <a:spcPts val="0"/>
              </a:spcAft>
              <a:buNone/>
            </a:pPr>
            <a:r>
              <a:rPr lang="en" sz="1500">
                <a:solidFill>
                  <a:schemeClr val="lt1"/>
                </a:solidFill>
                <a:highlight>
                  <a:schemeClr val="dk1"/>
                </a:highlight>
                <a:latin typeface="Georgia"/>
                <a:ea typeface="Georgia"/>
                <a:cs typeface="Georgia"/>
                <a:sym typeface="Georgia"/>
              </a:rPr>
              <a:t>CoT-fine tuning alleviates this problem to a certain extent, but it is still less robust compared to the pre-trained model.</a:t>
            </a:r>
            <a:endParaRPr>
              <a:solidFill>
                <a:schemeClr val="lt1"/>
              </a:solidFill>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