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86" autoAdjust="0"/>
    <p:restoredTop sz="92605" autoAdjust="0"/>
  </p:normalViewPr>
  <p:slideViewPr>
    <p:cSldViewPr snapToGrid="0">
      <p:cViewPr>
        <p:scale>
          <a:sx n="59" d="100"/>
          <a:sy n="59" d="100"/>
        </p:scale>
        <p:origin x="148" y="32"/>
      </p:cViewPr>
      <p:guideLst/>
    </p:cSldViewPr>
  </p:slideViewPr>
  <p:outlineViewPr>
    <p:cViewPr>
      <p:scale>
        <a:sx n="33" d="100"/>
        <a:sy n="33" d="100"/>
      </p:scale>
      <p:origin x="0" y="-440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F29E465-D3AF-4704-806D-139776737C7A}"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1B1566-FCF4-4EBD-AF71-1992111387A5}" type="slidenum">
              <a:rPr lang="en-IN" smtClean="0"/>
              <a:t>‹#›</a:t>
            </a:fld>
            <a:endParaRPr lang="en-IN"/>
          </a:p>
        </p:txBody>
      </p:sp>
    </p:spTree>
    <p:extLst>
      <p:ext uri="{BB962C8B-B14F-4D97-AF65-F5344CB8AC3E}">
        <p14:creationId xmlns:p14="http://schemas.microsoft.com/office/powerpoint/2010/main" val="28784954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29E465-D3AF-4704-806D-139776737C7A}"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1B1566-FCF4-4EBD-AF71-1992111387A5}" type="slidenum">
              <a:rPr lang="en-IN" smtClean="0"/>
              <a:t>‹#›</a:t>
            </a:fld>
            <a:endParaRPr lang="en-IN"/>
          </a:p>
        </p:txBody>
      </p:sp>
    </p:spTree>
    <p:extLst>
      <p:ext uri="{BB962C8B-B14F-4D97-AF65-F5344CB8AC3E}">
        <p14:creationId xmlns:p14="http://schemas.microsoft.com/office/powerpoint/2010/main" val="30328664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29E465-D3AF-4704-806D-139776737C7A}"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1B1566-FCF4-4EBD-AF71-1992111387A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156676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29E465-D3AF-4704-806D-139776737C7A}"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1B1566-FCF4-4EBD-AF71-1992111387A5}" type="slidenum">
              <a:rPr lang="en-IN" smtClean="0"/>
              <a:t>‹#›</a:t>
            </a:fld>
            <a:endParaRPr lang="en-IN"/>
          </a:p>
        </p:txBody>
      </p:sp>
    </p:spTree>
    <p:extLst>
      <p:ext uri="{BB962C8B-B14F-4D97-AF65-F5344CB8AC3E}">
        <p14:creationId xmlns:p14="http://schemas.microsoft.com/office/powerpoint/2010/main" val="9327544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29E465-D3AF-4704-806D-139776737C7A}"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1B1566-FCF4-4EBD-AF71-1992111387A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734880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29E465-D3AF-4704-806D-139776737C7A}"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1B1566-FCF4-4EBD-AF71-1992111387A5}" type="slidenum">
              <a:rPr lang="en-IN" smtClean="0"/>
              <a:t>‹#›</a:t>
            </a:fld>
            <a:endParaRPr lang="en-IN"/>
          </a:p>
        </p:txBody>
      </p:sp>
    </p:spTree>
    <p:extLst>
      <p:ext uri="{BB962C8B-B14F-4D97-AF65-F5344CB8AC3E}">
        <p14:creationId xmlns:p14="http://schemas.microsoft.com/office/powerpoint/2010/main" val="38918992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29E465-D3AF-4704-806D-139776737C7A}"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1B1566-FCF4-4EBD-AF71-1992111387A5}" type="slidenum">
              <a:rPr lang="en-IN" smtClean="0"/>
              <a:t>‹#›</a:t>
            </a:fld>
            <a:endParaRPr lang="en-IN"/>
          </a:p>
        </p:txBody>
      </p:sp>
    </p:spTree>
    <p:extLst>
      <p:ext uri="{BB962C8B-B14F-4D97-AF65-F5344CB8AC3E}">
        <p14:creationId xmlns:p14="http://schemas.microsoft.com/office/powerpoint/2010/main" val="16139773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29E465-D3AF-4704-806D-139776737C7A}"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1B1566-FCF4-4EBD-AF71-1992111387A5}" type="slidenum">
              <a:rPr lang="en-IN" smtClean="0"/>
              <a:t>‹#›</a:t>
            </a:fld>
            <a:endParaRPr lang="en-IN"/>
          </a:p>
        </p:txBody>
      </p:sp>
    </p:spTree>
    <p:extLst>
      <p:ext uri="{BB962C8B-B14F-4D97-AF65-F5344CB8AC3E}">
        <p14:creationId xmlns:p14="http://schemas.microsoft.com/office/powerpoint/2010/main" val="12265960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29E465-D3AF-4704-806D-139776737C7A}"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1B1566-FCF4-4EBD-AF71-1992111387A5}" type="slidenum">
              <a:rPr lang="en-IN" smtClean="0"/>
              <a:t>‹#›</a:t>
            </a:fld>
            <a:endParaRPr lang="en-IN"/>
          </a:p>
        </p:txBody>
      </p:sp>
    </p:spTree>
    <p:extLst>
      <p:ext uri="{BB962C8B-B14F-4D97-AF65-F5344CB8AC3E}">
        <p14:creationId xmlns:p14="http://schemas.microsoft.com/office/powerpoint/2010/main" val="16580759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29E465-D3AF-4704-806D-139776737C7A}"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1B1566-FCF4-4EBD-AF71-1992111387A5}" type="slidenum">
              <a:rPr lang="en-IN" smtClean="0"/>
              <a:t>‹#›</a:t>
            </a:fld>
            <a:endParaRPr lang="en-IN"/>
          </a:p>
        </p:txBody>
      </p:sp>
    </p:spTree>
    <p:extLst>
      <p:ext uri="{BB962C8B-B14F-4D97-AF65-F5344CB8AC3E}">
        <p14:creationId xmlns:p14="http://schemas.microsoft.com/office/powerpoint/2010/main" val="15373214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29E465-D3AF-4704-806D-139776737C7A}" type="datetimeFigureOut">
              <a:rPr lang="en-IN" smtClean="0"/>
              <a:t>30-07-2024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1B1566-FCF4-4EBD-AF71-1992111387A5}" type="slidenum">
              <a:rPr lang="en-IN" smtClean="0"/>
              <a:t>‹#›</a:t>
            </a:fld>
            <a:endParaRPr lang="en-IN"/>
          </a:p>
        </p:txBody>
      </p:sp>
    </p:spTree>
    <p:extLst>
      <p:ext uri="{BB962C8B-B14F-4D97-AF65-F5344CB8AC3E}">
        <p14:creationId xmlns:p14="http://schemas.microsoft.com/office/powerpoint/2010/main" val="18229926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29E465-D3AF-4704-806D-139776737C7A}" type="datetimeFigureOut">
              <a:rPr lang="en-IN" smtClean="0"/>
              <a:t>30-07-2024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E1B1566-FCF4-4EBD-AF71-1992111387A5}" type="slidenum">
              <a:rPr lang="en-IN" smtClean="0"/>
              <a:t>‹#›</a:t>
            </a:fld>
            <a:endParaRPr lang="en-IN"/>
          </a:p>
        </p:txBody>
      </p:sp>
    </p:spTree>
    <p:extLst>
      <p:ext uri="{BB962C8B-B14F-4D97-AF65-F5344CB8AC3E}">
        <p14:creationId xmlns:p14="http://schemas.microsoft.com/office/powerpoint/2010/main" val="11962048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29E465-D3AF-4704-806D-139776737C7A}" type="datetimeFigureOut">
              <a:rPr lang="en-IN" smtClean="0"/>
              <a:t>30-07-2024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E1B1566-FCF4-4EBD-AF71-1992111387A5}" type="slidenum">
              <a:rPr lang="en-IN" smtClean="0"/>
              <a:t>‹#›</a:t>
            </a:fld>
            <a:endParaRPr lang="en-IN"/>
          </a:p>
        </p:txBody>
      </p:sp>
    </p:spTree>
    <p:extLst>
      <p:ext uri="{BB962C8B-B14F-4D97-AF65-F5344CB8AC3E}">
        <p14:creationId xmlns:p14="http://schemas.microsoft.com/office/powerpoint/2010/main" val="40409840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29E465-D3AF-4704-806D-139776737C7A}" type="datetimeFigureOut">
              <a:rPr lang="en-IN" smtClean="0"/>
              <a:t>30-07-2024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E1B1566-FCF4-4EBD-AF71-1992111387A5}" type="slidenum">
              <a:rPr lang="en-IN" smtClean="0"/>
              <a:t>‹#›</a:t>
            </a:fld>
            <a:endParaRPr lang="en-IN"/>
          </a:p>
        </p:txBody>
      </p:sp>
    </p:spTree>
    <p:extLst>
      <p:ext uri="{BB962C8B-B14F-4D97-AF65-F5344CB8AC3E}">
        <p14:creationId xmlns:p14="http://schemas.microsoft.com/office/powerpoint/2010/main" val="32516826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29E465-D3AF-4704-806D-139776737C7A}" type="datetimeFigureOut">
              <a:rPr lang="en-IN" smtClean="0"/>
              <a:t>30-07-2024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1B1566-FCF4-4EBD-AF71-1992111387A5}" type="slidenum">
              <a:rPr lang="en-IN" smtClean="0"/>
              <a:t>‹#›</a:t>
            </a:fld>
            <a:endParaRPr lang="en-IN"/>
          </a:p>
        </p:txBody>
      </p:sp>
    </p:spTree>
    <p:extLst>
      <p:ext uri="{BB962C8B-B14F-4D97-AF65-F5344CB8AC3E}">
        <p14:creationId xmlns:p14="http://schemas.microsoft.com/office/powerpoint/2010/main" val="28179055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29E465-D3AF-4704-806D-139776737C7A}" type="datetimeFigureOut">
              <a:rPr lang="en-IN" smtClean="0"/>
              <a:t>30-07-2024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1B1566-FCF4-4EBD-AF71-1992111387A5}" type="slidenum">
              <a:rPr lang="en-IN" smtClean="0"/>
              <a:t>‹#›</a:t>
            </a:fld>
            <a:endParaRPr lang="en-IN"/>
          </a:p>
        </p:txBody>
      </p:sp>
    </p:spTree>
    <p:extLst>
      <p:ext uri="{BB962C8B-B14F-4D97-AF65-F5344CB8AC3E}">
        <p14:creationId xmlns:p14="http://schemas.microsoft.com/office/powerpoint/2010/main" val="12164084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F29E465-D3AF-4704-806D-139776737C7A}" type="datetimeFigureOut">
              <a:rPr lang="en-IN" smtClean="0"/>
              <a:t>30-07-2024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E1B1566-FCF4-4EBD-AF71-1992111387A5}" type="slidenum">
              <a:rPr lang="en-IN" smtClean="0"/>
              <a:t>‹#›</a:t>
            </a:fld>
            <a:endParaRPr lang="en-IN"/>
          </a:p>
        </p:txBody>
      </p:sp>
    </p:spTree>
    <p:extLst>
      <p:ext uri="{BB962C8B-B14F-4D97-AF65-F5344CB8AC3E}">
        <p14:creationId xmlns:p14="http://schemas.microsoft.com/office/powerpoint/2010/main" val="935351421"/>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E5571-C446-8508-7B0E-12880B89D964}"/>
              </a:ext>
            </a:extLst>
          </p:cNvPr>
          <p:cNvSpPr>
            <a:spLocks noGrp="1"/>
          </p:cNvSpPr>
          <p:nvPr>
            <p:ph type="ctrTitle"/>
          </p:nvPr>
        </p:nvSpPr>
        <p:spPr>
          <a:xfrm>
            <a:off x="1507067" y="2404531"/>
            <a:ext cx="7766936" cy="1646302"/>
          </a:xfrm>
        </p:spPr>
        <p:txBody>
          <a:bodyPr/>
          <a:lstStyle/>
          <a:p>
            <a:r>
              <a:rPr lang="en-US" dirty="0">
                <a:solidFill>
                  <a:schemeClr val="tx1"/>
                </a:solidFill>
              </a:rPr>
              <a:t>Pizza Sales Analysis</a:t>
            </a:r>
            <a:endParaRPr lang="en-IN" dirty="0">
              <a:solidFill>
                <a:schemeClr val="tx1"/>
              </a:solidFill>
            </a:endParaRPr>
          </a:p>
        </p:txBody>
      </p:sp>
      <p:sp>
        <p:nvSpPr>
          <p:cNvPr id="3" name="Subtitle 2">
            <a:extLst>
              <a:ext uri="{FF2B5EF4-FFF2-40B4-BE49-F238E27FC236}">
                <a16:creationId xmlns:a16="http://schemas.microsoft.com/office/drawing/2014/main" id="{FE57A6DD-96A2-530B-ECEB-64B2C3546E6E}"/>
              </a:ext>
            </a:extLst>
          </p:cNvPr>
          <p:cNvSpPr>
            <a:spLocks noGrp="1"/>
          </p:cNvSpPr>
          <p:nvPr>
            <p:ph type="subTitle" idx="1"/>
          </p:nvPr>
        </p:nvSpPr>
        <p:spPr/>
        <p:txBody>
          <a:bodyPr>
            <a:normAutofit/>
          </a:bodyPr>
          <a:lstStyle/>
          <a:p>
            <a:r>
              <a:rPr lang="en-US" sz="2000" dirty="0">
                <a:solidFill>
                  <a:schemeClr val="tx1"/>
                </a:solidFill>
              </a:rPr>
              <a:t>Using SQL</a:t>
            </a:r>
            <a:endParaRPr lang="en-IN" sz="2000" dirty="0">
              <a:solidFill>
                <a:schemeClr val="tx1"/>
              </a:solidFill>
            </a:endParaRPr>
          </a:p>
        </p:txBody>
      </p:sp>
    </p:spTree>
    <p:extLst>
      <p:ext uri="{BB962C8B-B14F-4D97-AF65-F5344CB8AC3E}">
        <p14:creationId xmlns:p14="http://schemas.microsoft.com/office/powerpoint/2010/main" val="37904702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F4AA3-C4AD-2098-8E68-9085CCC3A012}"/>
              </a:ext>
            </a:extLst>
          </p:cNvPr>
          <p:cNvSpPr>
            <a:spLocks noGrp="1"/>
          </p:cNvSpPr>
          <p:nvPr>
            <p:ph type="title"/>
          </p:nvPr>
        </p:nvSpPr>
        <p:spPr/>
        <p:txBody>
          <a:bodyPr>
            <a:normAutofit/>
          </a:bodyPr>
          <a:lstStyle/>
          <a:p>
            <a:r>
              <a:rPr lang="en-US" sz="3200" dirty="0">
                <a:solidFill>
                  <a:schemeClr val="tx1"/>
                </a:solidFill>
              </a:rPr>
              <a:t>Q7. The distribution of orders by hours of the day</a:t>
            </a:r>
            <a:endParaRPr lang="en-IN" sz="3200" dirty="0">
              <a:solidFill>
                <a:schemeClr val="tx1"/>
              </a:solidFill>
            </a:endParaRPr>
          </a:p>
        </p:txBody>
      </p:sp>
      <p:pic>
        <p:nvPicPr>
          <p:cNvPr id="5" name="Content Placeholder 4">
            <a:extLst>
              <a:ext uri="{FF2B5EF4-FFF2-40B4-BE49-F238E27FC236}">
                <a16:creationId xmlns:a16="http://schemas.microsoft.com/office/drawing/2014/main" id="{23082919-0563-018E-F9A7-2EA54BA7CF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6835" y="2072454"/>
            <a:ext cx="6719737" cy="3881437"/>
          </a:xfrm>
        </p:spPr>
      </p:pic>
    </p:spTree>
    <p:extLst>
      <p:ext uri="{BB962C8B-B14F-4D97-AF65-F5344CB8AC3E}">
        <p14:creationId xmlns:p14="http://schemas.microsoft.com/office/powerpoint/2010/main" val="8801167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39A2E-3375-AAE1-2F3F-E8923F14A7C3}"/>
              </a:ext>
            </a:extLst>
          </p:cNvPr>
          <p:cNvSpPr>
            <a:spLocks noGrp="1"/>
          </p:cNvSpPr>
          <p:nvPr>
            <p:ph type="title"/>
          </p:nvPr>
        </p:nvSpPr>
        <p:spPr/>
        <p:txBody>
          <a:bodyPr>
            <a:normAutofit/>
          </a:bodyPr>
          <a:lstStyle/>
          <a:p>
            <a:r>
              <a:rPr lang="en-US" sz="3200" dirty="0">
                <a:solidFill>
                  <a:schemeClr val="tx1"/>
                </a:solidFill>
              </a:rPr>
              <a:t>Q8. The category-wise distribution of pizzas</a:t>
            </a:r>
            <a:endParaRPr lang="en-IN" sz="3200" dirty="0">
              <a:solidFill>
                <a:schemeClr val="tx1"/>
              </a:solidFill>
            </a:endParaRPr>
          </a:p>
        </p:txBody>
      </p:sp>
      <p:pic>
        <p:nvPicPr>
          <p:cNvPr id="5" name="Content Placeholder 4">
            <a:extLst>
              <a:ext uri="{FF2B5EF4-FFF2-40B4-BE49-F238E27FC236}">
                <a16:creationId xmlns:a16="http://schemas.microsoft.com/office/drawing/2014/main" id="{01E3A8A1-6199-4443-08B5-ACF4F1070F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3212" y="1930400"/>
            <a:ext cx="8264912" cy="3881437"/>
          </a:xfrm>
        </p:spPr>
      </p:pic>
    </p:spTree>
    <p:extLst>
      <p:ext uri="{BB962C8B-B14F-4D97-AF65-F5344CB8AC3E}">
        <p14:creationId xmlns:p14="http://schemas.microsoft.com/office/powerpoint/2010/main" val="9800475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4E47F-08B4-10DF-6622-278FE1EEB0DF}"/>
              </a:ext>
            </a:extLst>
          </p:cNvPr>
          <p:cNvSpPr>
            <a:spLocks noGrp="1"/>
          </p:cNvSpPr>
          <p:nvPr>
            <p:ph type="title"/>
          </p:nvPr>
        </p:nvSpPr>
        <p:spPr/>
        <p:txBody>
          <a:bodyPr>
            <a:normAutofit/>
          </a:bodyPr>
          <a:lstStyle/>
          <a:p>
            <a:r>
              <a:rPr lang="en-US" sz="3200" dirty="0">
                <a:solidFill>
                  <a:schemeClr val="tx1"/>
                </a:solidFill>
              </a:rPr>
              <a:t>Q9. The average number of pizzas ordered per day</a:t>
            </a:r>
            <a:endParaRPr lang="en-IN" sz="3200" dirty="0">
              <a:solidFill>
                <a:schemeClr val="tx1"/>
              </a:solidFill>
            </a:endParaRPr>
          </a:p>
        </p:txBody>
      </p:sp>
      <p:pic>
        <p:nvPicPr>
          <p:cNvPr id="5" name="Content Placeholder 4">
            <a:extLst>
              <a:ext uri="{FF2B5EF4-FFF2-40B4-BE49-F238E27FC236}">
                <a16:creationId xmlns:a16="http://schemas.microsoft.com/office/drawing/2014/main" id="{C3A3156F-4323-E172-E70D-E6D86E5306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8297" y="2160588"/>
            <a:ext cx="8455444" cy="3881437"/>
          </a:xfrm>
        </p:spPr>
      </p:pic>
    </p:spTree>
    <p:extLst>
      <p:ext uri="{BB962C8B-B14F-4D97-AF65-F5344CB8AC3E}">
        <p14:creationId xmlns:p14="http://schemas.microsoft.com/office/powerpoint/2010/main" val="22670677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03028-6918-C556-844B-51EC6B865647}"/>
              </a:ext>
            </a:extLst>
          </p:cNvPr>
          <p:cNvSpPr>
            <a:spLocks noGrp="1"/>
          </p:cNvSpPr>
          <p:nvPr>
            <p:ph type="title"/>
          </p:nvPr>
        </p:nvSpPr>
        <p:spPr/>
        <p:txBody>
          <a:bodyPr>
            <a:normAutofit/>
          </a:bodyPr>
          <a:lstStyle/>
          <a:p>
            <a:r>
              <a:rPr lang="en-US" sz="3200" dirty="0">
                <a:solidFill>
                  <a:schemeClr val="tx1"/>
                </a:solidFill>
              </a:rPr>
              <a:t>Q10. Top 3 most ordered pizza type base on revenue</a:t>
            </a:r>
            <a:endParaRPr lang="en-IN" sz="3200" dirty="0">
              <a:solidFill>
                <a:schemeClr val="tx1"/>
              </a:solidFill>
            </a:endParaRPr>
          </a:p>
        </p:txBody>
      </p:sp>
      <p:pic>
        <p:nvPicPr>
          <p:cNvPr id="5" name="Content Placeholder 4">
            <a:extLst>
              <a:ext uri="{FF2B5EF4-FFF2-40B4-BE49-F238E27FC236}">
                <a16:creationId xmlns:a16="http://schemas.microsoft.com/office/drawing/2014/main" id="{9FA60795-83EF-4074-D05C-6E3D04B439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3847" y="2061436"/>
            <a:ext cx="7591129" cy="3881437"/>
          </a:xfrm>
        </p:spPr>
      </p:pic>
    </p:spTree>
    <p:extLst>
      <p:ext uri="{BB962C8B-B14F-4D97-AF65-F5344CB8AC3E}">
        <p14:creationId xmlns:p14="http://schemas.microsoft.com/office/powerpoint/2010/main" val="3671989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C1F52-7411-A5D4-F93B-C83CD459BA01}"/>
              </a:ext>
            </a:extLst>
          </p:cNvPr>
          <p:cNvSpPr>
            <a:spLocks noGrp="1"/>
          </p:cNvSpPr>
          <p:nvPr>
            <p:ph type="title"/>
          </p:nvPr>
        </p:nvSpPr>
        <p:spPr/>
        <p:txBody>
          <a:bodyPr>
            <a:normAutofit/>
          </a:bodyPr>
          <a:lstStyle/>
          <a:p>
            <a:r>
              <a:rPr lang="en-US" sz="3200" dirty="0">
                <a:solidFill>
                  <a:schemeClr val="tx1"/>
                </a:solidFill>
              </a:rPr>
              <a:t>Q11. The percentage contribution of each pizza type to revenue</a:t>
            </a:r>
            <a:endParaRPr lang="en-IN" sz="3200" dirty="0">
              <a:solidFill>
                <a:schemeClr val="tx1"/>
              </a:solidFill>
            </a:endParaRPr>
          </a:p>
        </p:txBody>
      </p:sp>
      <p:pic>
        <p:nvPicPr>
          <p:cNvPr id="5" name="Content Placeholder 4">
            <a:extLst>
              <a:ext uri="{FF2B5EF4-FFF2-40B4-BE49-F238E27FC236}">
                <a16:creationId xmlns:a16="http://schemas.microsoft.com/office/drawing/2014/main" id="{1914F14A-3052-1656-A762-7B5A28CB73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0386" y="2061436"/>
            <a:ext cx="6117724" cy="3881437"/>
          </a:xfrm>
        </p:spPr>
      </p:pic>
    </p:spTree>
    <p:extLst>
      <p:ext uri="{BB962C8B-B14F-4D97-AF65-F5344CB8AC3E}">
        <p14:creationId xmlns:p14="http://schemas.microsoft.com/office/powerpoint/2010/main" val="28409640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5D7C9-9563-6EFF-1304-FAB29F506903}"/>
              </a:ext>
            </a:extLst>
          </p:cNvPr>
          <p:cNvSpPr>
            <a:spLocks noGrp="1"/>
          </p:cNvSpPr>
          <p:nvPr>
            <p:ph type="title"/>
          </p:nvPr>
        </p:nvSpPr>
        <p:spPr/>
        <p:txBody>
          <a:bodyPr>
            <a:normAutofit/>
          </a:bodyPr>
          <a:lstStyle/>
          <a:p>
            <a:r>
              <a:rPr lang="en-US" sz="3200" dirty="0">
                <a:solidFill>
                  <a:schemeClr val="tx1"/>
                </a:solidFill>
              </a:rPr>
              <a:t>Q12. The cumulative revenue generated over time</a:t>
            </a:r>
            <a:endParaRPr lang="en-IN" sz="3200" dirty="0">
              <a:solidFill>
                <a:schemeClr val="tx1"/>
              </a:solidFill>
            </a:endParaRPr>
          </a:p>
        </p:txBody>
      </p:sp>
      <p:pic>
        <p:nvPicPr>
          <p:cNvPr id="5" name="Content Placeholder 4">
            <a:extLst>
              <a:ext uri="{FF2B5EF4-FFF2-40B4-BE49-F238E27FC236}">
                <a16:creationId xmlns:a16="http://schemas.microsoft.com/office/drawing/2014/main" id="{F10BB098-9C0C-7822-4A81-62FDFCD88D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7192" y="2017368"/>
            <a:ext cx="6260381" cy="3881437"/>
          </a:xfrm>
        </p:spPr>
      </p:pic>
    </p:spTree>
    <p:extLst>
      <p:ext uri="{BB962C8B-B14F-4D97-AF65-F5344CB8AC3E}">
        <p14:creationId xmlns:p14="http://schemas.microsoft.com/office/powerpoint/2010/main" val="8782920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BB2F7-9965-FD37-51CD-47388D363009}"/>
              </a:ext>
            </a:extLst>
          </p:cNvPr>
          <p:cNvSpPr>
            <a:spLocks noGrp="1"/>
          </p:cNvSpPr>
          <p:nvPr>
            <p:ph type="title"/>
          </p:nvPr>
        </p:nvSpPr>
        <p:spPr/>
        <p:txBody>
          <a:bodyPr>
            <a:normAutofit/>
          </a:bodyPr>
          <a:lstStyle/>
          <a:p>
            <a:r>
              <a:rPr lang="en-US" sz="3200" dirty="0">
                <a:solidFill>
                  <a:schemeClr val="tx1"/>
                </a:solidFill>
              </a:rPr>
              <a:t>Q13. The top 3 most ordered pizza type based on revenue for each pizza category</a:t>
            </a:r>
            <a:endParaRPr lang="en-IN" sz="3200" dirty="0">
              <a:solidFill>
                <a:schemeClr val="tx1"/>
              </a:solidFill>
            </a:endParaRPr>
          </a:p>
        </p:txBody>
      </p:sp>
      <p:pic>
        <p:nvPicPr>
          <p:cNvPr id="5" name="Content Placeholder 4">
            <a:extLst>
              <a:ext uri="{FF2B5EF4-FFF2-40B4-BE49-F238E27FC236}">
                <a16:creationId xmlns:a16="http://schemas.microsoft.com/office/drawing/2014/main" id="{393FAA5A-3CD5-5A47-EB52-A14F03BF43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2130" y="1930400"/>
            <a:ext cx="6190506" cy="3881437"/>
          </a:xfrm>
        </p:spPr>
      </p:pic>
    </p:spTree>
    <p:extLst>
      <p:ext uri="{BB962C8B-B14F-4D97-AF65-F5344CB8AC3E}">
        <p14:creationId xmlns:p14="http://schemas.microsoft.com/office/powerpoint/2010/main" val="28320574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CA0B3-E75A-52DB-8214-7C5637D3EF93}"/>
              </a:ext>
            </a:extLst>
          </p:cNvPr>
          <p:cNvSpPr>
            <a:spLocks noGrp="1"/>
          </p:cNvSpPr>
          <p:nvPr>
            <p:ph type="title"/>
          </p:nvPr>
        </p:nvSpPr>
        <p:spPr/>
        <p:txBody>
          <a:bodyPr/>
          <a:lstStyle/>
          <a:p>
            <a:r>
              <a:rPr lang="en-US" dirty="0">
                <a:solidFill>
                  <a:schemeClr val="tx1"/>
                </a:solidFill>
              </a:rPr>
              <a:t>Recommendations:-</a:t>
            </a:r>
            <a:endParaRPr lang="en-IN" dirty="0">
              <a:solidFill>
                <a:schemeClr val="tx1"/>
              </a:solidFill>
            </a:endParaRPr>
          </a:p>
        </p:txBody>
      </p:sp>
      <p:sp>
        <p:nvSpPr>
          <p:cNvPr id="3" name="Content Placeholder 2">
            <a:extLst>
              <a:ext uri="{FF2B5EF4-FFF2-40B4-BE49-F238E27FC236}">
                <a16:creationId xmlns:a16="http://schemas.microsoft.com/office/drawing/2014/main" id="{0ED6A954-9C15-E576-51AF-D9D91843AF7C}"/>
              </a:ext>
            </a:extLst>
          </p:cNvPr>
          <p:cNvSpPr>
            <a:spLocks noGrp="1"/>
          </p:cNvSpPr>
          <p:nvPr>
            <p:ph idx="1"/>
          </p:nvPr>
        </p:nvSpPr>
        <p:spPr>
          <a:xfrm>
            <a:off x="677334" y="1725160"/>
            <a:ext cx="8596668" cy="3880773"/>
          </a:xfrm>
        </p:spPr>
        <p:txBody>
          <a:bodyPr/>
          <a:lstStyle/>
          <a:p>
            <a:r>
              <a:rPr lang="en-US" dirty="0"/>
              <a:t>Since large pizzas are the most ordered, consider offering deals and combos to encourage more purchases.</a:t>
            </a:r>
          </a:p>
          <a:p>
            <a:r>
              <a:rPr lang="en-US" dirty="0"/>
              <a:t>Considering the success of the Thai Chicken and Barbecue Chicken pizzas, explore adding new variations or seasonal specialties within the chicken category.</a:t>
            </a:r>
          </a:p>
          <a:p>
            <a:r>
              <a:rPr lang="en-US" dirty="0"/>
              <a:t>Leverage the popularity of large pizzas by suggesting upsells, such as extra toppings, side dishes, or beverages.</a:t>
            </a:r>
          </a:p>
          <a:p>
            <a:r>
              <a:rPr lang="en-US" dirty="0"/>
              <a:t>Actively seek customer feedback on the Greek Pizza XXL size and other premium items to understand their appeal and areas for improvement.</a:t>
            </a:r>
          </a:p>
        </p:txBody>
      </p:sp>
    </p:spTree>
    <p:extLst>
      <p:ext uri="{BB962C8B-B14F-4D97-AF65-F5344CB8AC3E}">
        <p14:creationId xmlns:p14="http://schemas.microsoft.com/office/powerpoint/2010/main" val="25225407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27537-DE34-9161-74AC-2EC2C0080B34}"/>
              </a:ext>
            </a:extLst>
          </p:cNvPr>
          <p:cNvSpPr>
            <a:spLocks noGrp="1"/>
          </p:cNvSpPr>
          <p:nvPr>
            <p:ph type="title"/>
          </p:nvPr>
        </p:nvSpPr>
        <p:spPr/>
        <p:txBody>
          <a:bodyPr/>
          <a:lstStyle/>
          <a:p>
            <a:r>
              <a:rPr lang="en-US" dirty="0">
                <a:solidFill>
                  <a:schemeClr val="tx1"/>
                </a:solidFill>
              </a:rPr>
              <a:t>Thank You.</a:t>
            </a:r>
            <a:endParaRPr lang="en-IN" dirty="0">
              <a:solidFill>
                <a:schemeClr val="tx1"/>
              </a:solidFill>
            </a:endParaRPr>
          </a:p>
        </p:txBody>
      </p:sp>
    </p:spTree>
    <p:extLst>
      <p:ext uri="{BB962C8B-B14F-4D97-AF65-F5344CB8AC3E}">
        <p14:creationId xmlns:p14="http://schemas.microsoft.com/office/powerpoint/2010/main" val="31789836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06B8-4F29-09E9-FE42-2DF91EA6F6B2}"/>
              </a:ext>
            </a:extLst>
          </p:cNvPr>
          <p:cNvSpPr>
            <a:spLocks noGrp="1"/>
          </p:cNvSpPr>
          <p:nvPr>
            <p:ph type="title"/>
          </p:nvPr>
        </p:nvSpPr>
        <p:spPr/>
        <p:txBody>
          <a:bodyPr/>
          <a:lstStyle/>
          <a:p>
            <a:r>
              <a:rPr lang="en-US" dirty="0">
                <a:solidFill>
                  <a:schemeClr val="tx1"/>
                </a:solidFill>
              </a:rPr>
              <a:t>Overview:-</a:t>
            </a:r>
            <a:endParaRPr lang="en-IN" dirty="0">
              <a:solidFill>
                <a:schemeClr val="tx1"/>
              </a:solidFill>
            </a:endParaRPr>
          </a:p>
        </p:txBody>
      </p:sp>
      <p:sp>
        <p:nvSpPr>
          <p:cNvPr id="3" name="Content Placeholder 2">
            <a:extLst>
              <a:ext uri="{FF2B5EF4-FFF2-40B4-BE49-F238E27FC236}">
                <a16:creationId xmlns:a16="http://schemas.microsoft.com/office/drawing/2014/main" id="{EDA3152B-9258-2DC9-CBF3-BA6BF14DEEF7}"/>
              </a:ext>
            </a:extLst>
          </p:cNvPr>
          <p:cNvSpPr>
            <a:spLocks noGrp="1"/>
          </p:cNvSpPr>
          <p:nvPr>
            <p:ph idx="1"/>
          </p:nvPr>
        </p:nvSpPr>
        <p:spPr>
          <a:xfrm>
            <a:off x="379879" y="1930400"/>
            <a:ext cx="8596668" cy="3880773"/>
          </a:xfrm>
        </p:spPr>
        <p:txBody>
          <a:bodyPr>
            <a:normAutofit/>
          </a:bodyPr>
          <a:lstStyle/>
          <a:p>
            <a:r>
              <a:rPr lang="en-US" sz="2400" dirty="0">
                <a:solidFill>
                  <a:schemeClr val="tx1"/>
                </a:solidFill>
              </a:rPr>
              <a:t>The goal of this SQL project is to analyze pizza sales data to gain insights into customer behavior, popular pizza types, sales trends, and overall performance. The analysis will be performed using four tables: </a:t>
            </a:r>
            <a:r>
              <a:rPr lang="en-US" sz="2400" dirty="0" err="1">
                <a:solidFill>
                  <a:schemeClr val="tx1"/>
                </a:solidFill>
              </a:rPr>
              <a:t>order_details</a:t>
            </a:r>
            <a:r>
              <a:rPr lang="en-US" sz="2400" dirty="0">
                <a:solidFill>
                  <a:schemeClr val="tx1"/>
                </a:solidFill>
              </a:rPr>
              <a:t>, orders, </a:t>
            </a:r>
            <a:r>
              <a:rPr lang="en-US" sz="2400" dirty="0" err="1">
                <a:solidFill>
                  <a:schemeClr val="tx1"/>
                </a:solidFill>
              </a:rPr>
              <a:t>pizza_type</a:t>
            </a:r>
            <a:r>
              <a:rPr lang="en-US" sz="2400" dirty="0">
                <a:solidFill>
                  <a:schemeClr val="tx1"/>
                </a:solidFill>
              </a:rPr>
              <a:t>, and pizza.</a:t>
            </a:r>
            <a:endParaRPr lang="en-IN" sz="2400" dirty="0">
              <a:solidFill>
                <a:schemeClr val="tx1"/>
              </a:solidFill>
            </a:endParaRPr>
          </a:p>
        </p:txBody>
      </p:sp>
    </p:spTree>
    <p:extLst>
      <p:ext uri="{BB962C8B-B14F-4D97-AF65-F5344CB8AC3E}">
        <p14:creationId xmlns:p14="http://schemas.microsoft.com/office/powerpoint/2010/main" val="12800741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DF802-4EB5-4F9A-0048-86E5FC836548}"/>
              </a:ext>
            </a:extLst>
          </p:cNvPr>
          <p:cNvSpPr>
            <a:spLocks noGrp="1"/>
          </p:cNvSpPr>
          <p:nvPr>
            <p:ph type="title"/>
          </p:nvPr>
        </p:nvSpPr>
        <p:spPr/>
        <p:txBody>
          <a:bodyPr/>
          <a:lstStyle/>
          <a:p>
            <a:r>
              <a:rPr lang="en-US" dirty="0">
                <a:solidFill>
                  <a:schemeClr val="tx1"/>
                </a:solidFill>
              </a:rPr>
              <a:t>Dataset:-</a:t>
            </a:r>
            <a:endParaRPr lang="en-IN" dirty="0">
              <a:solidFill>
                <a:schemeClr val="tx1"/>
              </a:solidFill>
            </a:endParaRPr>
          </a:p>
        </p:txBody>
      </p:sp>
      <p:sp>
        <p:nvSpPr>
          <p:cNvPr id="3" name="Content Placeholder 2">
            <a:extLst>
              <a:ext uri="{FF2B5EF4-FFF2-40B4-BE49-F238E27FC236}">
                <a16:creationId xmlns:a16="http://schemas.microsoft.com/office/drawing/2014/main" id="{4A2F2A94-E168-9D1B-1CF3-0097CEFCC611}"/>
              </a:ext>
            </a:extLst>
          </p:cNvPr>
          <p:cNvSpPr>
            <a:spLocks noGrp="1"/>
          </p:cNvSpPr>
          <p:nvPr>
            <p:ph idx="1"/>
          </p:nvPr>
        </p:nvSpPr>
        <p:spPr>
          <a:xfrm>
            <a:off x="677334" y="1643450"/>
            <a:ext cx="9245142" cy="4287794"/>
          </a:xfrm>
        </p:spPr>
        <p:txBody>
          <a:bodyPr numCol="2">
            <a:normAutofit fontScale="70000" lnSpcReduction="20000"/>
          </a:bodyPr>
          <a:lstStyle/>
          <a:p>
            <a:r>
              <a:rPr lang="en-US" sz="2600" b="1" dirty="0"/>
              <a:t>1. </a:t>
            </a:r>
            <a:r>
              <a:rPr lang="en-US" sz="2600" b="1" dirty="0" err="1"/>
              <a:t>order_details</a:t>
            </a:r>
            <a:endParaRPr lang="en-US" sz="2600" b="1" dirty="0"/>
          </a:p>
          <a:p>
            <a:r>
              <a:rPr lang="en-US" sz="1900" dirty="0"/>
              <a:t>• </a:t>
            </a:r>
            <a:r>
              <a:rPr lang="en-US" sz="1900" dirty="0" err="1"/>
              <a:t>order_details_id</a:t>
            </a:r>
            <a:r>
              <a:rPr lang="en-US" sz="1900" dirty="0"/>
              <a:t>: Unique identifier for the order detail.</a:t>
            </a:r>
          </a:p>
          <a:p>
            <a:r>
              <a:rPr lang="en-US" sz="1900" dirty="0"/>
              <a:t>• </a:t>
            </a:r>
            <a:r>
              <a:rPr lang="en-US" sz="1900" dirty="0" err="1"/>
              <a:t>order_id</a:t>
            </a:r>
            <a:r>
              <a:rPr lang="en-US" sz="1900" dirty="0"/>
              <a:t>: Identifier linking to the orders table.</a:t>
            </a:r>
          </a:p>
          <a:p>
            <a:r>
              <a:rPr lang="en-US" sz="1900" dirty="0"/>
              <a:t>• </a:t>
            </a:r>
            <a:r>
              <a:rPr lang="en-US" sz="1900" dirty="0" err="1"/>
              <a:t>pizza_id</a:t>
            </a:r>
            <a:r>
              <a:rPr lang="en-US" sz="1900" dirty="0"/>
              <a:t>: Identifier linking to the pizza table.</a:t>
            </a:r>
          </a:p>
          <a:p>
            <a:r>
              <a:rPr lang="en-US" sz="1900" dirty="0"/>
              <a:t>• quantity: Number of pizzas ordered.</a:t>
            </a:r>
          </a:p>
          <a:p>
            <a:endParaRPr lang="en-US" dirty="0"/>
          </a:p>
          <a:p>
            <a:r>
              <a:rPr lang="en-US" sz="2600" b="1" dirty="0"/>
              <a:t>2. orders</a:t>
            </a:r>
          </a:p>
          <a:p>
            <a:r>
              <a:rPr lang="en-US" sz="1900" dirty="0"/>
              <a:t>• </a:t>
            </a:r>
            <a:r>
              <a:rPr lang="en-US" sz="1900" dirty="0" err="1"/>
              <a:t>order_id</a:t>
            </a:r>
            <a:r>
              <a:rPr lang="en-US" sz="1900" dirty="0"/>
              <a:t>: Unique identifier for the order.</a:t>
            </a:r>
          </a:p>
          <a:p>
            <a:r>
              <a:rPr lang="en-US" sz="1900" dirty="0"/>
              <a:t>• date: Date the order was placed.</a:t>
            </a:r>
          </a:p>
          <a:p>
            <a:r>
              <a:rPr lang="en-US" sz="1900" dirty="0"/>
              <a:t>• time: Time the order was placed.</a:t>
            </a:r>
          </a:p>
          <a:p>
            <a:endParaRPr lang="en-US" sz="1900" dirty="0"/>
          </a:p>
          <a:p>
            <a:endParaRPr lang="en-IN" dirty="0"/>
          </a:p>
          <a:p>
            <a:endParaRPr lang="en-IN" sz="2600" b="1" dirty="0"/>
          </a:p>
          <a:p>
            <a:r>
              <a:rPr lang="en-IN" sz="2600" b="1" dirty="0"/>
              <a:t>3.pizza_type</a:t>
            </a:r>
          </a:p>
          <a:p>
            <a:r>
              <a:rPr lang="en-IN" sz="1900" dirty="0"/>
              <a:t>• </a:t>
            </a:r>
            <a:r>
              <a:rPr lang="en-IN" sz="1900" dirty="0" err="1"/>
              <a:t>pizza_type_id</a:t>
            </a:r>
            <a:r>
              <a:rPr lang="en-IN" sz="1900" dirty="0"/>
              <a:t>: Unique identifier for the pizza type.</a:t>
            </a:r>
          </a:p>
          <a:p>
            <a:r>
              <a:rPr lang="en-IN" sz="1900" dirty="0"/>
              <a:t>• name: Name of the pizza.</a:t>
            </a:r>
          </a:p>
          <a:p>
            <a:r>
              <a:rPr lang="en-IN" sz="1900" dirty="0"/>
              <a:t>• category: Category of the pizza (e.g., vegetarian, meat, etc.).</a:t>
            </a:r>
          </a:p>
          <a:p>
            <a:pPr marL="342900" lvl="1" indent="-342900"/>
            <a:r>
              <a:rPr lang="en-IN" sz="1900" dirty="0"/>
              <a:t>• ingredients: List of ingredients used in the pizza.</a:t>
            </a:r>
          </a:p>
          <a:p>
            <a:pPr marL="457200" lvl="1" indent="0">
              <a:buNone/>
            </a:pPr>
            <a:endParaRPr lang="en-IN" dirty="0"/>
          </a:p>
          <a:p>
            <a:pPr marL="342900" lvl="1" indent="-342900"/>
            <a:r>
              <a:rPr lang="en-IN" sz="2600" b="1" dirty="0"/>
              <a:t>4. pizza</a:t>
            </a:r>
          </a:p>
          <a:p>
            <a:pPr marL="342900" lvl="1" indent="-342900"/>
            <a:r>
              <a:rPr lang="en-IN" sz="1900" dirty="0"/>
              <a:t>• </a:t>
            </a:r>
            <a:r>
              <a:rPr lang="en-IN" sz="1900" dirty="0" err="1"/>
              <a:t>pizza_id</a:t>
            </a:r>
            <a:r>
              <a:rPr lang="en-IN" sz="1900" dirty="0"/>
              <a:t>: Unique identifier for the pizza.</a:t>
            </a:r>
          </a:p>
          <a:p>
            <a:pPr marL="342900" lvl="1" indent="-342900"/>
            <a:r>
              <a:rPr lang="en-IN" sz="1900" dirty="0"/>
              <a:t>• </a:t>
            </a:r>
            <a:r>
              <a:rPr lang="en-IN" sz="1900" dirty="0" err="1"/>
              <a:t>pizza_type_id</a:t>
            </a:r>
            <a:r>
              <a:rPr lang="en-IN" sz="1900" dirty="0"/>
              <a:t>: Identifier linking to the </a:t>
            </a:r>
            <a:r>
              <a:rPr lang="en-IN" sz="1900" dirty="0" err="1"/>
              <a:t>pizza_type</a:t>
            </a:r>
            <a:r>
              <a:rPr lang="en-IN" sz="1900" dirty="0"/>
              <a:t> table.</a:t>
            </a:r>
          </a:p>
          <a:p>
            <a:pPr marL="342900" lvl="1" indent="-342900"/>
            <a:r>
              <a:rPr lang="en-IN" sz="1900" dirty="0"/>
              <a:t>• size: Size of the pizza (e.g., small, medium, large).</a:t>
            </a:r>
          </a:p>
          <a:p>
            <a:pPr marL="342900" lvl="1" indent="-342900"/>
            <a:r>
              <a:rPr lang="en-IN" sz="1900" dirty="0"/>
              <a:t>• price: Price of the pizza.</a:t>
            </a:r>
          </a:p>
        </p:txBody>
      </p:sp>
    </p:spTree>
    <p:extLst>
      <p:ext uri="{BB962C8B-B14F-4D97-AF65-F5344CB8AC3E}">
        <p14:creationId xmlns:p14="http://schemas.microsoft.com/office/powerpoint/2010/main" val="36636584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9FA47-1FD9-F600-3329-5AAC76C072DD}"/>
              </a:ext>
            </a:extLst>
          </p:cNvPr>
          <p:cNvSpPr>
            <a:spLocks noGrp="1"/>
          </p:cNvSpPr>
          <p:nvPr>
            <p:ph type="title"/>
          </p:nvPr>
        </p:nvSpPr>
        <p:spPr/>
        <p:txBody>
          <a:bodyPr>
            <a:normAutofit/>
          </a:bodyPr>
          <a:lstStyle/>
          <a:p>
            <a:r>
              <a:rPr lang="en-US" sz="3200" dirty="0">
                <a:solidFill>
                  <a:schemeClr val="tx1"/>
                </a:solidFill>
              </a:rPr>
              <a:t>Q1. The total number of order place</a:t>
            </a:r>
            <a:endParaRPr lang="en-IN" sz="3200" dirty="0">
              <a:solidFill>
                <a:schemeClr val="tx1"/>
              </a:solidFill>
            </a:endParaRPr>
          </a:p>
        </p:txBody>
      </p:sp>
      <p:pic>
        <p:nvPicPr>
          <p:cNvPr id="5" name="Content Placeholder 4">
            <a:extLst>
              <a:ext uri="{FF2B5EF4-FFF2-40B4-BE49-F238E27FC236}">
                <a16:creationId xmlns:a16="http://schemas.microsoft.com/office/drawing/2014/main" id="{33B8D16E-38E0-FBF1-1544-CF82A41660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930400"/>
            <a:ext cx="8596312" cy="3590089"/>
          </a:xfrm>
        </p:spPr>
      </p:pic>
    </p:spTree>
    <p:extLst>
      <p:ext uri="{BB962C8B-B14F-4D97-AF65-F5344CB8AC3E}">
        <p14:creationId xmlns:p14="http://schemas.microsoft.com/office/powerpoint/2010/main" val="22582653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58FF8-A6B4-3C0C-FFDB-E489569ADB04}"/>
              </a:ext>
            </a:extLst>
          </p:cNvPr>
          <p:cNvSpPr>
            <a:spLocks noGrp="1"/>
          </p:cNvSpPr>
          <p:nvPr>
            <p:ph type="title"/>
          </p:nvPr>
        </p:nvSpPr>
        <p:spPr>
          <a:xfrm>
            <a:off x="677334" y="609600"/>
            <a:ext cx="8510734" cy="1320800"/>
          </a:xfrm>
        </p:spPr>
        <p:txBody>
          <a:bodyPr>
            <a:normAutofit/>
          </a:bodyPr>
          <a:lstStyle/>
          <a:p>
            <a:r>
              <a:rPr lang="en-US" sz="3200" dirty="0">
                <a:solidFill>
                  <a:schemeClr val="tx1"/>
                </a:solidFill>
              </a:rPr>
              <a:t>Q2. The total revenue generated from pizza sales</a:t>
            </a:r>
            <a:endParaRPr lang="en-IN" sz="3200" dirty="0">
              <a:solidFill>
                <a:schemeClr val="tx1"/>
              </a:solidFill>
            </a:endParaRPr>
          </a:p>
        </p:txBody>
      </p:sp>
      <p:pic>
        <p:nvPicPr>
          <p:cNvPr id="5" name="Content Placeholder 4">
            <a:extLst>
              <a:ext uri="{FF2B5EF4-FFF2-40B4-BE49-F238E27FC236}">
                <a16:creationId xmlns:a16="http://schemas.microsoft.com/office/drawing/2014/main" id="{718806E9-85B7-F995-2D71-ECF4D96D0C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8038" y="2072453"/>
            <a:ext cx="7734950" cy="3881437"/>
          </a:xfrm>
        </p:spPr>
      </p:pic>
    </p:spTree>
    <p:extLst>
      <p:ext uri="{BB962C8B-B14F-4D97-AF65-F5344CB8AC3E}">
        <p14:creationId xmlns:p14="http://schemas.microsoft.com/office/powerpoint/2010/main" val="631209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C42C2-AABD-3B32-F880-0A5984D4CB53}"/>
              </a:ext>
            </a:extLst>
          </p:cNvPr>
          <p:cNvSpPr>
            <a:spLocks noGrp="1"/>
          </p:cNvSpPr>
          <p:nvPr>
            <p:ph type="title"/>
          </p:nvPr>
        </p:nvSpPr>
        <p:spPr/>
        <p:txBody>
          <a:bodyPr>
            <a:normAutofit/>
          </a:bodyPr>
          <a:lstStyle/>
          <a:p>
            <a:r>
              <a:rPr lang="en-US" sz="3200" dirty="0">
                <a:solidFill>
                  <a:schemeClr val="tx1"/>
                </a:solidFill>
              </a:rPr>
              <a:t>Q3. The highest priced pizza</a:t>
            </a:r>
            <a:endParaRPr lang="en-IN" sz="3200" dirty="0">
              <a:solidFill>
                <a:schemeClr val="tx1"/>
              </a:solidFill>
            </a:endParaRPr>
          </a:p>
        </p:txBody>
      </p:sp>
      <p:pic>
        <p:nvPicPr>
          <p:cNvPr id="5" name="Content Placeholder 4">
            <a:extLst>
              <a:ext uri="{FF2B5EF4-FFF2-40B4-BE49-F238E27FC236}">
                <a16:creationId xmlns:a16="http://schemas.microsoft.com/office/drawing/2014/main" id="{38F4918E-5F13-791B-F36C-DBCDC3CFA7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6976" y="2017369"/>
            <a:ext cx="7252331" cy="3881437"/>
          </a:xfrm>
        </p:spPr>
      </p:pic>
    </p:spTree>
    <p:extLst>
      <p:ext uri="{BB962C8B-B14F-4D97-AF65-F5344CB8AC3E}">
        <p14:creationId xmlns:p14="http://schemas.microsoft.com/office/powerpoint/2010/main" val="24494728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FD201-5358-3E3B-3EF2-215C72656013}"/>
              </a:ext>
            </a:extLst>
          </p:cNvPr>
          <p:cNvSpPr>
            <a:spLocks noGrp="1"/>
          </p:cNvSpPr>
          <p:nvPr>
            <p:ph type="title"/>
          </p:nvPr>
        </p:nvSpPr>
        <p:spPr/>
        <p:txBody>
          <a:bodyPr>
            <a:normAutofit/>
          </a:bodyPr>
          <a:lstStyle/>
          <a:p>
            <a:r>
              <a:rPr lang="en-US" sz="3200" dirty="0">
                <a:solidFill>
                  <a:schemeClr val="tx1"/>
                </a:solidFill>
              </a:rPr>
              <a:t>Q4. The most common pizza size ordered</a:t>
            </a:r>
            <a:endParaRPr lang="en-IN" sz="3200" dirty="0">
              <a:solidFill>
                <a:schemeClr val="tx1"/>
              </a:solidFill>
            </a:endParaRPr>
          </a:p>
        </p:txBody>
      </p:sp>
      <p:pic>
        <p:nvPicPr>
          <p:cNvPr id="5" name="Content Placeholder 4">
            <a:extLst>
              <a:ext uri="{FF2B5EF4-FFF2-40B4-BE49-F238E27FC236}">
                <a16:creationId xmlns:a16="http://schemas.microsoft.com/office/drawing/2014/main" id="{971F6192-AC8C-D767-A3F2-EBB0E3A6A8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2134" y="1878070"/>
            <a:ext cx="7310150" cy="3881437"/>
          </a:xfrm>
        </p:spPr>
      </p:pic>
    </p:spTree>
    <p:extLst>
      <p:ext uri="{BB962C8B-B14F-4D97-AF65-F5344CB8AC3E}">
        <p14:creationId xmlns:p14="http://schemas.microsoft.com/office/powerpoint/2010/main" val="14287925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D1EB2-15C5-81A6-32CE-8B9A0DEE2305}"/>
              </a:ext>
            </a:extLst>
          </p:cNvPr>
          <p:cNvSpPr>
            <a:spLocks noGrp="1"/>
          </p:cNvSpPr>
          <p:nvPr>
            <p:ph type="title"/>
          </p:nvPr>
        </p:nvSpPr>
        <p:spPr/>
        <p:txBody>
          <a:bodyPr>
            <a:normAutofit/>
          </a:bodyPr>
          <a:lstStyle/>
          <a:p>
            <a:r>
              <a:rPr lang="en-US" sz="3200" dirty="0">
                <a:solidFill>
                  <a:schemeClr val="tx1"/>
                </a:solidFill>
              </a:rPr>
              <a:t>Q5. The top 5 most ordered pizza types along their quantities</a:t>
            </a:r>
            <a:endParaRPr lang="en-IN" sz="3200" dirty="0">
              <a:solidFill>
                <a:schemeClr val="tx1"/>
              </a:solidFill>
            </a:endParaRPr>
          </a:p>
        </p:txBody>
      </p:sp>
      <p:pic>
        <p:nvPicPr>
          <p:cNvPr id="5" name="Content Placeholder 4">
            <a:extLst>
              <a:ext uri="{FF2B5EF4-FFF2-40B4-BE49-F238E27FC236}">
                <a16:creationId xmlns:a16="http://schemas.microsoft.com/office/drawing/2014/main" id="{CB33FB0A-92FF-3C23-F214-19D21E01AF6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798324" y="2083470"/>
            <a:ext cx="7341837" cy="3881437"/>
          </a:xfrm>
        </p:spPr>
      </p:pic>
    </p:spTree>
    <p:extLst>
      <p:ext uri="{BB962C8B-B14F-4D97-AF65-F5344CB8AC3E}">
        <p14:creationId xmlns:p14="http://schemas.microsoft.com/office/powerpoint/2010/main" val="24452913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53149-EEC8-5969-2050-0B3BBCE596E4}"/>
              </a:ext>
            </a:extLst>
          </p:cNvPr>
          <p:cNvSpPr>
            <a:spLocks noGrp="1"/>
          </p:cNvSpPr>
          <p:nvPr>
            <p:ph type="title"/>
          </p:nvPr>
        </p:nvSpPr>
        <p:spPr/>
        <p:txBody>
          <a:bodyPr>
            <a:normAutofit/>
          </a:bodyPr>
          <a:lstStyle/>
          <a:p>
            <a:r>
              <a:rPr lang="en-US" sz="3200" dirty="0">
                <a:solidFill>
                  <a:schemeClr val="tx1"/>
                </a:solidFill>
              </a:rPr>
              <a:t>Q6. The quantity of each pizza categories ordered</a:t>
            </a:r>
            <a:endParaRPr lang="en-IN" sz="3200" dirty="0">
              <a:solidFill>
                <a:schemeClr val="tx1"/>
              </a:solidFill>
            </a:endParaRPr>
          </a:p>
        </p:txBody>
      </p:sp>
      <p:pic>
        <p:nvPicPr>
          <p:cNvPr id="5" name="Content Placeholder 4">
            <a:extLst>
              <a:ext uri="{FF2B5EF4-FFF2-40B4-BE49-F238E27FC236}">
                <a16:creationId xmlns:a16="http://schemas.microsoft.com/office/drawing/2014/main" id="{9B16FD45-9953-B186-0CB6-F343E2A564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8826" y="2050420"/>
            <a:ext cx="7488969" cy="3881437"/>
          </a:xfrm>
        </p:spPr>
      </p:pic>
    </p:spTree>
    <p:extLst>
      <p:ext uri="{BB962C8B-B14F-4D97-AF65-F5344CB8AC3E}">
        <p14:creationId xmlns:p14="http://schemas.microsoft.com/office/powerpoint/2010/main" val="8536529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Facet">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395</TotalTime>
  <Words>473</Words>
  <Application>Microsoft Office PowerPoint</Application>
  <PresentationFormat>Widescreen</PresentationFormat>
  <Paragraphs>48</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Trebuchet MS</vt:lpstr>
      <vt:lpstr>Wingdings 3</vt:lpstr>
      <vt:lpstr>Facet</vt:lpstr>
      <vt:lpstr>Pizza Sales Analysis</vt:lpstr>
      <vt:lpstr>Overview:-</vt:lpstr>
      <vt:lpstr>Dataset:-</vt:lpstr>
      <vt:lpstr>Q1. The total number of order place</vt:lpstr>
      <vt:lpstr>Q2. The total revenue generated from pizza sales</vt:lpstr>
      <vt:lpstr>Q3. The highest priced pizza</vt:lpstr>
      <vt:lpstr>Q4. The most common pizza size ordered</vt:lpstr>
      <vt:lpstr>Q5. The top 5 most ordered pizza types along their quantities</vt:lpstr>
      <vt:lpstr>Q6. The quantity of each pizza categories ordered</vt:lpstr>
      <vt:lpstr>Q7. The distribution of orders by hours of the day</vt:lpstr>
      <vt:lpstr>Q8. The category-wise distribution of pizzas</vt:lpstr>
      <vt:lpstr>Q9. The average number of pizzas ordered per day</vt:lpstr>
      <vt:lpstr>Q10. Top 3 most ordered pizza type base on revenue</vt:lpstr>
      <vt:lpstr>Q11. The percentage contribution of each pizza type to revenue</vt:lpstr>
      <vt:lpstr>Q12. The cumulative revenue generated over time</vt:lpstr>
      <vt:lpstr>Q13. The top 3 most ordered pizza type based on revenue for each pizza category</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HP</dc:creator>
  <cp:lastModifiedBy>HP</cp:lastModifiedBy>
  <cp:revision>11</cp:revision>
  <dcterms:created xsi:type="dcterms:W3CDTF">2024-07-29T11:05:12Z</dcterms:created>
  <dcterms:modified xsi:type="dcterms:W3CDTF">2024-07-30T09:44:07Z</dcterms:modified>
</cp:coreProperties>
</file>