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67" r:id="rId4"/>
    <p:sldId id="268" r:id="rId5"/>
    <p:sldId id="264"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41623-A064-4BED-B073-BA4D61433402}" type="datetime1">
              <a:rPr lang="en-US" smtClean="0"/>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382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773712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7376121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97707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836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08324-A84C-4A45-93B6-78D079CCE772}" type="datetime1">
              <a:rPr lang="en-US" smtClean="0"/>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707832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08324-A84C-4A45-93B6-78D079CCE772}" type="datetime1">
              <a:rPr lang="en-US" smtClean="0"/>
              <a:t>8/10/2024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878182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8/10/2024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93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DBD1799-ACB5-4CB2-86A2-5C574F1C8706}" type="datetime1">
              <a:rPr lang="en-US" smtClean="0"/>
              <a:t>8/10/2024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196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408324-A84C-4A45-93B6-78D079CCE772}" type="datetime1">
              <a:rPr lang="en-US" smtClean="0"/>
              <a:t>8/10/2024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611621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9177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408324-A84C-4A45-93B6-78D079CCE772}" type="datetime1">
              <a:rPr lang="en-US" smtClean="0"/>
              <a:t>8/10/2024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lgn="l"/>
            <a:fld id="{FAEF9944-A4F6-4C59-AEBD-678D6480B8EA}" type="slidenum">
              <a:rPr lang="en-US" smtClean="0"/>
              <a:pPr algn="l"/>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365095"/>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F93D-1DE9-94B4-EA53-96A49E5DF475}"/>
              </a:ext>
            </a:extLst>
          </p:cNvPr>
          <p:cNvSpPr>
            <a:spLocks noGrp="1"/>
          </p:cNvSpPr>
          <p:nvPr>
            <p:ph type="ctrTitle"/>
          </p:nvPr>
        </p:nvSpPr>
        <p:spPr>
          <a:xfrm>
            <a:off x="4552792" y="1213758"/>
            <a:ext cx="6093596" cy="4430485"/>
          </a:xfrm>
        </p:spPr>
        <p:txBody>
          <a:bodyPr anchor="ctr">
            <a:normAutofit/>
          </a:bodyPr>
          <a:lstStyle/>
          <a:p>
            <a:pPr algn="l"/>
            <a:r>
              <a:rPr lang="en-US" sz="6000" dirty="0"/>
              <a:t>IPL Analysis(2021-2023)</a:t>
            </a:r>
            <a:endParaRPr lang="en-IN" sz="6000" dirty="0"/>
          </a:p>
        </p:txBody>
      </p:sp>
      <p:sp>
        <p:nvSpPr>
          <p:cNvPr id="3" name="Subtitle 2">
            <a:extLst>
              <a:ext uri="{FF2B5EF4-FFF2-40B4-BE49-F238E27FC236}">
                <a16:creationId xmlns:a16="http://schemas.microsoft.com/office/drawing/2014/main" id="{C6BCBFE6-5F6F-074E-BD9B-70D8C15CD27D}"/>
              </a:ext>
            </a:extLst>
          </p:cNvPr>
          <p:cNvSpPr>
            <a:spLocks noGrp="1"/>
          </p:cNvSpPr>
          <p:nvPr>
            <p:ph type="subTitle" idx="1"/>
          </p:nvPr>
        </p:nvSpPr>
        <p:spPr>
          <a:xfrm>
            <a:off x="661328" y="1213758"/>
            <a:ext cx="3078739" cy="4430485"/>
          </a:xfrm>
        </p:spPr>
        <p:txBody>
          <a:bodyPr anchor="ctr">
            <a:normAutofit/>
          </a:bodyPr>
          <a:lstStyle/>
          <a:p>
            <a:pPr algn="l"/>
            <a:r>
              <a:rPr lang="en-US" sz="2400" dirty="0">
                <a:solidFill>
                  <a:schemeClr val="tx1"/>
                </a:solidFill>
              </a:rPr>
              <a:t>Power BI Project</a:t>
            </a:r>
            <a:endParaRPr lang="en-IN" sz="2400" dirty="0">
              <a:solidFill>
                <a:schemeClr val="tx1"/>
              </a:solidFill>
            </a:endParaRPr>
          </a:p>
        </p:txBody>
      </p:sp>
    </p:spTree>
    <p:extLst>
      <p:ext uri="{BB962C8B-B14F-4D97-AF65-F5344CB8AC3E}">
        <p14:creationId xmlns:p14="http://schemas.microsoft.com/office/powerpoint/2010/main" val="2769308033"/>
      </p:ext>
    </p:extLst>
  </p:cSld>
  <p:clrMapOvr>
    <a:masterClrMapping/>
  </p:clrMapOvr>
  <mc:AlternateContent xmlns:mc="http://schemas.openxmlformats.org/markup-compatibility/2006">
    <mc:Choice xmlns:p14="http://schemas.microsoft.com/office/powerpoint/2010/main" Requires="p14">
      <p:transition spd="slow" p14:dur="2000" advTm="19400"/>
    </mc:Choice>
    <mc:Fallback>
      <p:transition spd="slow" advTm="194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A43A-F514-134F-6BE3-A3C7172D5238}"/>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6FCC88B6-1386-2A13-90BD-9154FC26865B}"/>
              </a:ext>
            </a:extLst>
          </p:cNvPr>
          <p:cNvSpPr>
            <a:spLocks noGrp="1"/>
          </p:cNvSpPr>
          <p:nvPr>
            <p:ph idx="1"/>
          </p:nvPr>
        </p:nvSpPr>
        <p:spPr>
          <a:xfrm>
            <a:off x="1197225" y="2131522"/>
            <a:ext cx="8770571" cy="3651504"/>
          </a:xfrm>
        </p:spPr>
        <p:txBody>
          <a:bodyPr/>
          <a:lstStyle/>
          <a:p>
            <a:r>
              <a:rPr lang="en-US" dirty="0"/>
              <a:t>The goal of this Power BI project is to analyze IPL (Indian Premier League) cricket data to gain insights into team and player performance, match outcomes, and various key metrics related to both batting and bowling. The analysis will be carried out using data from multiple related tables, providing a comprehensive view of the tournament's dynamics.</a:t>
            </a:r>
            <a:endParaRPr lang="en-IN" dirty="0"/>
          </a:p>
        </p:txBody>
      </p:sp>
    </p:spTree>
    <p:extLst>
      <p:ext uri="{BB962C8B-B14F-4D97-AF65-F5344CB8AC3E}">
        <p14:creationId xmlns:p14="http://schemas.microsoft.com/office/powerpoint/2010/main" val="358250704"/>
      </p:ext>
    </p:extLst>
  </p:cSld>
  <p:clrMapOvr>
    <a:masterClrMapping/>
  </p:clrMapOvr>
  <mc:AlternateContent xmlns:mc="http://schemas.openxmlformats.org/markup-compatibility/2006">
    <mc:Choice xmlns:p14="http://schemas.microsoft.com/office/powerpoint/2010/main" Requires="p14">
      <p:transition spd="slow" p14:dur="2000" advTm="22805"/>
    </mc:Choice>
    <mc:Fallback>
      <p:transition spd="slow" advTm="2280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464D-4089-74FF-9C32-BC032D245B29}"/>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724D2AEE-A091-019F-5248-78FDE40810EC}"/>
              </a:ext>
            </a:extLst>
          </p:cNvPr>
          <p:cNvSpPr>
            <a:spLocks noGrp="1"/>
          </p:cNvSpPr>
          <p:nvPr>
            <p:ph sz="half" idx="1"/>
          </p:nvPr>
        </p:nvSpPr>
        <p:spPr/>
        <p:txBody>
          <a:bodyPr/>
          <a:lstStyle/>
          <a:p>
            <a:r>
              <a:rPr lang="en-US" sz="2400" dirty="0">
                <a:solidFill>
                  <a:schemeClr val="accent1">
                    <a:lumMod val="75000"/>
                  </a:schemeClr>
                </a:solidFill>
              </a:rPr>
              <a:t>Dim Match Summary  </a:t>
            </a:r>
          </a:p>
          <a:p>
            <a:r>
              <a:rPr lang="en-IN" dirty="0"/>
              <a:t> </a:t>
            </a:r>
            <a:r>
              <a:rPr lang="en-IN" sz="1800" dirty="0"/>
              <a:t>o Columns Description:</a:t>
            </a:r>
          </a:p>
          <a:p>
            <a:r>
              <a:rPr lang="en-US" sz="1800" dirty="0"/>
              <a:t>▪ team1: Name of the first team </a:t>
            </a:r>
          </a:p>
          <a:p>
            <a:r>
              <a:rPr lang="en-US" sz="1800" dirty="0"/>
              <a:t>▪ team2: Name of the second team </a:t>
            </a:r>
          </a:p>
          <a:p>
            <a:r>
              <a:rPr lang="en-US" sz="1800" dirty="0"/>
              <a:t>▪ winner: Winner of the match </a:t>
            </a:r>
          </a:p>
          <a:p>
            <a:r>
              <a:rPr lang="en-US" sz="1800" dirty="0"/>
              <a:t>▪ margin: Margin of victory</a:t>
            </a:r>
          </a:p>
          <a:p>
            <a:r>
              <a:rPr lang="en-US" sz="1800" dirty="0"/>
              <a:t>▪ </a:t>
            </a:r>
            <a:r>
              <a:rPr lang="en-US" sz="1800" dirty="0" err="1"/>
              <a:t>matchDate</a:t>
            </a:r>
            <a:r>
              <a:rPr lang="en-US" sz="1800" dirty="0"/>
              <a:t>: Date of the match </a:t>
            </a:r>
          </a:p>
          <a:p>
            <a:r>
              <a:rPr lang="en-US" sz="1800" dirty="0"/>
              <a:t>▪ </a:t>
            </a:r>
            <a:r>
              <a:rPr lang="en-US" sz="1800" dirty="0" err="1"/>
              <a:t>match_id</a:t>
            </a:r>
            <a:r>
              <a:rPr lang="en-US" sz="1800" dirty="0"/>
              <a:t>: Unique identifier for the match</a:t>
            </a:r>
            <a:endParaRPr lang="en-IN" sz="1800" dirty="0"/>
          </a:p>
          <a:p>
            <a:endParaRPr lang="en-IN" dirty="0"/>
          </a:p>
        </p:txBody>
      </p:sp>
      <p:sp>
        <p:nvSpPr>
          <p:cNvPr id="4" name="Content Placeholder 3">
            <a:extLst>
              <a:ext uri="{FF2B5EF4-FFF2-40B4-BE49-F238E27FC236}">
                <a16:creationId xmlns:a16="http://schemas.microsoft.com/office/drawing/2014/main" id="{4CFFC069-D9E1-C05B-643D-E2C35844B7FB}"/>
              </a:ext>
            </a:extLst>
          </p:cNvPr>
          <p:cNvSpPr>
            <a:spLocks noGrp="1"/>
          </p:cNvSpPr>
          <p:nvPr>
            <p:ph sz="half" idx="2"/>
          </p:nvPr>
        </p:nvSpPr>
        <p:spPr/>
        <p:txBody>
          <a:bodyPr/>
          <a:lstStyle/>
          <a:p>
            <a:r>
              <a:rPr lang="en-IN" sz="2400" dirty="0">
                <a:solidFill>
                  <a:schemeClr val="accent1">
                    <a:lumMod val="75000"/>
                  </a:schemeClr>
                </a:solidFill>
              </a:rPr>
              <a:t>Dim Player</a:t>
            </a:r>
          </a:p>
          <a:p>
            <a:r>
              <a:rPr lang="en-IN" dirty="0"/>
              <a:t> </a:t>
            </a:r>
            <a:r>
              <a:rPr lang="en-IN" sz="1800" dirty="0"/>
              <a:t>o Columns Description:</a:t>
            </a:r>
          </a:p>
          <a:p>
            <a:r>
              <a:rPr lang="en-IN" sz="1800" dirty="0"/>
              <a:t> ▪ name: Name of the player</a:t>
            </a:r>
          </a:p>
          <a:p>
            <a:r>
              <a:rPr lang="en-IN" sz="1800" dirty="0"/>
              <a:t> ▪ team: Team the player belongs to</a:t>
            </a:r>
          </a:p>
          <a:p>
            <a:r>
              <a:rPr lang="en-IN" sz="1800" dirty="0"/>
              <a:t> ▪ </a:t>
            </a:r>
            <a:r>
              <a:rPr lang="en-IN" sz="1800" dirty="0" err="1"/>
              <a:t>battingStyle</a:t>
            </a:r>
            <a:r>
              <a:rPr lang="en-IN" sz="1800" dirty="0"/>
              <a:t>: Batting style of the player (e.g., Right-hand bat)</a:t>
            </a:r>
          </a:p>
          <a:p>
            <a:r>
              <a:rPr lang="en-IN" sz="1800" dirty="0"/>
              <a:t> ▪ </a:t>
            </a:r>
            <a:r>
              <a:rPr lang="en-IN" sz="1800" dirty="0" err="1"/>
              <a:t>bowlingStyle</a:t>
            </a:r>
            <a:r>
              <a:rPr lang="en-IN" sz="1800" dirty="0"/>
              <a:t>: Bowling style of the player (e.g., Right-arm fast) </a:t>
            </a:r>
          </a:p>
          <a:p>
            <a:r>
              <a:rPr lang="en-IN" sz="1800" dirty="0"/>
              <a:t> ▪ </a:t>
            </a:r>
            <a:r>
              <a:rPr lang="en-IN" sz="1800" dirty="0" err="1"/>
              <a:t>playingRole</a:t>
            </a:r>
            <a:r>
              <a:rPr lang="en-IN" sz="1800" dirty="0"/>
              <a:t>: Role of the player (e.g., Batsman, Bowler)</a:t>
            </a:r>
            <a:endParaRPr lang="en-IN" sz="1800" b="1" dirty="0"/>
          </a:p>
        </p:txBody>
      </p:sp>
    </p:spTree>
    <p:extLst>
      <p:ext uri="{BB962C8B-B14F-4D97-AF65-F5344CB8AC3E}">
        <p14:creationId xmlns:p14="http://schemas.microsoft.com/office/powerpoint/2010/main" val="4159116220"/>
      </p:ext>
    </p:extLst>
  </p:cSld>
  <p:clrMapOvr>
    <a:masterClrMapping/>
  </p:clrMapOvr>
  <mc:AlternateContent xmlns:mc="http://schemas.openxmlformats.org/markup-compatibility/2006">
    <mc:Choice xmlns:p14="http://schemas.microsoft.com/office/powerpoint/2010/main" Requires="p14">
      <p:transition spd="slow" p14:dur="2000" advTm="22515"/>
    </mc:Choice>
    <mc:Fallback>
      <p:transition spd="slow" advTm="22515"/>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C8AD09-79BF-0ECB-A523-0EA06132AFB7}"/>
              </a:ext>
            </a:extLst>
          </p:cNvPr>
          <p:cNvSpPr>
            <a:spLocks noGrp="1"/>
          </p:cNvSpPr>
          <p:nvPr>
            <p:ph sz="half" idx="1"/>
          </p:nvPr>
        </p:nvSpPr>
        <p:spPr>
          <a:xfrm>
            <a:off x="1097278" y="329609"/>
            <a:ext cx="4937760" cy="5943600"/>
          </a:xfrm>
        </p:spPr>
        <p:txBody>
          <a:bodyPr>
            <a:normAutofit fontScale="85000" lnSpcReduction="20000"/>
          </a:bodyPr>
          <a:lstStyle/>
          <a:p>
            <a:r>
              <a:rPr lang="en-US" sz="2400" dirty="0">
                <a:solidFill>
                  <a:schemeClr val="accent1">
                    <a:lumMod val="75000"/>
                  </a:schemeClr>
                </a:solidFill>
              </a:rPr>
              <a:t>Fact Batting Summary </a:t>
            </a:r>
          </a:p>
          <a:p>
            <a:r>
              <a:rPr lang="en-US" sz="1800" dirty="0"/>
              <a:t> o Columns Description: </a:t>
            </a:r>
          </a:p>
          <a:p>
            <a:r>
              <a:rPr lang="en-US" sz="1800" dirty="0"/>
              <a:t> ▪ </a:t>
            </a:r>
            <a:r>
              <a:rPr lang="en-US" sz="1800" dirty="0" err="1"/>
              <a:t>match_id</a:t>
            </a:r>
            <a:r>
              <a:rPr lang="en-US" sz="1800" dirty="0"/>
              <a:t>: Unique identifier for the match</a:t>
            </a:r>
          </a:p>
          <a:p>
            <a:r>
              <a:rPr lang="en-US" sz="1800" dirty="0"/>
              <a:t> ▪ match: Description or name of the match</a:t>
            </a:r>
          </a:p>
          <a:p>
            <a:r>
              <a:rPr lang="en-US" sz="1800" dirty="0"/>
              <a:t> ▪ </a:t>
            </a:r>
            <a:r>
              <a:rPr lang="en-US" sz="1800" dirty="0" err="1"/>
              <a:t>teamInnings</a:t>
            </a:r>
            <a:r>
              <a:rPr lang="en-US" sz="1800" dirty="0"/>
              <a:t>: The team batting in the innings</a:t>
            </a:r>
          </a:p>
          <a:p>
            <a:r>
              <a:rPr lang="en-US" sz="1800" dirty="0"/>
              <a:t> ▪ </a:t>
            </a:r>
            <a:r>
              <a:rPr lang="en-US" sz="1800" dirty="0" err="1"/>
              <a:t>battingPos</a:t>
            </a:r>
            <a:r>
              <a:rPr lang="en-US" sz="1800" dirty="0"/>
              <a:t>: Batting position of the player</a:t>
            </a:r>
          </a:p>
          <a:p>
            <a:r>
              <a:rPr lang="en-US" sz="1800" dirty="0"/>
              <a:t> ▪ </a:t>
            </a:r>
            <a:r>
              <a:rPr lang="en-US" sz="1800" dirty="0" err="1"/>
              <a:t>batsmanName</a:t>
            </a:r>
            <a:r>
              <a:rPr lang="en-US" sz="1800" dirty="0"/>
              <a:t>: Name of the batsman</a:t>
            </a:r>
          </a:p>
          <a:p>
            <a:r>
              <a:rPr lang="en-US" sz="1800" dirty="0"/>
              <a:t> ▪ out/</a:t>
            </a:r>
            <a:r>
              <a:rPr lang="en-US" sz="1800" dirty="0" err="1"/>
              <a:t>not_out</a:t>
            </a:r>
            <a:r>
              <a:rPr lang="en-US" sz="1800" dirty="0"/>
              <a:t>: Whether the batsman was out or not out</a:t>
            </a:r>
          </a:p>
          <a:p>
            <a:r>
              <a:rPr lang="en-US" sz="1800" dirty="0"/>
              <a:t> ▪ runs: Runs scored by the batsman</a:t>
            </a:r>
          </a:p>
          <a:p>
            <a:r>
              <a:rPr lang="en-US" sz="1800" dirty="0"/>
              <a:t> ▪ balls: Balls faced by the batsman</a:t>
            </a:r>
          </a:p>
          <a:p>
            <a:r>
              <a:rPr lang="en-US" sz="1800" dirty="0"/>
              <a:t> ▪ 4s: Number of fours hit</a:t>
            </a:r>
          </a:p>
          <a:p>
            <a:r>
              <a:rPr lang="en-US" sz="1800" dirty="0"/>
              <a:t> ▪ 6s: Number of sixes hit</a:t>
            </a:r>
          </a:p>
          <a:p>
            <a:r>
              <a:rPr lang="en-US" sz="1800" dirty="0"/>
              <a:t> ▪ SR: Strike rate of the batsman</a:t>
            </a:r>
            <a:endParaRPr lang="en-IN" sz="1800" dirty="0"/>
          </a:p>
        </p:txBody>
      </p:sp>
      <p:sp>
        <p:nvSpPr>
          <p:cNvPr id="4" name="Content Placeholder 3">
            <a:extLst>
              <a:ext uri="{FF2B5EF4-FFF2-40B4-BE49-F238E27FC236}">
                <a16:creationId xmlns:a16="http://schemas.microsoft.com/office/drawing/2014/main" id="{87F54DD6-6FBA-856F-BD0A-63D108163626}"/>
              </a:ext>
            </a:extLst>
          </p:cNvPr>
          <p:cNvSpPr>
            <a:spLocks noGrp="1"/>
          </p:cNvSpPr>
          <p:nvPr>
            <p:ph sz="half" idx="2"/>
          </p:nvPr>
        </p:nvSpPr>
        <p:spPr>
          <a:xfrm>
            <a:off x="6217920" y="329608"/>
            <a:ext cx="4937760" cy="5943599"/>
          </a:xfrm>
        </p:spPr>
        <p:txBody>
          <a:bodyPr>
            <a:normAutofit fontScale="85000" lnSpcReduction="20000"/>
          </a:bodyPr>
          <a:lstStyle/>
          <a:p>
            <a:r>
              <a:rPr lang="en-US" sz="2800" dirty="0">
                <a:solidFill>
                  <a:schemeClr val="accent1">
                    <a:lumMod val="75000"/>
                  </a:schemeClr>
                </a:solidFill>
              </a:rPr>
              <a:t>Fact Bowling </a:t>
            </a:r>
          </a:p>
          <a:p>
            <a:r>
              <a:rPr lang="en-US" dirty="0"/>
              <a:t> o Columns Description:</a:t>
            </a:r>
          </a:p>
          <a:p>
            <a:r>
              <a:rPr lang="en-US" dirty="0"/>
              <a:t> ▪ </a:t>
            </a:r>
            <a:r>
              <a:rPr lang="en-US" dirty="0" err="1"/>
              <a:t>match_id</a:t>
            </a:r>
            <a:r>
              <a:rPr lang="en-US" dirty="0"/>
              <a:t>: Unique identifier for the match</a:t>
            </a:r>
          </a:p>
          <a:p>
            <a:r>
              <a:rPr lang="en-US" dirty="0"/>
              <a:t> ▪ match: Description or name of the match</a:t>
            </a:r>
          </a:p>
          <a:p>
            <a:r>
              <a:rPr lang="en-US" dirty="0"/>
              <a:t> ▪ </a:t>
            </a:r>
            <a:r>
              <a:rPr lang="en-US" dirty="0" err="1"/>
              <a:t>bowlingTeam</a:t>
            </a:r>
            <a:r>
              <a:rPr lang="en-US" dirty="0"/>
              <a:t>: Name of the team that is bowling</a:t>
            </a:r>
          </a:p>
          <a:p>
            <a:r>
              <a:rPr lang="en-US" dirty="0"/>
              <a:t> ▪ </a:t>
            </a:r>
            <a:r>
              <a:rPr lang="en-US" dirty="0" err="1"/>
              <a:t>bowlerName</a:t>
            </a:r>
            <a:r>
              <a:rPr lang="en-US" dirty="0"/>
              <a:t>: Name of the bowler</a:t>
            </a:r>
          </a:p>
          <a:p>
            <a:r>
              <a:rPr lang="en-US" dirty="0"/>
              <a:t> ▪ overs: Number of overs bowled by the bowler</a:t>
            </a:r>
          </a:p>
          <a:p>
            <a:r>
              <a:rPr lang="en-US" dirty="0"/>
              <a:t> ▪ maiden: Number of maiden overs bowled</a:t>
            </a:r>
          </a:p>
          <a:p>
            <a:r>
              <a:rPr lang="en-US" dirty="0"/>
              <a:t> ▪ runs: Runs conceded by the bowler</a:t>
            </a:r>
          </a:p>
          <a:p>
            <a:r>
              <a:rPr lang="en-US" dirty="0"/>
              <a:t> ▪ wickets: Wickets taken by the bowler</a:t>
            </a:r>
          </a:p>
          <a:p>
            <a:r>
              <a:rPr lang="en-US" dirty="0"/>
              <a:t> ▪ economy: Economy rate of the bowler</a:t>
            </a:r>
          </a:p>
          <a:p>
            <a:r>
              <a:rPr lang="en-US" dirty="0"/>
              <a:t> ▪ 0s: Number of dot balls bowled</a:t>
            </a:r>
          </a:p>
          <a:p>
            <a:r>
              <a:rPr lang="en-US" dirty="0"/>
              <a:t> ▪ 4s: Number of fours conceded</a:t>
            </a:r>
          </a:p>
          <a:p>
            <a:r>
              <a:rPr lang="en-US" dirty="0"/>
              <a:t> ▪ 6s: Number of sixes conceded</a:t>
            </a:r>
          </a:p>
          <a:p>
            <a:r>
              <a:rPr lang="en-US" dirty="0"/>
              <a:t> ▪ </a:t>
            </a:r>
            <a:r>
              <a:rPr lang="en-US" dirty="0" err="1"/>
              <a:t>wides</a:t>
            </a:r>
            <a:r>
              <a:rPr lang="en-US" dirty="0"/>
              <a:t>: Number of wide balls bowled</a:t>
            </a:r>
          </a:p>
          <a:p>
            <a:r>
              <a:rPr lang="en-US" dirty="0"/>
              <a:t> ▪ </a:t>
            </a:r>
            <a:r>
              <a:rPr lang="en-US" dirty="0" err="1"/>
              <a:t>noBalls</a:t>
            </a:r>
            <a:r>
              <a:rPr lang="en-US" dirty="0"/>
              <a:t>: Number of no balls bowled</a:t>
            </a:r>
            <a:endParaRPr lang="en-IN" dirty="0"/>
          </a:p>
        </p:txBody>
      </p:sp>
    </p:spTree>
    <p:extLst>
      <p:ext uri="{BB962C8B-B14F-4D97-AF65-F5344CB8AC3E}">
        <p14:creationId xmlns:p14="http://schemas.microsoft.com/office/powerpoint/2010/main" val="1401705719"/>
      </p:ext>
    </p:extLst>
  </p:cSld>
  <p:clrMapOvr>
    <a:masterClrMapping/>
  </p:clrMapOvr>
  <mc:AlternateContent xmlns:mc="http://schemas.openxmlformats.org/markup-compatibility/2006">
    <mc:Choice xmlns:p14="http://schemas.microsoft.com/office/powerpoint/2010/main" Requires="p14">
      <p:transition spd="slow" p14:dur="2000" advTm="15574"/>
    </mc:Choice>
    <mc:Fallback>
      <p:transition spd="slow" advTm="1557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F4A27CBF-9DBB-159B-AE4F-03DD9C495F8B}"/>
              </a:ext>
            </a:extLst>
          </p:cNvPr>
          <p:cNvSpPr>
            <a:spLocks noGrp="1"/>
          </p:cNvSpPr>
          <p:nvPr>
            <p:ph type="title"/>
          </p:nvPr>
        </p:nvSpPr>
        <p:spPr>
          <a:xfrm>
            <a:off x="492370" y="516835"/>
            <a:ext cx="3084844" cy="2103875"/>
          </a:xfrm>
        </p:spPr>
        <p:txBody>
          <a:bodyPr>
            <a:normAutofit/>
          </a:bodyPr>
          <a:lstStyle/>
          <a:p>
            <a:r>
              <a:rPr lang="en-US" sz="3600" dirty="0">
                <a:solidFill>
                  <a:schemeClr val="bg1"/>
                </a:solidFill>
              </a:rPr>
              <a:t>Matches and Players Summary:-</a:t>
            </a:r>
            <a:endParaRPr lang="en-IN" sz="3600" dirty="0">
              <a:solidFill>
                <a:schemeClr val="bg1"/>
              </a:solidFill>
            </a:endParaRPr>
          </a:p>
        </p:txBody>
      </p:sp>
      <p:sp>
        <p:nvSpPr>
          <p:cNvPr id="9" name="Content Placeholder 8">
            <a:extLst>
              <a:ext uri="{FF2B5EF4-FFF2-40B4-BE49-F238E27FC236}">
                <a16:creationId xmlns:a16="http://schemas.microsoft.com/office/drawing/2014/main" id="{B8C36B9F-006A-091B-A3DB-AD4CF60B1D0E}"/>
              </a:ext>
            </a:extLst>
          </p:cNvPr>
          <p:cNvSpPr>
            <a:spLocks noGrp="1"/>
          </p:cNvSpPr>
          <p:nvPr>
            <p:ph idx="1"/>
          </p:nvPr>
        </p:nvSpPr>
        <p:spPr>
          <a:xfrm>
            <a:off x="492371" y="2653800"/>
            <a:ext cx="3084844" cy="4055344"/>
          </a:xfrm>
        </p:spPr>
        <p:txBody>
          <a:bodyPr>
            <a:normAutofit/>
          </a:bodyPr>
          <a:lstStyle/>
          <a:p>
            <a:r>
              <a:rPr lang="en-US" sz="1400" dirty="0">
                <a:solidFill>
                  <a:schemeClr val="bg1"/>
                </a:solidFill>
              </a:rPr>
              <a:t>Between 2021 and 2023, the IPL witnessed a highly competitive environment with a total of 206 matches played among 10 participating teams, With a total of 292 players participating across these three seasons.</a:t>
            </a:r>
          </a:p>
          <a:p>
            <a:r>
              <a:rPr lang="en-US" sz="1400" dirty="0">
                <a:solidFill>
                  <a:schemeClr val="bg1"/>
                </a:solidFill>
              </a:rPr>
              <a:t> RCB Dominated with the highest number of wins, showcasing consistent performance across the seasons.</a:t>
            </a:r>
          </a:p>
          <a:p>
            <a:r>
              <a:rPr lang="en-US" sz="1400" dirty="0">
                <a:solidFill>
                  <a:schemeClr val="bg1"/>
                </a:solidFill>
              </a:rPr>
              <a:t>The majority of players in the IPL are right-handed batsmen and The most common bowling style observed is </a:t>
            </a:r>
            <a:r>
              <a:rPr lang="en-US" sz="1400" b="1" dirty="0">
                <a:solidFill>
                  <a:schemeClr val="bg1"/>
                </a:solidFill>
              </a:rPr>
              <a:t>Right-arm </a:t>
            </a:r>
            <a:r>
              <a:rPr lang="en-US" sz="1400" b="1" dirty="0" err="1">
                <a:solidFill>
                  <a:schemeClr val="bg1"/>
                </a:solidFill>
              </a:rPr>
              <a:t>Offbreak</a:t>
            </a:r>
            <a:r>
              <a:rPr lang="en-US" sz="1400" b="1" dirty="0">
                <a:solidFill>
                  <a:schemeClr val="bg1"/>
                </a:solidFill>
              </a:rPr>
              <a:t>.</a:t>
            </a:r>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pPr marL="0" indent="0">
              <a:buNone/>
            </a:pPr>
            <a:endParaRPr lang="en-US" sz="1500" dirty="0">
              <a:solidFill>
                <a:schemeClr val="bg1"/>
              </a:solidFill>
            </a:endParaRPr>
          </a:p>
        </p:txBody>
      </p:sp>
      <p:sp>
        <p:nvSpPr>
          <p:cNvPr id="26" name="Rectangle 2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5" name="Content Placeholder 4" descr="A screenshot of a computer&#10;&#10;Description automatically generated">
            <a:extLst>
              <a:ext uri="{FF2B5EF4-FFF2-40B4-BE49-F238E27FC236}">
                <a16:creationId xmlns:a16="http://schemas.microsoft.com/office/drawing/2014/main" id="{B63C71FE-8D35-946B-B4A5-D0DB99227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270609"/>
            <a:ext cx="6798082" cy="4316782"/>
          </a:xfrm>
          <a:prstGeom prst="rect">
            <a:avLst/>
          </a:prstGeom>
        </p:spPr>
      </p:pic>
    </p:spTree>
    <p:extLst>
      <p:ext uri="{BB962C8B-B14F-4D97-AF65-F5344CB8AC3E}">
        <p14:creationId xmlns:p14="http://schemas.microsoft.com/office/powerpoint/2010/main" val="1691377108"/>
      </p:ext>
    </p:extLst>
  </p:cSld>
  <p:clrMapOvr>
    <a:masterClrMapping/>
  </p:clrMapOvr>
  <mc:AlternateContent xmlns:mc="http://schemas.openxmlformats.org/markup-compatibility/2006">
    <mc:Choice xmlns:p14="http://schemas.microsoft.com/office/powerpoint/2010/main" Requires="p14">
      <p:transition spd="slow" p14:dur="2000" advTm="59006"/>
    </mc:Choice>
    <mc:Fallback>
      <p:transition spd="slow" advTm="5900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8" name="Straight Connector 27">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Title 2">
            <a:extLst>
              <a:ext uri="{FF2B5EF4-FFF2-40B4-BE49-F238E27FC236}">
                <a16:creationId xmlns:a16="http://schemas.microsoft.com/office/drawing/2014/main" id="{C64CE77D-72A4-5A0D-4EF7-3464B5A2D7D5}"/>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Bating Summary:-</a:t>
            </a:r>
          </a:p>
        </p:txBody>
      </p:sp>
      <p:sp>
        <p:nvSpPr>
          <p:cNvPr id="4" name="Text Placeholder 3">
            <a:extLst>
              <a:ext uri="{FF2B5EF4-FFF2-40B4-BE49-F238E27FC236}">
                <a16:creationId xmlns:a16="http://schemas.microsoft.com/office/drawing/2014/main" id="{81F9FC25-7994-5FDD-7EDB-EBCA91753E11}"/>
              </a:ext>
            </a:extLst>
          </p:cNvPr>
          <p:cNvSpPr>
            <a:spLocks noGrp="1"/>
          </p:cNvSpPr>
          <p:nvPr>
            <p:ph type="body" sz="half" idx="2"/>
          </p:nvPr>
        </p:nvSpPr>
        <p:spPr>
          <a:xfrm>
            <a:off x="492370" y="2690795"/>
            <a:ext cx="3084844" cy="3335519"/>
          </a:xfrm>
        </p:spPr>
        <p:txBody>
          <a:bodyPr vert="horz" lIns="0" tIns="45720" rIns="0" bIns="45720" rtlCol="0">
            <a:normAutofit/>
          </a:bodyPr>
          <a:lstStyle/>
          <a:p>
            <a:r>
              <a:rPr lang="en-US" b="1" dirty="0" err="1"/>
              <a:t>Shubman</a:t>
            </a:r>
            <a:r>
              <a:rPr lang="en-US" b="1" dirty="0"/>
              <a:t> Gill</a:t>
            </a:r>
            <a:r>
              <a:rPr lang="en-US" dirty="0"/>
              <a:t> is the highest run-scorer across the three seasons, amassing 1851 runs followed by Faf du Plessis.</a:t>
            </a:r>
          </a:p>
          <a:p>
            <a:r>
              <a:rPr lang="en-US" dirty="0"/>
              <a:t>When it comes to hitting sixes, </a:t>
            </a:r>
            <a:r>
              <a:rPr lang="en-US" b="1" dirty="0"/>
              <a:t>Jos </a:t>
            </a:r>
            <a:r>
              <a:rPr lang="en-US" b="1" dirty="0" err="1"/>
              <a:t>Buttler</a:t>
            </a:r>
            <a:r>
              <a:rPr lang="en-US" dirty="0"/>
              <a:t> and </a:t>
            </a:r>
            <a:r>
              <a:rPr lang="en-US" b="1" dirty="0"/>
              <a:t>Faf du Plessis</a:t>
            </a:r>
            <a:r>
              <a:rPr lang="en-US" dirty="0"/>
              <a:t> lead the charts.</a:t>
            </a:r>
          </a:p>
          <a:p>
            <a:r>
              <a:rPr lang="en-US" b="1" dirty="0" err="1"/>
              <a:t>Shubman</a:t>
            </a:r>
            <a:r>
              <a:rPr lang="en-US" b="1" dirty="0"/>
              <a:t> Gill</a:t>
            </a:r>
            <a:r>
              <a:rPr lang="en-US" dirty="0"/>
              <a:t> stands out as the top scorer of fours during the analyzed seasons.</a:t>
            </a:r>
          </a:p>
          <a:p>
            <a:endParaRPr lang="en-US" dirty="0"/>
          </a:p>
          <a:p>
            <a:endParaRPr lang="en-US" dirty="0"/>
          </a:p>
        </p:txBody>
      </p:sp>
      <p:sp>
        <p:nvSpPr>
          <p:cNvPr id="34" name="Rectangle 3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6" name="Picture 5">
            <a:extLst>
              <a:ext uri="{FF2B5EF4-FFF2-40B4-BE49-F238E27FC236}">
                <a16:creationId xmlns:a16="http://schemas.microsoft.com/office/drawing/2014/main" id="{62229483-97FA-86EF-6259-BD2FB84819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42017" y="1437269"/>
            <a:ext cx="6798082" cy="3983461"/>
          </a:xfrm>
          <a:prstGeom prst="rect">
            <a:avLst/>
          </a:prstGeom>
        </p:spPr>
      </p:pic>
    </p:spTree>
    <p:extLst>
      <p:ext uri="{BB962C8B-B14F-4D97-AF65-F5344CB8AC3E}">
        <p14:creationId xmlns:p14="http://schemas.microsoft.com/office/powerpoint/2010/main" val="1467215294"/>
      </p:ext>
    </p:extLst>
  </p:cSld>
  <p:clrMapOvr>
    <a:masterClrMapping/>
  </p:clrMapOvr>
  <mc:AlternateContent xmlns:mc="http://schemas.openxmlformats.org/markup-compatibility/2006">
    <mc:Choice xmlns:p14="http://schemas.microsoft.com/office/powerpoint/2010/main" Requires="p14">
      <p:transition spd="slow" p14:dur="2000" advTm="37238"/>
    </mc:Choice>
    <mc:Fallback>
      <p:transition spd="slow" advTm="3723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8" name="Straight Connector 27">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Title 2">
            <a:extLst>
              <a:ext uri="{FF2B5EF4-FFF2-40B4-BE49-F238E27FC236}">
                <a16:creationId xmlns:a16="http://schemas.microsoft.com/office/drawing/2014/main" id="{C5E2FB32-9890-637C-81DE-07F8FE5551C4}"/>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Bowling Summary:-</a:t>
            </a:r>
          </a:p>
        </p:txBody>
      </p:sp>
      <p:sp>
        <p:nvSpPr>
          <p:cNvPr id="4" name="Text Placeholder 3">
            <a:extLst>
              <a:ext uri="{FF2B5EF4-FFF2-40B4-BE49-F238E27FC236}">
                <a16:creationId xmlns:a16="http://schemas.microsoft.com/office/drawing/2014/main" id="{4AC241F6-8C4D-AAB6-81C3-B6ECE51AED74}"/>
              </a:ext>
            </a:extLst>
          </p:cNvPr>
          <p:cNvSpPr>
            <a:spLocks noGrp="1"/>
          </p:cNvSpPr>
          <p:nvPr>
            <p:ph type="body" sz="half" idx="2"/>
          </p:nvPr>
        </p:nvSpPr>
        <p:spPr>
          <a:xfrm>
            <a:off x="492371" y="2653800"/>
            <a:ext cx="3084844" cy="3335519"/>
          </a:xfrm>
        </p:spPr>
        <p:txBody>
          <a:bodyPr vert="horz" lIns="0" tIns="45720" rIns="0" bIns="45720" rtlCol="0">
            <a:normAutofit/>
          </a:bodyPr>
          <a:lstStyle/>
          <a:p>
            <a:r>
              <a:rPr lang="en-US" dirty="0"/>
              <a:t>In all season combined Mohammed </a:t>
            </a:r>
            <a:r>
              <a:rPr lang="en-US" dirty="0" err="1"/>
              <a:t>Shami</a:t>
            </a:r>
            <a:r>
              <a:rPr lang="en-US" dirty="0"/>
              <a:t> has been highest wicket taker followed by </a:t>
            </a:r>
            <a:r>
              <a:rPr lang="en-IN" dirty="0" err="1"/>
              <a:t>Yuzvendra</a:t>
            </a:r>
            <a:r>
              <a:rPr lang="en-IN" dirty="0"/>
              <a:t> Chahal and </a:t>
            </a:r>
            <a:r>
              <a:rPr lang="en-IN" dirty="0" err="1"/>
              <a:t>Harshal</a:t>
            </a:r>
            <a:r>
              <a:rPr lang="en-IN" dirty="0"/>
              <a:t> Patel.</a:t>
            </a:r>
          </a:p>
          <a:p>
            <a:r>
              <a:rPr lang="en-US" dirty="0"/>
              <a:t>Imran Tahir’s economy rate of 4.00 across the 2021-2023 IPL seasons highlights his exceptional control and effectiveness as a bowler in the T20 format.</a:t>
            </a:r>
            <a:endParaRPr lang="en-IN" dirty="0"/>
          </a:p>
          <a:p>
            <a:endParaRPr lang="en-IN" dirty="0"/>
          </a:p>
          <a:p>
            <a:endParaRPr lang="en-US" dirty="0"/>
          </a:p>
        </p:txBody>
      </p:sp>
      <p:sp>
        <p:nvSpPr>
          <p:cNvPr id="34" name="Rectangle 3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6" name="Picture 5">
            <a:extLst>
              <a:ext uri="{FF2B5EF4-FFF2-40B4-BE49-F238E27FC236}">
                <a16:creationId xmlns:a16="http://schemas.microsoft.com/office/drawing/2014/main" id="{75F55C6E-2E63-264E-CF7D-AB3CB4EE203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42017" y="1453109"/>
            <a:ext cx="6798082" cy="3951782"/>
          </a:xfrm>
          <a:prstGeom prst="rect">
            <a:avLst/>
          </a:prstGeom>
        </p:spPr>
      </p:pic>
    </p:spTree>
    <p:extLst>
      <p:ext uri="{BB962C8B-B14F-4D97-AF65-F5344CB8AC3E}">
        <p14:creationId xmlns:p14="http://schemas.microsoft.com/office/powerpoint/2010/main" val="2050571748"/>
      </p:ext>
    </p:extLst>
  </p:cSld>
  <p:clrMapOvr>
    <a:masterClrMapping/>
  </p:clrMapOvr>
  <mc:AlternateContent xmlns:mc="http://schemas.openxmlformats.org/markup-compatibility/2006">
    <mc:Choice xmlns:p14="http://schemas.microsoft.com/office/powerpoint/2010/main" Requires="p14">
      <p:transition spd="slow" p14:dur="2000" advTm="27181"/>
    </mc:Choice>
    <mc:Fallback>
      <p:transition spd="slow" advTm="2718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F53F9-D5EA-FF3A-4861-69B4EA020C8C}"/>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3726988070"/>
      </p:ext>
    </p:extLst>
  </p:cSld>
  <p:clrMapOvr>
    <a:masterClrMapping/>
  </p:clrMapOvr>
  <mc:AlternateContent xmlns:mc="http://schemas.openxmlformats.org/markup-compatibility/2006">
    <mc:Choice xmlns:p14="http://schemas.microsoft.com/office/powerpoint/2010/main" Requires="p14">
      <p:transition spd="slow" p14:dur="2000" advTm="10563"/>
    </mc:Choice>
    <mc:Fallback>
      <p:transition spd="slow" advTm="10563"/>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TM02900769[[fn=Retrospect]]</Template>
  <TotalTime>513</TotalTime>
  <Words>640</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IPL Analysis(2021-2023)</vt:lpstr>
      <vt:lpstr>Overview:-</vt:lpstr>
      <vt:lpstr>Dataset:-</vt:lpstr>
      <vt:lpstr>PowerPoint Presentation</vt:lpstr>
      <vt:lpstr>Matches and Players Summary:-</vt:lpstr>
      <vt:lpstr>Bating Summary:-</vt:lpstr>
      <vt:lpstr>Bowling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22</cp:revision>
  <dcterms:created xsi:type="dcterms:W3CDTF">2024-08-08T07:20:36Z</dcterms:created>
  <dcterms:modified xsi:type="dcterms:W3CDTF">2024-08-10T09:26:55Z</dcterms:modified>
</cp:coreProperties>
</file>