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57" r:id="rId3"/>
    <p:sldId id="258" r:id="rId4"/>
    <p:sldId id="291" r:id="rId5"/>
    <p:sldId id="302" r:id="rId6"/>
    <p:sldId id="265" r:id="rId7"/>
    <p:sldId id="299" r:id="rId8"/>
    <p:sldId id="301" r:id="rId9"/>
    <p:sldId id="261" r:id="rId10"/>
    <p:sldId id="303" r:id="rId11"/>
    <p:sldId id="274" r:id="rId12"/>
    <p:sldId id="298" r:id="rId13"/>
    <p:sldId id="296" r:id="rId14"/>
    <p:sldId id="262" r:id="rId15"/>
    <p:sldId id="300" r:id="rId16"/>
    <p:sldId id="279" r:id="rId17"/>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1B2F"/>
    <a:srgbClr val="AA3959"/>
    <a:srgbClr val="9EC2CA"/>
    <a:srgbClr val="3167A8"/>
    <a:srgbClr val="1B85B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691" autoAdjust="0"/>
    <p:restoredTop sz="94660"/>
  </p:normalViewPr>
  <p:slideViewPr>
    <p:cSldViewPr snapToGrid="0" showGuides="1">
      <p:cViewPr varScale="1">
        <p:scale>
          <a:sx n="70" d="100"/>
          <a:sy n="70" d="100"/>
        </p:scale>
        <p:origin x="-126" y="-168"/>
      </p:cViewPr>
      <p:guideLst>
        <p:guide orient="horz" pos="2116"/>
        <p:guide pos="3797"/>
      </p:guideLst>
    </p:cSldViewPr>
  </p:slideViewPr>
  <p:notesTextViewPr>
    <p:cViewPr>
      <p:scale>
        <a:sx n="1" d="1"/>
        <a:sy n="1" d="1"/>
      </p:scale>
      <p:origin x="0" y="0"/>
    </p:cViewPr>
  </p:notesTextViewPr>
  <p:sorterViewPr showFormatting="0">
    <p:cViewPr>
      <p:scale>
        <a:sx n="20" d="100"/>
        <a:sy n="2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a:sym typeface="+mn-ea"/>
              </a:rPr>
              <a:t>Click to edit Master text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zh-CN" altLang="en-US" dirty="0">
                <a:sym typeface="+mn-ea"/>
              </a:rPr>
              <a:t>Click to edit Master text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43FEB3B-8107-4AE8-BA84-B6393BDA702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ym typeface="+mn-ea"/>
              </a:rPr>
              <a:t>Click to edit Master text style</a:t>
            </a:r>
            <a:endParaRPr lang="zh-CN" altLang="en-US"/>
          </a:p>
        </p:txBody>
      </p:sp>
      <p:sp>
        <p:nvSpPr>
          <p:cNvPr id="3" name="内容占位符 2"/>
          <p:cNvSpPr>
            <a:spLocks noGrp="1"/>
          </p:cNvSpPr>
          <p:nvPr>
            <p:ph idx="1" hasCustomPrompt="1"/>
          </p:nvPr>
        </p:nvSpPr>
        <p:spPr/>
        <p:txBody>
          <a:bodyPr/>
          <a:lstStyle/>
          <a:p>
            <a:pPr lvl="0"/>
            <a:r>
              <a:rPr lang="zh-CN" altLang="en-US" smtClean="0"/>
              <a:t>Click to edit Master text style</a:t>
            </a:r>
          </a:p>
          <a:p>
            <a:pPr lvl="1"/>
            <a:r>
              <a:rPr lang="zh-CN" altLang="en-US" smtClean="0"/>
              <a:t>Second level</a:t>
            </a:r>
          </a:p>
          <a:p>
            <a:pPr lvl="2"/>
            <a:r>
              <a:rPr lang="zh-CN" altLang="en-US" smtClean="0"/>
              <a:t>Third level</a:t>
            </a:r>
          </a:p>
          <a:p>
            <a:pPr lvl="3"/>
            <a:r>
              <a:rPr lang="zh-CN" altLang="en-US" smtClean="0"/>
              <a:t>Fourth level</a:t>
            </a:r>
          </a:p>
          <a:p>
            <a:pPr lvl="4"/>
            <a:r>
              <a:rPr lang="zh-CN" altLang="en-US" smtClean="0"/>
              <a:t>Fifth level</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43FEB3B-8107-4AE8-BA84-B6393BDA702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1B2F"/>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text style</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43FEB3B-8107-4AE8-BA84-B6393BDA702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wipe dir="r"/>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ideo" Target="file:///C:\Users\admin\Downloads\VID-20210110-WA0011%20(1).mp4"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file:///C:\Users\admin\Downloads\VID-20210110-WA0006.mp4" TargetMode="External"/><Relationship Id="rId6" Type="http://schemas.openxmlformats.org/officeDocument/2006/relationships/image" Target="../media/image2.pn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admin\Downloads\VID-20210110-WA0008.mp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file:///C:\Users\admin\Downloads\VID-20210110-WA0016.mp4" TargetMode="External"/><Relationship Id="rId6" Type="http://schemas.openxmlformats.org/officeDocument/2006/relationships/image" Target="../media/image2.png"/><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file:///C:\Users\admin\Downloads\VID-20210110-WA0015.mp4"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file:///C:\Users\admin\Downloads\VID-20210110-WA0007.mp4" TargetMode="External"/><Relationship Id="rId5" Type="http://schemas.openxmlformats.org/officeDocument/2006/relationships/image" Target="../media/image2.pn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file:///C:\Users\admin\Downloads\VID-20210110-WA0012.mp4"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admin\Downloads\VID-20210110-WA0003.mp4" TargetMode="Externa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admin\Downloads\VID-20210110-WA0013.mp4" TargetMode="Externa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736"/>
          <p:cNvPicPr>
            <a:picLocks noChangeAspect="1"/>
          </p:cNvPicPr>
          <p:nvPr/>
        </p:nvPicPr>
        <p:blipFill>
          <a:blip r:embed="rId3"/>
          <a:stretch>
            <a:fillRect/>
          </a:stretch>
        </p:blipFill>
        <p:spPr>
          <a:xfrm>
            <a:off x="-579414" y="3078494"/>
            <a:ext cx="8531225" cy="4071937"/>
          </a:xfrm>
          <a:prstGeom prst="rect">
            <a:avLst/>
          </a:prstGeom>
          <a:noFill/>
          <a:ln w="9525">
            <a:noFill/>
          </a:ln>
        </p:spPr>
      </p:pic>
      <p:sp>
        <p:nvSpPr>
          <p:cNvPr id="739" name="矩形 738"/>
          <p:cNvSpPr/>
          <p:nvPr/>
        </p:nvSpPr>
        <p:spPr>
          <a:xfrm>
            <a:off x="4423410" y="1615440"/>
            <a:ext cx="7167245" cy="23425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8" name="文本框 757"/>
          <p:cNvSpPr txBox="1"/>
          <p:nvPr/>
        </p:nvSpPr>
        <p:spPr>
          <a:xfrm>
            <a:off x="4569460" y="1615440"/>
            <a:ext cx="6178550" cy="2553335"/>
          </a:xfrm>
          <a:prstGeom prst="rect">
            <a:avLst/>
          </a:prstGeom>
          <a:noFill/>
          <a:ln w="9525">
            <a:noFill/>
          </a:ln>
        </p:spPr>
        <p:txBody>
          <a:bodyPr wrap="square">
            <a:spAutoFit/>
          </a:bodyPr>
          <a:lstStyle/>
          <a:p>
            <a:pPr algn="l" eaLnBrk="1" hangingPunct="1"/>
            <a:r>
              <a:rPr lang="en-US" altLang="zh-CN" sz="3200" b="1" dirty="0">
                <a:solidFill>
                  <a:srgbClr val="161B2F"/>
                </a:solidFill>
                <a:latin typeface="Lucida Fax" pitchFamily="18" charset="0"/>
                <a:ea typeface="Microsoft YaHei" panose="020B0503020204020204" pitchFamily="34" charset="-122"/>
              </a:rPr>
              <a:t>Theme 1- Create an appication to promote Aspire for HER’s outreach and Member acquisition</a:t>
            </a:r>
          </a:p>
          <a:p>
            <a:pPr algn="l" eaLnBrk="1" hangingPunct="1"/>
            <a:endParaRPr lang="en-US" altLang="zh-CN" sz="3200" b="1" dirty="0">
              <a:solidFill>
                <a:srgbClr val="161B2F"/>
              </a:solidFill>
              <a:latin typeface="Microsoft YaHei" panose="020B0503020204020204" pitchFamily="34" charset="-122"/>
              <a:ea typeface="Microsoft YaHei" panose="020B0503020204020204" pitchFamily="34" charset="-122"/>
            </a:endParaRPr>
          </a:p>
        </p:txBody>
      </p:sp>
      <p:pic>
        <p:nvPicPr>
          <p:cNvPr id="5" name="VID-20210110-WA0011 (1).mp4">
            <a:hlinkClick r:id="" action="ppaction://media"/>
          </p:cNvPr>
          <p:cNvPicPr>
            <a:picLocks noRot="1" noChangeAspect="1"/>
          </p:cNvPicPr>
          <p:nvPr>
            <a:videoFile r:link="rId1"/>
          </p:nvPr>
        </p:nvPicPr>
        <p:blipFill>
          <a:blip r:embed="rId4"/>
          <a:stretch>
            <a:fillRect/>
          </a:stretch>
        </p:blipFill>
        <p:spPr>
          <a:xfrm>
            <a:off x="9362365" y="4698242"/>
            <a:ext cx="2115402" cy="1586552"/>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739"/>
                                        </p:tgtEl>
                                        <p:attrNameLst>
                                          <p:attrName>style.visibility</p:attrName>
                                        </p:attrNameLst>
                                      </p:cBhvr>
                                      <p:to>
                                        <p:strVal val="visible"/>
                                      </p:to>
                                    </p:set>
                                    <p:anim calcmode="lin" valueType="num">
                                      <p:cBhvr additive="base">
                                        <p:cTn id="7" dur="500" fill="hold"/>
                                        <p:tgtEl>
                                          <p:spTgt spid="739"/>
                                        </p:tgtEl>
                                        <p:attrNameLst>
                                          <p:attrName>ppt_x</p:attrName>
                                        </p:attrNameLst>
                                      </p:cBhvr>
                                      <p:tavLst>
                                        <p:tav tm="0">
                                          <p:val>
                                            <p:strVal val="#ppt_x"/>
                                          </p:val>
                                        </p:tav>
                                        <p:tav tm="100000">
                                          <p:val>
                                            <p:strVal val="#ppt_x"/>
                                          </p:val>
                                        </p:tav>
                                      </p:tavLst>
                                    </p:anim>
                                    <p:anim calcmode="lin" valueType="num">
                                      <p:cBhvr additive="base">
                                        <p:cTn id="8" dur="500" fill="hold"/>
                                        <p:tgtEl>
                                          <p:spTgt spid="7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p:cTn id="17" fill="hold" display="0">
                  <p:stCondLst>
                    <p:cond delay="indefinite"/>
                  </p:stCondLst>
                  <p:endCondLst>
                    <p:cond evt="onNext" delay="0">
                      <p:tgtEl>
                        <p:sldTgt/>
                      </p:tgtEl>
                    </p:cond>
                    <p:cond evt="onPrev" delay="0">
                      <p:tgtEl>
                        <p:sldTgt/>
                      </p:tgtEl>
                    </p:cond>
                  </p:endCondLst>
                </p:cTn>
                <p:tgtEl>
                  <p:spTgt spid="5"/>
                </p:tgtEl>
              </p:cMediaNode>
            </p:video>
          </p:childTnLst>
        </p:cTn>
      </p:par>
    </p:tnLst>
    <p:bldLst>
      <p:bldP spid="739" grpId="1" animBg="1"/>
      <p:bldP spid="739" grpId="2" animBg="1"/>
      <p:bldP spid="307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711" y="207918"/>
            <a:ext cx="9761312" cy="8858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3" name="文本框 5"/>
          <p:cNvSpPr txBox="1"/>
          <p:nvPr/>
        </p:nvSpPr>
        <p:spPr>
          <a:xfrm>
            <a:off x="288608" y="276225"/>
            <a:ext cx="8784777" cy="923330"/>
          </a:xfrm>
          <a:prstGeom prst="rect">
            <a:avLst/>
          </a:prstGeom>
          <a:noFill/>
          <a:ln w="9525">
            <a:noFill/>
          </a:ln>
        </p:spPr>
        <p:txBody>
          <a:bodyPr wrap="none">
            <a:spAutoFit/>
          </a:bodyPr>
          <a:lstStyle/>
          <a:p>
            <a:pPr eaLnBrk="1" hangingPunct="1"/>
            <a:r>
              <a:rPr lang="en-US" altLang="zh-CN" sz="4400" b="1" dirty="0">
                <a:solidFill>
                  <a:srgbClr val="161B2F"/>
                </a:solidFill>
                <a:latin typeface="Lucida Fax" pitchFamily="18" charset="0"/>
                <a:ea typeface="Microsoft YaHei" panose="020B0503020204020204" pitchFamily="34" charset="-122"/>
              </a:rPr>
              <a:t>Defining</a:t>
            </a:r>
            <a:r>
              <a:rPr lang="en-US" altLang="zh-CN" sz="5400" dirty="0">
                <a:solidFill>
                  <a:srgbClr val="161B2F"/>
                </a:solidFill>
                <a:latin typeface="Microsoft YaHei" panose="020B0503020204020204" pitchFamily="34" charset="-122"/>
                <a:ea typeface="Microsoft YaHei" panose="020B0503020204020204" pitchFamily="34" charset="-122"/>
              </a:rPr>
              <a:t> </a:t>
            </a:r>
            <a:r>
              <a:rPr lang="en-US" altLang="zh-CN" sz="4400" b="1" dirty="0">
                <a:solidFill>
                  <a:srgbClr val="161B2F"/>
                </a:solidFill>
                <a:latin typeface="Lucida Fax" pitchFamily="18" charset="0"/>
                <a:ea typeface="Microsoft YaHei" panose="020B0503020204020204" pitchFamily="34" charset="-122"/>
              </a:rPr>
              <a:t>the target audience</a:t>
            </a:r>
          </a:p>
        </p:txBody>
      </p:sp>
      <p:pic>
        <p:nvPicPr>
          <p:cNvPr id="15364" name="图片 28"/>
          <p:cNvPicPr>
            <a:picLocks noChangeAspect="1"/>
          </p:cNvPicPr>
          <p:nvPr/>
        </p:nvPicPr>
        <p:blipFill>
          <a:blip r:embed="rId3"/>
          <a:stretch>
            <a:fillRect/>
          </a:stretch>
        </p:blipFill>
        <p:spPr>
          <a:xfrm>
            <a:off x="5172892" y="1737362"/>
            <a:ext cx="2873828" cy="1907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366" name="图片 26"/>
          <p:cNvPicPr>
            <a:picLocks noChangeAspect="1"/>
          </p:cNvPicPr>
          <p:nvPr/>
        </p:nvPicPr>
        <p:blipFill>
          <a:blip r:embed="rId4"/>
          <a:stretch>
            <a:fillRect/>
          </a:stretch>
        </p:blipFill>
        <p:spPr>
          <a:xfrm>
            <a:off x="2272937" y="4108784"/>
            <a:ext cx="3357154" cy="1878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7"/>
          <p:cNvSpPr/>
          <p:nvPr/>
        </p:nvSpPr>
        <p:spPr bwMode="auto">
          <a:xfrm>
            <a:off x="8112125" y="1874838"/>
            <a:ext cx="4056063" cy="3852863"/>
          </a:xfrm>
          <a:prstGeom prst="rect">
            <a:avLst/>
          </a:prstGeom>
          <a:solidFill>
            <a:schemeClr val="bg1">
              <a:lumMod val="85000"/>
            </a:schemeClr>
          </a:solidFill>
          <a:ln w="9525">
            <a:solidFill>
              <a:schemeClr val="bg1">
                <a:lumMod val="95000"/>
              </a:schemeClr>
            </a:solidFill>
            <a:round/>
          </a:ln>
        </p:spPr>
        <p:txBody>
          <a:bodyPr lIns="121682" tIns="60841" rIns="121682" bIns="60841"/>
          <a:lstStyle/>
          <a:p>
            <a:pPr>
              <a:buFont typeface="Wingdings" pitchFamily="2" charset="2"/>
              <a:buChar char="Ø"/>
            </a:pPr>
            <a:r>
              <a:rPr lang="en-US" sz="2400" dirty="0" smtClean="0"/>
              <a:t>A target audience is the demographic of people most likely to be interested in a company's product or service.</a:t>
            </a:r>
          </a:p>
          <a:p>
            <a:pPr>
              <a:buFont typeface="Wingdings" pitchFamily="2" charset="2"/>
              <a:buChar char="Ø"/>
            </a:pPr>
            <a:r>
              <a:rPr lang="en-US" sz="2400" dirty="0" smtClean="0"/>
              <a:t>Targeting </a:t>
            </a:r>
            <a:r>
              <a:rPr lang="en-US" sz="2400" dirty="0" smtClean="0"/>
              <a:t>the right audience means better results in your activities, so for marketers, it is one of the crucial steps</a:t>
            </a:r>
            <a:r>
              <a:rPr lang="en-US" sz="2400" dirty="0" smtClean="0"/>
              <a:t>. </a:t>
            </a:r>
            <a:endParaRPr kumimoji="0" lang="en-US" sz="2400" b="0" i="0" u="none" strike="noStrike" kern="0" cap="none" spc="0" normalizeH="0" baseline="0" noProof="0" dirty="0">
              <a:ln>
                <a:noFill/>
              </a:ln>
              <a:solidFill>
                <a:srgbClr val="262626"/>
              </a:solidFill>
              <a:effectLst/>
              <a:uLnTx/>
              <a:uFillTx/>
              <a:latin typeface="+mn-lt"/>
              <a:ea typeface="+mn-ea"/>
              <a:cs typeface="+mn-cs"/>
            </a:endParaRPr>
          </a:p>
        </p:txBody>
      </p:sp>
      <p:sp>
        <p:nvSpPr>
          <p:cNvPr id="13" name="Freeform 157"/>
          <p:cNvSpPr>
            <a:spLocks noEditPoints="1"/>
          </p:cNvSpPr>
          <p:nvPr/>
        </p:nvSpPr>
        <p:spPr bwMode="auto">
          <a:xfrm>
            <a:off x="1049338" y="4106863"/>
            <a:ext cx="536575" cy="65563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161B2F"/>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62626"/>
              </a:solidFill>
              <a:effectLst/>
              <a:uLnTx/>
              <a:uFillTx/>
              <a:latin typeface="+mn-lt"/>
              <a:ea typeface="+mn-ea"/>
              <a:cs typeface="+mn-cs"/>
            </a:endParaRPr>
          </a:p>
        </p:txBody>
      </p:sp>
      <p:sp>
        <p:nvSpPr>
          <p:cNvPr id="15376" name="TextBox 13"/>
          <p:cNvSpPr txBox="1"/>
          <p:nvPr/>
        </p:nvSpPr>
        <p:spPr>
          <a:xfrm>
            <a:off x="522515" y="3832860"/>
            <a:ext cx="1571625" cy="49244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Referal Schemes</a:t>
            </a:r>
          </a:p>
        </p:txBody>
      </p:sp>
      <p:sp>
        <p:nvSpPr>
          <p:cNvPr id="15378" name="TextBox 13"/>
          <p:cNvSpPr txBox="1"/>
          <p:nvPr/>
        </p:nvSpPr>
        <p:spPr>
          <a:xfrm>
            <a:off x="5125854" y="6059624"/>
            <a:ext cx="1570037" cy="49244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Resource providing</a:t>
            </a:r>
          </a:p>
        </p:txBody>
      </p:sp>
      <p:sp>
        <p:nvSpPr>
          <p:cNvPr id="15380" name="TextBox 13"/>
          <p:cNvSpPr txBox="1"/>
          <p:nvPr/>
        </p:nvSpPr>
        <p:spPr>
          <a:xfrm>
            <a:off x="6240054" y="3819797"/>
            <a:ext cx="1571625" cy="49244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On</a:t>
            </a:r>
            <a:r>
              <a:rPr lang="en-US" altLang="zh-CN" sz="1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 </a:t>
            </a: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ground</a:t>
            </a:r>
            <a:r>
              <a:rPr lang="en-US" altLang="zh-CN" sz="12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 </a:t>
            </a: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teams</a:t>
            </a:r>
          </a:p>
        </p:txBody>
      </p:sp>
      <p:pic>
        <p:nvPicPr>
          <p:cNvPr id="19" name="Picture 18" descr="download (2).jfif"/>
          <p:cNvPicPr>
            <a:picLocks noChangeAspect="1"/>
          </p:cNvPicPr>
          <p:nvPr/>
        </p:nvPicPr>
        <p:blipFill>
          <a:blip r:embed="rId5"/>
          <a:stretch>
            <a:fillRect/>
          </a:stretch>
        </p:blipFill>
        <p:spPr>
          <a:xfrm>
            <a:off x="326571" y="1698170"/>
            <a:ext cx="2638697" cy="2115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VID-20210110-WA0006.mp4">
            <a:hlinkClick r:id="" action="ppaction://media"/>
          </p:cNvPr>
          <p:cNvPicPr>
            <a:picLocks noRot="1" noChangeAspect="1"/>
          </p:cNvPicPr>
          <p:nvPr>
            <a:videoFile r:link="rId1"/>
          </p:nvPr>
        </p:nvPicPr>
        <p:blipFill>
          <a:blip r:embed="rId6"/>
          <a:stretch>
            <a:fillRect/>
          </a:stretch>
        </p:blipFill>
        <p:spPr>
          <a:xfrm>
            <a:off x="10254018" y="225189"/>
            <a:ext cx="1937982" cy="1453486"/>
          </a:xfrm>
          <a:prstGeom prst="rect">
            <a:avLst/>
          </a:prstGeom>
        </p:spPr>
      </p:pic>
    </p:spTree>
  </p:cSld>
  <p:clrMapOvr>
    <a:masterClrMapping/>
  </p:clrMapOvr>
  <p:transition>
    <p:wipe dir="r"/>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p:cMediaNode>
                <p:cTn id="7" fill="hold" display="0">
                  <p:stCondLst>
                    <p:cond delay="indefinite"/>
                  </p:stCondLst>
                  <p:endCondLst>
                    <p:cond evt="onNext" delay="0">
                      <p:tgtEl>
                        <p:sldTgt/>
                      </p:tgtEl>
                    </p:cond>
                    <p:cond evt="onPrev" delay="0">
                      <p:tgtEl>
                        <p:sldTgt/>
                      </p:tgtEl>
                    </p:cond>
                  </p:endCondLst>
                </p:cTn>
                <p:tgtEl>
                  <p:spTgt spid="1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1775" y="220663"/>
            <a:ext cx="3308259" cy="86355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531" name="文本框 5"/>
          <p:cNvSpPr txBox="1"/>
          <p:nvPr/>
        </p:nvSpPr>
        <p:spPr>
          <a:xfrm>
            <a:off x="287973" y="276860"/>
            <a:ext cx="2425664" cy="769441"/>
          </a:xfrm>
          <a:prstGeom prst="rect">
            <a:avLst/>
          </a:prstGeom>
          <a:noFill/>
          <a:ln w="9525">
            <a:noFill/>
          </a:ln>
        </p:spPr>
        <p:txBody>
          <a:bodyPr wrap="none">
            <a:spAutoFit/>
          </a:bodyPr>
          <a:lstStyle/>
          <a:p>
            <a:pPr eaLnBrk="1" hangingPunct="1"/>
            <a:r>
              <a:rPr lang="en-US" altLang="zh-CN" sz="4400" b="1" dirty="0">
                <a:solidFill>
                  <a:srgbClr val="161B2F"/>
                </a:solidFill>
                <a:latin typeface="Lucida Fax" pitchFamily="18" charset="0"/>
                <a:ea typeface="Microsoft YaHei" panose="020B0503020204020204" pitchFamily="34" charset="-122"/>
              </a:rPr>
              <a:t>Blogger</a:t>
            </a:r>
          </a:p>
        </p:txBody>
      </p:sp>
      <p:sp>
        <p:nvSpPr>
          <p:cNvPr id="7" name="圆角矩形 6"/>
          <p:cNvSpPr/>
          <p:nvPr/>
        </p:nvSpPr>
        <p:spPr>
          <a:xfrm>
            <a:off x="2834641" y="2730772"/>
            <a:ext cx="1935798" cy="3382646"/>
          </a:xfrm>
          <a:prstGeom prst="roundRect">
            <a:avLst>
              <a:gd name="adj" fmla="val 9083"/>
            </a:avLst>
          </a:prstGeom>
          <a:solidFill>
            <a:schemeClr val="bg1">
              <a:alpha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圆角矩形 7"/>
          <p:cNvSpPr/>
          <p:nvPr/>
        </p:nvSpPr>
        <p:spPr>
          <a:xfrm>
            <a:off x="5162550" y="2717708"/>
            <a:ext cx="1811338" cy="3395709"/>
          </a:xfrm>
          <a:prstGeom prst="roundRect">
            <a:avLst>
              <a:gd name="adj" fmla="val 9083"/>
            </a:avLst>
          </a:prstGeom>
          <a:solidFill>
            <a:schemeClr val="bg1">
              <a:alpha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圆角矩形 8"/>
          <p:cNvSpPr/>
          <p:nvPr/>
        </p:nvSpPr>
        <p:spPr>
          <a:xfrm>
            <a:off x="7418251" y="2783023"/>
            <a:ext cx="1812925" cy="3291205"/>
          </a:xfrm>
          <a:prstGeom prst="roundRect">
            <a:avLst>
              <a:gd name="adj" fmla="val 9083"/>
            </a:avLst>
          </a:prstGeom>
          <a:solidFill>
            <a:schemeClr val="bg1">
              <a:alpha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圆角矩形 11"/>
          <p:cNvSpPr/>
          <p:nvPr/>
        </p:nvSpPr>
        <p:spPr>
          <a:xfrm>
            <a:off x="3102474" y="2517684"/>
            <a:ext cx="1422400" cy="401638"/>
          </a:xfrm>
          <a:prstGeom prst="roundRect">
            <a:avLst/>
          </a:prstGeom>
          <a:solidFill>
            <a:srgbClr val="161B2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3" name="圆角矩形 12"/>
          <p:cNvSpPr/>
          <p:nvPr/>
        </p:nvSpPr>
        <p:spPr>
          <a:xfrm>
            <a:off x="5354638" y="2543810"/>
            <a:ext cx="1420813" cy="40163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 name="圆角矩形 13"/>
          <p:cNvSpPr/>
          <p:nvPr/>
        </p:nvSpPr>
        <p:spPr>
          <a:xfrm>
            <a:off x="7574190" y="2530748"/>
            <a:ext cx="1420813" cy="401638"/>
          </a:xfrm>
          <a:prstGeom prst="roundRect">
            <a:avLst/>
          </a:prstGeom>
          <a:solidFill>
            <a:srgbClr val="161B2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2543" name="矩形 19"/>
          <p:cNvSpPr/>
          <p:nvPr/>
        </p:nvSpPr>
        <p:spPr>
          <a:xfrm>
            <a:off x="2899954" y="2981189"/>
            <a:ext cx="1763485" cy="295465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000" dirty="0">
                <a:solidFill>
                  <a:srgbClr val="445469"/>
                </a:solidFill>
                <a:latin typeface="Arial" panose="020B0604020202020204" pitchFamily="34" charset="0"/>
                <a:ea typeface="Microsoft YaHei" panose="020B0503020204020204" pitchFamily="34" charset="-122"/>
                <a:sym typeface="Arial" panose="020B0604020202020204" pitchFamily="34" charset="0"/>
              </a:rPr>
              <a:t>FindThatLead – This tool helps you find the bloggers’ emails so you don’t have to manually search for them.</a:t>
            </a:r>
          </a:p>
        </p:txBody>
      </p:sp>
      <p:sp>
        <p:nvSpPr>
          <p:cNvPr id="22544" name="矩形 20"/>
          <p:cNvSpPr/>
          <p:nvPr/>
        </p:nvSpPr>
        <p:spPr>
          <a:xfrm>
            <a:off x="5257573" y="3059567"/>
            <a:ext cx="1484312" cy="2628668"/>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1800" dirty="0">
                <a:solidFill>
                  <a:srgbClr val="445469"/>
                </a:solidFill>
                <a:latin typeface="Arial" panose="020B0604020202020204" pitchFamily="34" charset="0"/>
                <a:ea typeface="Microsoft YaHei" panose="020B0503020204020204" pitchFamily="34" charset="-122"/>
                <a:sym typeface="Arial" panose="020B0604020202020204" pitchFamily="34" charset="0"/>
              </a:rPr>
              <a:t>Gmass – This Chrome extension can help you bulk send personalized emails in minutes.</a:t>
            </a:r>
          </a:p>
        </p:txBody>
      </p:sp>
      <p:sp>
        <p:nvSpPr>
          <p:cNvPr id="22545" name="矩形 21"/>
          <p:cNvSpPr/>
          <p:nvPr/>
        </p:nvSpPr>
        <p:spPr>
          <a:xfrm>
            <a:off x="7465786" y="2981189"/>
            <a:ext cx="1743528" cy="2991588"/>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1800" dirty="0">
                <a:solidFill>
                  <a:srgbClr val="445469"/>
                </a:solidFill>
                <a:latin typeface="Arial" panose="020B0604020202020204" pitchFamily="34" charset="0"/>
                <a:ea typeface="Microsoft YaHei" panose="020B0503020204020204" pitchFamily="34" charset="-122"/>
                <a:sym typeface="Arial" panose="020B0604020202020204" pitchFamily="34" charset="0"/>
              </a:rPr>
              <a:t>Dux Soup – This Chrome extension help you automate your LinkedIn outreach on top of emails to help you increase the rate of return.</a:t>
            </a:r>
          </a:p>
        </p:txBody>
      </p:sp>
      <p:sp>
        <p:nvSpPr>
          <p:cNvPr id="22546" name="矩形 22"/>
          <p:cNvSpPr/>
          <p:nvPr/>
        </p:nvSpPr>
        <p:spPr>
          <a:xfrm>
            <a:off x="9734550" y="2928938"/>
            <a:ext cx="1485900" cy="23474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zh-CN" altLang="en-US" sz="1400" dirty="0" smtClean="0">
                <a:solidFill>
                  <a:srgbClr val="445469"/>
                </a:solidFill>
                <a:latin typeface="Arial" panose="020B0604020202020204" pitchFamily="34" charset="0"/>
                <a:ea typeface="Microsoft YaHei" panose="020B0503020204020204" pitchFamily="34" charset="-122"/>
                <a:sym typeface="Arial" panose="020B0604020202020204" pitchFamily="34" charset="0"/>
              </a:rPr>
              <a:t>.</a:t>
            </a:r>
            <a:endParaRPr lang="en-US" altLang="zh-CN"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48" name="文本框 24"/>
          <p:cNvSpPr txBox="1"/>
          <p:nvPr/>
        </p:nvSpPr>
        <p:spPr>
          <a:xfrm>
            <a:off x="3155951" y="2545896"/>
            <a:ext cx="1420813" cy="33718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1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Tool 1.</a:t>
            </a:r>
          </a:p>
        </p:txBody>
      </p:sp>
      <p:sp>
        <p:nvSpPr>
          <p:cNvPr id="22549" name="文本框 25"/>
          <p:cNvSpPr txBox="1"/>
          <p:nvPr/>
        </p:nvSpPr>
        <p:spPr>
          <a:xfrm>
            <a:off x="5429976" y="2572022"/>
            <a:ext cx="1420813" cy="33718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1600" b="1" dirty="0">
                <a:solidFill>
                  <a:srgbClr val="161B2F"/>
                </a:solidFill>
                <a:latin typeface="Arial" panose="020B0604020202020204" pitchFamily="34" charset="0"/>
                <a:ea typeface="Microsoft YaHei" panose="020B0503020204020204" pitchFamily="34" charset="-122"/>
                <a:sym typeface="Arial" panose="020B0604020202020204" pitchFamily="34" charset="0"/>
              </a:rPr>
              <a:t>Tool 2.</a:t>
            </a:r>
          </a:p>
        </p:txBody>
      </p:sp>
      <p:sp>
        <p:nvSpPr>
          <p:cNvPr id="22550" name="文本框 26"/>
          <p:cNvSpPr txBox="1"/>
          <p:nvPr/>
        </p:nvSpPr>
        <p:spPr>
          <a:xfrm>
            <a:off x="7638914" y="2572022"/>
            <a:ext cx="1422400" cy="33718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1600" b="1" dirty="0">
                <a:solidFill>
                  <a:srgbClr val="FFFFFF"/>
                </a:solidFill>
                <a:latin typeface="Arial" panose="020B0604020202020204" pitchFamily="34" charset="0"/>
                <a:ea typeface="Microsoft YaHei" panose="020B0503020204020204" pitchFamily="34" charset="-122"/>
                <a:sym typeface="Arial" panose="020B0604020202020204" pitchFamily="34" charset="0"/>
              </a:rPr>
              <a:t>Tool 3.</a:t>
            </a:r>
          </a:p>
        </p:txBody>
      </p:sp>
      <p:sp>
        <p:nvSpPr>
          <p:cNvPr id="3" name="Text Box 2"/>
          <p:cNvSpPr txBox="1"/>
          <p:nvPr/>
        </p:nvSpPr>
        <p:spPr>
          <a:xfrm>
            <a:off x="192585" y="1139734"/>
            <a:ext cx="11485609" cy="1328023"/>
          </a:xfrm>
          <a:prstGeom prst="roundRect">
            <a:avLst/>
          </a:prstGeom>
          <a:solidFill>
            <a:schemeClr val="accent5">
              <a:lumMod val="40000"/>
              <a:lumOff val="60000"/>
            </a:schemeClr>
          </a:solidFill>
        </p:spPr>
        <p:txBody>
          <a:bodyPr wrap="square" rtlCol="0">
            <a:spAutoFit/>
          </a:bodyPr>
          <a:lstStyle/>
          <a:p>
            <a:r>
              <a:rPr lang="en-US" sz="2400" dirty="0">
                <a:latin typeface="Arial" pitchFamily="34" charset="0"/>
                <a:cs typeface="Arial" pitchFamily="34" charset="0"/>
              </a:rPr>
              <a:t>Bloggers can be a great source for starting the conversation online, and targeted well, they can also become ongoing partners to assist with future development and promotional opportunities. Below are some helpful tools for blogging purpose. </a:t>
            </a:r>
          </a:p>
        </p:txBody>
      </p:sp>
      <p:pic>
        <p:nvPicPr>
          <p:cNvPr id="18" name="VID-20210110-WA0008.mp4">
            <a:hlinkClick r:id="" action="ppaction://media"/>
          </p:cNvPr>
          <p:cNvPicPr>
            <a:picLocks noRot="1" noChangeAspect="1"/>
          </p:cNvPicPr>
          <p:nvPr>
            <a:videoFile r:link="rId1"/>
          </p:nvPr>
        </p:nvPicPr>
        <p:blipFill>
          <a:blip r:embed="rId3"/>
          <a:stretch>
            <a:fillRect/>
          </a:stretch>
        </p:blipFill>
        <p:spPr>
          <a:xfrm>
            <a:off x="9376011" y="4029500"/>
            <a:ext cx="1760561" cy="1320421"/>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1775" y="220979"/>
            <a:ext cx="8716282" cy="824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1" name="文本框 5"/>
          <p:cNvSpPr txBox="1"/>
          <p:nvPr/>
        </p:nvSpPr>
        <p:spPr>
          <a:xfrm>
            <a:off x="288608" y="276225"/>
            <a:ext cx="8501045" cy="769441"/>
          </a:xfrm>
          <a:prstGeom prst="rect">
            <a:avLst/>
          </a:prstGeom>
          <a:noFill/>
          <a:ln w="9525">
            <a:noFill/>
          </a:ln>
        </p:spPr>
        <p:txBody>
          <a:bodyPr wrap="none">
            <a:spAutoFit/>
          </a:bodyPr>
          <a:lstStyle/>
          <a:p>
            <a:pPr eaLnBrk="1" hangingPunct="1"/>
            <a:r>
              <a:rPr lang="en-US" altLang="zh-CN" sz="4400" b="1" dirty="0">
                <a:solidFill>
                  <a:srgbClr val="161B2F"/>
                </a:solidFill>
                <a:latin typeface="Lucida Fax" pitchFamily="18" charset="0"/>
                <a:ea typeface="Microsoft YaHei" panose="020B0503020204020204" pitchFamily="34" charset="-122"/>
              </a:rPr>
              <a:t>Estabilishing an application</a:t>
            </a:r>
          </a:p>
        </p:txBody>
      </p:sp>
      <p:sp>
        <p:nvSpPr>
          <p:cNvPr id="4" name="Freeform 70"/>
          <p:cNvSpPr/>
          <p:nvPr/>
        </p:nvSpPr>
        <p:spPr bwMode="auto">
          <a:xfrm rot="5400000">
            <a:off x="2138638" y="2608609"/>
            <a:ext cx="845588" cy="1830388"/>
          </a:xfrm>
          <a:custGeom>
            <a:avLst/>
            <a:gdLst>
              <a:gd name="T0" fmla="*/ 639396 w 465"/>
              <a:gd name="T1" fmla="*/ 505738 h 644"/>
              <a:gd name="T2" fmla="*/ 0 w 465"/>
              <a:gd name="T3" fmla="*/ 0 h 644"/>
              <a:gd name="T4" fmla="*/ 0 w 465"/>
              <a:gd name="T5" fmla="*/ 1034205 h 644"/>
              <a:gd name="T6" fmla="*/ 639396 w 465"/>
              <a:gd name="T7" fmla="*/ 1829748 h 644"/>
              <a:gd name="T8" fmla="*/ 639396 w 465"/>
              <a:gd name="T9" fmla="*/ 505738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44">
                <a:moveTo>
                  <a:pt x="465" y="178"/>
                </a:moveTo>
                <a:lnTo>
                  <a:pt x="0" y="0"/>
                </a:lnTo>
                <a:lnTo>
                  <a:pt x="0" y="364"/>
                </a:lnTo>
                <a:lnTo>
                  <a:pt x="465" y="644"/>
                </a:lnTo>
                <a:lnTo>
                  <a:pt x="465" y="178"/>
                </a:lnTo>
                <a:close/>
              </a:path>
            </a:pathLst>
          </a:custGeom>
          <a:solidFill>
            <a:srgbClr val="161B2F"/>
          </a:solidFill>
          <a:ln w="9525">
            <a:solidFill>
              <a:schemeClr val="bg1">
                <a:lumMod val="95000"/>
              </a:schemeClr>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Freeform 73"/>
          <p:cNvSpPr/>
          <p:nvPr/>
        </p:nvSpPr>
        <p:spPr bwMode="auto">
          <a:xfrm rot="5400000">
            <a:off x="3682412" y="2427253"/>
            <a:ext cx="1203395" cy="17557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8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Freeform 76"/>
          <p:cNvSpPr/>
          <p:nvPr/>
        </p:nvSpPr>
        <p:spPr bwMode="auto">
          <a:xfrm rot="5400000">
            <a:off x="9072335" y="2573112"/>
            <a:ext cx="837069" cy="1830388"/>
          </a:xfrm>
          <a:custGeom>
            <a:avLst/>
            <a:gdLst>
              <a:gd name="T0" fmla="*/ 639396 w 465"/>
              <a:gd name="T1" fmla="*/ 1326851 h 644"/>
              <a:gd name="T2" fmla="*/ 0 w 465"/>
              <a:gd name="T3" fmla="*/ 1829748 h 644"/>
              <a:gd name="T4" fmla="*/ 0 w 465"/>
              <a:gd name="T5" fmla="*/ 795543 h 644"/>
              <a:gd name="T6" fmla="*/ 639396 w 465"/>
              <a:gd name="T7" fmla="*/ 0 h 644"/>
              <a:gd name="T8" fmla="*/ 639396 w 465"/>
              <a:gd name="T9" fmla="*/ 1326851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44">
                <a:moveTo>
                  <a:pt x="465" y="467"/>
                </a:moveTo>
                <a:lnTo>
                  <a:pt x="0" y="644"/>
                </a:lnTo>
                <a:lnTo>
                  <a:pt x="0" y="280"/>
                </a:lnTo>
                <a:lnTo>
                  <a:pt x="465" y="0"/>
                </a:lnTo>
                <a:lnTo>
                  <a:pt x="465" y="467"/>
                </a:lnTo>
                <a:close/>
              </a:path>
            </a:pathLst>
          </a:custGeom>
          <a:solidFill>
            <a:srgbClr val="161B2F"/>
          </a:solidFill>
          <a:ln w="9525">
            <a:solidFill>
              <a:schemeClr val="bg1">
                <a:lumMod val="95000"/>
              </a:schemeClr>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Freeform 79"/>
          <p:cNvSpPr/>
          <p:nvPr/>
        </p:nvSpPr>
        <p:spPr bwMode="auto">
          <a:xfrm rot="5400000">
            <a:off x="7162249" y="2434675"/>
            <a:ext cx="1190139" cy="1754188"/>
          </a:xfrm>
          <a:custGeom>
            <a:avLst/>
            <a:gdLst>
              <a:gd name="T0" fmla="*/ 1025783 w 746"/>
              <a:gd name="T1" fmla="*/ 1437660 h 617"/>
              <a:gd name="T2" fmla="*/ 0 w 746"/>
              <a:gd name="T3" fmla="*/ 1753036 h 617"/>
              <a:gd name="T4" fmla="*/ 0 w 746"/>
              <a:gd name="T5" fmla="*/ 636434 h 617"/>
              <a:gd name="T6" fmla="*/ 1025783 w 746"/>
              <a:gd name="T7" fmla="*/ 0 h 617"/>
              <a:gd name="T8" fmla="*/ 1025783 w 746"/>
              <a:gd name="T9" fmla="*/ 1437660 h 6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617">
                <a:moveTo>
                  <a:pt x="746" y="506"/>
                </a:moveTo>
                <a:lnTo>
                  <a:pt x="0" y="617"/>
                </a:lnTo>
                <a:lnTo>
                  <a:pt x="0" y="224"/>
                </a:lnTo>
                <a:lnTo>
                  <a:pt x="746" y="0"/>
                </a:lnTo>
                <a:lnTo>
                  <a:pt x="746" y="506"/>
                </a:lnTo>
                <a:close/>
              </a:path>
            </a:pathLst>
          </a:custGeom>
          <a:solidFill>
            <a:schemeClr val="bg1">
              <a:lumMod val="8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81"/>
          <p:cNvSpPr/>
          <p:nvPr/>
        </p:nvSpPr>
        <p:spPr bwMode="auto">
          <a:xfrm rot="5400000">
            <a:off x="5227258" y="2195133"/>
            <a:ext cx="1600960" cy="1822450"/>
          </a:xfrm>
          <a:custGeom>
            <a:avLst/>
            <a:gdLst>
              <a:gd name="T0" fmla="*/ 1412171 w 1027"/>
              <a:gd name="T1" fmla="*/ 1821223 h 641"/>
              <a:gd name="T2" fmla="*/ 0 w 1027"/>
              <a:gd name="T3" fmla="*/ 1511530 h 641"/>
              <a:gd name="T4" fmla="*/ 0 w 1027"/>
              <a:gd name="T5" fmla="*/ 315376 h 641"/>
              <a:gd name="T6" fmla="*/ 1412171 w 1027"/>
              <a:gd name="T7" fmla="*/ 0 h 641"/>
              <a:gd name="T8" fmla="*/ 1412171 w 1027"/>
              <a:gd name="T9" fmla="*/ 1821223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641">
                <a:moveTo>
                  <a:pt x="1027" y="641"/>
                </a:moveTo>
                <a:lnTo>
                  <a:pt x="0" y="532"/>
                </a:lnTo>
                <a:lnTo>
                  <a:pt x="0" y="111"/>
                </a:lnTo>
                <a:lnTo>
                  <a:pt x="1027" y="0"/>
                </a:lnTo>
                <a:lnTo>
                  <a:pt x="1027" y="641"/>
                </a:lnTo>
                <a:close/>
              </a:path>
            </a:pathLst>
          </a:custGeom>
          <a:solidFill>
            <a:srgbClr val="161B2F"/>
          </a:solidFill>
          <a:ln w="9525">
            <a:solidFill>
              <a:schemeClr val="bg1">
                <a:lumMod val="95000"/>
              </a:schemeClr>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Oval 36"/>
          <p:cNvSpPr/>
          <p:nvPr/>
        </p:nvSpPr>
        <p:spPr>
          <a:xfrm>
            <a:off x="2171700" y="3763963"/>
            <a:ext cx="284163" cy="285750"/>
          </a:xfrm>
          <a:prstGeom prst="ellipse">
            <a:avLst/>
          </a:prstGeom>
          <a:solidFill>
            <a:srgbClr val="161B2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1</a:t>
            </a:r>
          </a:p>
        </p:txBody>
      </p:sp>
      <p:sp>
        <p:nvSpPr>
          <p:cNvPr id="12" name="Oval 38"/>
          <p:cNvSpPr/>
          <p:nvPr/>
        </p:nvSpPr>
        <p:spPr>
          <a:xfrm>
            <a:off x="4008438" y="3763963"/>
            <a:ext cx="285750" cy="285750"/>
          </a:xfrm>
          <a:prstGeom prst="ellipse">
            <a:avLst/>
          </a:prstGeom>
          <a:solidFill>
            <a:schemeClr val="bg2">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2</a:t>
            </a:r>
          </a:p>
        </p:txBody>
      </p:sp>
      <p:sp>
        <p:nvSpPr>
          <p:cNvPr id="13" name="Oval 40"/>
          <p:cNvSpPr/>
          <p:nvPr/>
        </p:nvSpPr>
        <p:spPr>
          <a:xfrm>
            <a:off x="5883275" y="3763963"/>
            <a:ext cx="284163" cy="285750"/>
          </a:xfrm>
          <a:prstGeom prst="ellipse">
            <a:avLst/>
          </a:prstGeom>
          <a:solidFill>
            <a:srgbClr val="161B2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3</a:t>
            </a:r>
          </a:p>
        </p:txBody>
      </p:sp>
      <p:sp>
        <p:nvSpPr>
          <p:cNvPr id="14" name="Oval 42"/>
          <p:cNvSpPr/>
          <p:nvPr/>
        </p:nvSpPr>
        <p:spPr>
          <a:xfrm>
            <a:off x="7726363" y="3763963"/>
            <a:ext cx="284163" cy="285750"/>
          </a:xfrm>
          <a:prstGeom prst="ellipse">
            <a:avLst/>
          </a:prstGeom>
          <a:solidFill>
            <a:schemeClr val="bg2">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4</a:t>
            </a:r>
          </a:p>
        </p:txBody>
      </p:sp>
      <p:sp>
        <p:nvSpPr>
          <p:cNvPr id="15" name="Oval 44"/>
          <p:cNvSpPr/>
          <p:nvPr/>
        </p:nvSpPr>
        <p:spPr>
          <a:xfrm>
            <a:off x="9569450" y="3763963"/>
            <a:ext cx="284163" cy="285750"/>
          </a:xfrm>
          <a:prstGeom prst="ellipse">
            <a:avLst/>
          </a:prstGeom>
          <a:solidFill>
            <a:srgbClr val="161B2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5</a:t>
            </a:r>
          </a:p>
        </p:txBody>
      </p:sp>
      <p:grpSp>
        <p:nvGrpSpPr>
          <p:cNvPr id="2" name="组合 53"/>
          <p:cNvGrpSpPr/>
          <p:nvPr/>
        </p:nvGrpSpPr>
        <p:grpSpPr>
          <a:xfrm>
            <a:off x="1535113" y="2284413"/>
            <a:ext cx="2338387" cy="533510"/>
            <a:chOff x="1284058" y="4491080"/>
            <a:chExt cx="2338080" cy="533579"/>
          </a:xfrm>
        </p:grpSpPr>
        <p:sp>
          <p:nvSpPr>
            <p:cNvPr id="17441" name="TextBox 13"/>
            <p:cNvSpPr txBox="1"/>
            <p:nvPr/>
          </p:nvSpPr>
          <p:spPr>
            <a:xfrm>
              <a:off x="1284058" y="4491080"/>
              <a:ext cx="2338080" cy="245777"/>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General Platform</a:t>
              </a:r>
            </a:p>
          </p:txBody>
        </p:sp>
        <p:sp>
          <p:nvSpPr>
            <p:cNvPr id="17442" name="TextBox 13"/>
            <p:cNvSpPr txBox="1"/>
            <p:nvPr/>
          </p:nvSpPr>
          <p:spPr>
            <a:xfrm>
              <a:off x="1834239" y="4840485"/>
              <a:ext cx="1384263" cy="18417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endParaRPr lang="en-US" altLang="zh-CN"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 name="组合 56"/>
          <p:cNvGrpSpPr/>
          <p:nvPr/>
        </p:nvGrpSpPr>
        <p:grpSpPr>
          <a:xfrm>
            <a:off x="3315653" y="1865313"/>
            <a:ext cx="2338387" cy="533510"/>
            <a:chOff x="1284058" y="4491080"/>
            <a:chExt cx="2338080" cy="533579"/>
          </a:xfrm>
        </p:grpSpPr>
        <p:sp>
          <p:nvSpPr>
            <p:cNvPr id="17439" name="TextBox 13"/>
            <p:cNvSpPr txBox="1"/>
            <p:nvPr/>
          </p:nvSpPr>
          <p:spPr>
            <a:xfrm>
              <a:off x="1284058" y="4491080"/>
              <a:ext cx="2338080" cy="245777"/>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Helping Womenship</a:t>
              </a:r>
            </a:p>
          </p:txBody>
        </p:sp>
        <p:sp>
          <p:nvSpPr>
            <p:cNvPr id="17440" name="TextBox 13"/>
            <p:cNvSpPr txBox="1"/>
            <p:nvPr/>
          </p:nvSpPr>
          <p:spPr>
            <a:xfrm>
              <a:off x="1834239" y="4840485"/>
              <a:ext cx="1384263" cy="18417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endParaRPr lang="en-US" altLang="zh-CN"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 name="组合 59"/>
          <p:cNvGrpSpPr/>
          <p:nvPr/>
        </p:nvGrpSpPr>
        <p:grpSpPr>
          <a:xfrm>
            <a:off x="4856163" y="1284288"/>
            <a:ext cx="2338387" cy="533510"/>
            <a:chOff x="1284058" y="4491080"/>
            <a:chExt cx="2338080" cy="533579"/>
          </a:xfrm>
        </p:grpSpPr>
        <p:sp>
          <p:nvSpPr>
            <p:cNvPr id="17437" name="TextBox 13"/>
            <p:cNvSpPr txBox="1"/>
            <p:nvPr/>
          </p:nvSpPr>
          <p:spPr>
            <a:xfrm>
              <a:off x="1284058" y="4491080"/>
              <a:ext cx="2338080" cy="492188"/>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Sharing thoughts, expressions</a:t>
              </a:r>
            </a:p>
          </p:txBody>
        </p:sp>
        <p:sp>
          <p:nvSpPr>
            <p:cNvPr id="17438" name="TextBox 13"/>
            <p:cNvSpPr txBox="1"/>
            <p:nvPr/>
          </p:nvSpPr>
          <p:spPr>
            <a:xfrm>
              <a:off x="1834239" y="4840485"/>
              <a:ext cx="1384263" cy="18417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endParaRPr lang="en-US" altLang="zh-CN"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6" name="组合 62"/>
          <p:cNvGrpSpPr/>
          <p:nvPr/>
        </p:nvGrpSpPr>
        <p:grpSpPr>
          <a:xfrm>
            <a:off x="6484620" y="1941513"/>
            <a:ext cx="2338388" cy="533510"/>
            <a:chOff x="1284058" y="4491080"/>
            <a:chExt cx="2338080" cy="533579"/>
          </a:xfrm>
        </p:grpSpPr>
        <p:sp>
          <p:nvSpPr>
            <p:cNvPr id="17435" name="TextBox 13"/>
            <p:cNvSpPr txBox="1"/>
            <p:nvPr/>
          </p:nvSpPr>
          <p:spPr>
            <a:xfrm>
              <a:off x="1284058" y="4491080"/>
              <a:ext cx="2338080" cy="245777"/>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Developing Community</a:t>
              </a:r>
            </a:p>
          </p:txBody>
        </p:sp>
        <p:sp>
          <p:nvSpPr>
            <p:cNvPr id="17436" name="TextBox 13"/>
            <p:cNvSpPr txBox="1"/>
            <p:nvPr/>
          </p:nvSpPr>
          <p:spPr>
            <a:xfrm>
              <a:off x="1834239" y="4840485"/>
              <a:ext cx="1384263" cy="18417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endParaRPr lang="en-US" altLang="zh-CN"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 name="组合 65"/>
          <p:cNvGrpSpPr/>
          <p:nvPr/>
        </p:nvGrpSpPr>
        <p:grpSpPr>
          <a:xfrm>
            <a:off x="8322310" y="2291080"/>
            <a:ext cx="2338070" cy="537890"/>
            <a:chOff x="1284058" y="4491080"/>
            <a:chExt cx="2338080" cy="531299"/>
          </a:xfrm>
        </p:grpSpPr>
        <p:sp>
          <p:nvSpPr>
            <p:cNvPr id="17433" name="TextBox 13"/>
            <p:cNvSpPr txBox="1"/>
            <p:nvPr/>
          </p:nvSpPr>
          <p:spPr>
            <a:xfrm>
              <a:off x="1284058" y="4491080"/>
              <a:ext cx="2338080" cy="24273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r>
                <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User Friendly</a:t>
              </a:r>
            </a:p>
          </p:txBody>
        </p:sp>
        <p:sp>
          <p:nvSpPr>
            <p:cNvPr id="17434" name="TextBox 13"/>
            <p:cNvSpPr txBox="1"/>
            <p:nvPr/>
          </p:nvSpPr>
          <p:spPr>
            <a:xfrm>
              <a:off x="1834239" y="4840485"/>
              <a:ext cx="1384263" cy="181894"/>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1216025">
                <a:lnSpc>
                  <a:spcPct val="100000"/>
                </a:lnSpc>
                <a:spcBef>
                  <a:spcPct val="20000"/>
                </a:spcBef>
                <a:buNone/>
              </a:pPr>
              <a:endParaRPr lang="en-US" altLang="zh-CN"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30" name="组合 581"/>
          <p:cNvGrpSpPr/>
          <p:nvPr/>
        </p:nvGrpSpPr>
        <p:grpSpPr>
          <a:xfrm>
            <a:off x="5615986" y="2687365"/>
            <a:ext cx="825500" cy="830262"/>
            <a:chOff x="8042275" y="3979863"/>
            <a:chExt cx="1038225" cy="1042987"/>
          </a:xfrm>
        </p:grpSpPr>
        <p:sp>
          <p:nvSpPr>
            <p:cNvPr id="31" name="Oval 317"/>
            <p:cNvSpPr>
              <a:spLocks noChangeArrowheads="1"/>
            </p:cNvSpPr>
            <p:nvPr/>
          </p:nvSpPr>
          <p:spPr bwMode="auto">
            <a:xfrm>
              <a:off x="8042275" y="3979863"/>
              <a:ext cx="1038225" cy="1042987"/>
            </a:xfrm>
            <a:prstGeom prst="ellipse">
              <a:avLst/>
            </a:pr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2" name="Freeform 318"/>
            <p:cNvSpPr/>
            <p:nvPr/>
          </p:nvSpPr>
          <p:spPr bwMode="auto">
            <a:xfrm>
              <a:off x="8198009" y="4181281"/>
              <a:ext cx="728753" cy="650122"/>
            </a:xfrm>
            <a:custGeom>
              <a:avLst/>
              <a:gdLst>
                <a:gd name="T0" fmla="*/ 391 w 391"/>
                <a:gd name="T1" fmla="*/ 150 h 346"/>
                <a:gd name="T2" fmla="*/ 195 w 391"/>
                <a:gd name="T3" fmla="*/ 0 h 346"/>
                <a:gd name="T4" fmla="*/ 0 w 391"/>
                <a:gd name="T5" fmla="*/ 150 h 346"/>
                <a:gd name="T6" fmla="*/ 195 w 391"/>
                <a:gd name="T7" fmla="*/ 300 h 346"/>
                <a:gd name="T8" fmla="*/ 247 w 391"/>
                <a:gd name="T9" fmla="*/ 295 h 346"/>
                <a:gd name="T10" fmla="*/ 236 w 391"/>
                <a:gd name="T11" fmla="*/ 346 h 346"/>
                <a:gd name="T12" fmla="*/ 391 w 391"/>
                <a:gd name="T13" fmla="*/ 150 h 346"/>
              </a:gdLst>
              <a:ahLst/>
              <a:cxnLst>
                <a:cxn ang="0">
                  <a:pos x="T0" y="T1"/>
                </a:cxn>
                <a:cxn ang="0">
                  <a:pos x="T2" y="T3"/>
                </a:cxn>
                <a:cxn ang="0">
                  <a:pos x="T4" y="T5"/>
                </a:cxn>
                <a:cxn ang="0">
                  <a:pos x="T6" y="T7"/>
                </a:cxn>
                <a:cxn ang="0">
                  <a:pos x="T8" y="T9"/>
                </a:cxn>
                <a:cxn ang="0">
                  <a:pos x="T10" y="T11"/>
                </a:cxn>
                <a:cxn ang="0">
                  <a:pos x="T12" y="T13"/>
                </a:cxn>
              </a:cxnLst>
              <a:rect l="0" t="0" r="r" b="b"/>
              <a:pathLst>
                <a:path w="391" h="346">
                  <a:moveTo>
                    <a:pt x="391" y="150"/>
                  </a:moveTo>
                  <a:cubicBezTo>
                    <a:pt x="391" y="64"/>
                    <a:pt x="303" y="0"/>
                    <a:pt x="195" y="0"/>
                  </a:cubicBezTo>
                  <a:cubicBezTo>
                    <a:pt x="88" y="0"/>
                    <a:pt x="0" y="67"/>
                    <a:pt x="0" y="150"/>
                  </a:cubicBezTo>
                  <a:cubicBezTo>
                    <a:pt x="0" y="233"/>
                    <a:pt x="88" y="300"/>
                    <a:pt x="195" y="300"/>
                  </a:cubicBezTo>
                  <a:cubicBezTo>
                    <a:pt x="213" y="300"/>
                    <a:pt x="231" y="298"/>
                    <a:pt x="247" y="295"/>
                  </a:cubicBezTo>
                  <a:cubicBezTo>
                    <a:pt x="248" y="300"/>
                    <a:pt x="252" y="321"/>
                    <a:pt x="236" y="346"/>
                  </a:cubicBezTo>
                  <a:cubicBezTo>
                    <a:pt x="236" y="346"/>
                    <a:pt x="391" y="303"/>
                    <a:pt x="391" y="150"/>
                  </a:cubicBezTo>
                  <a:close/>
                </a:path>
              </a:pathLst>
            </a:custGeom>
            <a:solidFill>
              <a:srgbClr val="48B19B"/>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3" name="Freeform 319"/>
            <p:cNvSpPr/>
            <p:nvPr/>
          </p:nvSpPr>
          <p:spPr bwMode="auto">
            <a:xfrm>
              <a:off x="8327786" y="4334838"/>
              <a:ext cx="467201" cy="31908"/>
            </a:xfrm>
            <a:custGeom>
              <a:avLst/>
              <a:gdLst>
                <a:gd name="T0" fmla="*/ 250 w 250"/>
                <a:gd name="T1" fmla="*/ 9 h 18"/>
                <a:gd name="T2" fmla="*/ 241 w 250"/>
                <a:gd name="T3" fmla="*/ 0 h 18"/>
                <a:gd name="T4" fmla="*/ 10 w 250"/>
                <a:gd name="T5" fmla="*/ 0 h 18"/>
                <a:gd name="T6" fmla="*/ 0 w 250"/>
                <a:gd name="T7" fmla="*/ 9 h 18"/>
                <a:gd name="T8" fmla="*/ 0 w 250"/>
                <a:gd name="T9" fmla="*/ 9 h 18"/>
                <a:gd name="T10" fmla="*/ 10 w 250"/>
                <a:gd name="T11" fmla="*/ 18 h 18"/>
                <a:gd name="T12" fmla="*/ 241 w 250"/>
                <a:gd name="T13" fmla="*/ 18 h 18"/>
                <a:gd name="T14" fmla="*/ 250 w 250"/>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8">
                  <a:moveTo>
                    <a:pt x="250" y="9"/>
                  </a:moveTo>
                  <a:cubicBezTo>
                    <a:pt x="250" y="4"/>
                    <a:pt x="246" y="0"/>
                    <a:pt x="241" y="0"/>
                  </a:cubicBezTo>
                  <a:cubicBezTo>
                    <a:pt x="10" y="0"/>
                    <a:pt x="10" y="0"/>
                    <a:pt x="10" y="0"/>
                  </a:cubicBezTo>
                  <a:cubicBezTo>
                    <a:pt x="5" y="0"/>
                    <a:pt x="0" y="4"/>
                    <a:pt x="0" y="9"/>
                  </a:cubicBezTo>
                  <a:cubicBezTo>
                    <a:pt x="0" y="9"/>
                    <a:pt x="0" y="9"/>
                    <a:pt x="0" y="9"/>
                  </a:cubicBezTo>
                  <a:cubicBezTo>
                    <a:pt x="0" y="14"/>
                    <a:pt x="5" y="18"/>
                    <a:pt x="10" y="18"/>
                  </a:cubicBezTo>
                  <a:cubicBezTo>
                    <a:pt x="241" y="18"/>
                    <a:pt x="241" y="18"/>
                    <a:pt x="241" y="18"/>
                  </a:cubicBezTo>
                  <a:cubicBezTo>
                    <a:pt x="246" y="18"/>
                    <a:pt x="250" y="14"/>
                    <a:pt x="250" y="9"/>
                  </a:cubicBezTo>
                  <a:close/>
                </a:path>
              </a:pathLst>
            </a:cu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4" name="Freeform 320"/>
            <p:cNvSpPr/>
            <p:nvPr/>
          </p:nvSpPr>
          <p:spPr bwMode="auto">
            <a:xfrm>
              <a:off x="8327786" y="4418596"/>
              <a:ext cx="467201" cy="31908"/>
            </a:xfrm>
            <a:custGeom>
              <a:avLst/>
              <a:gdLst>
                <a:gd name="T0" fmla="*/ 250 w 250"/>
                <a:gd name="T1" fmla="*/ 9 h 18"/>
                <a:gd name="T2" fmla="*/ 241 w 250"/>
                <a:gd name="T3" fmla="*/ 0 h 18"/>
                <a:gd name="T4" fmla="*/ 10 w 250"/>
                <a:gd name="T5" fmla="*/ 0 h 18"/>
                <a:gd name="T6" fmla="*/ 0 w 250"/>
                <a:gd name="T7" fmla="*/ 9 h 18"/>
                <a:gd name="T8" fmla="*/ 0 w 250"/>
                <a:gd name="T9" fmla="*/ 9 h 18"/>
                <a:gd name="T10" fmla="*/ 10 w 250"/>
                <a:gd name="T11" fmla="*/ 18 h 18"/>
                <a:gd name="T12" fmla="*/ 241 w 250"/>
                <a:gd name="T13" fmla="*/ 18 h 18"/>
                <a:gd name="T14" fmla="*/ 250 w 250"/>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8">
                  <a:moveTo>
                    <a:pt x="250" y="9"/>
                  </a:moveTo>
                  <a:cubicBezTo>
                    <a:pt x="250" y="4"/>
                    <a:pt x="246" y="0"/>
                    <a:pt x="241" y="0"/>
                  </a:cubicBezTo>
                  <a:cubicBezTo>
                    <a:pt x="10" y="0"/>
                    <a:pt x="10" y="0"/>
                    <a:pt x="10" y="0"/>
                  </a:cubicBezTo>
                  <a:cubicBezTo>
                    <a:pt x="5" y="0"/>
                    <a:pt x="0" y="4"/>
                    <a:pt x="0" y="9"/>
                  </a:cubicBezTo>
                  <a:cubicBezTo>
                    <a:pt x="0" y="9"/>
                    <a:pt x="0" y="9"/>
                    <a:pt x="0" y="9"/>
                  </a:cubicBezTo>
                  <a:cubicBezTo>
                    <a:pt x="0" y="14"/>
                    <a:pt x="5" y="18"/>
                    <a:pt x="10" y="18"/>
                  </a:cubicBezTo>
                  <a:cubicBezTo>
                    <a:pt x="241" y="18"/>
                    <a:pt x="241" y="18"/>
                    <a:pt x="241" y="18"/>
                  </a:cubicBezTo>
                  <a:cubicBezTo>
                    <a:pt x="246" y="18"/>
                    <a:pt x="250" y="14"/>
                    <a:pt x="250" y="9"/>
                  </a:cubicBezTo>
                  <a:close/>
                </a:path>
              </a:pathLst>
            </a:cu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5" name="Freeform 321"/>
            <p:cNvSpPr/>
            <p:nvPr/>
          </p:nvSpPr>
          <p:spPr bwMode="auto">
            <a:xfrm>
              <a:off x="8327786" y="4498365"/>
              <a:ext cx="467201" cy="33901"/>
            </a:xfrm>
            <a:custGeom>
              <a:avLst/>
              <a:gdLst>
                <a:gd name="T0" fmla="*/ 250 w 250"/>
                <a:gd name="T1" fmla="*/ 9 h 18"/>
                <a:gd name="T2" fmla="*/ 241 w 250"/>
                <a:gd name="T3" fmla="*/ 0 h 18"/>
                <a:gd name="T4" fmla="*/ 10 w 250"/>
                <a:gd name="T5" fmla="*/ 0 h 18"/>
                <a:gd name="T6" fmla="*/ 0 w 250"/>
                <a:gd name="T7" fmla="*/ 9 h 18"/>
                <a:gd name="T8" fmla="*/ 0 w 250"/>
                <a:gd name="T9" fmla="*/ 9 h 18"/>
                <a:gd name="T10" fmla="*/ 10 w 250"/>
                <a:gd name="T11" fmla="*/ 18 h 18"/>
                <a:gd name="T12" fmla="*/ 241 w 250"/>
                <a:gd name="T13" fmla="*/ 18 h 18"/>
                <a:gd name="T14" fmla="*/ 250 w 250"/>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8">
                  <a:moveTo>
                    <a:pt x="250" y="9"/>
                  </a:moveTo>
                  <a:cubicBezTo>
                    <a:pt x="250" y="4"/>
                    <a:pt x="246" y="0"/>
                    <a:pt x="241" y="0"/>
                  </a:cubicBezTo>
                  <a:cubicBezTo>
                    <a:pt x="10" y="0"/>
                    <a:pt x="10" y="0"/>
                    <a:pt x="10" y="0"/>
                  </a:cubicBezTo>
                  <a:cubicBezTo>
                    <a:pt x="5" y="0"/>
                    <a:pt x="0" y="4"/>
                    <a:pt x="0" y="9"/>
                  </a:cubicBezTo>
                  <a:cubicBezTo>
                    <a:pt x="0" y="9"/>
                    <a:pt x="0" y="9"/>
                    <a:pt x="0" y="9"/>
                  </a:cubicBezTo>
                  <a:cubicBezTo>
                    <a:pt x="0" y="14"/>
                    <a:pt x="5" y="18"/>
                    <a:pt x="10" y="18"/>
                  </a:cubicBezTo>
                  <a:cubicBezTo>
                    <a:pt x="241" y="18"/>
                    <a:pt x="241" y="18"/>
                    <a:pt x="241" y="18"/>
                  </a:cubicBezTo>
                  <a:cubicBezTo>
                    <a:pt x="246" y="18"/>
                    <a:pt x="250" y="14"/>
                    <a:pt x="250" y="9"/>
                  </a:cubicBezTo>
                  <a:close/>
                </a:path>
              </a:pathLst>
            </a:cu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6" name="Freeform 322"/>
            <p:cNvSpPr/>
            <p:nvPr/>
          </p:nvSpPr>
          <p:spPr bwMode="auto">
            <a:xfrm>
              <a:off x="8327786" y="4576140"/>
              <a:ext cx="307474" cy="35896"/>
            </a:xfrm>
            <a:custGeom>
              <a:avLst/>
              <a:gdLst>
                <a:gd name="T0" fmla="*/ 164 w 164"/>
                <a:gd name="T1" fmla="*/ 9 h 18"/>
                <a:gd name="T2" fmla="*/ 158 w 164"/>
                <a:gd name="T3" fmla="*/ 0 h 18"/>
                <a:gd name="T4" fmla="*/ 6 w 164"/>
                <a:gd name="T5" fmla="*/ 0 h 18"/>
                <a:gd name="T6" fmla="*/ 0 w 164"/>
                <a:gd name="T7" fmla="*/ 9 h 18"/>
                <a:gd name="T8" fmla="*/ 0 w 164"/>
                <a:gd name="T9" fmla="*/ 9 h 18"/>
                <a:gd name="T10" fmla="*/ 6 w 164"/>
                <a:gd name="T11" fmla="*/ 18 h 18"/>
                <a:gd name="T12" fmla="*/ 158 w 164"/>
                <a:gd name="T13" fmla="*/ 18 h 18"/>
                <a:gd name="T14" fmla="*/ 164 w 16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8">
                  <a:moveTo>
                    <a:pt x="164" y="9"/>
                  </a:moveTo>
                  <a:cubicBezTo>
                    <a:pt x="164" y="4"/>
                    <a:pt x="161" y="0"/>
                    <a:pt x="158" y="0"/>
                  </a:cubicBezTo>
                  <a:cubicBezTo>
                    <a:pt x="6" y="0"/>
                    <a:pt x="6" y="0"/>
                    <a:pt x="6" y="0"/>
                  </a:cubicBezTo>
                  <a:cubicBezTo>
                    <a:pt x="3" y="0"/>
                    <a:pt x="0" y="4"/>
                    <a:pt x="0" y="9"/>
                  </a:cubicBezTo>
                  <a:cubicBezTo>
                    <a:pt x="0" y="9"/>
                    <a:pt x="0" y="9"/>
                    <a:pt x="0" y="9"/>
                  </a:cubicBezTo>
                  <a:cubicBezTo>
                    <a:pt x="0" y="14"/>
                    <a:pt x="3" y="18"/>
                    <a:pt x="6" y="18"/>
                  </a:cubicBezTo>
                  <a:cubicBezTo>
                    <a:pt x="158" y="18"/>
                    <a:pt x="158" y="18"/>
                    <a:pt x="158" y="18"/>
                  </a:cubicBezTo>
                  <a:cubicBezTo>
                    <a:pt x="161" y="18"/>
                    <a:pt x="164" y="14"/>
                    <a:pt x="164" y="9"/>
                  </a:cubicBezTo>
                  <a:close/>
                </a:path>
              </a:pathLst>
            </a:cu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37" name="组合 329"/>
          <p:cNvGrpSpPr/>
          <p:nvPr/>
        </p:nvGrpSpPr>
        <p:grpSpPr>
          <a:xfrm>
            <a:off x="7366136" y="2978332"/>
            <a:ext cx="719772" cy="622618"/>
            <a:chOff x="6761163" y="2617788"/>
            <a:chExt cx="1012825" cy="1017587"/>
          </a:xfrm>
        </p:grpSpPr>
        <p:sp>
          <p:nvSpPr>
            <p:cNvPr id="38" name="Oval 39"/>
            <p:cNvSpPr>
              <a:spLocks noChangeArrowheads="1"/>
            </p:cNvSpPr>
            <p:nvPr/>
          </p:nvSpPr>
          <p:spPr bwMode="auto">
            <a:xfrm>
              <a:off x="6761163" y="2617788"/>
              <a:ext cx="1012825" cy="1017587"/>
            </a:xfrm>
            <a:prstGeom prst="ellipse">
              <a:avLst/>
            </a:prstGeom>
            <a:solidFill>
              <a:srgbClr val="E8ECE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39" name="Freeform 40"/>
            <p:cNvSpPr/>
            <p:nvPr/>
          </p:nvSpPr>
          <p:spPr bwMode="auto">
            <a:xfrm>
              <a:off x="6840913" y="2960974"/>
              <a:ext cx="865288" cy="345181"/>
            </a:xfrm>
            <a:custGeom>
              <a:avLst/>
              <a:gdLst>
                <a:gd name="T0" fmla="*/ 471 w 475"/>
                <a:gd name="T1" fmla="*/ 21 h 189"/>
                <a:gd name="T2" fmla="*/ 346 w 475"/>
                <a:gd name="T3" fmla="*/ 82 h 189"/>
                <a:gd name="T4" fmla="*/ 264 w 475"/>
                <a:gd name="T5" fmla="*/ 0 h 189"/>
                <a:gd name="T6" fmla="*/ 126 w 475"/>
                <a:gd name="T7" fmla="*/ 162 h 189"/>
                <a:gd name="T8" fmla="*/ 47 w 475"/>
                <a:gd name="T9" fmla="*/ 119 h 189"/>
                <a:gd name="T10" fmla="*/ 0 w 475"/>
                <a:gd name="T11" fmla="*/ 170 h 189"/>
                <a:gd name="T12" fmla="*/ 7 w 475"/>
                <a:gd name="T13" fmla="*/ 189 h 189"/>
                <a:gd name="T14" fmla="*/ 50 w 475"/>
                <a:gd name="T15" fmla="*/ 144 h 189"/>
                <a:gd name="T16" fmla="*/ 126 w 475"/>
                <a:gd name="T17" fmla="*/ 189 h 189"/>
                <a:gd name="T18" fmla="*/ 266 w 475"/>
                <a:gd name="T19" fmla="*/ 25 h 189"/>
                <a:gd name="T20" fmla="*/ 344 w 475"/>
                <a:gd name="T21" fmla="*/ 108 h 189"/>
                <a:gd name="T22" fmla="*/ 475 w 475"/>
                <a:gd name="T23" fmla="*/ 38 h 189"/>
                <a:gd name="T24" fmla="*/ 471 w 475"/>
                <a:gd name="T2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5" h="189">
                  <a:moveTo>
                    <a:pt x="471" y="21"/>
                  </a:moveTo>
                  <a:cubicBezTo>
                    <a:pt x="346" y="82"/>
                    <a:pt x="346" y="82"/>
                    <a:pt x="346" y="82"/>
                  </a:cubicBezTo>
                  <a:cubicBezTo>
                    <a:pt x="264" y="0"/>
                    <a:pt x="264" y="0"/>
                    <a:pt x="264" y="0"/>
                  </a:cubicBezTo>
                  <a:cubicBezTo>
                    <a:pt x="126" y="162"/>
                    <a:pt x="126" y="162"/>
                    <a:pt x="126" y="162"/>
                  </a:cubicBezTo>
                  <a:cubicBezTo>
                    <a:pt x="47" y="119"/>
                    <a:pt x="47" y="119"/>
                    <a:pt x="47" y="119"/>
                  </a:cubicBezTo>
                  <a:cubicBezTo>
                    <a:pt x="0" y="170"/>
                    <a:pt x="0" y="170"/>
                    <a:pt x="0" y="170"/>
                  </a:cubicBezTo>
                  <a:cubicBezTo>
                    <a:pt x="2" y="176"/>
                    <a:pt x="5" y="183"/>
                    <a:pt x="7" y="189"/>
                  </a:cubicBezTo>
                  <a:cubicBezTo>
                    <a:pt x="50" y="144"/>
                    <a:pt x="50" y="144"/>
                    <a:pt x="50" y="144"/>
                  </a:cubicBezTo>
                  <a:cubicBezTo>
                    <a:pt x="126" y="189"/>
                    <a:pt x="126" y="189"/>
                    <a:pt x="126" y="189"/>
                  </a:cubicBezTo>
                  <a:cubicBezTo>
                    <a:pt x="266" y="25"/>
                    <a:pt x="266" y="25"/>
                    <a:pt x="266" y="25"/>
                  </a:cubicBezTo>
                  <a:cubicBezTo>
                    <a:pt x="344" y="108"/>
                    <a:pt x="344" y="108"/>
                    <a:pt x="344" y="108"/>
                  </a:cubicBezTo>
                  <a:cubicBezTo>
                    <a:pt x="475" y="38"/>
                    <a:pt x="475" y="38"/>
                    <a:pt x="475" y="38"/>
                  </a:cubicBezTo>
                  <a:cubicBezTo>
                    <a:pt x="474" y="32"/>
                    <a:pt x="472" y="27"/>
                    <a:pt x="471" y="21"/>
                  </a:cubicBezTo>
                  <a:close/>
                </a:path>
              </a:pathLst>
            </a:custGeom>
            <a:solidFill>
              <a:srgbClr val="DA4C3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0" name="Oval 41"/>
            <p:cNvSpPr>
              <a:spLocks noChangeArrowheads="1"/>
            </p:cNvSpPr>
            <p:nvPr/>
          </p:nvSpPr>
          <p:spPr bwMode="auto">
            <a:xfrm>
              <a:off x="6942594" y="2893135"/>
              <a:ext cx="171463" cy="173588"/>
            </a:xfrm>
            <a:prstGeom prst="ellipse">
              <a:avLst/>
            </a:prstGeom>
            <a:solidFill>
              <a:srgbClr val="EEC74A"/>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1" name="Freeform 42"/>
            <p:cNvSpPr/>
            <p:nvPr/>
          </p:nvSpPr>
          <p:spPr bwMode="auto">
            <a:xfrm>
              <a:off x="7028326" y="2947007"/>
              <a:ext cx="85731" cy="69835"/>
            </a:xfrm>
            <a:custGeom>
              <a:avLst/>
              <a:gdLst>
                <a:gd name="T0" fmla="*/ 42 w 47"/>
                <a:gd name="T1" fmla="*/ 39 h 39"/>
                <a:gd name="T2" fmla="*/ 47 w 47"/>
                <a:gd name="T3" fmla="*/ 18 h 39"/>
                <a:gd name="T4" fmla="*/ 43 w 47"/>
                <a:gd name="T5" fmla="*/ 0 h 39"/>
                <a:gd name="T6" fmla="*/ 0 w 47"/>
                <a:gd name="T7" fmla="*/ 18 h 39"/>
                <a:gd name="T8" fmla="*/ 42 w 47"/>
                <a:gd name="T9" fmla="*/ 39 h 39"/>
              </a:gdLst>
              <a:ahLst/>
              <a:cxnLst>
                <a:cxn ang="0">
                  <a:pos x="T0" y="T1"/>
                </a:cxn>
                <a:cxn ang="0">
                  <a:pos x="T2" y="T3"/>
                </a:cxn>
                <a:cxn ang="0">
                  <a:pos x="T4" y="T5"/>
                </a:cxn>
                <a:cxn ang="0">
                  <a:pos x="T6" y="T7"/>
                </a:cxn>
                <a:cxn ang="0">
                  <a:pos x="T8" y="T9"/>
                </a:cxn>
              </a:cxnLst>
              <a:rect l="0" t="0" r="r" b="b"/>
              <a:pathLst>
                <a:path w="47" h="39">
                  <a:moveTo>
                    <a:pt x="42" y="39"/>
                  </a:moveTo>
                  <a:cubicBezTo>
                    <a:pt x="45" y="33"/>
                    <a:pt x="47" y="26"/>
                    <a:pt x="47" y="18"/>
                  </a:cubicBezTo>
                  <a:cubicBezTo>
                    <a:pt x="47" y="12"/>
                    <a:pt x="46" y="6"/>
                    <a:pt x="43" y="0"/>
                  </a:cubicBezTo>
                  <a:cubicBezTo>
                    <a:pt x="0" y="18"/>
                    <a:pt x="0" y="18"/>
                    <a:pt x="0" y="18"/>
                  </a:cubicBezTo>
                  <a:lnTo>
                    <a:pt x="42" y="39"/>
                  </a:lnTo>
                  <a:close/>
                </a:path>
              </a:pathLst>
            </a:custGeom>
            <a:solidFill>
              <a:srgbClr val="E17B40"/>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43"/>
            <p:cNvSpPr/>
            <p:nvPr/>
          </p:nvSpPr>
          <p:spPr bwMode="auto">
            <a:xfrm>
              <a:off x="7028325" y="2978931"/>
              <a:ext cx="83738" cy="85797"/>
            </a:xfrm>
            <a:custGeom>
              <a:avLst/>
              <a:gdLst>
                <a:gd name="T0" fmla="*/ 46 w 46"/>
                <a:gd name="T1" fmla="*/ 9 h 46"/>
                <a:gd name="T2" fmla="*/ 0 w 46"/>
                <a:gd name="T3" fmla="*/ 0 h 46"/>
                <a:gd name="T4" fmla="*/ 12 w 46"/>
                <a:gd name="T5" fmla="*/ 46 h 46"/>
                <a:gd name="T6" fmla="*/ 46 w 46"/>
                <a:gd name="T7" fmla="*/ 9 h 46"/>
              </a:gdLst>
              <a:ahLst/>
              <a:cxnLst>
                <a:cxn ang="0">
                  <a:pos x="T0" y="T1"/>
                </a:cxn>
                <a:cxn ang="0">
                  <a:pos x="T2" y="T3"/>
                </a:cxn>
                <a:cxn ang="0">
                  <a:pos x="T4" y="T5"/>
                </a:cxn>
                <a:cxn ang="0">
                  <a:pos x="T6" y="T7"/>
                </a:cxn>
              </a:cxnLst>
              <a:rect l="0" t="0" r="r" b="b"/>
              <a:pathLst>
                <a:path w="46" h="46">
                  <a:moveTo>
                    <a:pt x="46" y="9"/>
                  </a:moveTo>
                  <a:cubicBezTo>
                    <a:pt x="0" y="0"/>
                    <a:pt x="0" y="0"/>
                    <a:pt x="0" y="0"/>
                  </a:cubicBezTo>
                  <a:cubicBezTo>
                    <a:pt x="12" y="46"/>
                    <a:pt x="12" y="46"/>
                    <a:pt x="12" y="46"/>
                  </a:cubicBezTo>
                  <a:cubicBezTo>
                    <a:pt x="29" y="41"/>
                    <a:pt x="43" y="27"/>
                    <a:pt x="46" y="9"/>
                  </a:cubicBezTo>
                  <a:close/>
                </a:path>
              </a:pathLst>
            </a:custGeom>
            <a:solidFill>
              <a:srgbClr val="DA4C3F"/>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3" name="Freeform 44"/>
            <p:cNvSpPr/>
            <p:nvPr/>
          </p:nvSpPr>
          <p:spPr bwMode="auto">
            <a:xfrm>
              <a:off x="6990444" y="2893135"/>
              <a:ext cx="121619" cy="85796"/>
            </a:xfrm>
            <a:custGeom>
              <a:avLst/>
              <a:gdLst>
                <a:gd name="T0" fmla="*/ 0 w 66"/>
                <a:gd name="T1" fmla="*/ 5 h 47"/>
                <a:gd name="T2" fmla="*/ 20 w 66"/>
                <a:gd name="T3" fmla="*/ 47 h 47"/>
                <a:gd name="T4" fmla="*/ 66 w 66"/>
                <a:gd name="T5" fmla="*/ 39 h 47"/>
                <a:gd name="T6" fmla="*/ 20 w 66"/>
                <a:gd name="T7" fmla="*/ 0 h 47"/>
                <a:gd name="T8" fmla="*/ 0 w 66"/>
                <a:gd name="T9" fmla="*/ 5 h 47"/>
              </a:gdLst>
              <a:ahLst/>
              <a:cxnLst>
                <a:cxn ang="0">
                  <a:pos x="T0" y="T1"/>
                </a:cxn>
                <a:cxn ang="0">
                  <a:pos x="T2" y="T3"/>
                </a:cxn>
                <a:cxn ang="0">
                  <a:pos x="T4" y="T5"/>
                </a:cxn>
                <a:cxn ang="0">
                  <a:pos x="T6" y="T7"/>
                </a:cxn>
                <a:cxn ang="0">
                  <a:pos x="T8" y="T9"/>
                </a:cxn>
              </a:cxnLst>
              <a:rect l="0" t="0" r="r" b="b"/>
              <a:pathLst>
                <a:path w="66" h="47">
                  <a:moveTo>
                    <a:pt x="0" y="5"/>
                  </a:moveTo>
                  <a:cubicBezTo>
                    <a:pt x="20" y="47"/>
                    <a:pt x="20" y="47"/>
                    <a:pt x="20" y="47"/>
                  </a:cubicBezTo>
                  <a:cubicBezTo>
                    <a:pt x="66" y="39"/>
                    <a:pt x="66" y="39"/>
                    <a:pt x="66" y="39"/>
                  </a:cubicBezTo>
                  <a:cubicBezTo>
                    <a:pt x="62" y="17"/>
                    <a:pt x="43" y="0"/>
                    <a:pt x="20" y="0"/>
                  </a:cubicBezTo>
                  <a:cubicBezTo>
                    <a:pt x="13" y="0"/>
                    <a:pt x="6" y="2"/>
                    <a:pt x="0" y="5"/>
                  </a:cubicBezTo>
                  <a:close/>
                </a:path>
              </a:pathLst>
            </a:custGeom>
            <a:solidFill>
              <a:srgbClr val="48B19B"/>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4" name="Freeform 45"/>
            <p:cNvSpPr/>
            <p:nvPr/>
          </p:nvSpPr>
          <p:spPr bwMode="auto">
            <a:xfrm>
              <a:off x="7235675" y="3304160"/>
              <a:ext cx="406725" cy="39905"/>
            </a:xfrm>
            <a:custGeom>
              <a:avLst/>
              <a:gdLst>
                <a:gd name="T0" fmla="*/ 223 w 223"/>
                <a:gd name="T1" fmla="*/ 12 h 23"/>
                <a:gd name="T2" fmla="*/ 215 w 223"/>
                <a:gd name="T3" fmla="*/ 0 h 23"/>
                <a:gd name="T4" fmla="*/ 8 w 223"/>
                <a:gd name="T5" fmla="*/ 0 h 23"/>
                <a:gd name="T6" fmla="*/ 0 w 223"/>
                <a:gd name="T7" fmla="*/ 12 h 23"/>
                <a:gd name="T8" fmla="*/ 0 w 223"/>
                <a:gd name="T9" fmla="*/ 12 h 23"/>
                <a:gd name="T10" fmla="*/ 8 w 223"/>
                <a:gd name="T11" fmla="*/ 23 h 23"/>
                <a:gd name="T12" fmla="*/ 215 w 223"/>
                <a:gd name="T13" fmla="*/ 23 h 23"/>
                <a:gd name="T14" fmla="*/ 223 w 223"/>
                <a:gd name="T15" fmla="*/ 1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23">
                  <a:moveTo>
                    <a:pt x="223" y="12"/>
                  </a:moveTo>
                  <a:cubicBezTo>
                    <a:pt x="223" y="5"/>
                    <a:pt x="219" y="0"/>
                    <a:pt x="215" y="0"/>
                  </a:cubicBezTo>
                  <a:cubicBezTo>
                    <a:pt x="8" y="0"/>
                    <a:pt x="8" y="0"/>
                    <a:pt x="8" y="0"/>
                  </a:cubicBezTo>
                  <a:cubicBezTo>
                    <a:pt x="4" y="0"/>
                    <a:pt x="0" y="5"/>
                    <a:pt x="0" y="12"/>
                  </a:cubicBezTo>
                  <a:cubicBezTo>
                    <a:pt x="0" y="12"/>
                    <a:pt x="0" y="12"/>
                    <a:pt x="0" y="12"/>
                  </a:cubicBezTo>
                  <a:cubicBezTo>
                    <a:pt x="0" y="18"/>
                    <a:pt x="4" y="23"/>
                    <a:pt x="8" y="23"/>
                  </a:cubicBezTo>
                  <a:cubicBezTo>
                    <a:pt x="215" y="23"/>
                    <a:pt x="215" y="23"/>
                    <a:pt x="215" y="23"/>
                  </a:cubicBezTo>
                  <a:cubicBezTo>
                    <a:pt x="219" y="23"/>
                    <a:pt x="223" y="18"/>
                    <a:pt x="223" y="12"/>
                  </a:cubicBezTo>
                  <a:close/>
                </a:path>
              </a:pathLst>
            </a:custGeom>
            <a:solidFill>
              <a:srgbClr val="9B8579"/>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5" name="Freeform 46"/>
            <p:cNvSpPr/>
            <p:nvPr/>
          </p:nvSpPr>
          <p:spPr bwMode="auto">
            <a:xfrm>
              <a:off x="7235676" y="3405918"/>
              <a:ext cx="265168" cy="43896"/>
            </a:xfrm>
            <a:custGeom>
              <a:avLst/>
              <a:gdLst>
                <a:gd name="T0" fmla="*/ 146 w 146"/>
                <a:gd name="T1" fmla="*/ 12 h 24"/>
                <a:gd name="T2" fmla="*/ 141 w 146"/>
                <a:gd name="T3" fmla="*/ 0 h 24"/>
                <a:gd name="T4" fmla="*/ 5 w 146"/>
                <a:gd name="T5" fmla="*/ 0 h 24"/>
                <a:gd name="T6" fmla="*/ 0 w 146"/>
                <a:gd name="T7" fmla="*/ 12 h 24"/>
                <a:gd name="T8" fmla="*/ 0 w 146"/>
                <a:gd name="T9" fmla="*/ 12 h 24"/>
                <a:gd name="T10" fmla="*/ 5 w 146"/>
                <a:gd name="T11" fmla="*/ 24 h 24"/>
                <a:gd name="T12" fmla="*/ 141 w 146"/>
                <a:gd name="T13" fmla="*/ 24 h 24"/>
                <a:gd name="T14" fmla="*/ 146 w 146"/>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24">
                  <a:moveTo>
                    <a:pt x="146" y="12"/>
                  </a:moveTo>
                  <a:cubicBezTo>
                    <a:pt x="146" y="6"/>
                    <a:pt x="144" y="0"/>
                    <a:pt x="141" y="0"/>
                  </a:cubicBezTo>
                  <a:cubicBezTo>
                    <a:pt x="5" y="0"/>
                    <a:pt x="5" y="0"/>
                    <a:pt x="5" y="0"/>
                  </a:cubicBezTo>
                  <a:cubicBezTo>
                    <a:pt x="2" y="0"/>
                    <a:pt x="0" y="6"/>
                    <a:pt x="0" y="12"/>
                  </a:cubicBezTo>
                  <a:cubicBezTo>
                    <a:pt x="0" y="12"/>
                    <a:pt x="0" y="12"/>
                    <a:pt x="0" y="12"/>
                  </a:cubicBezTo>
                  <a:cubicBezTo>
                    <a:pt x="0" y="19"/>
                    <a:pt x="2" y="24"/>
                    <a:pt x="5" y="24"/>
                  </a:cubicBezTo>
                  <a:cubicBezTo>
                    <a:pt x="141" y="24"/>
                    <a:pt x="141" y="24"/>
                    <a:pt x="141" y="24"/>
                  </a:cubicBezTo>
                  <a:cubicBezTo>
                    <a:pt x="144" y="24"/>
                    <a:pt x="146" y="19"/>
                    <a:pt x="146" y="12"/>
                  </a:cubicBezTo>
                  <a:close/>
                </a:path>
              </a:pathLst>
            </a:custGeom>
            <a:solidFill>
              <a:srgbClr val="9B8579"/>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6" name="Oval 47"/>
            <p:cNvSpPr>
              <a:spLocks noChangeArrowheads="1"/>
            </p:cNvSpPr>
            <p:nvPr/>
          </p:nvSpPr>
          <p:spPr bwMode="auto">
            <a:xfrm>
              <a:off x="7026331" y="3224350"/>
              <a:ext cx="85732" cy="85796"/>
            </a:xfrm>
            <a:prstGeom prst="ellipse">
              <a:avLst/>
            </a:prstGeom>
            <a:solidFill>
              <a:srgbClr val="E17B40"/>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7" name="Oval 48"/>
            <p:cNvSpPr>
              <a:spLocks noChangeArrowheads="1"/>
            </p:cNvSpPr>
            <p:nvPr/>
          </p:nvSpPr>
          <p:spPr bwMode="auto">
            <a:xfrm>
              <a:off x="7275551" y="2947007"/>
              <a:ext cx="85731" cy="85797"/>
            </a:xfrm>
            <a:prstGeom prst="ellipse">
              <a:avLst/>
            </a:prstGeom>
            <a:solidFill>
              <a:srgbClr val="E17B40"/>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sp>
          <p:nvSpPr>
            <p:cNvPr id="48" name="Oval 49"/>
            <p:cNvSpPr>
              <a:spLocks noChangeArrowheads="1"/>
            </p:cNvSpPr>
            <p:nvPr/>
          </p:nvSpPr>
          <p:spPr bwMode="auto">
            <a:xfrm>
              <a:off x="7427075" y="3094657"/>
              <a:ext cx="85731" cy="83801"/>
            </a:xfrm>
            <a:prstGeom prst="ellipse">
              <a:avLst/>
            </a:prstGeom>
            <a:solidFill>
              <a:srgbClr val="E17B40"/>
            </a:solidFill>
            <a:ln>
              <a:noFill/>
            </a:ln>
            <a:extLst>
              <a:ext uri="{91240B29-F687-4F45-9708-019B960494DF}">
                <a14:hiddenLine xmlns:a14="http://schemas.microsoft.com/office/drawing/2010/main" xmlns="" w="9525">
                  <a:solidFill>
                    <a:srgbClr val="000000"/>
                  </a:solidFill>
                  <a:round/>
                </a14:hiddenLine>
              </a:ext>
            </a:extLst>
          </p:spPr>
          <p:txBody>
            <a:bodyPr lIns="72751" tIns="36376" rIns="72751" bIns="36376"/>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30" b="0" i="0" u="none" strike="noStrike" kern="1200" cap="none" spc="0" normalizeH="0" baseline="0" noProof="0">
                <a:ln>
                  <a:noFill/>
                </a:ln>
                <a:solidFill>
                  <a:prstClr val="black"/>
                </a:solidFill>
                <a:effectLst/>
                <a:uLnTx/>
                <a:uFillTx/>
                <a:latin typeface="+mn-lt"/>
                <a:ea typeface="+mn-ea"/>
                <a:cs typeface="+mn-cs"/>
              </a:endParaRPr>
            </a:p>
          </p:txBody>
        </p:sp>
      </p:grpSp>
      <p:pic>
        <p:nvPicPr>
          <p:cNvPr id="49" name="Picture 48" descr="handshake-icon-flat-design-business-concept-handshake-icon-flat-design-business-concept-flat-style-vector-icon-111433164.jpg"/>
          <p:cNvPicPr>
            <a:picLocks noChangeAspect="1"/>
          </p:cNvPicPr>
          <p:nvPr/>
        </p:nvPicPr>
        <p:blipFill>
          <a:blip r:embed="rId3" cstate="print"/>
          <a:srcRect l="12500" t="13723" r="13043" b="13995"/>
          <a:stretch>
            <a:fillRect/>
          </a:stretch>
        </p:blipFill>
        <p:spPr>
          <a:xfrm>
            <a:off x="3922644" y="2915479"/>
            <a:ext cx="755373" cy="7553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Picture 49" descr="download.png"/>
          <p:cNvPicPr>
            <a:picLocks noChangeAspect="1"/>
          </p:cNvPicPr>
          <p:nvPr/>
        </p:nvPicPr>
        <p:blipFill>
          <a:blip r:embed="rId4"/>
          <a:srcRect l="4242" t="5633" r="5478" b="6560"/>
          <a:stretch>
            <a:fillRect/>
          </a:stretch>
        </p:blipFill>
        <p:spPr>
          <a:xfrm>
            <a:off x="2385393" y="3193774"/>
            <a:ext cx="583094" cy="5698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3" name="Picture 52" descr="thin-line-user-icon-heart-concept-friendly-assistance-teamwork-consultant-gift-confession-avatar-isolated-white-98146608.jpg"/>
          <p:cNvPicPr>
            <a:picLocks noChangeAspect="1"/>
          </p:cNvPicPr>
          <p:nvPr/>
        </p:nvPicPr>
        <p:blipFill>
          <a:blip r:embed="rId5" cstate="print"/>
          <a:srcRect b="20555"/>
          <a:stretch>
            <a:fillRect/>
          </a:stretch>
        </p:blipFill>
        <p:spPr>
          <a:xfrm>
            <a:off x="9039497" y="3174274"/>
            <a:ext cx="661255" cy="5617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5" name="VID-20210110-WA0016.mp4">
            <a:hlinkClick r:id="" action="ppaction://media"/>
          </p:cNvPr>
          <p:cNvPicPr>
            <a:picLocks noRot="1" noChangeAspect="1"/>
          </p:cNvPicPr>
          <p:nvPr>
            <a:videoFile r:link="rId1"/>
          </p:nvPr>
        </p:nvPicPr>
        <p:blipFill>
          <a:blip r:embed="rId6"/>
          <a:stretch>
            <a:fillRect/>
          </a:stretch>
        </p:blipFill>
        <p:spPr>
          <a:xfrm>
            <a:off x="8570794" y="4756245"/>
            <a:ext cx="1992573" cy="149443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5"/>
                                        </p:tgtEl>
                                      </p:cBhvr>
                                    </p:cmd>
                                  </p:childTnLst>
                                </p:cTn>
                              </p:par>
                            </p:childTnLst>
                          </p:cTn>
                        </p:par>
                      </p:childTnLst>
                    </p:cTn>
                  </p:par>
                </p:childTnLst>
              </p:cTn>
              <p:nextCondLst>
                <p:cond evt="onClick" delay="0">
                  <p:tgtEl>
                    <p:spTgt spid="55"/>
                  </p:tgtEl>
                </p:cond>
              </p:nextCondLst>
            </p:seq>
            <p:video>
              <p:cMediaNode>
                <p:cTn id="12" fill="hold" display="0">
                  <p:stCondLst>
                    <p:cond delay="indefinite"/>
                  </p:stCondLst>
                  <p:endCondLst>
                    <p:cond evt="onNext" delay="0">
                      <p:tgtEl>
                        <p:sldTgt/>
                      </p:tgtEl>
                    </p:cond>
                    <p:cond evt="onPrev" delay="0">
                      <p:tgtEl>
                        <p:sldTgt/>
                      </p:tgtEl>
                    </p:cond>
                  </p:endCondLst>
                </p:cTn>
                <p:tgtEl>
                  <p:spTgt spid="5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1774" y="220979"/>
            <a:ext cx="8272145" cy="7717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27" name="文本框 5"/>
          <p:cNvSpPr txBox="1"/>
          <p:nvPr/>
        </p:nvSpPr>
        <p:spPr>
          <a:xfrm>
            <a:off x="288608" y="276225"/>
            <a:ext cx="7508787" cy="769441"/>
          </a:xfrm>
          <a:prstGeom prst="rect">
            <a:avLst/>
          </a:prstGeom>
          <a:noFill/>
          <a:ln w="9525">
            <a:noFill/>
          </a:ln>
        </p:spPr>
        <p:txBody>
          <a:bodyPr wrap="none">
            <a:spAutoFit/>
          </a:bodyPr>
          <a:lstStyle/>
          <a:p>
            <a:pPr eaLnBrk="1" hangingPunct="1"/>
            <a:r>
              <a:rPr lang="en-US" altLang="zh-CN" sz="4400" b="1" dirty="0">
                <a:solidFill>
                  <a:srgbClr val="161B2F"/>
                </a:solidFill>
                <a:latin typeface="Lucida Fax" pitchFamily="18" charset="0"/>
                <a:ea typeface="Microsoft YaHei" panose="020B0503020204020204" pitchFamily="34" charset="-122"/>
              </a:rPr>
              <a:t>Social Media Influencing</a:t>
            </a:r>
          </a:p>
        </p:txBody>
      </p:sp>
      <p:cxnSp>
        <p:nvCxnSpPr>
          <p:cNvPr id="26628" name="Elbow Connector 12"/>
          <p:cNvCxnSpPr/>
          <p:nvPr/>
        </p:nvCxnSpPr>
        <p:spPr>
          <a:xfrm>
            <a:off x="7019925" y="2347913"/>
            <a:ext cx="1981200" cy="863600"/>
          </a:xfrm>
          <a:prstGeom prst="bentConnector3">
            <a:avLst>
              <a:gd name="adj1" fmla="val 50000"/>
            </a:avLst>
          </a:prstGeom>
          <a:ln w="12700" cap="flat" cmpd="sng">
            <a:solidFill>
              <a:srgbClr val="ADBACA"/>
            </a:solidFill>
            <a:prstDash val="solid"/>
            <a:miter/>
            <a:headEnd type="oval" w="med" len="med"/>
            <a:tailEnd type="triangle" w="med" len="med"/>
          </a:ln>
        </p:spPr>
      </p:cxnSp>
      <p:cxnSp>
        <p:nvCxnSpPr>
          <p:cNvPr id="26629" name="Elbow Connector 13"/>
          <p:cNvCxnSpPr/>
          <p:nvPr/>
        </p:nvCxnSpPr>
        <p:spPr>
          <a:xfrm flipV="1">
            <a:off x="7019925" y="4222750"/>
            <a:ext cx="1981200" cy="863600"/>
          </a:xfrm>
          <a:prstGeom prst="bentConnector3">
            <a:avLst>
              <a:gd name="adj1" fmla="val 50000"/>
            </a:avLst>
          </a:prstGeom>
          <a:ln w="12700" cap="flat" cmpd="sng">
            <a:solidFill>
              <a:srgbClr val="ADBACA"/>
            </a:solidFill>
            <a:prstDash val="solid"/>
            <a:miter/>
            <a:headEnd type="oval" w="med" len="med"/>
            <a:tailEnd type="triangle" w="med" len="med"/>
          </a:ln>
        </p:spPr>
      </p:cxnSp>
      <p:cxnSp>
        <p:nvCxnSpPr>
          <p:cNvPr id="26630" name="Straight Connector 14"/>
          <p:cNvCxnSpPr/>
          <p:nvPr/>
        </p:nvCxnSpPr>
        <p:spPr>
          <a:xfrm>
            <a:off x="7019925" y="3725863"/>
            <a:ext cx="1981200" cy="1587"/>
          </a:xfrm>
          <a:prstGeom prst="line">
            <a:avLst/>
          </a:prstGeom>
          <a:ln w="12700" cap="flat" cmpd="sng">
            <a:solidFill>
              <a:srgbClr val="ADBACA"/>
            </a:solidFill>
            <a:prstDash val="solid"/>
            <a:miter/>
            <a:headEnd type="oval" w="med" len="med"/>
            <a:tailEnd type="triangle" w="med" len="med"/>
          </a:ln>
        </p:spPr>
      </p:cxnSp>
      <p:cxnSp>
        <p:nvCxnSpPr>
          <p:cNvPr id="26631" name="Elbow Connector 15"/>
          <p:cNvCxnSpPr/>
          <p:nvPr/>
        </p:nvCxnSpPr>
        <p:spPr>
          <a:xfrm flipV="1">
            <a:off x="2886075" y="2347913"/>
            <a:ext cx="1395413" cy="1073150"/>
          </a:xfrm>
          <a:prstGeom prst="bentConnector3">
            <a:avLst>
              <a:gd name="adj1" fmla="val -931"/>
            </a:avLst>
          </a:prstGeom>
          <a:ln w="12700" cap="flat" cmpd="sng">
            <a:solidFill>
              <a:srgbClr val="ADBACA"/>
            </a:solidFill>
            <a:prstDash val="solid"/>
            <a:miter/>
            <a:headEnd type="oval" w="med" len="med"/>
            <a:tailEnd type="triangle" w="med" len="med"/>
          </a:ln>
        </p:spPr>
      </p:cxnSp>
      <p:cxnSp>
        <p:nvCxnSpPr>
          <p:cNvPr id="26632" name="Elbow Connector 16"/>
          <p:cNvCxnSpPr/>
          <p:nvPr/>
        </p:nvCxnSpPr>
        <p:spPr>
          <a:xfrm>
            <a:off x="2886075" y="4013200"/>
            <a:ext cx="1395413" cy="1073150"/>
          </a:xfrm>
          <a:prstGeom prst="bentConnector3">
            <a:avLst>
              <a:gd name="adj1" fmla="val -931"/>
            </a:avLst>
          </a:prstGeom>
          <a:ln w="12700" cap="flat" cmpd="sng">
            <a:solidFill>
              <a:srgbClr val="ADBACA"/>
            </a:solidFill>
            <a:prstDash val="solid"/>
            <a:miter/>
            <a:headEnd type="oval" w="med" len="med"/>
            <a:tailEnd type="triangle" w="med" len="med"/>
          </a:ln>
        </p:spPr>
      </p:cxnSp>
      <p:cxnSp>
        <p:nvCxnSpPr>
          <p:cNvPr id="26633" name="Straight Connector 17"/>
          <p:cNvCxnSpPr/>
          <p:nvPr/>
        </p:nvCxnSpPr>
        <p:spPr>
          <a:xfrm>
            <a:off x="2886075" y="3727450"/>
            <a:ext cx="1208088" cy="3175"/>
          </a:xfrm>
          <a:prstGeom prst="line">
            <a:avLst/>
          </a:prstGeom>
          <a:ln w="12700" cap="flat" cmpd="sng">
            <a:solidFill>
              <a:srgbClr val="ADBACA"/>
            </a:solidFill>
            <a:prstDash val="solid"/>
            <a:miter/>
            <a:headEnd type="oval" w="med" len="med"/>
            <a:tailEnd type="triangle" w="med" len="med"/>
          </a:ln>
        </p:spPr>
      </p:cxnSp>
      <p:sp>
        <p:nvSpPr>
          <p:cNvPr id="12" name="Freeform 5"/>
          <p:cNvSpPr/>
          <p:nvPr/>
        </p:nvSpPr>
        <p:spPr bwMode="auto">
          <a:xfrm>
            <a:off x="9840913" y="3976688"/>
            <a:ext cx="350838" cy="268288"/>
          </a:xfrm>
          <a:custGeom>
            <a:avLst/>
            <a:gdLst>
              <a:gd name="T0" fmla="*/ 58 w 117"/>
              <a:gd name="T1" fmla="*/ 3 h 90"/>
              <a:gd name="T2" fmla="*/ 43 w 117"/>
              <a:gd name="T3" fmla="*/ 0 h 90"/>
              <a:gd name="T4" fmla="*/ 0 w 117"/>
              <a:gd name="T5" fmla="*/ 90 h 90"/>
              <a:gd name="T6" fmla="*/ 58 w 117"/>
              <a:gd name="T7" fmla="*/ 90 h 90"/>
              <a:gd name="T8" fmla="*/ 117 w 117"/>
              <a:gd name="T9" fmla="*/ 90 h 90"/>
              <a:gd name="T10" fmla="*/ 74 w 117"/>
              <a:gd name="T11" fmla="*/ 0 h 90"/>
              <a:gd name="T12" fmla="*/ 58 w 117"/>
              <a:gd name="T13" fmla="*/ 3 h 90"/>
            </a:gdLst>
            <a:ahLst/>
            <a:cxnLst>
              <a:cxn ang="0">
                <a:pos x="T0" y="T1"/>
              </a:cxn>
              <a:cxn ang="0">
                <a:pos x="T2" y="T3"/>
              </a:cxn>
              <a:cxn ang="0">
                <a:pos x="T4" y="T5"/>
              </a:cxn>
              <a:cxn ang="0">
                <a:pos x="T6" y="T7"/>
              </a:cxn>
              <a:cxn ang="0">
                <a:pos x="T8" y="T9"/>
              </a:cxn>
              <a:cxn ang="0">
                <a:pos x="T10" y="T11"/>
              </a:cxn>
              <a:cxn ang="0">
                <a:pos x="T12" y="T13"/>
              </a:cxn>
            </a:cxnLst>
            <a:rect l="0" t="0" r="r" b="b"/>
            <a:pathLst>
              <a:path w="117" h="90">
                <a:moveTo>
                  <a:pt x="58" y="3"/>
                </a:moveTo>
                <a:cubicBezTo>
                  <a:pt x="53" y="3"/>
                  <a:pt x="48" y="2"/>
                  <a:pt x="43" y="0"/>
                </a:cubicBezTo>
                <a:cubicBezTo>
                  <a:pt x="33" y="38"/>
                  <a:pt x="8" y="77"/>
                  <a:pt x="0" y="90"/>
                </a:cubicBezTo>
                <a:cubicBezTo>
                  <a:pt x="58" y="90"/>
                  <a:pt x="58" y="90"/>
                  <a:pt x="58" y="90"/>
                </a:cubicBezTo>
                <a:cubicBezTo>
                  <a:pt x="117" y="90"/>
                  <a:pt x="117" y="90"/>
                  <a:pt x="117" y="90"/>
                </a:cubicBezTo>
                <a:cubicBezTo>
                  <a:pt x="108" y="77"/>
                  <a:pt x="85" y="38"/>
                  <a:pt x="74" y="0"/>
                </a:cubicBezTo>
                <a:cubicBezTo>
                  <a:pt x="69" y="2"/>
                  <a:pt x="64" y="3"/>
                  <a:pt x="58" y="3"/>
                </a:cubicBez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 name="Freeform 6"/>
          <p:cNvSpPr/>
          <p:nvPr/>
        </p:nvSpPr>
        <p:spPr bwMode="auto">
          <a:xfrm>
            <a:off x="9915525" y="3913188"/>
            <a:ext cx="200025" cy="71438"/>
          </a:xfrm>
          <a:custGeom>
            <a:avLst/>
            <a:gdLst>
              <a:gd name="T0" fmla="*/ 0 w 67"/>
              <a:gd name="T1" fmla="*/ 0 h 24"/>
              <a:gd name="T2" fmla="*/ 18 w 67"/>
              <a:gd name="T3" fmla="*/ 21 h 24"/>
              <a:gd name="T4" fmla="*/ 33 w 67"/>
              <a:gd name="T5" fmla="*/ 24 h 24"/>
              <a:gd name="T6" fmla="*/ 49 w 67"/>
              <a:gd name="T7" fmla="*/ 21 h 24"/>
              <a:gd name="T8" fmla="*/ 67 w 67"/>
              <a:gd name="T9" fmla="*/ 0 h 24"/>
              <a:gd name="T10" fmla="*/ 45 w 67"/>
              <a:gd name="T11" fmla="*/ 0 h 24"/>
              <a:gd name="T12" fmla="*/ 33 w 67"/>
              <a:gd name="T13" fmla="*/ 0 h 24"/>
              <a:gd name="T14" fmla="*/ 22 w 67"/>
              <a:gd name="T15" fmla="*/ 0 h 24"/>
              <a:gd name="T16" fmla="*/ 0 w 6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4">
                <a:moveTo>
                  <a:pt x="0" y="0"/>
                </a:moveTo>
                <a:cubicBezTo>
                  <a:pt x="0" y="9"/>
                  <a:pt x="7" y="17"/>
                  <a:pt x="18" y="21"/>
                </a:cubicBezTo>
                <a:cubicBezTo>
                  <a:pt x="23" y="23"/>
                  <a:pt x="28" y="24"/>
                  <a:pt x="33" y="24"/>
                </a:cubicBezTo>
                <a:cubicBezTo>
                  <a:pt x="39" y="24"/>
                  <a:pt x="44" y="23"/>
                  <a:pt x="49" y="21"/>
                </a:cubicBezTo>
                <a:cubicBezTo>
                  <a:pt x="60" y="17"/>
                  <a:pt x="67" y="9"/>
                  <a:pt x="67" y="0"/>
                </a:cubicBezTo>
                <a:cubicBezTo>
                  <a:pt x="45" y="0"/>
                  <a:pt x="45" y="0"/>
                  <a:pt x="45" y="0"/>
                </a:cubicBezTo>
                <a:cubicBezTo>
                  <a:pt x="33" y="0"/>
                  <a:pt x="33" y="0"/>
                  <a:pt x="33" y="0"/>
                </a:cubicBezTo>
                <a:cubicBezTo>
                  <a:pt x="22" y="0"/>
                  <a:pt x="22" y="0"/>
                  <a:pt x="22" y="0"/>
                </a:cubicBezTo>
                <a:lnTo>
                  <a:pt x="0" y="0"/>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 name="Freeform 7"/>
          <p:cNvSpPr>
            <a:spLocks noEditPoints="1"/>
          </p:cNvSpPr>
          <p:nvPr/>
        </p:nvSpPr>
        <p:spPr bwMode="auto">
          <a:xfrm>
            <a:off x="9598025" y="4244975"/>
            <a:ext cx="836613" cy="131763"/>
          </a:xfrm>
          <a:custGeom>
            <a:avLst/>
            <a:gdLst>
              <a:gd name="T0" fmla="*/ 23 w 279"/>
              <a:gd name="T1" fmla="*/ 44 h 44"/>
              <a:gd name="T2" fmla="*/ 174 w 279"/>
              <a:gd name="T3" fmla="*/ 0 h 44"/>
              <a:gd name="T4" fmla="*/ 167 w 279"/>
              <a:gd name="T5" fmla="*/ 0 h 44"/>
              <a:gd name="T6" fmla="*/ 161 w 279"/>
              <a:gd name="T7" fmla="*/ 0 h 44"/>
              <a:gd name="T8" fmla="*/ 156 w 279"/>
              <a:gd name="T9" fmla="*/ 0 h 44"/>
              <a:gd name="T10" fmla="*/ 152 w 279"/>
              <a:gd name="T11" fmla="*/ 0 h 44"/>
              <a:gd name="T12" fmla="*/ 148 w 279"/>
              <a:gd name="T13" fmla="*/ 0 h 44"/>
              <a:gd name="T14" fmla="*/ 145 w 279"/>
              <a:gd name="T15" fmla="*/ 0 h 44"/>
              <a:gd name="T16" fmla="*/ 143 w 279"/>
              <a:gd name="T17" fmla="*/ 0 h 44"/>
              <a:gd name="T18" fmla="*/ 142 w 279"/>
              <a:gd name="T19" fmla="*/ 0 h 44"/>
              <a:gd name="T20" fmla="*/ 141 w 279"/>
              <a:gd name="T21" fmla="*/ 0 h 44"/>
              <a:gd name="T22" fmla="*/ 140 w 279"/>
              <a:gd name="T23" fmla="*/ 0 h 44"/>
              <a:gd name="T24" fmla="*/ 140 w 279"/>
              <a:gd name="T25" fmla="*/ 0 h 44"/>
              <a:gd name="T26" fmla="*/ 139 w 279"/>
              <a:gd name="T27" fmla="*/ 0 h 44"/>
              <a:gd name="T28" fmla="*/ 139 w 279"/>
              <a:gd name="T29" fmla="*/ 0 h 44"/>
              <a:gd name="T30" fmla="*/ 132 w 279"/>
              <a:gd name="T31" fmla="*/ 0 h 44"/>
              <a:gd name="T32" fmla="*/ 122 w 279"/>
              <a:gd name="T33" fmla="*/ 0 h 44"/>
              <a:gd name="T34" fmla="*/ 114 w 279"/>
              <a:gd name="T35" fmla="*/ 0 h 44"/>
              <a:gd name="T36" fmla="*/ 107 w 279"/>
              <a:gd name="T37" fmla="*/ 0 h 44"/>
              <a:gd name="T38" fmla="*/ 101 w 279"/>
              <a:gd name="T39" fmla="*/ 0 h 44"/>
              <a:gd name="T40" fmla="*/ 96 w 279"/>
              <a:gd name="T41" fmla="*/ 0 h 44"/>
              <a:gd name="T42" fmla="*/ 92 w 279"/>
              <a:gd name="T43" fmla="*/ 0 h 44"/>
              <a:gd name="T44" fmla="*/ 89 w 279"/>
              <a:gd name="T45" fmla="*/ 0 h 44"/>
              <a:gd name="T46" fmla="*/ 87 w 279"/>
              <a:gd name="T47" fmla="*/ 0 h 44"/>
              <a:gd name="T48" fmla="*/ 85 w 279"/>
              <a:gd name="T49" fmla="*/ 0 h 44"/>
              <a:gd name="T50" fmla="*/ 83 w 279"/>
              <a:gd name="T51" fmla="*/ 0 h 44"/>
              <a:gd name="T52" fmla="*/ 82 w 279"/>
              <a:gd name="T53" fmla="*/ 0 h 44"/>
              <a:gd name="T54" fmla="*/ 82 w 279"/>
              <a:gd name="T55" fmla="*/ 0 h 44"/>
              <a:gd name="T56" fmla="*/ 81 w 279"/>
              <a:gd name="T57" fmla="*/ 0 h 44"/>
              <a:gd name="T58" fmla="*/ 81 w 279"/>
              <a:gd name="T59" fmla="*/ 0 h 44"/>
              <a:gd name="T60" fmla="*/ 81 w 279"/>
              <a:gd name="T61" fmla="*/ 0 h 44"/>
              <a:gd name="T62" fmla="*/ 73 w 279"/>
              <a:gd name="T63" fmla="*/ 0 h 44"/>
              <a:gd name="T64" fmla="*/ 67 w 279"/>
              <a:gd name="T65" fmla="*/ 44 h 44"/>
              <a:gd name="T66" fmla="*/ 80 w 279"/>
              <a:gd name="T67" fmla="*/ 44 h 44"/>
              <a:gd name="T68" fmla="*/ 93 w 279"/>
              <a:gd name="T69" fmla="*/ 44 h 44"/>
              <a:gd name="T70" fmla="*/ 104 w 279"/>
              <a:gd name="T71" fmla="*/ 44 h 44"/>
              <a:gd name="T72" fmla="*/ 113 w 279"/>
              <a:gd name="T73" fmla="*/ 44 h 44"/>
              <a:gd name="T74" fmla="*/ 120 w 279"/>
              <a:gd name="T75" fmla="*/ 44 h 44"/>
              <a:gd name="T76" fmla="*/ 126 w 279"/>
              <a:gd name="T77" fmla="*/ 44 h 44"/>
              <a:gd name="T78" fmla="*/ 131 w 279"/>
              <a:gd name="T79" fmla="*/ 44 h 44"/>
              <a:gd name="T80" fmla="*/ 134 w 279"/>
              <a:gd name="T81" fmla="*/ 44 h 44"/>
              <a:gd name="T82" fmla="*/ 136 w 279"/>
              <a:gd name="T83" fmla="*/ 44 h 44"/>
              <a:gd name="T84" fmla="*/ 138 w 279"/>
              <a:gd name="T85" fmla="*/ 44 h 44"/>
              <a:gd name="T86" fmla="*/ 139 w 279"/>
              <a:gd name="T87" fmla="*/ 44 h 44"/>
              <a:gd name="T88" fmla="*/ 139 w 279"/>
              <a:gd name="T89" fmla="*/ 44 h 44"/>
              <a:gd name="T90" fmla="*/ 139 w 279"/>
              <a:gd name="T91" fmla="*/ 44 h 44"/>
              <a:gd name="T92" fmla="*/ 150 w 279"/>
              <a:gd name="T93" fmla="*/ 44 h 44"/>
              <a:gd name="T94" fmla="*/ 169 w 279"/>
              <a:gd name="T95" fmla="*/ 44 h 44"/>
              <a:gd name="T96" fmla="*/ 279 w 279"/>
              <a:gd name="T9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9" h="44">
                <a:moveTo>
                  <a:pt x="67" y="0"/>
                </a:moveTo>
                <a:cubicBezTo>
                  <a:pt x="23" y="0"/>
                  <a:pt x="23" y="0"/>
                  <a:pt x="23" y="0"/>
                </a:cubicBezTo>
                <a:cubicBezTo>
                  <a:pt x="11" y="0"/>
                  <a:pt x="0" y="11"/>
                  <a:pt x="0" y="23"/>
                </a:cubicBezTo>
                <a:cubicBezTo>
                  <a:pt x="0" y="35"/>
                  <a:pt x="11" y="44"/>
                  <a:pt x="23" y="44"/>
                </a:cubicBezTo>
                <a:cubicBezTo>
                  <a:pt x="67" y="44"/>
                  <a:pt x="67" y="44"/>
                  <a:pt x="67" y="44"/>
                </a:cubicBezTo>
                <a:moveTo>
                  <a:pt x="256" y="0"/>
                </a:moveTo>
                <a:cubicBezTo>
                  <a:pt x="198" y="0"/>
                  <a:pt x="198" y="0"/>
                  <a:pt x="198" y="0"/>
                </a:cubicBezTo>
                <a:cubicBezTo>
                  <a:pt x="174" y="0"/>
                  <a:pt x="174" y="0"/>
                  <a:pt x="174" y="0"/>
                </a:cubicBezTo>
                <a:cubicBezTo>
                  <a:pt x="173" y="0"/>
                  <a:pt x="173" y="0"/>
                  <a:pt x="173" y="0"/>
                </a:cubicBezTo>
                <a:cubicBezTo>
                  <a:pt x="171" y="0"/>
                  <a:pt x="171" y="0"/>
                  <a:pt x="171" y="0"/>
                </a:cubicBezTo>
                <a:cubicBezTo>
                  <a:pt x="169" y="0"/>
                  <a:pt x="169" y="0"/>
                  <a:pt x="169" y="0"/>
                </a:cubicBezTo>
                <a:cubicBezTo>
                  <a:pt x="167" y="0"/>
                  <a:pt x="167" y="0"/>
                  <a:pt x="167" y="0"/>
                </a:cubicBezTo>
                <a:cubicBezTo>
                  <a:pt x="166" y="0"/>
                  <a:pt x="166" y="0"/>
                  <a:pt x="166" y="0"/>
                </a:cubicBezTo>
                <a:cubicBezTo>
                  <a:pt x="164" y="0"/>
                  <a:pt x="164" y="0"/>
                  <a:pt x="164" y="0"/>
                </a:cubicBezTo>
                <a:cubicBezTo>
                  <a:pt x="163" y="0"/>
                  <a:pt x="163" y="0"/>
                  <a:pt x="163" y="0"/>
                </a:cubicBezTo>
                <a:cubicBezTo>
                  <a:pt x="161" y="0"/>
                  <a:pt x="161" y="0"/>
                  <a:pt x="161" y="0"/>
                </a:cubicBezTo>
                <a:cubicBezTo>
                  <a:pt x="160" y="0"/>
                  <a:pt x="160" y="0"/>
                  <a:pt x="160" y="0"/>
                </a:cubicBezTo>
                <a:cubicBezTo>
                  <a:pt x="158" y="0"/>
                  <a:pt x="158" y="0"/>
                  <a:pt x="158" y="0"/>
                </a:cubicBezTo>
                <a:cubicBezTo>
                  <a:pt x="157" y="0"/>
                  <a:pt x="157" y="0"/>
                  <a:pt x="157" y="0"/>
                </a:cubicBezTo>
                <a:cubicBezTo>
                  <a:pt x="156" y="0"/>
                  <a:pt x="156" y="0"/>
                  <a:pt x="156" y="0"/>
                </a:cubicBezTo>
                <a:cubicBezTo>
                  <a:pt x="155" y="0"/>
                  <a:pt x="155" y="0"/>
                  <a:pt x="155" y="0"/>
                </a:cubicBezTo>
                <a:cubicBezTo>
                  <a:pt x="154" y="0"/>
                  <a:pt x="154" y="0"/>
                  <a:pt x="154" y="0"/>
                </a:cubicBezTo>
                <a:cubicBezTo>
                  <a:pt x="153" y="0"/>
                  <a:pt x="153" y="0"/>
                  <a:pt x="153" y="0"/>
                </a:cubicBezTo>
                <a:cubicBezTo>
                  <a:pt x="152" y="0"/>
                  <a:pt x="152" y="0"/>
                  <a:pt x="152" y="0"/>
                </a:cubicBezTo>
                <a:cubicBezTo>
                  <a:pt x="151" y="0"/>
                  <a:pt x="151" y="0"/>
                  <a:pt x="151" y="0"/>
                </a:cubicBezTo>
                <a:cubicBezTo>
                  <a:pt x="150" y="0"/>
                  <a:pt x="150" y="0"/>
                  <a:pt x="150" y="0"/>
                </a:cubicBezTo>
                <a:cubicBezTo>
                  <a:pt x="149" y="0"/>
                  <a:pt x="149" y="0"/>
                  <a:pt x="149" y="0"/>
                </a:cubicBezTo>
                <a:cubicBezTo>
                  <a:pt x="148" y="0"/>
                  <a:pt x="148" y="0"/>
                  <a:pt x="148" y="0"/>
                </a:cubicBezTo>
                <a:cubicBezTo>
                  <a:pt x="147" y="0"/>
                  <a:pt x="147" y="0"/>
                  <a:pt x="147" y="0"/>
                </a:cubicBezTo>
                <a:cubicBezTo>
                  <a:pt x="147" y="0"/>
                  <a:pt x="147" y="0"/>
                  <a:pt x="147" y="0"/>
                </a:cubicBezTo>
                <a:cubicBezTo>
                  <a:pt x="146" y="0"/>
                  <a:pt x="146" y="0"/>
                  <a:pt x="146" y="0"/>
                </a:cubicBezTo>
                <a:cubicBezTo>
                  <a:pt x="145" y="0"/>
                  <a:pt x="145" y="0"/>
                  <a:pt x="145" y="0"/>
                </a:cubicBezTo>
                <a:cubicBezTo>
                  <a:pt x="145" y="0"/>
                  <a:pt x="145" y="0"/>
                  <a:pt x="145"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7" y="0"/>
                  <a:pt x="137" y="0"/>
                  <a:pt x="137" y="0"/>
                </a:cubicBezTo>
                <a:cubicBezTo>
                  <a:pt x="134" y="0"/>
                  <a:pt x="134" y="0"/>
                  <a:pt x="134" y="0"/>
                </a:cubicBezTo>
                <a:cubicBezTo>
                  <a:pt x="132" y="0"/>
                  <a:pt x="132" y="0"/>
                  <a:pt x="132" y="0"/>
                </a:cubicBezTo>
                <a:cubicBezTo>
                  <a:pt x="129" y="0"/>
                  <a:pt x="129" y="0"/>
                  <a:pt x="129" y="0"/>
                </a:cubicBezTo>
                <a:cubicBezTo>
                  <a:pt x="127" y="0"/>
                  <a:pt x="127" y="0"/>
                  <a:pt x="127" y="0"/>
                </a:cubicBezTo>
                <a:cubicBezTo>
                  <a:pt x="124" y="0"/>
                  <a:pt x="124" y="0"/>
                  <a:pt x="124" y="0"/>
                </a:cubicBezTo>
                <a:cubicBezTo>
                  <a:pt x="122" y="0"/>
                  <a:pt x="122" y="0"/>
                  <a:pt x="122" y="0"/>
                </a:cubicBezTo>
                <a:cubicBezTo>
                  <a:pt x="120" y="0"/>
                  <a:pt x="120" y="0"/>
                  <a:pt x="120" y="0"/>
                </a:cubicBezTo>
                <a:cubicBezTo>
                  <a:pt x="118" y="0"/>
                  <a:pt x="118" y="0"/>
                  <a:pt x="118" y="0"/>
                </a:cubicBezTo>
                <a:cubicBezTo>
                  <a:pt x="116" y="0"/>
                  <a:pt x="116" y="0"/>
                  <a:pt x="116" y="0"/>
                </a:cubicBezTo>
                <a:cubicBezTo>
                  <a:pt x="114" y="0"/>
                  <a:pt x="114" y="0"/>
                  <a:pt x="114" y="0"/>
                </a:cubicBezTo>
                <a:cubicBezTo>
                  <a:pt x="112" y="0"/>
                  <a:pt x="112" y="0"/>
                  <a:pt x="112" y="0"/>
                </a:cubicBezTo>
                <a:cubicBezTo>
                  <a:pt x="111" y="0"/>
                  <a:pt x="111" y="0"/>
                  <a:pt x="111" y="0"/>
                </a:cubicBezTo>
                <a:cubicBezTo>
                  <a:pt x="109" y="0"/>
                  <a:pt x="109" y="0"/>
                  <a:pt x="109" y="0"/>
                </a:cubicBezTo>
                <a:cubicBezTo>
                  <a:pt x="107" y="0"/>
                  <a:pt x="107" y="0"/>
                  <a:pt x="107" y="0"/>
                </a:cubicBezTo>
                <a:cubicBezTo>
                  <a:pt x="106" y="0"/>
                  <a:pt x="106" y="0"/>
                  <a:pt x="106" y="0"/>
                </a:cubicBezTo>
                <a:cubicBezTo>
                  <a:pt x="104" y="0"/>
                  <a:pt x="104" y="0"/>
                  <a:pt x="104" y="0"/>
                </a:cubicBezTo>
                <a:cubicBezTo>
                  <a:pt x="103" y="0"/>
                  <a:pt x="103" y="0"/>
                  <a:pt x="103" y="0"/>
                </a:cubicBezTo>
                <a:cubicBezTo>
                  <a:pt x="101" y="0"/>
                  <a:pt x="101" y="0"/>
                  <a:pt x="101" y="0"/>
                </a:cubicBezTo>
                <a:cubicBezTo>
                  <a:pt x="100" y="0"/>
                  <a:pt x="100" y="0"/>
                  <a:pt x="100" y="0"/>
                </a:cubicBezTo>
                <a:cubicBezTo>
                  <a:pt x="99" y="0"/>
                  <a:pt x="99" y="0"/>
                  <a:pt x="99" y="0"/>
                </a:cubicBezTo>
                <a:cubicBezTo>
                  <a:pt x="98" y="0"/>
                  <a:pt x="98" y="0"/>
                  <a:pt x="98" y="0"/>
                </a:cubicBezTo>
                <a:cubicBezTo>
                  <a:pt x="96" y="0"/>
                  <a:pt x="96" y="0"/>
                  <a:pt x="96" y="0"/>
                </a:cubicBezTo>
                <a:cubicBezTo>
                  <a:pt x="95" y="0"/>
                  <a:pt x="95" y="0"/>
                  <a:pt x="95" y="0"/>
                </a:cubicBezTo>
                <a:cubicBezTo>
                  <a:pt x="94" y="0"/>
                  <a:pt x="94" y="0"/>
                  <a:pt x="94" y="0"/>
                </a:cubicBezTo>
                <a:cubicBezTo>
                  <a:pt x="93" y="0"/>
                  <a:pt x="93" y="0"/>
                  <a:pt x="93" y="0"/>
                </a:cubicBezTo>
                <a:cubicBezTo>
                  <a:pt x="92" y="0"/>
                  <a:pt x="92" y="0"/>
                  <a:pt x="92" y="0"/>
                </a:cubicBezTo>
                <a:cubicBezTo>
                  <a:pt x="91" y="0"/>
                  <a:pt x="91" y="0"/>
                  <a:pt x="91" y="0"/>
                </a:cubicBezTo>
                <a:cubicBezTo>
                  <a:pt x="91" y="0"/>
                  <a:pt x="91" y="0"/>
                  <a:pt x="91" y="0"/>
                </a:cubicBezTo>
                <a:cubicBezTo>
                  <a:pt x="90" y="0"/>
                  <a:pt x="90" y="0"/>
                  <a:pt x="90" y="0"/>
                </a:cubicBezTo>
                <a:cubicBezTo>
                  <a:pt x="89" y="0"/>
                  <a:pt x="89" y="0"/>
                  <a:pt x="89" y="0"/>
                </a:cubicBezTo>
                <a:cubicBezTo>
                  <a:pt x="88" y="0"/>
                  <a:pt x="88" y="0"/>
                  <a:pt x="88" y="0"/>
                </a:cubicBezTo>
                <a:cubicBezTo>
                  <a:pt x="88" y="0"/>
                  <a:pt x="88" y="0"/>
                  <a:pt x="88" y="0"/>
                </a:cubicBezTo>
                <a:cubicBezTo>
                  <a:pt x="87" y="0"/>
                  <a:pt x="87" y="0"/>
                  <a:pt x="87" y="0"/>
                </a:cubicBezTo>
                <a:cubicBezTo>
                  <a:pt x="87" y="0"/>
                  <a:pt x="87" y="0"/>
                  <a:pt x="87" y="0"/>
                </a:cubicBezTo>
                <a:cubicBezTo>
                  <a:pt x="86" y="0"/>
                  <a:pt x="86" y="0"/>
                  <a:pt x="86" y="0"/>
                </a:cubicBezTo>
                <a:cubicBezTo>
                  <a:pt x="86" y="0"/>
                  <a:pt x="86" y="0"/>
                  <a:pt x="86" y="0"/>
                </a:cubicBezTo>
                <a:cubicBezTo>
                  <a:pt x="85" y="0"/>
                  <a:pt x="85" y="0"/>
                  <a:pt x="85" y="0"/>
                </a:cubicBezTo>
                <a:cubicBezTo>
                  <a:pt x="85" y="0"/>
                  <a:pt x="85" y="0"/>
                  <a:pt x="85" y="0"/>
                </a:cubicBezTo>
                <a:cubicBezTo>
                  <a:pt x="84" y="0"/>
                  <a:pt x="84" y="0"/>
                  <a:pt x="84" y="0"/>
                </a:cubicBezTo>
                <a:cubicBezTo>
                  <a:pt x="84" y="0"/>
                  <a:pt x="84" y="0"/>
                  <a:pt x="84" y="0"/>
                </a:cubicBezTo>
                <a:cubicBezTo>
                  <a:pt x="83" y="0"/>
                  <a:pt x="83" y="0"/>
                  <a:pt x="83" y="0"/>
                </a:cubicBezTo>
                <a:cubicBezTo>
                  <a:pt x="83" y="0"/>
                  <a:pt x="83" y="0"/>
                  <a:pt x="83" y="0"/>
                </a:cubicBezTo>
                <a:cubicBezTo>
                  <a:pt x="83" y="0"/>
                  <a:pt x="83" y="0"/>
                  <a:pt x="83" y="0"/>
                </a:cubicBezTo>
                <a:cubicBezTo>
                  <a:pt x="83" y="0"/>
                  <a:pt x="83" y="0"/>
                  <a:pt x="83"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78" y="0"/>
                  <a:pt x="78" y="0"/>
                  <a:pt x="78" y="0"/>
                </a:cubicBezTo>
                <a:cubicBezTo>
                  <a:pt x="76" y="0"/>
                  <a:pt x="76" y="0"/>
                  <a:pt x="76" y="0"/>
                </a:cubicBezTo>
                <a:cubicBezTo>
                  <a:pt x="73" y="0"/>
                  <a:pt x="73" y="0"/>
                  <a:pt x="73" y="0"/>
                </a:cubicBezTo>
                <a:cubicBezTo>
                  <a:pt x="71" y="0"/>
                  <a:pt x="71" y="0"/>
                  <a:pt x="71" y="0"/>
                </a:cubicBezTo>
                <a:cubicBezTo>
                  <a:pt x="68" y="0"/>
                  <a:pt x="68" y="0"/>
                  <a:pt x="68" y="0"/>
                </a:cubicBezTo>
                <a:cubicBezTo>
                  <a:pt x="67" y="0"/>
                  <a:pt x="67" y="0"/>
                  <a:pt x="67" y="0"/>
                </a:cubicBezTo>
                <a:cubicBezTo>
                  <a:pt x="67" y="15"/>
                  <a:pt x="67" y="29"/>
                  <a:pt x="67" y="44"/>
                </a:cubicBezTo>
                <a:cubicBezTo>
                  <a:pt x="69" y="44"/>
                  <a:pt x="69" y="44"/>
                  <a:pt x="69" y="44"/>
                </a:cubicBezTo>
                <a:cubicBezTo>
                  <a:pt x="73" y="44"/>
                  <a:pt x="73" y="44"/>
                  <a:pt x="73" y="44"/>
                </a:cubicBezTo>
                <a:cubicBezTo>
                  <a:pt x="77" y="44"/>
                  <a:pt x="77" y="44"/>
                  <a:pt x="77" y="44"/>
                </a:cubicBezTo>
                <a:cubicBezTo>
                  <a:pt x="80" y="44"/>
                  <a:pt x="80" y="44"/>
                  <a:pt x="80" y="44"/>
                </a:cubicBezTo>
                <a:cubicBezTo>
                  <a:pt x="84" y="44"/>
                  <a:pt x="84" y="44"/>
                  <a:pt x="84" y="44"/>
                </a:cubicBezTo>
                <a:cubicBezTo>
                  <a:pt x="87" y="44"/>
                  <a:pt x="87" y="44"/>
                  <a:pt x="87" y="44"/>
                </a:cubicBezTo>
                <a:cubicBezTo>
                  <a:pt x="90" y="44"/>
                  <a:pt x="90" y="44"/>
                  <a:pt x="90" y="44"/>
                </a:cubicBezTo>
                <a:cubicBezTo>
                  <a:pt x="93" y="44"/>
                  <a:pt x="93" y="44"/>
                  <a:pt x="93" y="44"/>
                </a:cubicBezTo>
                <a:cubicBezTo>
                  <a:pt x="96" y="44"/>
                  <a:pt x="96" y="44"/>
                  <a:pt x="96" y="44"/>
                </a:cubicBezTo>
                <a:cubicBezTo>
                  <a:pt x="99" y="44"/>
                  <a:pt x="99" y="44"/>
                  <a:pt x="99" y="44"/>
                </a:cubicBezTo>
                <a:cubicBezTo>
                  <a:pt x="102" y="44"/>
                  <a:pt x="102" y="44"/>
                  <a:pt x="102" y="44"/>
                </a:cubicBezTo>
                <a:cubicBezTo>
                  <a:pt x="104" y="44"/>
                  <a:pt x="104" y="44"/>
                  <a:pt x="104" y="44"/>
                </a:cubicBezTo>
                <a:cubicBezTo>
                  <a:pt x="106" y="44"/>
                  <a:pt x="106" y="44"/>
                  <a:pt x="106" y="44"/>
                </a:cubicBezTo>
                <a:cubicBezTo>
                  <a:pt x="109" y="44"/>
                  <a:pt x="109" y="44"/>
                  <a:pt x="109" y="44"/>
                </a:cubicBezTo>
                <a:cubicBezTo>
                  <a:pt x="111" y="44"/>
                  <a:pt x="111" y="44"/>
                  <a:pt x="111" y="44"/>
                </a:cubicBezTo>
                <a:cubicBezTo>
                  <a:pt x="113" y="44"/>
                  <a:pt x="113" y="44"/>
                  <a:pt x="113" y="44"/>
                </a:cubicBezTo>
                <a:cubicBezTo>
                  <a:pt x="115" y="44"/>
                  <a:pt x="115" y="44"/>
                  <a:pt x="115" y="44"/>
                </a:cubicBezTo>
                <a:cubicBezTo>
                  <a:pt x="117" y="44"/>
                  <a:pt x="117" y="44"/>
                  <a:pt x="117" y="44"/>
                </a:cubicBezTo>
                <a:cubicBezTo>
                  <a:pt x="119" y="44"/>
                  <a:pt x="119" y="44"/>
                  <a:pt x="119" y="44"/>
                </a:cubicBezTo>
                <a:cubicBezTo>
                  <a:pt x="120" y="44"/>
                  <a:pt x="120" y="44"/>
                  <a:pt x="120" y="44"/>
                </a:cubicBezTo>
                <a:cubicBezTo>
                  <a:pt x="122" y="44"/>
                  <a:pt x="122" y="44"/>
                  <a:pt x="122" y="44"/>
                </a:cubicBezTo>
                <a:cubicBezTo>
                  <a:pt x="123" y="44"/>
                  <a:pt x="123" y="44"/>
                  <a:pt x="123" y="44"/>
                </a:cubicBezTo>
                <a:cubicBezTo>
                  <a:pt x="125" y="44"/>
                  <a:pt x="125" y="44"/>
                  <a:pt x="125" y="44"/>
                </a:cubicBezTo>
                <a:cubicBezTo>
                  <a:pt x="126" y="44"/>
                  <a:pt x="126" y="44"/>
                  <a:pt x="126" y="44"/>
                </a:cubicBezTo>
                <a:cubicBezTo>
                  <a:pt x="127" y="44"/>
                  <a:pt x="127" y="44"/>
                  <a:pt x="127" y="44"/>
                </a:cubicBezTo>
                <a:cubicBezTo>
                  <a:pt x="129" y="44"/>
                  <a:pt x="129" y="44"/>
                  <a:pt x="129" y="44"/>
                </a:cubicBezTo>
                <a:cubicBezTo>
                  <a:pt x="130" y="44"/>
                  <a:pt x="130" y="44"/>
                  <a:pt x="130" y="44"/>
                </a:cubicBezTo>
                <a:cubicBezTo>
                  <a:pt x="131" y="44"/>
                  <a:pt x="131" y="44"/>
                  <a:pt x="131" y="44"/>
                </a:cubicBezTo>
                <a:cubicBezTo>
                  <a:pt x="132" y="44"/>
                  <a:pt x="132" y="44"/>
                  <a:pt x="132" y="44"/>
                </a:cubicBezTo>
                <a:cubicBezTo>
                  <a:pt x="132" y="44"/>
                  <a:pt x="132" y="44"/>
                  <a:pt x="132" y="44"/>
                </a:cubicBezTo>
                <a:cubicBezTo>
                  <a:pt x="133" y="44"/>
                  <a:pt x="133" y="44"/>
                  <a:pt x="133" y="44"/>
                </a:cubicBezTo>
                <a:cubicBezTo>
                  <a:pt x="134" y="44"/>
                  <a:pt x="134" y="44"/>
                  <a:pt x="134" y="44"/>
                </a:cubicBezTo>
                <a:cubicBezTo>
                  <a:pt x="135" y="44"/>
                  <a:pt x="135" y="44"/>
                  <a:pt x="135" y="44"/>
                </a:cubicBezTo>
                <a:cubicBezTo>
                  <a:pt x="135" y="44"/>
                  <a:pt x="135" y="44"/>
                  <a:pt x="135" y="44"/>
                </a:cubicBezTo>
                <a:cubicBezTo>
                  <a:pt x="136" y="44"/>
                  <a:pt x="136" y="44"/>
                  <a:pt x="136" y="44"/>
                </a:cubicBezTo>
                <a:cubicBezTo>
                  <a:pt x="136" y="44"/>
                  <a:pt x="136" y="44"/>
                  <a:pt x="136" y="44"/>
                </a:cubicBezTo>
                <a:cubicBezTo>
                  <a:pt x="137" y="44"/>
                  <a:pt x="137" y="44"/>
                  <a:pt x="137" y="44"/>
                </a:cubicBezTo>
                <a:cubicBezTo>
                  <a:pt x="137" y="44"/>
                  <a:pt x="137" y="44"/>
                  <a:pt x="137" y="44"/>
                </a:cubicBezTo>
                <a:cubicBezTo>
                  <a:pt x="138" y="44"/>
                  <a:pt x="138" y="44"/>
                  <a:pt x="138" y="44"/>
                </a:cubicBezTo>
                <a:cubicBezTo>
                  <a:pt x="138" y="44"/>
                  <a:pt x="138" y="44"/>
                  <a:pt x="138" y="44"/>
                </a:cubicBezTo>
                <a:cubicBezTo>
                  <a:pt x="138" y="44"/>
                  <a:pt x="138" y="44"/>
                  <a:pt x="138" y="44"/>
                </a:cubicBezTo>
                <a:cubicBezTo>
                  <a:pt x="138" y="44"/>
                  <a:pt x="138" y="44"/>
                  <a:pt x="138"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45" y="44"/>
                  <a:pt x="145" y="44"/>
                  <a:pt x="145" y="44"/>
                </a:cubicBezTo>
                <a:cubicBezTo>
                  <a:pt x="150" y="44"/>
                  <a:pt x="150" y="44"/>
                  <a:pt x="150" y="44"/>
                </a:cubicBezTo>
                <a:cubicBezTo>
                  <a:pt x="155" y="44"/>
                  <a:pt x="155" y="44"/>
                  <a:pt x="155" y="44"/>
                </a:cubicBezTo>
                <a:cubicBezTo>
                  <a:pt x="160" y="44"/>
                  <a:pt x="160" y="44"/>
                  <a:pt x="160" y="44"/>
                </a:cubicBezTo>
                <a:cubicBezTo>
                  <a:pt x="165" y="44"/>
                  <a:pt x="165" y="44"/>
                  <a:pt x="165" y="44"/>
                </a:cubicBezTo>
                <a:cubicBezTo>
                  <a:pt x="169" y="44"/>
                  <a:pt x="169" y="44"/>
                  <a:pt x="169" y="44"/>
                </a:cubicBezTo>
                <a:cubicBezTo>
                  <a:pt x="174" y="44"/>
                  <a:pt x="174" y="44"/>
                  <a:pt x="174" y="44"/>
                </a:cubicBezTo>
                <a:cubicBezTo>
                  <a:pt x="174" y="44"/>
                  <a:pt x="174" y="44"/>
                  <a:pt x="174" y="44"/>
                </a:cubicBezTo>
                <a:cubicBezTo>
                  <a:pt x="256" y="44"/>
                  <a:pt x="256" y="44"/>
                  <a:pt x="256" y="44"/>
                </a:cubicBezTo>
                <a:cubicBezTo>
                  <a:pt x="269" y="44"/>
                  <a:pt x="279" y="35"/>
                  <a:pt x="279" y="23"/>
                </a:cubicBezTo>
                <a:cubicBezTo>
                  <a:pt x="279" y="11"/>
                  <a:pt x="269" y="0"/>
                  <a:pt x="256" y="0"/>
                </a:cubicBez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Freeform 8"/>
          <p:cNvSpPr/>
          <p:nvPr/>
        </p:nvSpPr>
        <p:spPr bwMode="auto">
          <a:xfrm>
            <a:off x="9332913" y="2957513"/>
            <a:ext cx="349250" cy="709613"/>
          </a:xfrm>
          <a:custGeom>
            <a:avLst/>
            <a:gdLst>
              <a:gd name="T0" fmla="*/ 93 w 117"/>
              <a:gd name="T1" fmla="*/ 0 h 237"/>
              <a:gd name="T2" fmla="*/ 93 w 117"/>
              <a:gd name="T3" fmla="*/ 0 h 237"/>
              <a:gd name="T4" fmla="*/ 3 w 117"/>
              <a:gd name="T5" fmla="*/ 0 h 237"/>
              <a:gd name="T6" fmla="*/ 117 w 117"/>
              <a:gd name="T7" fmla="*/ 237 h 237"/>
              <a:gd name="T8" fmla="*/ 109 w 117"/>
              <a:gd name="T9" fmla="*/ 207 h 237"/>
              <a:gd name="T10" fmla="*/ 83 w 117"/>
              <a:gd name="T11" fmla="*/ 190 h 237"/>
              <a:gd name="T12" fmla="*/ 31 w 117"/>
              <a:gd name="T13" fmla="*/ 26 h 237"/>
              <a:gd name="T14" fmla="*/ 93 w 117"/>
              <a:gd name="T15" fmla="*/ 26 h 237"/>
              <a:gd name="T16" fmla="*/ 93 w 117"/>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237">
                <a:moveTo>
                  <a:pt x="93" y="0"/>
                </a:moveTo>
                <a:cubicBezTo>
                  <a:pt x="93" y="0"/>
                  <a:pt x="93" y="0"/>
                  <a:pt x="93" y="0"/>
                </a:cubicBezTo>
                <a:cubicBezTo>
                  <a:pt x="3" y="0"/>
                  <a:pt x="3" y="0"/>
                  <a:pt x="3" y="0"/>
                </a:cubicBezTo>
                <a:cubicBezTo>
                  <a:pt x="3" y="0"/>
                  <a:pt x="0" y="214"/>
                  <a:pt x="117" y="237"/>
                </a:cubicBezTo>
                <a:cubicBezTo>
                  <a:pt x="115" y="227"/>
                  <a:pt x="113" y="218"/>
                  <a:pt x="109" y="207"/>
                </a:cubicBezTo>
                <a:cubicBezTo>
                  <a:pt x="100" y="204"/>
                  <a:pt x="91" y="198"/>
                  <a:pt x="83" y="190"/>
                </a:cubicBezTo>
                <a:cubicBezTo>
                  <a:pt x="46" y="151"/>
                  <a:pt x="33" y="74"/>
                  <a:pt x="31" y="26"/>
                </a:cubicBezTo>
                <a:cubicBezTo>
                  <a:pt x="93" y="26"/>
                  <a:pt x="93" y="26"/>
                  <a:pt x="93" y="26"/>
                </a:cubicBezTo>
                <a:lnTo>
                  <a:pt x="93" y="0"/>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Freeform 11"/>
          <p:cNvSpPr/>
          <p:nvPr/>
        </p:nvSpPr>
        <p:spPr bwMode="auto">
          <a:xfrm>
            <a:off x="10355263" y="2957513"/>
            <a:ext cx="350838" cy="709613"/>
          </a:xfrm>
          <a:custGeom>
            <a:avLst/>
            <a:gdLst>
              <a:gd name="T0" fmla="*/ 24 w 117"/>
              <a:gd name="T1" fmla="*/ 0 h 237"/>
              <a:gd name="T2" fmla="*/ 24 w 117"/>
              <a:gd name="T3" fmla="*/ 0 h 237"/>
              <a:gd name="T4" fmla="*/ 114 w 117"/>
              <a:gd name="T5" fmla="*/ 0 h 237"/>
              <a:gd name="T6" fmla="*/ 0 w 117"/>
              <a:gd name="T7" fmla="*/ 237 h 237"/>
              <a:gd name="T8" fmla="*/ 8 w 117"/>
              <a:gd name="T9" fmla="*/ 207 h 237"/>
              <a:gd name="T10" fmla="*/ 34 w 117"/>
              <a:gd name="T11" fmla="*/ 190 h 237"/>
              <a:gd name="T12" fmla="*/ 86 w 117"/>
              <a:gd name="T13" fmla="*/ 26 h 237"/>
              <a:gd name="T14" fmla="*/ 24 w 117"/>
              <a:gd name="T15" fmla="*/ 26 h 237"/>
              <a:gd name="T16" fmla="*/ 24 w 117"/>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237">
                <a:moveTo>
                  <a:pt x="24" y="0"/>
                </a:moveTo>
                <a:cubicBezTo>
                  <a:pt x="24" y="0"/>
                  <a:pt x="24" y="0"/>
                  <a:pt x="24" y="0"/>
                </a:cubicBezTo>
                <a:cubicBezTo>
                  <a:pt x="114" y="0"/>
                  <a:pt x="114" y="0"/>
                  <a:pt x="114" y="0"/>
                </a:cubicBezTo>
                <a:cubicBezTo>
                  <a:pt x="114" y="0"/>
                  <a:pt x="117" y="214"/>
                  <a:pt x="0" y="237"/>
                </a:cubicBezTo>
                <a:cubicBezTo>
                  <a:pt x="2" y="227"/>
                  <a:pt x="4" y="218"/>
                  <a:pt x="8" y="207"/>
                </a:cubicBezTo>
                <a:cubicBezTo>
                  <a:pt x="17" y="204"/>
                  <a:pt x="25" y="198"/>
                  <a:pt x="34" y="190"/>
                </a:cubicBezTo>
                <a:cubicBezTo>
                  <a:pt x="71" y="151"/>
                  <a:pt x="84" y="74"/>
                  <a:pt x="86" y="26"/>
                </a:cubicBezTo>
                <a:cubicBezTo>
                  <a:pt x="24" y="26"/>
                  <a:pt x="24" y="26"/>
                  <a:pt x="24" y="26"/>
                </a:cubicBezTo>
                <a:lnTo>
                  <a:pt x="24" y="0"/>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7" name="Freeform 13"/>
          <p:cNvSpPr/>
          <p:nvPr/>
        </p:nvSpPr>
        <p:spPr bwMode="auto">
          <a:xfrm>
            <a:off x="10017125" y="3436938"/>
            <a:ext cx="392113" cy="476250"/>
          </a:xfrm>
          <a:custGeom>
            <a:avLst/>
            <a:gdLst>
              <a:gd name="T0" fmla="*/ 0 w 131"/>
              <a:gd name="T1" fmla="*/ 159 h 159"/>
              <a:gd name="T2" fmla="*/ 0 w 131"/>
              <a:gd name="T3" fmla="*/ 0 h 159"/>
              <a:gd name="T4" fmla="*/ 131 w 131"/>
              <a:gd name="T5" fmla="*/ 0 h 159"/>
              <a:gd name="T6" fmla="*/ 122 w 131"/>
              <a:gd name="T7" fmla="*/ 47 h 159"/>
              <a:gd name="T8" fmla="*/ 114 w 131"/>
              <a:gd name="T9" fmla="*/ 77 h 159"/>
              <a:gd name="T10" fmla="*/ 114 w 131"/>
              <a:gd name="T11" fmla="*/ 77 h 159"/>
              <a:gd name="T12" fmla="*/ 77 w 131"/>
              <a:gd name="T13" fmla="*/ 119 h 159"/>
              <a:gd name="T14" fmla="*/ 83 w 131"/>
              <a:gd name="T15" fmla="*/ 130 h 159"/>
              <a:gd name="T16" fmla="*/ 70 w 131"/>
              <a:gd name="T17" fmla="*/ 143 h 159"/>
              <a:gd name="T18" fmla="*/ 62 w 131"/>
              <a:gd name="T19" fmla="*/ 143 h 159"/>
              <a:gd name="T20" fmla="*/ 62 w 131"/>
              <a:gd name="T21" fmla="*/ 146 h 159"/>
              <a:gd name="T22" fmla="*/ 49 w 131"/>
              <a:gd name="T23" fmla="*/ 159 h 159"/>
              <a:gd name="T24" fmla="*/ 34 w 131"/>
              <a:gd name="T25" fmla="*/ 159 h 159"/>
              <a:gd name="T26" fmla="*/ 12 w 131"/>
              <a:gd name="T27" fmla="*/ 159 h 159"/>
              <a:gd name="T28" fmla="*/ 0 w 131"/>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9">
                <a:moveTo>
                  <a:pt x="0" y="159"/>
                </a:moveTo>
                <a:cubicBezTo>
                  <a:pt x="0" y="0"/>
                  <a:pt x="0" y="0"/>
                  <a:pt x="0" y="0"/>
                </a:cubicBezTo>
                <a:cubicBezTo>
                  <a:pt x="131" y="0"/>
                  <a:pt x="131" y="0"/>
                  <a:pt x="131" y="0"/>
                </a:cubicBezTo>
                <a:cubicBezTo>
                  <a:pt x="129" y="17"/>
                  <a:pt x="126" y="33"/>
                  <a:pt x="122" y="47"/>
                </a:cubicBezTo>
                <a:cubicBezTo>
                  <a:pt x="119" y="58"/>
                  <a:pt x="116" y="67"/>
                  <a:pt x="114" y="77"/>
                </a:cubicBezTo>
                <a:cubicBezTo>
                  <a:pt x="114" y="77"/>
                  <a:pt x="114" y="77"/>
                  <a:pt x="114" y="77"/>
                </a:cubicBezTo>
                <a:cubicBezTo>
                  <a:pt x="104" y="100"/>
                  <a:pt x="92" y="115"/>
                  <a:pt x="77" y="119"/>
                </a:cubicBezTo>
                <a:cubicBezTo>
                  <a:pt x="80" y="121"/>
                  <a:pt x="83" y="126"/>
                  <a:pt x="83" y="130"/>
                </a:cubicBezTo>
                <a:cubicBezTo>
                  <a:pt x="83" y="137"/>
                  <a:pt x="77" y="143"/>
                  <a:pt x="70" y="143"/>
                </a:cubicBezTo>
                <a:cubicBezTo>
                  <a:pt x="62" y="143"/>
                  <a:pt x="62" y="143"/>
                  <a:pt x="62" y="143"/>
                </a:cubicBezTo>
                <a:cubicBezTo>
                  <a:pt x="62" y="144"/>
                  <a:pt x="62" y="145"/>
                  <a:pt x="62" y="146"/>
                </a:cubicBezTo>
                <a:cubicBezTo>
                  <a:pt x="62" y="153"/>
                  <a:pt x="56" y="159"/>
                  <a:pt x="49" y="159"/>
                </a:cubicBezTo>
                <a:cubicBezTo>
                  <a:pt x="34" y="159"/>
                  <a:pt x="34" y="159"/>
                  <a:pt x="34" y="159"/>
                </a:cubicBezTo>
                <a:cubicBezTo>
                  <a:pt x="12" y="159"/>
                  <a:pt x="12" y="159"/>
                  <a:pt x="12" y="159"/>
                </a:cubicBezTo>
                <a:lnTo>
                  <a:pt x="0" y="159"/>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8" name="Freeform 12"/>
          <p:cNvSpPr/>
          <p:nvPr/>
        </p:nvSpPr>
        <p:spPr bwMode="auto">
          <a:xfrm>
            <a:off x="10017125" y="2957513"/>
            <a:ext cx="417513" cy="479425"/>
          </a:xfrm>
          <a:custGeom>
            <a:avLst/>
            <a:gdLst>
              <a:gd name="T0" fmla="*/ 0 w 139"/>
              <a:gd name="T1" fmla="*/ 160 h 160"/>
              <a:gd name="T2" fmla="*/ 0 w 139"/>
              <a:gd name="T3" fmla="*/ 0 h 160"/>
              <a:gd name="T4" fmla="*/ 0 w 139"/>
              <a:gd name="T5" fmla="*/ 0 h 160"/>
              <a:gd name="T6" fmla="*/ 115 w 139"/>
              <a:gd name="T7" fmla="*/ 0 h 160"/>
              <a:gd name="T8" fmla="*/ 137 w 139"/>
              <a:gd name="T9" fmla="*/ 0 h 160"/>
              <a:gd name="T10" fmla="*/ 138 w 139"/>
              <a:gd name="T11" fmla="*/ 0 h 160"/>
              <a:gd name="T12" fmla="*/ 139 w 139"/>
              <a:gd name="T13" fmla="*/ 26 h 160"/>
              <a:gd name="T14" fmla="*/ 131 w 139"/>
              <a:gd name="T15" fmla="*/ 160 h 160"/>
              <a:gd name="T16" fmla="*/ 0 w 139"/>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60">
                <a:moveTo>
                  <a:pt x="0" y="160"/>
                </a:moveTo>
                <a:cubicBezTo>
                  <a:pt x="0" y="0"/>
                  <a:pt x="0" y="0"/>
                  <a:pt x="0" y="0"/>
                </a:cubicBezTo>
                <a:cubicBezTo>
                  <a:pt x="0" y="0"/>
                  <a:pt x="0" y="0"/>
                  <a:pt x="0" y="0"/>
                </a:cubicBezTo>
                <a:cubicBezTo>
                  <a:pt x="115" y="0"/>
                  <a:pt x="115" y="0"/>
                  <a:pt x="115" y="0"/>
                </a:cubicBezTo>
                <a:cubicBezTo>
                  <a:pt x="129" y="0"/>
                  <a:pt x="135" y="0"/>
                  <a:pt x="137" y="0"/>
                </a:cubicBezTo>
                <a:cubicBezTo>
                  <a:pt x="138" y="0"/>
                  <a:pt x="138" y="0"/>
                  <a:pt x="138" y="0"/>
                </a:cubicBezTo>
                <a:cubicBezTo>
                  <a:pt x="139" y="26"/>
                  <a:pt x="139" y="26"/>
                  <a:pt x="139" y="26"/>
                </a:cubicBezTo>
                <a:cubicBezTo>
                  <a:pt x="139" y="57"/>
                  <a:pt x="138" y="110"/>
                  <a:pt x="131" y="160"/>
                </a:cubicBezTo>
                <a:lnTo>
                  <a:pt x="0" y="160"/>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9" name="Freeform 9"/>
          <p:cNvSpPr/>
          <p:nvPr/>
        </p:nvSpPr>
        <p:spPr bwMode="auto">
          <a:xfrm>
            <a:off x="9604375" y="2957513"/>
            <a:ext cx="412750" cy="479425"/>
          </a:xfrm>
          <a:custGeom>
            <a:avLst/>
            <a:gdLst>
              <a:gd name="T0" fmla="*/ 138 w 138"/>
              <a:gd name="T1" fmla="*/ 160 h 160"/>
              <a:gd name="T2" fmla="*/ 138 w 138"/>
              <a:gd name="T3" fmla="*/ 0 h 160"/>
              <a:gd name="T4" fmla="*/ 138 w 138"/>
              <a:gd name="T5" fmla="*/ 0 h 160"/>
              <a:gd name="T6" fmla="*/ 24 w 138"/>
              <a:gd name="T7" fmla="*/ 0 h 160"/>
              <a:gd name="T8" fmla="*/ 2 w 138"/>
              <a:gd name="T9" fmla="*/ 0 h 160"/>
              <a:gd name="T10" fmla="*/ 0 w 138"/>
              <a:gd name="T11" fmla="*/ 0 h 160"/>
              <a:gd name="T12" fmla="*/ 0 w 138"/>
              <a:gd name="T13" fmla="*/ 26 h 160"/>
              <a:gd name="T14" fmla="*/ 8 w 138"/>
              <a:gd name="T15" fmla="*/ 160 h 160"/>
              <a:gd name="T16" fmla="*/ 138 w 13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60">
                <a:moveTo>
                  <a:pt x="138" y="160"/>
                </a:moveTo>
                <a:cubicBezTo>
                  <a:pt x="138" y="0"/>
                  <a:pt x="138" y="0"/>
                  <a:pt x="138" y="0"/>
                </a:cubicBezTo>
                <a:cubicBezTo>
                  <a:pt x="138" y="0"/>
                  <a:pt x="138" y="0"/>
                  <a:pt x="138" y="0"/>
                </a:cubicBezTo>
                <a:cubicBezTo>
                  <a:pt x="24" y="0"/>
                  <a:pt x="24" y="0"/>
                  <a:pt x="24" y="0"/>
                </a:cubicBezTo>
                <a:cubicBezTo>
                  <a:pt x="10" y="0"/>
                  <a:pt x="4" y="0"/>
                  <a:pt x="2" y="0"/>
                </a:cubicBezTo>
                <a:cubicBezTo>
                  <a:pt x="0" y="0"/>
                  <a:pt x="0" y="0"/>
                  <a:pt x="0" y="0"/>
                </a:cubicBezTo>
                <a:cubicBezTo>
                  <a:pt x="0" y="26"/>
                  <a:pt x="0" y="26"/>
                  <a:pt x="0" y="26"/>
                </a:cubicBezTo>
                <a:cubicBezTo>
                  <a:pt x="0" y="57"/>
                  <a:pt x="1" y="110"/>
                  <a:pt x="8" y="160"/>
                </a:cubicBezTo>
                <a:lnTo>
                  <a:pt x="138" y="160"/>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0" name="Freeform 10"/>
          <p:cNvSpPr/>
          <p:nvPr/>
        </p:nvSpPr>
        <p:spPr bwMode="auto">
          <a:xfrm>
            <a:off x="9628188" y="3436938"/>
            <a:ext cx="388938" cy="476250"/>
          </a:xfrm>
          <a:custGeom>
            <a:avLst/>
            <a:gdLst>
              <a:gd name="T0" fmla="*/ 130 w 130"/>
              <a:gd name="T1" fmla="*/ 159 h 159"/>
              <a:gd name="T2" fmla="*/ 130 w 130"/>
              <a:gd name="T3" fmla="*/ 0 h 159"/>
              <a:gd name="T4" fmla="*/ 0 w 130"/>
              <a:gd name="T5" fmla="*/ 0 h 159"/>
              <a:gd name="T6" fmla="*/ 9 w 130"/>
              <a:gd name="T7" fmla="*/ 47 h 159"/>
              <a:gd name="T8" fmla="*/ 17 w 130"/>
              <a:gd name="T9" fmla="*/ 77 h 159"/>
              <a:gd name="T10" fmla="*/ 17 w 130"/>
              <a:gd name="T11" fmla="*/ 77 h 159"/>
              <a:gd name="T12" fmla="*/ 54 w 130"/>
              <a:gd name="T13" fmla="*/ 119 h 159"/>
              <a:gd name="T14" fmla="*/ 48 w 130"/>
              <a:gd name="T15" fmla="*/ 130 h 159"/>
              <a:gd name="T16" fmla="*/ 61 w 130"/>
              <a:gd name="T17" fmla="*/ 143 h 159"/>
              <a:gd name="T18" fmla="*/ 69 w 130"/>
              <a:gd name="T19" fmla="*/ 143 h 159"/>
              <a:gd name="T20" fmla="*/ 69 w 130"/>
              <a:gd name="T21" fmla="*/ 146 h 159"/>
              <a:gd name="T22" fmla="*/ 82 w 130"/>
              <a:gd name="T23" fmla="*/ 159 h 159"/>
              <a:gd name="T24" fmla="*/ 97 w 130"/>
              <a:gd name="T25" fmla="*/ 159 h 159"/>
              <a:gd name="T26" fmla="*/ 118 w 130"/>
              <a:gd name="T27" fmla="*/ 159 h 159"/>
              <a:gd name="T28" fmla="*/ 130 w 130"/>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9">
                <a:moveTo>
                  <a:pt x="130" y="159"/>
                </a:moveTo>
                <a:cubicBezTo>
                  <a:pt x="130" y="0"/>
                  <a:pt x="130" y="0"/>
                  <a:pt x="130" y="0"/>
                </a:cubicBezTo>
                <a:cubicBezTo>
                  <a:pt x="0" y="0"/>
                  <a:pt x="0" y="0"/>
                  <a:pt x="0" y="0"/>
                </a:cubicBezTo>
                <a:cubicBezTo>
                  <a:pt x="2" y="17"/>
                  <a:pt x="5" y="33"/>
                  <a:pt x="9" y="47"/>
                </a:cubicBezTo>
                <a:cubicBezTo>
                  <a:pt x="12" y="58"/>
                  <a:pt x="15" y="67"/>
                  <a:pt x="17" y="77"/>
                </a:cubicBezTo>
                <a:cubicBezTo>
                  <a:pt x="17" y="77"/>
                  <a:pt x="17" y="77"/>
                  <a:pt x="17" y="77"/>
                </a:cubicBezTo>
                <a:cubicBezTo>
                  <a:pt x="27" y="100"/>
                  <a:pt x="39" y="115"/>
                  <a:pt x="54" y="119"/>
                </a:cubicBezTo>
                <a:cubicBezTo>
                  <a:pt x="51" y="121"/>
                  <a:pt x="48" y="126"/>
                  <a:pt x="48" y="130"/>
                </a:cubicBezTo>
                <a:cubicBezTo>
                  <a:pt x="48" y="137"/>
                  <a:pt x="54" y="143"/>
                  <a:pt x="61" y="143"/>
                </a:cubicBezTo>
                <a:cubicBezTo>
                  <a:pt x="69" y="143"/>
                  <a:pt x="69" y="143"/>
                  <a:pt x="69" y="143"/>
                </a:cubicBezTo>
                <a:cubicBezTo>
                  <a:pt x="69" y="144"/>
                  <a:pt x="69" y="145"/>
                  <a:pt x="69" y="146"/>
                </a:cubicBezTo>
                <a:cubicBezTo>
                  <a:pt x="69" y="153"/>
                  <a:pt x="74" y="159"/>
                  <a:pt x="82" y="159"/>
                </a:cubicBezTo>
                <a:cubicBezTo>
                  <a:pt x="97" y="159"/>
                  <a:pt x="97" y="159"/>
                  <a:pt x="97" y="159"/>
                </a:cubicBezTo>
                <a:cubicBezTo>
                  <a:pt x="118" y="159"/>
                  <a:pt x="118" y="159"/>
                  <a:pt x="118" y="159"/>
                </a:cubicBezTo>
                <a:lnTo>
                  <a:pt x="130" y="159"/>
                </a:lnTo>
                <a:close/>
              </a:path>
            </a:pathLst>
          </a:custGeom>
          <a:solidFill>
            <a:schemeClr val="bg1">
              <a:lumMod val="65000"/>
            </a:schemeClr>
          </a:solidFill>
          <a:ln>
            <a:noFill/>
          </a:ln>
        </p:spPr>
        <p:txBody>
          <a:bodyPr lIns="121920" tIns="60960" rIns="121920" bIns="6096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1" name="Shape 1033"/>
          <p:cNvSpPr/>
          <p:nvPr/>
        </p:nvSpPr>
        <p:spPr>
          <a:xfrm>
            <a:off x="1597025" y="2476500"/>
            <a:ext cx="736600" cy="2609850"/>
          </a:xfrm>
          <a:custGeom>
            <a:avLst/>
            <a:gdLst/>
            <a:ahLst/>
            <a:cxnLst>
              <a:cxn ang="0">
                <a:pos x="wd2" y="hd2"/>
              </a:cxn>
              <a:cxn ang="5400000">
                <a:pos x="wd2" y="hd2"/>
              </a:cxn>
              <a:cxn ang="10800000">
                <a:pos x="wd2" y="hd2"/>
              </a:cxn>
              <a:cxn ang="16200000">
                <a:pos x="wd2" y="hd2"/>
              </a:cxn>
            </a:cxnLst>
            <a:rect l="0" t="0" r="r" b="b"/>
            <a:pathLst>
              <a:path w="20942" h="21597" extrusionOk="0">
                <a:moveTo>
                  <a:pt x="8563" y="0"/>
                </a:moveTo>
                <a:cubicBezTo>
                  <a:pt x="10027" y="-3"/>
                  <a:pt x="12311" y="423"/>
                  <a:pt x="12311" y="1065"/>
                </a:cubicBezTo>
                <a:cubicBezTo>
                  <a:pt x="12311" y="1707"/>
                  <a:pt x="12132" y="1985"/>
                  <a:pt x="11954" y="2193"/>
                </a:cubicBezTo>
                <a:cubicBezTo>
                  <a:pt x="11775" y="2401"/>
                  <a:pt x="11537" y="2367"/>
                  <a:pt x="11537" y="2367"/>
                </a:cubicBezTo>
                <a:cubicBezTo>
                  <a:pt x="11537" y="2367"/>
                  <a:pt x="11597" y="2801"/>
                  <a:pt x="11121" y="2905"/>
                </a:cubicBezTo>
                <a:cubicBezTo>
                  <a:pt x="10645" y="3009"/>
                  <a:pt x="10526" y="3043"/>
                  <a:pt x="10526" y="3182"/>
                </a:cubicBezTo>
                <a:cubicBezTo>
                  <a:pt x="10526" y="3321"/>
                  <a:pt x="10823" y="3425"/>
                  <a:pt x="11240" y="3564"/>
                </a:cubicBezTo>
                <a:cubicBezTo>
                  <a:pt x="11656" y="3703"/>
                  <a:pt x="13442" y="3859"/>
                  <a:pt x="14393" y="3963"/>
                </a:cubicBezTo>
                <a:cubicBezTo>
                  <a:pt x="15346" y="4067"/>
                  <a:pt x="16119" y="4241"/>
                  <a:pt x="16654" y="4588"/>
                </a:cubicBezTo>
                <a:cubicBezTo>
                  <a:pt x="17190" y="4935"/>
                  <a:pt x="17963" y="5369"/>
                  <a:pt x="18975" y="5664"/>
                </a:cubicBezTo>
                <a:cubicBezTo>
                  <a:pt x="19986" y="5959"/>
                  <a:pt x="21236" y="6427"/>
                  <a:pt x="20879" y="6878"/>
                </a:cubicBezTo>
                <a:cubicBezTo>
                  <a:pt x="20522" y="7329"/>
                  <a:pt x="18380" y="7676"/>
                  <a:pt x="17190" y="7486"/>
                </a:cubicBezTo>
                <a:cubicBezTo>
                  <a:pt x="16000" y="7295"/>
                  <a:pt x="15524" y="7277"/>
                  <a:pt x="15524" y="7277"/>
                </a:cubicBezTo>
                <a:cubicBezTo>
                  <a:pt x="15524" y="7277"/>
                  <a:pt x="16297" y="8266"/>
                  <a:pt x="16654" y="9255"/>
                </a:cubicBezTo>
                <a:cubicBezTo>
                  <a:pt x="17011" y="10245"/>
                  <a:pt x="17963" y="11199"/>
                  <a:pt x="17428" y="11286"/>
                </a:cubicBezTo>
                <a:cubicBezTo>
                  <a:pt x="16893" y="11372"/>
                  <a:pt x="16119" y="11477"/>
                  <a:pt x="16119" y="11477"/>
                </a:cubicBezTo>
                <a:cubicBezTo>
                  <a:pt x="16119" y="11477"/>
                  <a:pt x="15958" y="12874"/>
                  <a:pt x="15107" y="14083"/>
                </a:cubicBezTo>
                <a:cubicBezTo>
                  <a:pt x="14257" y="15292"/>
                  <a:pt x="13947" y="15840"/>
                  <a:pt x="13838" y="16560"/>
                </a:cubicBezTo>
                <a:cubicBezTo>
                  <a:pt x="13728" y="17279"/>
                  <a:pt x="13454" y="17807"/>
                  <a:pt x="13673" y="18111"/>
                </a:cubicBezTo>
                <a:cubicBezTo>
                  <a:pt x="13893" y="18415"/>
                  <a:pt x="15318" y="19006"/>
                  <a:pt x="16141" y="19118"/>
                </a:cubicBezTo>
                <a:cubicBezTo>
                  <a:pt x="16963" y="19230"/>
                  <a:pt x="18444" y="19230"/>
                  <a:pt x="19047" y="19310"/>
                </a:cubicBezTo>
                <a:cubicBezTo>
                  <a:pt x="19650" y="19390"/>
                  <a:pt x="20089" y="19614"/>
                  <a:pt x="18718" y="19678"/>
                </a:cubicBezTo>
                <a:cubicBezTo>
                  <a:pt x="17347" y="19742"/>
                  <a:pt x="14770" y="19630"/>
                  <a:pt x="14112" y="19566"/>
                </a:cubicBezTo>
                <a:cubicBezTo>
                  <a:pt x="13454" y="19502"/>
                  <a:pt x="12412" y="19358"/>
                  <a:pt x="12412" y="19358"/>
                </a:cubicBezTo>
                <a:cubicBezTo>
                  <a:pt x="12412" y="19358"/>
                  <a:pt x="12741" y="19598"/>
                  <a:pt x="11261" y="19598"/>
                </a:cubicBezTo>
                <a:cubicBezTo>
                  <a:pt x="9780" y="19598"/>
                  <a:pt x="9506" y="19566"/>
                  <a:pt x="9451" y="19294"/>
                </a:cubicBezTo>
                <a:cubicBezTo>
                  <a:pt x="9397" y="19022"/>
                  <a:pt x="9451" y="18655"/>
                  <a:pt x="9232" y="18463"/>
                </a:cubicBezTo>
                <a:cubicBezTo>
                  <a:pt x="9012" y="18271"/>
                  <a:pt x="10109" y="17775"/>
                  <a:pt x="9561" y="17503"/>
                </a:cubicBezTo>
                <a:cubicBezTo>
                  <a:pt x="9012" y="17231"/>
                  <a:pt x="8464" y="16528"/>
                  <a:pt x="8958" y="16112"/>
                </a:cubicBezTo>
                <a:cubicBezTo>
                  <a:pt x="9451" y="15696"/>
                  <a:pt x="8793" y="15281"/>
                  <a:pt x="8958" y="15009"/>
                </a:cubicBezTo>
                <a:cubicBezTo>
                  <a:pt x="9122" y="14737"/>
                  <a:pt x="9341" y="14369"/>
                  <a:pt x="9341" y="13953"/>
                </a:cubicBezTo>
                <a:cubicBezTo>
                  <a:pt x="9341" y="13538"/>
                  <a:pt x="9287" y="13234"/>
                  <a:pt x="9287" y="13234"/>
                </a:cubicBezTo>
                <a:cubicBezTo>
                  <a:pt x="9287" y="13234"/>
                  <a:pt x="8245" y="14801"/>
                  <a:pt x="7971" y="15217"/>
                </a:cubicBezTo>
                <a:cubicBezTo>
                  <a:pt x="7696" y="15632"/>
                  <a:pt x="7258" y="17119"/>
                  <a:pt x="7258" y="17567"/>
                </a:cubicBezTo>
                <a:cubicBezTo>
                  <a:pt x="7258" y="18015"/>
                  <a:pt x="6107" y="18623"/>
                  <a:pt x="6052" y="19022"/>
                </a:cubicBezTo>
                <a:cubicBezTo>
                  <a:pt x="5997" y="19422"/>
                  <a:pt x="5942" y="19662"/>
                  <a:pt x="5558" y="19662"/>
                </a:cubicBezTo>
                <a:cubicBezTo>
                  <a:pt x="5174" y="19662"/>
                  <a:pt x="5942" y="20110"/>
                  <a:pt x="6216" y="20462"/>
                </a:cubicBezTo>
                <a:cubicBezTo>
                  <a:pt x="6490" y="20813"/>
                  <a:pt x="7313" y="21597"/>
                  <a:pt x="5723" y="21597"/>
                </a:cubicBezTo>
                <a:cubicBezTo>
                  <a:pt x="4132" y="21597"/>
                  <a:pt x="2323" y="21405"/>
                  <a:pt x="2268" y="20909"/>
                </a:cubicBezTo>
                <a:cubicBezTo>
                  <a:pt x="2213" y="20414"/>
                  <a:pt x="2432" y="19982"/>
                  <a:pt x="1994" y="19790"/>
                </a:cubicBezTo>
                <a:cubicBezTo>
                  <a:pt x="1555" y="19598"/>
                  <a:pt x="1500" y="19182"/>
                  <a:pt x="1555" y="18927"/>
                </a:cubicBezTo>
                <a:cubicBezTo>
                  <a:pt x="1610" y="18671"/>
                  <a:pt x="1336" y="18239"/>
                  <a:pt x="1555" y="17695"/>
                </a:cubicBezTo>
                <a:cubicBezTo>
                  <a:pt x="1775" y="17152"/>
                  <a:pt x="1775" y="16240"/>
                  <a:pt x="2213" y="15552"/>
                </a:cubicBezTo>
                <a:cubicBezTo>
                  <a:pt x="2652" y="14865"/>
                  <a:pt x="2761" y="13809"/>
                  <a:pt x="2981" y="12978"/>
                </a:cubicBezTo>
                <a:cubicBezTo>
                  <a:pt x="3200" y="12146"/>
                  <a:pt x="3365" y="11730"/>
                  <a:pt x="3090" y="11603"/>
                </a:cubicBezTo>
                <a:cubicBezTo>
                  <a:pt x="2816" y="11475"/>
                  <a:pt x="1172" y="11363"/>
                  <a:pt x="733" y="11331"/>
                </a:cubicBezTo>
                <a:cubicBezTo>
                  <a:pt x="294" y="11299"/>
                  <a:pt x="1281" y="10435"/>
                  <a:pt x="1610" y="9716"/>
                </a:cubicBezTo>
                <a:cubicBezTo>
                  <a:pt x="1939" y="8996"/>
                  <a:pt x="2542" y="8564"/>
                  <a:pt x="2871" y="8053"/>
                </a:cubicBezTo>
                <a:cubicBezTo>
                  <a:pt x="3200" y="7541"/>
                  <a:pt x="3200" y="7301"/>
                  <a:pt x="2487" y="6933"/>
                </a:cubicBezTo>
                <a:cubicBezTo>
                  <a:pt x="1775" y="6565"/>
                  <a:pt x="897" y="6326"/>
                  <a:pt x="513" y="5494"/>
                </a:cubicBezTo>
                <a:cubicBezTo>
                  <a:pt x="130" y="4663"/>
                  <a:pt x="-364" y="4119"/>
                  <a:pt x="404" y="3911"/>
                </a:cubicBezTo>
                <a:cubicBezTo>
                  <a:pt x="1172" y="3703"/>
                  <a:pt x="2652" y="3815"/>
                  <a:pt x="3748" y="3559"/>
                </a:cubicBezTo>
                <a:cubicBezTo>
                  <a:pt x="4845" y="3303"/>
                  <a:pt x="5010" y="3015"/>
                  <a:pt x="5503" y="2983"/>
                </a:cubicBezTo>
                <a:cubicBezTo>
                  <a:pt x="5997" y="2951"/>
                  <a:pt x="6106" y="2920"/>
                  <a:pt x="6106" y="2744"/>
                </a:cubicBezTo>
                <a:cubicBezTo>
                  <a:pt x="6106" y="2568"/>
                  <a:pt x="5942" y="2392"/>
                  <a:pt x="5942" y="2392"/>
                </a:cubicBezTo>
                <a:cubicBezTo>
                  <a:pt x="5942" y="2392"/>
                  <a:pt x="5174" y="2248"/>
                  <a:pt x="5010" y="2024"/>
                </a:cubicBezTo>
                <a:cubicBezTo>
                  <a:pt x="4845" y="1800"/>
                  <a:pt x="4681" y="1240"/>
                  <a:pt x="4900" y="857"/>
                </a:cubicBezTo>
                <a:cubicBezTo>
                  <a:pt x="5119" y="473"/>
                  <a:pt x="6318" y="5"/>
                  <a:pt x="8563" y="0"/>
                </a:cubicBezTo>
                <a:close/>
              </a:path>
            </a:pathLst>
          </a:custGeom>
          <a:solidFill>
            <a:srgbClr val="161B2F"/>
          </a:solidFill>
          <a:ln w="12700" cap="flat">
            <a:solidFill>
              <a:schemeClr val="bg1">
                <a:lumMod val="75000"/>
              </a:schemeClr>
            </a:solidFill>
            <a:miter lim="400000"/>
          </a:ln>
          <a:effectLst/>
        </p:spPr>
        <p:txBody>
          <a:bodyPr lIns="38100" tIns="38100" rIns="38100" bIns="38100" anchor="ctr"/>
          <a:lstStyle/>
          <a:p>
            <a:pPr marL="0" marR="0" lvl="0" indent="0" algn="l" defTabSz="913765"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3200" b="0" i="0" u="none" strike="noStrike" kern="0" cap="none" spc="0" normalizeH="0" baseline="0" noProof="0">
              <a:ln>
                <a:noFill/>
              </a:ln>
              <a:solidFill>
                <a:srgbClr val="FFFFFF"/>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2" name="Shape 1034"/>
          <p:cNvSpPr/>
          <p:nvPr/>
        </p:nvSpPr>
        <p:spPr>
          <a:xfrm>
            <a:off x="1793875" y="2811463"/>
            <a:ext cx="190500" cy="146050"/>
          </a:xfrm>
          <a:custGeom>
            <a:avLst/>
            <a:gdLst/>
            <a:ahLst/>
            <a:cxnLst>
              <a:cxn ang="0">
                <a:pos x="wd2" y="hd2"/>
              </a:cxn>
              <a:cxn ang="5400000">
                <a:pos x="wd2" y="hd2"/>
              </a:cxn>
              <a:cxn ang="10800000">
                <a:pos x="wd2" y="hd2"/>
              </a:cxn>
              <a:cxn ang="16200000">
                <a:pos x="wd2" y="hd2"/>
              </a:cxn>
            </a:cxnLst>
            <a:rect l="0" t="0" r="r" b="b"/>
            <a:pathLst>
              <a:path w="21600" h="21600" extrusionOk="0">
                <a:moveTo>
                  <a:pt x="20143" y="9828"/>
                </a:moveTo>
                <a:cubicBezTo>
                  <a:pt x="20503" y="10692"/>
                  <a:pt x="21004" y="11543"/>
                  <a:pt x="21600" y="12462"/>
                </a:cubicBezTo>
                <a:cubicBezTo>
                  <a:pt x="20797" y="15394"/>
                  <a:pt x="20629" y="18810"/>
                  <a:pt x="20550" y="21600"/>
                </a:cubicBezTo>
                <a:cubicBezTo>
                  <a:pt x="17285" y="18886"/>
                  <a:pt x="18957" y="12766"/>
                  <a:pt x="16102" y="12414"/>
                </a:cubicBezTo>
                <a:cubicBezTo>
                  <a:pt x="13346" y="12074"/>
                  <a:pt x="12988" y="13608"/>
                  <a:pt x="12526" y="15998"/>
                </a:cubicBezTo>
                <a:cubicBezTo>
                  <a:pt x="12064" y="18387"/>
                  <a:pt x="11785" y="20178"/>
                  <a:pt x="11785" y="20178"/>
                </a:cubicBezTo>
                <a:cubicBezTo>
                  <a:pt x="11785" y="20178"/>
                  <a:pt x="2700" y="7597"/>
                  <a:pt x="0" y="3147"/>
                </a:cubicBezTo>
                <a:cubicBezTo>
                  <a:pt x="1311" y="2680"/>
                  <a:pt x="1742" y="2046"/>
                  <a:pt x="1827" y="0"/>
                </a:cubicBezTo>
                <a:cubicBezTo>
                  <a:pt x="4847" y="4160"/>
                  <a:pt x="12262" y="11667"/>
                  <a:pt x="15756" y="11667"/>
                </a:cubicBezTo>
                <a:cubicBezTo>
                  <a:pt x="17415" y="11667"/>
                  <a:pt x="18853" y="10951"/>
                  <a:pt x="20143" y="9828"/>
                </a:cubicBezTo>
                <a:close/>
              </a:path>
            </a:pathLst>
          </a:custGeom>
          <a:solidFill>
            <a:srgbClr val="FFFFFF"/>
          </a:solidFill>
          <a:ln w="12700" cap="flat">
            <a:noFill/>
            <a:miter lim="400000"/>
          </a:ln>
          <a:effectLst/>
        </p:spPr>
        <p:txBody>
          <a:bodyPr lIns="38100" tIns="38100" rIns="38100" bIns="38100" anchor="ctr"/>
          <a:lstStyle/>
          <a:p>
            <a:pPr marL="0" marR="0" lvl="0" indent="0" algn="l" defTabSz="913765" rtl="0" eaLnBrk="1" fontAlgn="auto" latinLnBrk="0" hangingPunct="1">
              <a:lnSpc>
                <a:spcPct val="100000"/>
              </a:lnSpc>
              <a:spcBef>
                <a:spcPts val="0"/>
              </a:spcBef>
              <a:spcAft>
                <a:spcPts val="0"/>
              </a:spcAft>
              <a:buClrTx/>
              <a:buSzTx/>
              <a:buFontTx/>
              <a:buNone/>
              <a:defRPr sz="3100" b="1">
                <a:latin typeface="Kontrapunkt Bob Bold"/>
                <a:ea typeface="Kontrapunkt Bob Bold"/>
                <a:cs typeface="Kontrapunkt Bob Bold"/>
                <a:sym typeface="Kontrapunkt Bob Bold"/>
              </a:defRPr>
            </a:pPr>
            <a:endParaRPr kumimoji="0" sz="3100" b="1"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3" name="Shape 1035"/>
          <p:cNvSpPr/>
          <p:nvPr/>
        </p:nvSpPr>
        <p:spPr>
          <a:xfrm>
            <a:off x="1992313" y="3208338"/>
            <a:ext cx="79375" cy="109538"/>
          </a:xfrm>
          <a:custGeom>
            <a:avLst/>
            <a:gdLst/>
            <a:ahLst/>
            <a:cxnLst>
              <a:cxn ang="0">
                <a:pos x="wd2" y="hd2"/>
              </a:cxn>
              <a:cxn ang="5400000">
                <a:pos x="wd2" y="hd2"/>
              </a:cxn>
              <a:cxn ang="10800000">
                <a:pos x="wd2" y="hd2"/>
              </a:cxn>
              <a:cxn ang="16200000">
                <a:pos x="wd2" y="hd2"/>
              </a:cxn>
            </a:cxnLst>
            <a:rect l="0" t="0" r="r" b="b"/>
            <a:pathLst>
              <a:path w="20108" h="21600" extrusionOk="0">
                <a:moveTo>
                  <a:pt x="11314" y="594"/>
                </a:moveTo>
                <a:lnTo>
                  <a:pt x="0" y="0"/>
                </a:lnTo>
                <a:cubicBezTo>
                  <a:pt x="0" y="0"/>
                  <a:pt x="10284" y="5549"/>
                  <a:pt x="10284" y="11495"/>
                </a:cubicBezTo>
                <a:cubicBezTo>
                  <a:pt x="10284" y="17438"/>
                  <a:pt x="9772" y="20013"/>
                  <a:pt x="9772" y="20013"/>
                </a:cubicBezTo>
                <a:lnTo>
                  <a:pt x="18772" y="21600"/>
                </a:lnTo>
                <a:cubicBezTo>
                  <a:pt x="18772" y="21600"/>
                  <a:pt x="21600" y="15655"/>
                  <a:pt x="19026" y="9907"/>
                </a:cubicBezTo>
                <a:cubicBezTo>
                  <a:pt x="16457" y="4162"/>
                  <a:pt x="13629" y="2575"/>
                  <a:pt x="11314" y="594"/>
                </a:cubicBezTo>
                <a:close/>
              </a:path>
            </a:pathLst>
          </a:custGeom>
          <a:solidFill>
            <a:srgbClr val="FFFFFF"/>
          </a:solidFill>
          <a:ln w="12700" cap="flat">
            <a:noFill/>
            <a:miter lim="400000"/>
          </a:ln>
          <a:effectLst/>
        </p:spPr>
        <p:txBody>
          <a:bodyPr lIns="38100" tIns="38100" rIns="38100" bIns="38100" anchor="ctr"/>
          <a:lstStyle/>
          <a:p>
            <a:pPr marL="0" marR="0" lvl="0" indent="0" algn="l" defTabSz="913765" rtl="0" eaLnBrk="1" fontAlgn="auto" latinLnBrk="0" hangingPunct="1">
              <a:lnSpc>
                <a:spcPct val="100000"/>
              </a:lnSpc>
              <a:spcBef>
                <a:spcPts val="0"/>
              </a:spcBef>
              <a:spcAft>
                <a:spcPts val="0"/>
              </a:spcAft>
              <a:buClrTx/>
              <a:buSzTx/>
              <a:buFontTx/>
              <a:buNone/>
              <a:defRPr sz="3100" b="1">
                <a:latin typeface="Kontrapunkt Bob Bold"/>
                <a:ea typeface="Kontrapunkt Bob Bold"/>
                <a:cs typeface="Kontrapunkt Bob Bold"/>
                <a:sym typeface="Kontrapunkt Bob Bold"/>
              </a:defRPr>
            </a:pPr>
            <a:endParaRPr kumimoji="0" sz="3100" b="1"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4" name="Shape 1036"/>
          <p:cNvSpPr/>
          <p:nvPr/>
        </p:nvSpPr>
        <p:spPr>
          <a:xfrm>
            <a:off x="2041525" y="3467100"/>
            <a:ext cx="34925" cy="95250"/>
          </a:xfrm>
          <a:custGeom>
            <a:avLst/>
            <a:gdLst/>
            <a:ahLst/>
            <a:cxnLst>
              <a:cxn ang="0">
                <a:pos x="wd2" y="hd2"/>
              </a:cxn>
              <a:cxn ang="5400000">
                <a:pos x="wd2" y="hd2"/>
              </a:cxn>
              <a:cxn ang="10800000">
                <a:pos x="wd2" y="hd2"/>
              </a:cxn>
              <a:cxn ang="16200000">
                <a:pos x="wd2" y="hd2"/>
              </a:cxn>
            </a:cxnLst>
            <a:rect l="0" t="0" r="r" b="b"/>
            <a:pathLst>
              <a:path w="21600" h="21600" extrusionOk="0">
                <a:moveTo>
                  <a:pt x="6479" y="0"/>
                </a:moveTo>
                <a:cubicBezTo>
                  <a:pt x="6479" y="0"/>
                  <a:pt x="2878" y="12381"/>
                  <a:pt x="1439" y="16334"/>
                </a:cubicBezTo>
                <a:cubicBezTo>
                  <a:pt x="0" y="20286"/>
                  <a:pt x="0" y="21600"/>
                  <a:pt x="0" y="21600"/>
                </a:cubicBezTo>
                <a:lnTo>
                  <a:pt x="21600" y="20286"/>
                </a:lnTo>
                <a:cubicBezTo>
                  <a:pt x="21600" y="20286"/>
                  <a:pt x="16556" y="10275"/>
                  <a:pt x="6479" y="0"/>
                </a:cubicBezTo>
                <a:close/>
              </a:path>
            </a:pathLst>
          </a:custGeom>
          <a:solidFill>
            <a:srgbClr val="FFFFFF"/>
          </a:solidFill>
          <a:ln w="12700" cap="flat">
            <a:noFill/>
            <a:miter lim="400000"/>
          </a:ln>
          <a:effectLst/>
        </p:spPr>
        <p:txBody>
          <a:bodyPr lIns="38100" tIns="38100" rIns="38100" bIns="38100" anchor="ctr"/>
          <a:lstStyle/>
          <a:p>
            <a:pPr marL="0" marR="0" lvl="0" indent="0" algn="l" defTabSz="913765" rtl="0" eaLnBrk="1" fontAlgn="auto" latinLnBrk="0" hangingPunct="1">
              <a:lnSpc>
                <a:spcPct val="100000"/>
              </a:lnSpc>
              <a:spcBef>
                <a:spcPts val="0"/>
              </a:spcBef>
              <a:spcAft>
                <a:spcPts val="0"/>
              </a:spcAft>
              <a:buClrTx/>
              <a:buSzTx/>
              <a:buFontTx/>
              <a:buNone/>
              <a:defRPr sz="3100" b="1">
                <a:latin typeface="Kontrapunkt Bob Bold"/>
                <a:ea typeface="Kontrapunkt Bob Bold"/>
                <a:cs typeface="Kontrapunkt Bob Bold"/>
                <a:sym typeface="Kontrapunkt Bob Bold"/>
              </a:defRPr>
            </a:pPr>
            <a:endParaRPr kumimoji="0" sz="3100" b="1"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5" name="Rounded Rectangle 8"/>
          <p:cNvSpPr/>
          <p:nvPr/>
        </p:nvSpPr>
        <p:spPr>
          <a:xfrm>
            <a:off x="4281488" y="3140075"/>
            <a:ext cx="2619375" cy="1082675"/>
          </a:xfrm>
          <a:prstGeom prst="roundRect">
            <a:avLst>
              <a:gd name="adj" fmla="val 10132"/>
            </a:avLst>
          </a:prstGeom>
          <a:solidFill>
            <a:srgbClr val="161B2F"/>
          </a:solidFill>
          <a:ln w="12700" cap="flat" cmpd="sng" algn="ctr">
            <a:solidFill>
              <a:schemeClr val="bg1">
                <a:lumMod val="75000"/>
              </a:schemeClr>
            </a:solid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6" name="Rounded Rectangle 5"/>
          <p:cNvSpPr/>
          <p:nvPr/>
        </p:nvSpPr>
        <p:spPr>
          <a:xfrm>
            <a:off x="4281488" y="1806575"/>
            <a:ext cx="2619375" cy="1082675"/>
          </a:xfrm>
          <a:prstGeom prst="roundRect">
            <a:avLst>
              <a:gd name="adj" fmla="val 10132"/>
            </a:avLst>
          </a:prstGeom>
          <a:solidFill>
            <a:schemeClr val="bg1">
              <a:lumMod val="85000"/>
            </a:schemeClr>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7" name="Rounded Rectangle 11"/>
          <p:cNvSpPr/>
          <p:nvPr/>
        </p:nvSpPr>
        <p:spPr>
          <a:xfrm>
            <a:off x="4281488" y="4475163"/>
            <a:ext cx="2619375" cy="1082675"/>
          </a:xfrm>
          <a:prstGeom prst="roundRect">
            <a:avLst>
              <a:gd name="adj" fmla="val 10132"/>
            </a:avLst>
          </a:prstGeom>
          <a:solidFill>
            <a:schemeClr val="bg1">
              <a:lumMod val="85000"/>
            </a:schemeClr>
          </a:solidFill>
          <a:ln w="12700" cap="flat" cmpd="sng" algn="ctr">
            <a:noFill/>
            <a:prstDash val="solid"/>
            <a:miter lim="800000"/>
          </a:ln>
          <a:effec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6650" name="TextBox 13"/>
          <p:cNvSpPr txBox="1"/>
          <p:nvPr/>
        </p:nvSpPr>
        <p:spPr>
          <a:xfrm>
            <a:off x="4422775" y="2030413"/>
            <a:ext cx="2338388" cy="61555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2000" b="1" dirty="0">
                <a:solidFill>
                  <a:srgbClr val="161B2F"/>
                </a:solidFill>
                <a:latin typeface="Arial" panose="020B0604020202020204" pitchFamily="34" charset="0"/>
                <a:ea typeface="Microsoft YaHei" panose="020B0503020204020204" pitchFamily="34" charset="-122"/>
                <a:sym typeface="Arial" panose="020B0604020202020204" pitchFamily="34" charset="0"/>
              </a:rPr>
              <a:t>Sharing insipiring real life stories</a:t>
            </a:r>
          </a:p>
        </p:txBody>
      </p:sp>
      <p:sp>
        <p:nvSpPr>
          <p:cNvPr id="26652" name="TextBox 13"/>
          <p:cNvSpPr txBox="1"/>
          <p:nvPr/>
        </p:nvSpPr>
        <p:spPr>
          <a:xfrm>
            <a:off x="4383586" y="3267710"/>
            <a:ext cx="2338388" cy="923330"/>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20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Having a dynamic interaction with the followers</a:t>
            </a:r>
          </a:p>
        </p:txBody>
      </p:sp>
      <p:sp>
        <p:nvSpPr>
          <p:cNvPr id="26654" name="TextBox 13"/>
          <p:cNvSpPr txBox="1"/>
          <p:nvPr/>
        </p:nvSpPr>
        <p:spPr>
          <a:xfrm>
            <a:off x="4422775" y="4687888"/>
            <a:ext cx="2338388" cy="61555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00000"/>
              </a:lnSpc>
              <a:spcBef>
                <a:spcPct val="20000"/>
              </a:spcBef>
              <a:buNone/>
            </a:pPr>
            <a:r>
              <a:rPr lang="en-US" altLang="zh-CN" sz="2000" b="1" dirty="0">
                <a:solidFill>
                  <a:srgbClr val="161B2F"/>
                </a:solidFill>
                <a:latin typeface="Arial" panose="020B0604020202020204" pitchFamily="34" charset="0"/>
                <a:ea typeface="Microsoft YaHei" panose="020B0503020204020204" pitchFamily="34" charset="-122"/>
                <a:sym typeface="Arial" panose="020B0604020202020204" pitchFamily="34" charset="0"/>
              </a:rPr>
              <a:t>Increase in number of video content</a:t>
            </a:r>
          </a:p>
        </p:txBody>
      </p:sp>
      <p:pic>
        <p:nvPicPr>
          <p:cNvPr id="30" name="Picture 29" descr="500_F_359721719_5KRAzSJ9U6DWVf21flwhkdmQNWAPlpNh.jpg"/>
          <p:cNvPicPr>
            <a:picLocks noChangeAspect="1"/>
          </p:cNvPicPr>
          <p:nvPr/>
        </p:nvPicPr>
        <p:blipFill>
          <a:blip r:embed="rId3"/>
          <a:srcRect t="11176" r="50283"/>
          <a:stretch>
            <a:fillRect/>
          </a:stretch>
        </p:blipFill>
        <p:spPr>
          <a:xfrm>
            <a:off x="742578" y="2070846"/>
            <a:ext cx="2027517" cy="352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VID-20210110-WA0015.mp4">
            <a:hlinkClick r:id="" action="ppaction://media"/>
          </p:cNvPr>
          <p:cNvPicPr>
            <a:picLocks noRot="1" noChangeAspect="1"/>
          </p:cNvPicPr>
          <p:nvPr>
            <a:videoFile r:link="rId1"/>
          </p:nvPr>
        </p:nvPicPr>
        <p:blipFill>
          <a:blip r:embed="rId4"/>
          <a:stretch>
            <a:fillRect/>
          </a:stretch>
        </p:blipFill>
        <p:spPr>
          <a:xfrm>
            <a:off x="9298675" y="4872250"/>
            <a:ext cx="1583140" cy="118735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2"/>
                                        </p:tgtEl>
                                      </p:cBhvr>
                                    </p:cmd>
                                  </p:childTnLst>
                                </p:cTn>
                              </p:par>
                            </p:childTnLst>
                          </p:cTn>
                        </p:par>
                      </p:childTnLst>
                    </p:cTn>
                  </p:par>
                </p:childTnLst>
              </p:cTn>
              <p:nextCondLst>
                <p:cond evt="onClick" delay="0">
                  <p:tgtEl>
                    <p:spTgt spid="32"/>
                  </p:tgtEl>
                </p:cond>
              </p:nextCondLst>
            </p:seq>
            <p:video>
              <p:cMediaNode>
                <p:cTn id="12" fill="hold" display="0">
                  <p:stCondLst>
                    <p:cond delay="indefinite"/>
                  </p:stCondLst>
                  <p:endCondLst>
                    <p:cond evt="onNext" delay="0">
                      <p:tgtEl>
                        <p:sldTgt/>
                      </p:tgtEl>
                    </p:cond>
                    <p:cond evt="onPrev" delay="0">
                      <p:tgtEl>
                        <p:sldTgt/>
                      </p:tgtEl>
                    </p:cond>
                  </p:endCondLst>
                </p:cTn>
                <p:tgtEl>
                  <p:spTgt spid="32"/>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9"/>
          <p:cNvPicPr>
            <a:picLocks noChangeAspect="1"/>
          </p:cNvPicPr>
          <p:nvPr/>
        </p:nvPicPr>
        <p:blipFill>
          <a:blip r:embed="rId2"/>
          <a:srcRect r="24411"/>
          <a:stretch>
            <a:fillRect/>
          </a:stretch>
        </p:blipFill>
        <p:spPr>
          <a:xfrm>
            <a:off x="-566737" y="-628650"/>
            <a:ext cx="12853987" cy="8029575"/>
          </a:xfrm>
          <a:prstGeom prst="rect">
            <a:avLst/>
          </a:prstGeom>
          <a:noFill/>
          <a:ln w="9525">
            <a:noFill/>
          </a:ln>
        </p:spPr>
      </p:pic>
      <p:sp>
        <p:nvSpPr>
          <p:cNvPr id="5" name="椭圆 4"/>
          <p:cNvSpPr/>
          <p:nvPr/>
        </p:nvSpPr>
        <p:spPr>
          <a:xfrm>
            <a:off x="3382963" y="788988"/>
            <a:ext cx="5353050" cy="5353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3665538" y="1071563"/>
            <a:ext cx="4787900" cy="4787900"/>
          </a:xfrm>
          <a:prstGeom prst="ellipse">
            <a:avLst/>
          </a:prstGeom>
          <a:solidFill>
            <a:srgbClr val="16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3712528" y="3208338"/>
            <a:ext cx="4256293" cy="92333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5400" kern="1200" cap="none" spc="0" normalizeH="0" baseline="0" noProof="0" dirty="0" smtClean="0">
                <a:solidFill>
                  <a:schemeClr val="bg1">
                    <a:lumMod val="85000"/>
                  </a:schemeClr>
                </a:solidFill>
                <a:latin typeface="Microsoft YaHei" panose="020B0503020204020204" pitchFamily="34" charset="-122"/>
                <a:ea typeface="Microsoft YaHei" panose="020B0503020204020204" pitchFamily="34" charset="-122"/>
                <a:cs typeface="+mn-cs"/>
              </a:rPr>
              <a:t>  Conclusion</a:t>
            </a:r>
            <a:endParaRPr kumimoji="0" lang="en-US" altLang="zh-CN" sz="5400" kern="1200" cap="none" spc="0" normalizeH="0" baseline="0" noProof="0" dirty="0">
              <a:solidFill>
                <a:schemeClr val="bg1">
                  <a:lumMod val="85000"/>
                </a:schemeClr>
              </a:solidFill>
              <a:latin typeface="Microsoft YaHei" panose="020B0503020204020204" pitchFamily="34" charset="-122"/>
              <a:ea typeface="Microsoft YaHei" panose="020B0503020204020204" pitchFamily="34" charset="-122"/>
              <a:cs typeface="+mn-cs"/>
            </a:endParaRPr>
          </a:p>
        </p:txBody>
      </p:sp>
      <p:sp>
        <p:nvSpPr>
          <p:cNvPr id="8" name="圆角矩形 7"/>
          <p:cNvSpPr/>
          <p:nvPr/>
        </p:nvSpPr>
        <p:spPr>
          <a:xfrm>
            <a:off x="5529263" y="1865313"/>
            <a:ext cx="1060450" cy="106203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smtClean="0">
                <a:ln>
                  <a:noFill/>
                </a:ln>
                <a:solidFill>
                  <a:srgbClr val="161B2F"/>
                </a:solidFill>
                <a:effectLst/>
                <a:uLnTx/>
                <a:uFillTx/>
                <a:latin typeface="+mn-lt"/>
                <a:ea typeface="+mn-ea"/>
                <a:cs typeface="+mn-cs"/>
              </a:rPr>
              <a:t>4</a:t>
            </a:r>
            <a:endParaRPr kumimoji="0" lang="zh-CN" altLang="en-US" sz="6000" b="1" i="0" u="none" strike="noStrike" kern="1200" cap="none" spc="0" normalizeH="0" baseline="0" noProof="0" dirty="0">
              <a:ln>
                <a:noFill/>
              </a:ln>
              <a:solidFill>
                <a:srgbClr val="161B2F"/>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8541" y="203760"/>
            <a:ext cx="10515600" cy="1325563"/>
          </a:xfrm>
        </p:spPr>
        <p:txBody>
          <a:bodyPr/>
          <a:lstStyle/>
          <a:p>
            <a:r>
              <a:rPr lang="en-US" sz="7200" dirty="0" smtClean="0">
                <a:solidFill>
                  <a:schemeClr val="bg1"/>
                </a:solidFill>
              </a:rPr>
              <a:t>Conclusion</a:t>
            </a:r>
            <a:endParaRPr lang="en-US" sz="7200" dirty="0">
              <a:solidFill>
                <a:schemeClr val="bg1"/>
              </a:solidFill>
            </a:endParaRPr>
          </a:p>
        </p:txBody>
      </p:sp>
      <p:sp>
        <p:nvSpPr>
          <p:cNvPr id="4" name="Rectangle 1"/>
          <p:cNvSpPr/>
          <p:nvPr/>
        </p:nvSpPr>
        <p:spPr>
          <a:xfrm>
            <a:off x="0" y="5410200"/>
            <a:ext cx="12192000" cy="144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Freeform 5"/>
          <p:cNvSpPr/>
          <p:nvPr/>
        </p:nvSpPr>
        <p:spPr bwMode="auto">
          <a:xfrm>
            <a:off x="5266857" y="1151687"/>
            <a:ext cx="274638" cy="239713"/>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5"/>
          <p:cNvSpPr/>
          <p:nvPr/>
        </p:nvSpPr>
        <p:spPr bwMode="auto">
          <a:xfrm>
            <a:off x="5280306" y="2240335"/>
            <a:ext cx="274638" cy="236538"/>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5"/>
          <p:cNvSpPr/>
          <p:nvPr/>
        </p:nvSpPr>
        <p:spPr bwMode="auto">
          <a:xfrm>
            <a:off x="5287179" y="3512876"/>
            <a:ext cx="276225" cy="236538"/>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664" name="Text Placeholder 2"/>
          <p:cNvSpPr txBox="1"/>
          <p:nvPr/>
        </p:nvSpPr>
        <p:spPr>
          <a:xfrm>
            <a:off x="5593976" y="1055220"/>
            <a:ext cx="6104965" cy="939809"/>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1750" dirty="0" smtClean="0">
                <a:solidFill>
                  <a:schemeClr val="bg1"/>
                </a:solidFill>
                <a:latin typeface="Arial" panose="020B0604020202020204" pitchFamily="34" charset="0"/>
                <a:ea typeface="Microsoft YaHei" panose="020B0503020204020204" pitchFamily="34" charset="-122"/>
                <a:sym typeface="Arial" panose="020B0604020202020204" pitchFamily="34" charset="0"/>
              </a:rPr>
              <a:t>Generally speaking the women of India are relatively disempowered and they enjoy somewhat lower status than that of men. </a:t>
            </a:r>
            <a:endParaRPr lang="en-US" altLang="zh-CN" sz="175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7665" name="Text Placeholder 2"/>
          <p:cNvSpPr txBox="1"/>
          <p:nvPr/>
        </p:nvSpPr>
        <p:spPr>
          <a:xfrm>
            <a:off x="5561292" y="2192058"/>
            <a:ext cx="6016625" cy="969496"/>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1750" dirty="0" smtClean="0">
                <a:solidFill>
                  <a:schemeClr val="bg1"/>
                </a:solidFill>
                <a:latin typeface="Arial" pitchFamily="34" charset="0"/>
                <a:ea typeface="Microsoft YaHei" panose="020B0503020204020204" pitchFamily="34" charset="-122"/>
                <a:cs typeface="Arial" pitchFamily="34" charset="0"/>
                <a:sym typeface="Arial" panose="020B0604020202020204" pitchFamily="34" charset="0"/>
              </a:rPr>
              <a:t> Mere access to education and employment can only help in the process of empowerment. </a:t>
            </a:r>
            <a:r>
              <a:rPr lang="en-US" sz="1750" dirty="0" smtClean="0">
                <a:solidFill>
                  <a:schemeClr val="bg1"/>
                </a:solidFill>
                <a:latin typeface="Arial" pitchFamily="34" charset="0"/>
                <a:cs typeface="Arial" pitchFamily="34" charset="0"/>
              </a:rPr>
              <a:t>These are the tools or the enabling factors through which the process gets speeded up. </a:t>
            </a:r>
            <a:endParaRPr lang="en-US" altLang="zh-CN" sz="1750" dirty="0">
              <a:solidFill>
                <a:schemeClr val="bg1"/>
              </a:solidFill>
              <a:latin typeface="Arial" pitchFamily="34" charset="0"/>
              <a:ea typeface="Microsoft YaHei" panose="020B0503020204020204" pitchFamily="34" charset="-122"/>
              <a:cs typeface="Arial" pitchFamily="34" charset="0"/>
              <a:sym typeface="Arial" panose="020B0604020202020204" pitchFamily="34" charset="0"/>
            </a:endParaRPr>
          </a:p>
        </p:txBody>
      </p:sp>
      <p:sp>
        <p:nvSpPr>
          <p:cNvPr id="27667" name="Text Placeholder 2"/>
          <p:cNvSpPr txBox="1"/>
          <p:nvPr/>
        </p:nvSpPr>
        <p:spPr>
          <a:xfrm>
            <a:off x="5574740" y="3430607"/>
            <a:ext cx="6285566" cy="1938992"/>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sz="1750" dirty="0" smtClean="0">
                <a:solidFill>
                  <a:schemeClr val="bg1"/>
                </a:solidFill>
                <a:latin typeface="Arial" pitchFamily="34" charset="0"/>
                <a:cs typeface="Arial" pitchFamily="34" charset="0"/>
              </a:rPr>
              <a:t>However, achievement towards this goal depends more on attitude. Unless the attitude towards the acceptance of unequal gender role by the society and even the women themselves changed women can not grab the opportunity provided to them through constitutional provision, law etc. Till then we can not say that women are empowered in India in its real sense.</a:t>
            </a:r>
            <a:endParaRPr lang="en-US" altLang="zh-CN" sz="1750" dirty="0">
              <a:solidFill>
                <a:schemeClr val="bg1"/>
              </a:solidFill>
              <a:latin typeface="Arial" pitchFamily="34" charset="0"/>
              <a:ea typeface="Microsoft YaHei" panose="020B0503020204020204" pitchFamily="34" charset="-122"/>
              <a:cs typeface="Arial" pitchFamily="34" charset="0"/>
              <a:sym typeface="Arial" panose="020B0604020202020204" pitchFamily="34" charset="0"/>
            </a:endParaRPr>
          </a:p>
        </p:txBody>
      </p:sp>
      <p:pic>
        <p:nvPicPr>
          <p:cNvPr id="8" name="Content Placeholder 7" descr="gettyimages-831353152-612x612"/>
          <p:cNvPicPr>
            <a:picLocks noGrp="1" noChangeAspect="1"/>
          </p:cNvPicPr>
          <p:nvPr>
            <p:ph idx="1"/>
          </p:nvPr>
        </p:nvPicPr>
        <p:blipFill>
          <a:blip r:embed="rId3" cstate="print"/>
          <a:srcRect l="509751" t="2645" r="-612932" b="-4861"/>
          <a:stretch>
            <a:fillRect/>
          </a:stretch>
        </p:blipFill>
        <p:spPr>
          <a:xfrm>
            <a:off x="4826373" y="2686497"/>
            <a:ext cx="1865630" cy="908050"/>
          </a:xfrm>
          <a:prstGeom prst="rect">
            <a:avLst/>
          </a:prstGeom>
        </p:spPr>
      </p:pic>
      <p:pic>
        <p:nvPicPr>
          <p:cNvPr id="17" name="Picture 16" descr="Women_Empowerment.jpg"/>
          <p:cNvPicPr>
            <a:picLocks noChangeAspect="1"/>
          </p:cNvPicPr>
          <p:nvPr/>
        </p:nvPicPr>
        <p:blipFill>
          <a:blip r:embed="rId4"/>
          <a:stretch>
            <a:fillRect/>
          </a:stretch>
        </p:blipFill>
        <p:spPr>
          <a:xfrm>
            <a:off x="636495" y="1627094"/>
            <a:ext cx="4589930" cy="34424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3" name="VID-20210110-WA0007.mp4">
            <a:hlinkClick r:id="" action="ppaction://media"/>
          </p:cNvPr>
          <p:cNvPicPr>
            <a:picLocks noRot="1" noChangeAspect="1"/>
          </p:cNvPicPr>
          <p:nvPr>
            <a:videoFile r:link="rId1"/>
          </p:nvPr>
        </p:nvPicPr>
        <p:blipFill>
          <a:blip r:embed="rId5"/>
          <a:stretch>
            <a:fillRect/>
          </a:stretch>
        </p:blipFill>
        <p:spPr>
          <a:xfrm>
            <a:off x="9771797" y="5356747"/>
            <a:ext cx="1692321" cy="1269241"/>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84582"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3"/>
          <p:cNvPicPr>
            <a:picLocks noChangeAspect="1"/>
          </p:cNvPicPr>
          <p:nvPr/>
        </p:nvPicPr>
        <p:blipFill>
          <a:blip r:embed="rId2"/>
          <a:srcRect r="24411"/>
          <a:stretch>
            <a:fillRect/>
          </a:stretch>
        </p:blipFill>
        <p:spPr>
          <a:xfrm>
            <a:off x="-566737" y="-628650"/>
            <a:ext cx="12853987" cy="8029575"/>
          </a:xfrm>
          <a:prstGeom prst="rect">
            <a:avLst/>
          </a:prstGeom>
          <a:noFill/>
          <a:ln w="9525">
            <a:noFill/>
          </a:ln>
        </p:spPr>
      </p:pic>
      <p:sp>
        <p:nvSpPr>
          <p:cNvPr id="7" name="矩形 6"/>
          <p:cNvSpPr/>
          <p:nvPr/>
        </p:nvSpPr>
        <p:spPr>
          <a:xfrm>
            <a:off x="5543550" y="2339975"/>
            <a:ext cx="6648450" cy="2689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24" name="文本框 2"/>
          <p:cNvSpPr txBox="1"/>
          <p:nvPr/>
        </p:nvSpPr>
        <p:spPr>
          <a:xfrm>
            <a:off x="6143308" y="2428105"/>
            <a:ext cx="5083443" cy="2739211"/>
          </a:xfrm>
          <a:prstGeom prst="rect">
            <a:avLst/>
          </a:prstGeom>
          <a:noFill/>
          <a:ln w="9525">
            <a:noFill/>
          </a:ln>
        </p:spPr>
        <p:txBody>
          <a:bodyPr wrap="none">
            <a:spAutoFit/>
          </a:bodyPr>
          <a:lstStyle/>
          <a:p>
            <a:pPr eaLnBrk="1" hangingPunct="1"/>
            <a:r>
              <a:rPr lang="en-US" altLang="zh-CN" sz="8800" b="1" dirty="0" smtClean="0">
                <a:solidFill>
                  <a:srgbClr val="161B2F"/>
                </a:solidFill>
                <a:latin typeface="Microsoft YaHei" panose="020B0503020204020204" pitchFamily="34" charset="-122"/>
                <a:ea typeface="Microsoft YaHei" panose="020B0503020204020204" pitchFamily="34" charset="-122"/>
              </a:rPr>
              <a:t>THANKS</a:t>
            </a:r>
          </a:p>
          <a:p>
            <a:pPr eaLnBrk="1" hangingPunct="1"/>
            <a:r>
              <a:rPr lang="en-US" altLang="zh-CN" sz="2800" b="1" dirty="0" smtClean="0">
                <a:solidFill>
                  <a:srgbClr val="161B2F"/>
                </a:solidFill>
                <a:latin typeface="Microsoft YaHei" panose="020B0503020204020204" pitchFamily="34" charset="-122"/>
                <a:ea typeface="Microsoft YaHei" panose="020B0503020204020204" pitchFamily="34" charset="-122"/>
              </a:rPr>
              <a:t>-Team Firebirds</a:t>
            </a:r>
          </a:p>
          <a:p>
            <a:pPr eaLnBrk="1" hangingPunct="1"/>
            <a:r>
              <a:rPr lang="en-US" altLang="zh-CN" sz="2800" b="1" dirty="0" smtClean="0">
                <a:solidFill>
                  <a:srgbClr val="161B2F"/>
                </a:solidFill>
                <a:latin typeface="Microsoft YaHei" panose="020B0503020204020204" pitchFamily="34" charset="-122"/>
                <a:ea typeface="Microsoft YaHei" panose="020B0503020204020204" pitchFamily="34" charset="-122"/>
              </a:rPr>
              <a:t>   </a:t>
            </a:r>
            <a:r>
              <a:rPr lang="en-US" altLang="zh-CN" sz="2800" b="1" dirty="0" err="1" smtClean="0">
                <a:solidFill>
                  <a:srgbClr val="161B2F"/>
                </a:solidFill>
                <a:latin typeface="Microsoft YaHei" panose="020B0503020204020204" pitchFamily="34" charset="-122"/>
                <a:ea typeface="Microsoft YaHei" panose="020B0503020204020204" pitchFamily="34" charset="-122"/>
              </a:rPr>
              <a:t>Ananya</a:t>
            </a:r>
            <a:r>
              <a:rPr lang="en-US" altLang="zh-CN" sz="2800" b="1" dirty="0" smtClean="0">
                <a:solidFill>
                  <a:srgbClr val="161B2F"/>
                </a:solidFill>
                <a:latin typeface="Microsoft YaHei" panose="020B0503020204020204" pitchFamily="34" charset="-122"/>
                <a:ea typeface="Microsoft YaHei" panose="020B0503020204020204" pitchFamily="34" charset="-122"/>
              </a:rPr>
              <a:t> Singh</a:t>
            </a:r>
          </a:p>
          <a:p>
            <a:pPr eaLnBrk="1" hangingPunct="1"/>
            <a:r>
              <a:rPr lang="en-US" altLang="zh-CN" sz="2800" b="1" dirty="0" smtClean="0">
                <a:solidFill>
                  <a:srgbClr val="161B2F"/>
                </a:solidFill>
                <a:latin typeface="Microsoft YaHei" panose="020B0503020204020204" pitchFamily="34" charset="-122"/>
                <a:ea typeface="Microsoft YaHei" panose="020B0503020204020204" pitchFamily="34" charset="-122"/>
              </a:rPr>
              <a:t>   </a:t>
            </a:r>
            <a:r>
              <a:rPr lang="en-US" altLang="zh-CN" sz="2800" b="1" dirty="0" err="1" smtClean="0">
                <a:solidFill>
                  <a:srgbClr val="161B2F"/>
                </a:solidFill>
                <a:latin typeface="Microsoft YaHei" panose="020B0503020204020204" pitchFamily="34" charset="-122"/>
                <a:ea typeface="Microsoft YaHei" panose="020B0503020204020204" pitchFamily="34" charset="-122"/>
              </a:rPr>
              <a:t>Shubhi</a:t>
            </a:r>
            <a:r>
              <a:rPr lang="en-US" altLang="zh-CN" sz="2800" b="1" dirty="0" smtClean="0">
                <a:solidFill>
                  <a:srgbClr val="161B2F"/>
                </a:solidFill>
                <a:latin typeface="Microsoft YaHei" panose="020B0503020204020204" pitchFamily="34" charset="-122"/>
                <a:ea typeface="Microsoft YaHei" panose="020B0503020204020204" pitchFamily="34" charset="-122"/>
              </a:rPr>
              <a:t> </a:t>
            </a:r>
            <a:r>
              <a:rPr lang="en-US" altLang="zh-CN" sz="2800" b="1" dirty="0" err="1" smtClean="0">
                <a:solidFill>
                  <a:srgbClr val="161B2F"/>
                </a:solidFill>
                <a:latin typeface="Microsoft YaHei" panose="020B0503020204020204" pitchFamily="34" charset="-122"/>
                <a:ea typeface="Microsoft YaHei" panose="020B0503020204020204" pitchFamily="34" charset="-122"/>
              </a:rPr>
              <a:t>Jha</a:t>
            </a:r>
            <a:endParaRPr lang="zh-CN" altLang="en-US" sz="2800" b="1" dirty="0">
              <a:solidFill>
                <a:srgbClr val="161B2F"/>
              </a:solidFill>
              <a:latin typeface="Microsoft YaHei" panose="020B0503020204020204" pitchFamily="34" charset="-122"/>
              <a:ea typeface="Microsoft YaHei" panose="020B0503020204020204" pitchFamily="34"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p:cNvPicPr>
          <p:nvPr/>
        </p:nvPicPr>
        <p:blipFill>
          <a:blip r:embed="rId2"/>
          <a:srcRect b="24060"/>
          <a:stretch>
            <a:fillRect/>
          </a:stretch>
        </p:blipFill>
        <p:spPr>
          <a:xfrm>
            <a:off x="-873125" y="2347913"/>
            <a:ext cx="12393613" cy="4491037"/>
          </a:xfrm>
          <a:prstGeom prst="rect">
            <a:avLst/>
          </a:prstGeom>
          <a:noFill/>
          <a:ln w="9525">
            <a:noFill/>
          </a:ln>
        </p:spPr>
      </p:pic>
      <p:sp>
        <p:nvSpPr>
          <p:cNvPr id="8" name="文本框 7"/>
          <p:cNvSpPr txBox="1"/>
          <p:nvPr/>
        </p:nvSpPr>
        <p:spPr>
          <a:xfrm>
            <a:off x="7664450" y="1390650"/>
            <a:ext cx="2999539" cy="52322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zh-CN" altLang="en-US" sz="2800" kern="1200" cap="none" spc="0" normalizeH="0" baseline="0" noProof="0" dirty="0" smtClean="0">
                <a:solidFill>
                  <a:schemeClr val="bg1">
                    <a:lumMod val="85000"/>
                  </a:schemeClr>
                </a:solidFill>
                <a:latin typeface="Lucida Handwriting" pitchFamily="66" charset="0"/>
                <a:ea typeface="Microsoft YaHei" panose="020B0503020204020204" pitchFamily="34" charset="-122"/>
              </a:rPr>
              <a:t> </a:t>
            </a:r>
            <a:r>
              <a:rPr kumimoji="0" lang="en-US" altLang="zh-CN" sz="2800" kern="1200" cap="none" spc="0" normalizeH="0" baseline="0" noProof="0" dirty="0" smtClean="0">
                <a:solidFill>
                  <a:schemeClr val="bg1">
                    <a:lumMod val="85000"/>
                  </a:schemeClr>
                </a:solidFill>
                <a:latin typeface="Lucida Handwriting" pitchFamily="66" charset="0"/>
                <a:ea typeface="Microsoft YaHei" panose="020B0503020204020204" pitchFamily="34" charset="-122"/>
              </a:rPr>
              <a:t>Introduction</a:t>
            </a:r>
          </a:p>
        </p:txBody>
      </p:sp>
      <p:sp>
        <p:nvSpPr>
          <p:cNvPr id="9" name="文本框 8"/>
          <p:cNvSpPr txBox="1"/>
          <p:nvPr/>
        </p:nvSpPr>
        <p:spPr>
          <a:xfrm>
            <a:off x="7664450" y="2324100"/>
            <a:ext cx="3600666" cy="52322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lang="en-US" altLang="zh-CN" sz="2800" dirty="0" smtClean="0">
                <a:solidFill>
                  <a:schemeClr val="bg1">
                    <a:lumMod val="85000"/>
                  </a:schemeClr>
                </a:solidFill>
                <a:latin typeface="Lucida Handwriting" pitchFamily="66" charset="0"/>
                <a:ea typeface="Microsoft YaHei" panose="020B0503020204020204" pitchFamily="34" charset="-122"/>
              </a:rPr>
              <a:t>Concerned Areas</a:t>
            </a:r>
            <a:endParaRPr kumimoji="0" lang="en-US" altLang="zh-CN" sz="2800" kern="1200" cap="none" spc="0" normalizeH="0" baseline="0" noProof="0" dirty="0">
              <a:solidFill>
                <a:schemeClr val="bg1">
                  <a:lumMod val="85000"/>
                </a:schemeClr>
              </a:solidFill>
              <a:latin typeface="Lucida Handwriting" pitchFamily="66" charset="0"/>
              <a:ea typeface="Microsoft YaHei" panose="020B0503020204020204" pitchFamily="34" charset="-122"/>
            </a:endParaRPr>
          </a:p>
        </p:txBody>
      </p:sp>
      <p:sp>
        <p:nvSpPr>
          <p:cNvPr id="10" name="文本框 9"/>
          <p:cNvSpPr txBox="1"/>
          <p:nvPr/>
        </p:nvSpPr>
        <p:spPr>
          <a:xfrm>
            <a:off x="7664450" y="3219450"/>
            <a:ext cx="3140603" cy="52322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zh-CN" altLang="en-US" sz="2800" kern="1200" cap="none" spc="0" normalizeH="0" baseline="0" noProof="0" dirty="0" smtClean="0">
                <a:solidFill>
                  <a:schemeClr val="bg1">
                    <a:lumMod val="85000"/>
                  </a:schemeClr>
                </a:solidFill>
                <a:latin typeface="Microsoft YaHei" panose="020B0503020204020204" pitchFamily="34" charset="-122"/>
                <a:ea typeface="Microsoft YaHei" panose="020B0503020204020204" pitchFamily="34" charset="-122"/>
                <a:cs typeface="+mn-cs"/>
              </a:rPr>
              <a:t> </a:t>
            </a:r>
            <a:r>
              <a:rPr kumimoji="0" lang="en-US" altLang="zh-CN" sz="2800" kern="1200" cap="none" spc="0" normalizeH="0" baseline="0" noProof="0" dirty="0" smtClean="0">
                <a:solidFill>
                  <a:schemeClr val="bg1">
                    <a:lumMod val="85000"/>
                  </a:schemeClr>
                </a:solidFill>
                <a:latin typeface="Lucida Handwriting" pitchFamily="66" charset="0"/>
                <a:ea typeface="Microsoft YaHei" panose="020B0503020204020204" pitchFamily="34" charset="-122"/>
              </a:rPr>
              <a:t>Idea/Solution</a:t>
            </a:r>
          </a:p>
        </p:txBody>
      </p:sp>
      <p:sp>
        <p:nvSpPr>
          <p:cNvPr id="11" name="文本框 10"/>
          <p:cNvSpPr txBox="1"/>
          <p:nvPr/>
        </p:nvSpPr>
        <p:spPr>
          <a:xfrm>
            <a:off x="7664450" y="4114800"/>
            <a:ext cx="2444900" cy="52322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2800" kern="1200" cap="none" spc="0" normalizeH="0" baseline="0" noProof="0" dirty="0">
                <a:solidFill>
                  <a:schemeClr val="bg1">
                    <a:lumMod val="85000"/>
                  </a:schemeClr>
                </a:solidFill>
                <a:latin typeface="Lucida Handwriting" pitchFamily="66" charset="0"/>
                <a:ea typeface="Microsoft YaHei" panose="020B0503020204020204" pitchFamily="34" charset="-122"/>
              </a:rPr>
              <a:t>Conclusion</a:t>
            </a:r>
          </a:p>
        </p:txBody>
      </p:sp>
      <p:sp>
        <p:nvSpPr>
          <p:cNvPr id="12" name="圆角矩形 11"/>
          <p:cNvSpPr/>
          <p:nvPr/>
        </p:nvSpPr>
        <p:spPr>
          <a:xfrm>
            <a:off x="7112000" y="1450975"/>
            <a:ext cx="400050" cy="4000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161B2F"/>
                </a:solidFill>
                <a:effectLst/>
                <a:uLnTx/>
                <a:uFillTx/>
                <a:latin typeface="+mn-lt"/>
                <a:ea typeface="+mn-ea"/>
                <a:cs typeface="+mn-cs"/>
              </a:rPr>
              <a:t>1</a:t>
            </a:r>
            <a:endParaRPr kumimoji="0" lang="zh-CN" altLang="en-US" sz="2400" b="1" i="0" u="none" strike="noStrike" kern="1200" cap="none" spc="0" normalizeH="0" baseline="0" noProof="0" dirty="0">
              <a:ln>
                <a:noFill/>
              </a:ln>
              <a:solidFill>
                <a:srgbClr val="161B2F"/>
              </a:solidFill>
              <a:effectLst/>
              <a:uLnTx/>
              <a:uFillTx/>
              <a:latin typeface="+mn-lt"/>
              <a:ea typeface="+mn-ea"/>
              <a:cs typeface="+mn-cs"/>
            </a:endParaRPr>
          </a:p>
        </p:txBody>
      </p:sp>
      <p:sp>
        <p:nvSpPr>
          <p:cNvPr id="13" name="圆角矩形 12"/>
          <p:cNvSpPr/>
          <p:nvPr/>
        </p:nvSpPr>
        <p:spPr>
          <a:xfrm>
            <a:off x="7112000" y="2362200"/>
            <a:ext cx="400050" cy="4000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161B2F"/>
                </a:solidFill>
              </a:rPr>
              <a:t>2</a:t>
            </a:r>
            <a:endParaRPr kumimoji="0" lang="zh-CN" altLang="en-US" sz="2400" b="1" i="0" u="none" strike="noStrike" kern="1200" cap="none" spc="0" normalizeH="0" baseline="0" noProof="0" dirty="0">
              <a:ln>
                <a:noFill/>
              </a:ln>
              <a:solidFill>
                <a:srgbClr val="161B2F"/>
              </a:solidFill>
              <a:effectLst/>
              <a:uLnTx/>
              <a:uFillTx/>
              <a:latin typeface="+mn-lt"/>
              <a:ea typeface="+mn-ea"/>
              <a:cs typeface="+mn-cs"/>
            </a:endParaRPr>
          </a:p>
        </p:txBody>
      </p:sp>
      <p:sp>
        <p:nvSpPr>
          <p:cNvPr id="14" name="圆角矩形 13"/>
          <p:cNvSpPr/>
          <p:nvPr/>
        </p:nvSpPr>
        <p:spPr>
          <a:xfrm>
            <a:off x="7112000" y="3281363"/>
            <a:ext cx="400050" cy="4000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161B2F"/>
                </a:solidFill>
              </a:rPr>
              <a:t>3</a:t>
            </a:r>
            <a:endParaRPr kumimoji="0" lang="zh-CN" altLang="en-US" sz="2400" b="1" i="0" u="none" strike="noStrike" kern="1200" cap="none" spc="0" normalizeH="0" baseline="0" noProof="0" dirty="0">
              <a:ln>
                <a:noFill/>
              </a:ln>
              <a:solidFill>
                <a:srgbClr val="161B2F"/>
              </a:solidFill>
              <a:effectLst/>
              <a:uLnTx/>
              <a:uFillTx/>
              <a:latin typeface="+mn-lt"/>
              <a:ea typeface="+mn-ea"/>
              <a:cs typeface="+mn-cs"/>
            </a:endParaRPr>
          </a:p>
        </p:txBody>
      </p:sp>
      <p:sp>
        <p:nvSpPr>
          <p:cNvPr id="15" name="圆角矩形 14"/>
          <p:cNvSpPr/>
          <p:nvPr/>
        </p:nvSpPr>
        <p:spPr>
          <a:xfrm>
            <a:off x="7112000" y="4200525"/>
            <a:ext cx="400050" cy="4000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161B2F"/>
                </a:solidFill>
                <a:effectLst/>
                <a:uLnTx/>
                <a:uFillTx/>
                <a:latin typeface="+mn-lt"/>
                <a:ea typeface="+mn-ea"/>
                <a:cs typeface="+mn-cs"/>
              </a:rPr>
              <a:t>4</a:t>
            </a:r>
            <a:endParaRPr kumimoji="0" lang="zh-CN" altLang="en-US" sz="2400" b="1" i="0" u="none" strike="noStrike" kern="1200" cap="none" spc="0" normalizeH="0" baseline="0" noProof="0" dirty="0">
              <a:ln>
                <a:noFill/>
              </a:ln>
              <a:solidFill>
                <a:srgbClr val="161B2F"/>
              </a:solidFill>
              <a:effectLst/>
              <a:uLnTx/>
              <a:uFillTx/>
              <a:latin typeface="+mn-lt"/>
              <a:ea typeface="+mn-ea"/>
              <a:cs typeface="+mn-cs"/>
            </a:endParaRPr>
          </a:p>
        </p:txBody>
      </p:sp>
      <p:sp>
        <p:nvSpPr>
          <p:cNvPr id="16" name="文本框 15"/>
          <p:cNvSpPr txBox="1"/>
          <p:nvPr/>
        </p:nvSpPr>
        <p:spPr>
          <a:xfrm>
            <a:off x="6159383" y="1393824"/>
            <a:ext cx="800219" cy="2407467"/>
          </a:xfrm>
          <a:prstGeom prst="rect">
            <a:avLst/>
          </a:prstGeom>
          <a:noFill/>
        </p:spPr>
        <p:txBody>
          <a:bodyPr vert="eaVert" wrap="square" rtlCol="0">
            <a:spAutoFit/>
          </a:bodyPr>
          <a:lstStyle/>
          <a:p>
            <a:pPr marR="0" algn="dist" defTabSz="914400" eaLnBrk="1" fontAlgn="auto" hangingPunct="1">
              <a:spcBef>
                <a:spcPts val="0"/>
              </a:spcBef>
              <a:spcAft>
                <a:spcPts val="0"/>
              </a:spcAft>
              <a:buClrTx/>
              <a:buSzTx/>
              <a:buFontTx/>
              <a:buNone/>
              <a:defRPr/>
            </a:pPr>
            <a:r>
              <a:rPr kumimoji="0" lang="en-US" altLang="zh-CN" sz="4000" b="1" kern="1200" cap="none" spc="0" normalizeH="0" baseline="0" noProof="0" dirty="0" smtClean="0">
                <a:solidFill>
                  <a:schemeClr val="bg1">
                    <a:lumMod val="85000"/>
                  </a:schemeClr>
                </a:solidFill>
                <a:latin typeface="Lucida Handwriting" pitchFamily="66" charset="0"/>
                <a:ea typeface="Microsoft YaHei" panose="020B0503020204020204" pitchFamily="34" charset="-122"/>
              </a:rPr>
              <a:t>Content</a:t>
            </a:r>
            <a:endParaRPr kumimoji="0" lang="zh-CN" altLang="en-US" sz="4000" b="1" kern="1200" cap="none" spc="0" normalizeH="0" baseline="0" noProof="0" dirty="0">
              <a:solidFill>
                <a:schemeClr val="bg1">
                  <a:lumMod val="85000"/>
                </a:schemeClr>
              </a:solidFill>
              <a:latin typeface="Lucida Handwriting" pitchFamily="66" charset="0"/>
              <a:ea typeface="Microsoft YaHei"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by="(-#ppt_w*2)" calcmode="lin" valueType="num">
                                      <p:cBhvr rctx="PPT">
                                        <p:cTn id="19" dur="500" autoRev="1" fill="hold">
                                          <p:stCondLst>
                                            <p:cond delay="0"/>
                                          </p:stCondLst>
                                        </p:cTn>
                                        <p:tgtEl>
                                          <p:spTgt spid="8"/>
                                        </p:tgtEl>
                                        <p:attrNameLst>
                                          <p:attrName>ppt_w</p:attrName>
                                        </p:attrNameLst>
                                      </p:cBhvr>
                                    </p:anim>
                                    <p:anim by="(#ppt_w*0.50)" calcmode="lin" valueType="num">
                                      <p:cBhvr>
                                        <p:cTn id="20" dur="500" decel="50000" autoRev="1" fill="hold">
                                          <p:stCondLst>
                                            <p:cond delay="0"/>
                                          </p:stCondLst>
                                        </p:cTn>
                                        <p:tgtEl>
                                          <p:spTgt spid="8"/>
                                        </p:tgtEl>
                                        <p:attrNameLst>
                                          <p:attrName>ppt_x</p:attrName>
                                        </p:attrNameLst>
                                      </p:cBhvr>
                                    </p:anim>
                                    <p:anim from="(-#ppt_h/2)" to="(#ppt_y)" calcmode="lin" valueType="num">
                                      <p:cBhvr>
                                        <p:cTn id="21" dur="1000" fill="hold">
                                          <p:stCondLst>
                                            <p:cond delay="0"/>
                                          </p:stCondLst>
                                        </p:cTn>
                                        <p:tgtEl>
                                          <p:spTgt spid="8"/>
                                        </p:tgtEl>
                                        <p:attrNameLst>
                                          <p:attrName>ppt_y</p:attrName>
                                        </p:attrNameLst>
                                      </p:cBhvr>
                                    </p:anim>
                                    <p:animRot by="21600000">
                                      <p:cBhvr>
                                        <p:cTn id="22" dur="1000" fill="hold">
                                          <p:stCondLst>
                                            <p:cond delay="0"/>
                                          </p:stCondLst>
                                        </p:cTn>
                                        <p:tgtEl>
                                          <p:spTgt spid="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6" presetClass="entr" presetSubtype="0" fill="hold" grpId="0" nodeType="click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500" autoRev="1" fill="hold">
                                          <p:stCondLst>
                                            <p:cond delay="0"/>
                                          </p:stCondLst>
                                        </p:cTn>
                                        <p:tgtEl>
                                          <p:spTgt spid="9"/>
                                        </p:tgtEl>
                                        <p:attrNameLst>
                                          <p:attrName>ppt_w</p:attrName>
                                        </p:attrNameLst>
                                      </p:cBhvr>
                                    </p:anim>
                                    <p:anim by="(#ppt_w*0.50)" calcmode="lin" valueType="num">
                                      <p:cBhvr>
                                        <p:cTn id="34" dur="500" decel="50000" autoRev="1" fill="hold">
                                          <p:stCondLst>
                                            <p:cond delay="0"/>
                                          </p:stCondLst>
                                        </p:cTn>
                                        <p:tgtEl>
                                          <p:spTgt spid="9"/>
                                        </p:tgtEl>
                                        <p:attrNameLst>
                                          <p:attrName>ppt_x</p:attrName>
                                        </p:attrNameLst>
                                      </p:cBhvr>
                                    </p:anim>
                                    <p:anim from="(-#ppt_h/2)" to="(#ppt_y)" calcmode="lin" valueType="num">
                                      <p:cBhvr>
                                        <p:cTn id="35" dur="1000" fill="hold">
                                          <p:stCondLst>
                                            <p:cond delay="0"/>
                                          </p:stCondLst>
                                        </p:cTn>
                                        <p:tgtEl>
                                          <p:spTgt spid="9"/>
                                        </p:tgtEl>
                                        <p:attrNameLst>
                                          <p:attrName>ppt_y</p:attrName>
                                        </p:attrNameLst>
                                      </p:cBhvr>
                                    </p:anim>
                                    <p:animRot by="21600000">
                                      <p:cBhvr>
                                        <p:cTn id="36" dur="1000" fill="hold">
                                          <p:stCondLst>
                                            <p:cond delay="0"/>
                                          </p:stCondLst>
                                        </p:cTn>
                                        <p:tgtEl>
                                          <p:spTgt spid="9"/>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10"/>
                                        </p:tgtEl>
                                        <p:attrNameLst>
                                          <p:attrName>style.visibility</p:attrName>
                                        </p:attrNameLst>
                                      </p:cBhvr>
                                      <p:to>
                                        <p:strVal val="visible"/>
                                      </p:to>
                                    </p:set>
                                    <p:anim by="(-#ppt_w*2)" calcmode="lin" valueType="num">
                                      <p:cBhvr rctx="PPT">
                                        <p:cTn id="47" dur="500" autoRev="1" fill="hold">
                                          <p:stCondLst>
                                            <p:cond delay="0"/>
                                          </p:stCondLst>
                                        </p:cTn>
                                        <p:tgtEl>
                                          <p:spTgt spid="10"/>
                                        </p:tgtEl>
                                        <p:attrNameLst>
                                          <p:attrName>ppt_w</p:attrName>
                                        </p:attrNameLst>
                                      </p:cBhvr>
                                    </p:anim>
                                    <p:anim by="(#ppt_w*0.50)" calcmode="lin" valueType="num">
                                      <p:cBhvr>
                                        <p:cTn id="48" dur="500" decel="50000" autoRev="1" fill="hold">
                                          <p:stCondLst>
                                            <p:cond delay="0"/>
                                          </p:stCondLst>
                                        </p:cTn>
                                        <p:tgtEl>
                                          <p:spTgt spid="10"/>
                                        </p:tgtEl>
                                        <p:attrNameLst>
                                          <p:attrName>ppt_x</p:attrName>
                                        </p:attrNameLst>
                                      </p:cBhvr>
                                    </p:anim>
                                    <p:anim from="(-#ppt_h/2)" to="(#ppt_y)" calcmode="lin" valueType="num">
                                      <p:cBhvr>
                                        <p:cTn id="49" dur="1000" fill="hold">
                                          <p:stCondLst>
                                            <p:cond delay="0"/>
                                          </p:stCondLst>
                                        </p:cTn>
                                        <p:tgtEl>
                                          <p:spTgt spid="10"/>
                                        </p:tgtEl>
                                        <p:attrNameLst>
                                          <p:attrName>ppt_y</p:attrName>
                                        </p:attrNameLst>
                                      </p:cBhvr>
                                    </p:anim>
                                    <p:animRot by="21600000">
                                      <p:cBhvr>
                                        <p:cTn id="50" dur="1000" fill="hold">
                                          <p:stCondLst>
                                            <p:cond delay="0"/>
                                          </p:stCondLst>
                                        </p:cTn>
                                        <p:tgtEl>
                                          <p:spTgt spid="10"/>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6" presetClass="entr" presetSubtype="0" fill="hold" grpId="0" nodeType="clickEffect">
                                  <p:stCondLst>
                                    <p:cond delay="0"/>
                                  </p:stCondLst>
                                  <p:iterate type="lt">
                                    <p:tmPct val="10000"/>
                                  </p:iterate>
                                  <p:childTnLst>
                                    <p:set>
                                      <p:cBhvr>
                                        <p:cTn id="60" dur="1" fill="hold">
                                          <p:stCondLst>
                                            <p:cond delay="0"/>
                                          </p:stCondLst>
                                        </p:cTn>
                                        <p:tgtEl>
                                          <p:spTgt spid="11"/>
                                        </p:tgtEl>
                                        <p:attrNameLst>
                                          <p:attrName>style.visibility</p:attrName>
                                        </p:attrNameLst>
                                      </p:cBhvr>
                                      <p:to>
                                        <p:strVal val="visible"/>
                                      </p:to>
                                    </p:set>
                                    <p:anim by="(-#ppt_w*2)" calcmode="lin" valueType="num">
                                      <p:cBhvr rctx="PPT">
                                        <p:cTn id="61" dur="500" autoRev="1" fill="hold">
                                          <p:stCondLst>
                                            <p:cond delay="0"/>
                                          </p:stCondLst>
                                        </p:cTn>
                                        <p:tgtEl>
                                          <p:spTgt spid="11"/>
                                        </p:tgtEl>
                                        <p:attrNameLst>
                                          <p:attrName>ppt_w</p:attrName>
                                        </p:attrNameLst>
                                      </p:cBhvr>
                                    </p:anim>
                                    <p:anim by="(#ppt_w*0.50)" calcmode="lin" valueType="num">
                                      <p:cBhvr>
                                        <p:cTn id="62" dur="500" decel="50000" autoRev="1" fill="hold">
                                          <p:stCondLst>
                                            <p:cond delay="0"/>
                                          </p:stCondLst>
                                        </p:cTn>
                                        <p:tgtEl>
                                          <p:spTgt spid="11"/>
                                        </p:tgtEl>
                                        <p:attrNameLst>
                                          <p:attrName>ppt_x</p:attrName>
                                        </p:attrNameLst>
                                      </p:cBhvr>
                                    </p:anim>
                                    <p:anim from="(-#ppt_h/2)" to="(#ppt_y)" calcmode="lin" valueType="num">
                                      <p:cBhvr>
                                        <p:cTn id="63" dur="1000" fill="hold">
                                          <p:stCondLst>
                                            <p:cond delay="0"/>
                                          </p:stCondLst>
                                        </p:cTn>
                                        <p:tgtEl>
                                          <p:spTgt spid="11"/>
                                        </p:tgtEl>
                                        <p:attrNameLst>
                                          <p:attrName>ppt_y</p:attrName>
                                        </p:attrNameLst>
                                      </p:cBhvr>
                                    </p:anim>
                                    <p:animRot by="21600000">
                                      <p:cBhvr>
                                        <p:cTn id="64"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1" animBg="1"/>
      <p:bldP spid="13"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9"/>
          <p:cNvPicPr>
            <a:picLocks noChangeAspect="1"/>
          </p:cNvPicPr>
          <p:nvPr/>
        </p:nvPicPr>
        <p:blipFill>
          <a:blip r:embed="rId2"/>
          <a:srcRect r="24411"/>
          <a:stretch>
            <a:fillRect/>
          </a:stretch>
        </p:blipFill>
        <p:spPr>
          <a:xfrm>
            <a:off x="-566737" y="-628650"/>
            <a:ext cx="12735054" cy="7955280"/>
          </a:xfrm>
          <a:prstGeom prst="rect">
            <a:avLst/>
          </a:prstGeom>
          <a:noFill/>
          <a:ln w="9525">
            <a:noFill/>
          </a:ln>
        </p:spPr>
      </p:pic>
      <p:sp>
        <p:nvSpPr>
          <p:cNvPr id="5" name="椭圆 4"/>
          <p:cNvSpPr/>
          <p:nvPr/>
        </p:nvSpPr>
        <p:spPr>
          <a:xfrm>
            <a:off x="3382963" y="788988"/>
            <a:ext cx="5353050" cy="5353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3652475" y="1031966"/>
            <a:ext cx="4787900" cy="4892811"/>
          </a:xfrm>
          <a:prstGeom prst="ellipse">
            <a:avLst/>
          </a:prstGeom>
          <a:solidFill>
            <a:srgbClr val="16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3699781" y="2568575"/>
            <a:ext cx="4960892" cy="1754326"/>
          </a:xfrm>
          <a:prstGeom prst="rect">
            <a:avLst/>
          </a:prstGeom>
          <a:noFill/>
        </p:spPr>
        <p:txBody>
          <a:bodyPr wrap="square" rtlCol="0">
            <a:spAutoFit/>
          </a:bodyPr>
          <a:lstStyle/>
          <a:p>
            <a:pPr marR="0" defTabSz="914400" eaLnBrk="1" fontAlgn="auto" hangingPunct="1">
              <a:spcBef>
                <a:spcPts val="0"/>
              </a:spcBef>
              <a:spcAft>
                <a:spcPts val="0"/>
              </a:spcAft>
              <a:buClrTx/>
              <a:buSzTx/>
              <a:buFontTx/>
              <a:buNone/>
              <a:defRPr/>
            </a:pPr>
            <a:r>
              <a:rPr kumimoji="0" lang="en-US" altLang="zh-CN" sz="5200" kern="1200" cap="none" spc="0" normalizeH="0" baseline="0" noProof="0" dirty="0" smtClean="0">
                <a:solidFill>
                  <a:schemeClr val="bg1">
                    <a:lumMod val="85000"/>
                  </a:schemeClr>
                </a:solidFill>
                <a:latin typeface="Microsoft YaHei" panose="020B0503020204020204" pitchFamily="34" charset="-122"/>
                <a:ea typeface="Microsoft YaHei" panose="020B0503020204020204" pitchFamily="34" charset="-122"/>
                <a:cs typeface="+mn-cs"/>
              </a:rPr>
              <a:t> </a:t>
            </a:r>
            <a:r>
              <a:rPr kumimoji="0" lang="en-US" altLang="zh-CN" sz="5200" kern="1200" cap="none" spc="0" normalizeH="0" baseline="0" noProof="0" dirty="0" smtClean="0">
                <a:solidFill>
                  <a:schemeClr val="bg1">
                    <a:lumMod val="85000"/>
                  </a:schemeClr>
                </a:solidFill>
                <a:latin typeface="Microsoft YaHei" panose="020B0503020204020204" pitchFamily="34" charset="-122"/>
                <a:ea typeface="Microsoft YaHei" panose="020B0503020204020204" pitchFamily="34" charset="-122"/>
                <a:cs typeface="+mn-cs"/>
              </a:rPr>
              <a:t>         </a:t>
            </a:r>
            <a:r>
              <a:rPr kumimoji="0" lang="en-US" altLang="zh-CN" sz="5200" b="1" kern="1200" cap="none" spc="0" normalizeH="0" baseline="0" noProof="0" dirty="0" smtClean="0">
                <a:solidFill>
                  <a:schemeClr val="bg1">
                    <a:lumMod val="85000"/>
                  </a:schemeClr>
                </a:solidFill>
                <a:latin typeface="Lucida Fax" pitchFamily="18" charset="0"/>
                <a:ea typeface="Microsoft YaHei" panose="020B0503020204020204" pitchFamily="34" charset="-122"/>
              </a:rPr>
              <a:t>Introduction</a:t>
            </a:r>
            <a:endParaRPr kumimoji="0" lang="en-US" altLang="zh-CN" sz="5200" b="1" kern="1200" cap="none" spc="0" normalizeH="0" baseline="0" noProof="0" dirty="0">
              <a:solidFill>
                <a:schemeClr val="bg1">
                  <a:lumMod val="85000"/>
                </a:schemeClr>
              </a:solidFill>
              <a:latin typeface="Lucida Fax" pitchFamily="18" charset="0"/>
              <a:ea typeface="Microsoft YaHei" panose="020B0503020204020204" pitchFamily="34" charset="-122"/>
            </a:endParaRPr>
          </a:p>
        </p:txBody>
      </p:sp>
      <p:sp>
        <p:nvSpPr>
          <p:cNvPr id="8" name="圆角矩形 7"/>
          <p:cNvSpPr/>
          <p:nvPr/>
        </p:nvSpPr>
        <p:spPr>
          <a:xfrm>
            <a:off x="5503137" y="1969816"/>
            <a:ext cx="1060450" cy="106203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161B2F"/>
                </a:solidFill>
                <a:effectLst/>
                <a:uLnTx/>
                <a:uFillTx/>
                <a:latin typeface="+mn-lt"/>
                <a:ea typeface="+mn-ea"/>
                <a:cs typeface="+mn-cs"/>
              </a:rPr>
              <a:t>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spLocks noEditPoints="1"/>
          </p:cNvSpPr>
          <p:nvPr/>
        </p:nvSpPr>
        <p:spPr bwMode="auto">
          <a:xfrm flipH="1">
            <a:off x="1128993" y="1671638"/>
            <a:ext cx="1401763" cy="3797300"/>
          </a:xfrm>
          <a:custGeom>
            <a:avLst/>
            <a:gdLst>
              <a:gd name="T0" fmla="*/ 146 w 280"/>
              <a:gd name="T1" fmla="*/ 122 h 761"/>
              <a:gd name="T2" fmla="*/ 161 w 280"/>
              <a:gd name="T3" fmla="*/ 134 h 761"/>
              <a:gd name="T4" fmla="*/ 125 w 280"/>
              <a:gd name="T5" fmla="*/ 184 h 761"/>
              <a:gd name="T6" fmla="*/ 112 w 280"/>
              <a:gd name="T7" fmla="*/ 83 h 761"/>
              <a:gd name="T8" fmla="*/ 0 w 280"/>
              <a:gd name="T9" fmla="*/ 113 h 761"/>
              <a:gd name="T10" fmla="*/ 14 w 280"/>
              <a:gd name="T11" fmla="*/ 237 h 761"/>
              <a:gd name="T12" fmla="*/ 91 w 280"/>
              <a:gd name="T13" fmla="*/ 264 h 761"/>
              <a:gd name="T14" fmla="*/ 100 w 280"/>
              <a:gd name="T15" fmla="*/ 275 h 761"/>
              <a:gd name="T16" fmla="*/ 113 w 280"/>
              <a:gd name="T17" fmla="*/ 280 h 761"/>
              <a:gd name="T18" fmla="*/ 88 w 280"/>
              <a:gd name="T19" fmla="*/ 384 h 761"/>
              <a:gd name="T20" fmla="*/ 104 w 280"/>
              <a:gd name="T21" fmla="*/ 386 h 761"/>
              <a:gd name="T22" fmla="*/ 126 w 280"/>
              <a:gd name="T23" fmla="*/ 550 h 761"/>
              <a:gd name="T24" fmla="*/ 129 w 280"/>
              <a:gd name="T25" fmla="*/ 593 h 761"/>
              <a:gd name="T26" fmla="*/ 130 w 280"/>
              <a:gd name="T27" fmla="*/ 675 h 761"/>
              <a:gd name="T28" fmla="*/ 128 w 280"/>
              <a:gd name="T29" fmla="*/ 724 h 761"/>
              <a:gd name="T30" fmla="*/ 108 w 280"/>
              <a:gd name="T31" fmla="*/ 737 h 761"/>
              <a:gd name="T32" fmla="*/ 90 w 280"/>
              <a:gd name="T33" fmla="*/ 752 h 761"/>
              <a:gd name="T34" fmla="*/ 137 w 280"/>
              <a:gd name="T35" fmla="*/ 753 h 761"/>
              <a:gd name="T36" fmla="*/ 183 w 280"/>
              <a:gd name="T37" fmla="*/ 757 h 761"/>
              <a:gd name="T38" fmla="*/ 213 w 280"/>
              <a:gd name="T39" fmla="*/ 756 h 761"/>
              <a:gd name="T40" fmla="*/ 232 w 280"/>
              <a:gd name="T41" fmla="*/ 736 h 761"/>
              <a:gd name="T42" fmla="*/ 218 w 280"/>
              <a:gd name="T43" fmla="*/ 556 h 761"/>
              <a:gd name="T44" fmla="*/ 211 w 280"/>
              <a:gd name="T45" fmla="*/ 526 h 761"/>
              <a:gd name="T46" fmla="*/ 215 w 280"/>
              <a:gd name="T47" fmla="*/ 474 h 761"/>
              <a:gd name="T48" fmla="*/ 234 w 280"/>
              <a:gd name="T49" fmla="*/ 400 h 761"/>
              <a:gd name="T50" fmla="*/ 242 w 280"/>
              <a:gd name="T51" fmla="*/ 400 h 761"/>
              <a:gd name="T52" fmla="*/ 236 w 280"/>
              <a:gd name="T53" fmla="*/ 335 h 761"/>
              <a:gd name="T54" fmla="*/ 231 w 280"/>
              <a:gd name="T55" fmla="*/ 296 h 761"/>
              <a:gd name="T56" fmla="*/ 236 w 280"/>
              <a:gd name="T57" fmla="*/ 252 h 761"/>
              <a:gd name="T58" fmla="*/ 264 w 280"/>
              <a:gd name="T59" fmla="*/ 145 h 761"/>
              <a:gd name="T60" fmla="*/ 242 w 280"/>
              <a:gd name="T61" fmla="*/ 129 h 761"/>
              <a:gd name="T62" fmla="*/ 232 w 280"/>
              <a:gd name="T63" fmla="*/ 111 h 761"/>
              <a:gd name="T64" fmla="*/ 226 w 280"/>
              <a:gd name="T65" fmla="*/ 109 h 761"/>
              <a:gd name="T66" fmla="*/ 224 w 280"/>
              <a:gd name="T67" fmla="*/ 102 h 761"/>
              <a:gd name="T68" fmla="*/ 233 w 280"/>
              <a:gd name="T69" fmla="*/ 88 h 761"/>
              <a:gd name="T70" fmla="*/ 228 w 280"/>
              <a:gd name="T71" fmla="*/ 73 h 761"/>
              <a:gd name="T72" fmla="*/ 237 w 280"/>
              <a:gd name="T73" fmla="*/ 65 h 761"/>
              <a:gd name="T74" fmla="*/ 230 w 280"/>
              <a:gd name="T75" fmla="*/ 59 h 761"/>
              <a:gd name="T76" fmla="*/ 169 w 280"/>
              <a:gd name="T77" fmla="*/ 6 h 761"/>
              <a:gd name="T78" fmla="*/ 117 w 280"/>
              <a:gd name="T79" fmla="*/ 54 h 761"/>
              <a:gd name="T80" fmla="*/ 127 w 280"/>
              <a:gd name="T81" fmla="*/ 89 h 761"/>
              <a:gd name="T82" fmla="*/ 139 w 280"/>
              <a:gd name="T83" fmla="*/ 124 h 761"/>
              <a:gd name="T84" fmla="*/ 167 w 280"/>
              <a:gd name="T85" fmla="*/ 709 h 761"/>
              <a:gd name="T86" fmla="*/ 176 w 280"/>
              <a:gd name="T87" fmla="*/ 662 h 761"/>
              <a:gd name="T88" fmla="*/ 173 w 280"/>
              <a:gd name="T89" fmla="*/ 590 h 761"/>
              <a:gd name="T90" fmla="*/ 187 w 280"/>
              <a:gd name="T91" fmla="*/ 629 h 761"/>
              <a:gd name="T92" fmla="*/ 192 w 280"/>
              <a:gd name="T93" fmla="*/ 690 h 761"/>
              <a:gd name="T94" fmla="*/ 180 w 280"/>
              <a:gd name="T95" fmla="*/ 722 h 761"/>
              <a:gd name="T96" fmla="*/ 168 w 280"/>
              <a:gd name="T97" fmla="*/ 734 h 761"/>
              <a:gd name="T98" fmla="*/ 167 w 280"/>
              <a:gd name="T99"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761">
                <a:moveTo>
                  <a:pt x="146" y="122"/>
                </a:moveTo>
                <a:cubicBezTo>
                  <a:pt x="146" y="122"/>
                  <a:pt x="156" y="132"/>
                  <a:pt x="161" y="134"/>
                </a:cubicBezTo>
                <a:cubicBezTo>
                  <a:pt x="161" y="134"/>
                  <a:pt x="128" y="172"/>
                  <a:pt x="125" y="184"/>
                </a:cubicBezTo>
                <a:cubicBezTo>
                  <a:pt x="112" y="83"/>
                  <a:pt x="112" y="83"/>
                  <a:pt x="112" y="83"/>
                </a:cubicBezTo>
                <a:cubicBezTo>
                  <a:pt x="0" y="113"/>
                  <a:pt x="0" y="113"/>
                  <a:pt x="0" y="113"/>
                </a:cubicBezTo>
                <a:cubicBezTo>
                  <a:pt x="14" y="237"/>
                  <a:pt x="14" y="237"/>
                  <a:pt x="14" y="237"/>
                </a:cubicBezTo>
                <a:cubicBezTo>
                  <a:pt x="91" y="264"/>
                  <a:pt x="91" y="264"/>
                  <a:pt x="91" y="264"/>
                </a:cubicBezTo>
                <a:cubicBezTo>
                  <a:pt x="91" y="264"/>
                  <a:pt x="91" y="271"/>
                  <a:pt x="100" y="275"/>
                </a:cubicBezTo>
                <a:cubicBezTo>
                  <a:pt x="113" y="280"/>
                  <a:pt x="113" y="280"/>
                  <a:pt x="113" y="280"/>
                </a:cubicBezTo>
                <a:cubicBezTo>
                  <a:pt x="113" y="280"/>
                  <a:pt x="86" y="366"/>
                  <a:pt x="88" y="384"/>
                </a:cubicBezTo>
                <a:cubicBezTo>
                  <a:pt x="104" y="386"/>
                  <a:pt x="104" y="386"/>
                  <a:pt x="104" y="386"/>
                </a:cubicBezTo>
                <a:cubicBezTo>
                  <a:pt x="104" y="386"/>
                  <a:pt x="97" y="462"/>
                  <a:pt x="126" y="550"/>
                </a:cubicBezTo>
                <a:cubicBezTo>
                  <a:pt x="126" y="550"/>
                  <a:pt x="128" y="583"/>
                  <a:pt x="129" y="593"/>
                </a:cubicBezTo>
                <a:cubicBezTo>
                  <a:pt x="129" y="604"/>
                  <a:pt x="131" y="662"/>
                  <a:pt x="130" y="675"/>
                </a:cubicBezTo>
                <a:cubicBezTo>
                  <a:pt x="129" y="687"/>
                  <a:pt x="132" y="719"/>
                  <a:pt x="128" y="724"/>
                </a:cubicBezTo>
                <a:cubicBezTo>
                  <a:pt x="123" y="728"/>
                  <a:pt x="114" y="735"/>
                  <a:pt x="108" y="737"/>
                </a:cubicBezTo>
                <a:cubicBezTo>
                  <a:pt x="102" y="739"/>
                  <a:pt x="86" y="747"/>
                  <a:pt x="90" y="752"/>
                </a:cubicBezTo>
                <a:cubicBezTo>
                  <a:pt x="90" y="752"/>
                  <a:pt x="93" y="759"/>
                  <a:pt x="137" y="753"/>
                </a:cubicBezTo>
                <a:cubicBezTo>
                  <a:pt x="137" y="753"/>
                  <a:pt x="137" y="761"/>
                  <a:pt x="183" y="757"/>
                </a:cubicBezTo>
                <a:cubicBezTo>
                  <a:pt x="183" y="757"/>
                  <a:pt x="207" y="756"/>
                  <a:pt x="213" y="756"/>
                </a:cubicBezTo>
                <a:cubicBezTo>
                  <a:pt x="219" y="756"/>
                  <a:pt x="243" y="751"/>
                  <a:pt x="232" y="736"/>
                </a:cubicBezTo>
                <a:cubicBezTo>
                  <a:pt x="232" y="736"/>
                  <a:pt x="243" y="588"/>
                  <a:pt x="218" y="556"/>
                </a:cubicBezTo>
                <a:cubicBezTo>
                  <a:pt x="218" y="556"/>
                  <a:pt x="211" y="535"/>
                  <a:pt x="211" y="526"/>
                </a:cubicBezTo>
                <a:cubicBezTo>
                  <a:pt x="211" y="517"/>
                  <a:pt x="212" y="487"/>
                  <a:pt x="215" y="474"/>
                </a:cubicBezTo>
                <a:cubicBezTo>
                  <a:pt x="217" y="461"/>
                  <a:pt x="236" y="407"/>
                  <a:pt x="234" y="400"/>
                </a:cubicBezTo>
                <a:cubicBezTo>
                  <a:pt x="242" y="400"/>
                  <a:pt x="242" y="400"/>
                  <a:pt x="242" y="400"/>
                </a:cubicBezTo>
                <a:cubicBezTo>
                  <a:pt x="242" y="400"/>
                  <a:pt x="247" y="352"/>
                  <a:pt x="236" y="335"/>
                </a:cubicBezTo>
                <a:cubicBezTo>
                  <a:pt x="225" y="318"/>
                  <a:pt x="231" y="308"/>
                  <a:pt x="231" y="296"/>
                </a:cubicBezTo>
                <a:cubicBezTo>
                  <a:pt x="231" y="283"/>
                  <a:pt x="236" y="252"/>
                  <a:pt x="236" y="252"/>
                </a:cubicBezTo>
                <a:cubicBezTo>
                  <a:pt x="236" y="252"/>
                  <a:pt x="280" y="172"/>
                  <a:pt x="264" y="145"/>
                </a:cubicBezTo>
                <a:cubicBezTo>
                  <a:pt x="264" y="145"/>
                  <a:pt x="261" y="134"/>
                  <a:pt x="242" y="129"/>
                </a:cubicBezTo>
                <a:cubicBezTo>
                  <a:pt x="242" y="129"/>
                  <a:pt x="232" y="115"/>
                  <a:pt x="232" y="111"/>
                </a:cubicBezTo>
                <a:cubicBezTo>
                  <a:pt x="231" y="106"/>
                  <a:pt x="226" y="109"/>
                  <a:pt x="226" y="109"/>
                </a:cubicBezTo>
                <a:cubicBezTo>
                  <a:pt x="224" y="102"/>
                  <a:pt x="224" y="102"/>
                  <a:pt x="224" y="102"/>
                </a:cubicBezTo>
                <a:cubicBezTo>
                  <a:pt x="224" y="102"/>
                  <a:pt x="233" y="105"/>
                  <a:pt x="233" y="88"/>
                </a:cubicBezTo>
                <a:cubicBezTo>
                  <a:pt x="233" y="71"/>
                  <a:pt x="232" y="78"/>
                  <a:pt x="228" y="73"/>
                </a:cubicBezTo>
                <a:cubicBezTo>
                  <a:pt x="224" y="67"/>
                  <a:pt x="233" y="70"/>
                  <a:pt x="237" y="65"/>
                </a:cubicBezTo>
                <a:cubicBezTo>
                  <a:pt x="240" y="61"/>
                  <a:pt x="233" y="65"/>
                  <a:pt x="230" y="59"/>
                </a:cubicBezTo>
                <a:cubicBezTo>
                  <a:pt x="226" y="54"/>
                  <a:pt x="201" y="0"/>
                  <a:pt x="169" y="6"/>
                </a:cubicBezTo>
                <a:cubicBezTo>
                  <a:pt x="136" y="12"/>
                  <a:pt x="119" y="43"/>
                  <a:pt x="117" y="54"/>
                </a:cubicBezTo>
                <a:cubicBezTo>
                  <a:pt x="115" y="65"/>
                  <a:pt x="126" y="85"/>
                  <a:pt x="127" y="89"/>
                </a:cubicBezTo>
                <a:cubicBezTo>
                  <a:pt x="128" y="92"/>
                  <a:pt x="145" y="113"/>
                  <a:pt x="139" y="124"/>
                </a:cubicBezTo>
                <a:moveTo>
                  <a:pt x="167" y="709"/>
                </a:moveTo>
                <a:cubicBezTo>
                  <a:pt x="169" y="697"/>
                  <a:pt x="175" y="671"/>
                  <a:pt x="176" y="662"/>
                </a:cubicBezTo>
                <a:cubicBezTo>
                  <a:pt x="177" y="654"/>
                  <a:pt x="176" y="596"/>
                  <a:pt x="173" y="590"/>
                </a:cubicBezTo>
                <a:cubicBezTo>
                  <a:pt x="173" y="590"/>
                  <a:pt x="186" y="617"/>
                  <a:pt x="187" y="629"/>
                </a:cubicBezTo>
                <a:cubicBezTo>
                  <a:pt x="188" y="640"/>
                  <a:pt x="197" y="680"/>
                  <a:pt x="192" y="690"/>
                </a:cubicBezTo>
                <a:cubicBezTo>
                  <a:pt x="188" y="700"/>
                  <a:pt x="184" y="717"/>
                  <a:pt x="180" y="722"/>
                </a:cubicBezTo>
                <a:cubicBezTo>
                  <a:pt x="177" y="727"/>
                  <a:pt x="168" y="734"/>
                  <a:pt x="168" y="734"/>
                </a:cubicBezTo>
                <a:cubicBezTo>
                  <a:pt x="168" y="734"/>
                  <a:pt x="164" y="720"/>
                  <a:pt x="167" y="709"/>
                </a:cubicBezTo>
                <a:close/>
              </a:path>
            </a:pathLst>
          </a:custGeom>
          <a:solidFill>
            <a:schemeClr val="bg1">
              <a:lumMod val="85000"/>
            </a:schemeClr>
          </a:solidFill>
          <a:ln w="28575" cmpd="sng">
            <a:solidFill>
              <a:schemeClr val="accent1">
                <a:shade val="50000"/>
              </a:schemeClr>
            </a:solidFill>
            <a:prstDash val="solid"/>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 name="Title 4"/>
          <p:cNvSpPr>
            <a:spLocks noGrp="1"/>
          </p:cNvSpPr>
          <p:nvPr>
            <p:ph type="title"/>
          </p:nvPr>
        </p:nvSpPr>
        <p:spPr>
          <a:xfrm>
            <a:off x="263434" y="0"/>
            <a:ext cx="10515600" cy="1325563"/>
          </a:xfrm>
        </p:spPr>
        <p:txBody>
          <a:bodyPr/>
          <a:lstStyle/>
          <a:p>
            <a:r>
              <a:rPr lang="en-US" sz="6600" b="1" dirty="0" smtClean="0">
                <a:solidFill>
                  <a:schemeClr val="bg1"/>
                </a:solidFill>
                <a:latin typeface="Lucida Fax" pitchFamily="18" charset="0"/>
              </a:rPr>
              <a:t>Introduction</a:t>
            </a:r>
            <a:endParaRPr lang="en-US" sz="6600" b="1" dirty="0">
              <a:solidFill>
                <a:schemeClr val="bg1"/>
              </a:solidFill>
              <a:latin typeface="Lucida Fax" pitchFamily="18" charset="0"/>
            </a:endParaRPr>
          </a:p>
        </p:txBody>
      </p:sp>
      <p:sp>
        <p:nvSpPr>
          <p:cNvPr id="4" name="Rectangle 1"/>
          <p:cNvSpPr/>
          <p:nvPr/>
        </p:nvSpPr>
        <p:spPr>
          <a:xfrm>
            <a:off x="0" y="5410200"/>
            <a:ext cx="12192000" cy="144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Freeform 5"/>
          <p:cNvSpPr/>
          <p:nvPr/>
        </p:nvSpPr>
        <p:spPr bwMode="auto">
          <a:xfrm>
            <a:off x="4433526" y="3652838"/>
            <a:ext cx="274638" cy="239713"/>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5"/>
          <p:cNvSpPr/>
          <p:nvPr/>
        </p:nvSpPr>
        <p:spPr bwMode="auto">
          <a:xfrm>
            <a:off x="4407399" y="1146129"/>
            <a:ext cx="274638" cy="236538"/>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5"/>
          <p:cNvSpPr/>
          <p:nvPr/>
        </p:nvSpPr>
        <p:spPr bwMode="auto">
          <a:xfrm>
            <a:off x="4414657" y="1909218"/>
            <a:ext cx="276225" cy="236538"/>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664" name="Text Placeholder 2"/>
          <p:cNvSpPr txBox="1"/>
          <p:nvPr/>
        </p:nvSpPr>
        <p:spPr>
          <a:xfrm>
            <a:off x="4781007" y="894624"/>
            <a:ext cx="7080067" cy="886397"/>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400" dirty="0">
                <a:solidFill>
                  <a:schemeClr val="bg1"/>
                </a:solidFill>
                <a:latin typeface="Arial" panose="020B0604020202020204" pitchFamily="34" charset="0"/>
                <a:ea typeface="Microsoft YaHei" panose="020B0503020204020204" pitchFamily="34" charset="-122"/>
                <a:sym typeface="Arial" panose="020B0604020202020204" pitchFamily="34" charset="0"/>
              </a:rPr>
              <a:t>Education is one of the most critical areas of empowerment for women.</a:t>
            </a:r>
          </a:p>
        </p:txBody>
      </p:sp>
      <p:sp>
        <p:nvSpPr>
          <p:cNvPr id="27665" name="Text Placeholder 2"/>
          <p:cNvSpPr txBox="1"/>
          <p:nvPr/>
        </p:nvSpPr>
        <p:spPr>
          <a:xfrm>
            <a:off x="4820195" y="1739084"/>
            <a:ext cx="7027818" cy="1772793"/>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400" dirty="0">
                <a:solidFill>
                  <a:schemeClr val="bg1"/>
                </a:solidFill>
                <a:latin typeface="Arial" panose="020B0604020202020204" pitchFamily="34" charset="0"/>
                <a:ea typeface="Microsoft YaHei" panose="020B0503020204020204" pitchFamily="34" charset="-122"/>
                <a:sym typeface="Arial" panose="020B0604020202020204" pitchFamily="34" charset="0"/>
              </a:rPr>
              <a:t>Offering girls basic education is one sure way of giving them much greater power -- of enabling them to make genuine choices over the kinds of lives they wish to lead.</a:t>
            </a:r>
          </a:p>
        </p:txBody>
      </p:sp>
      <p:sp>
        <p:nvSpPr>
          <p:cNvPr id="27666" name="Text Placeholder 2"/>
          <p:cNvSpPr txBox="1"/>
          <p:nvPr/>
        </p:nvSpPr>
        <p:spPr>
          <a:xfrm>
            <a:off x="4807131" y="3518491"/>
            <a:ext cx="7001692" cy="886397"/>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400" dirty="0">
                <a:solidFill>
                  <a:schemeClr val="bg1"/>
                </a:solidFill>
                <a:latin typeface="Arial" panose="020B0604020202020204" pitchFamily="34" charset="0"/>
                <a:ea typeface="Microsoft YaHei" panose="020B0503020204020204" pitchFamily="34" charset="-122"/>
                <a:sym typeface="Arial" panose="020B0604020202020204" pitchFamily="34" charset="0"/>
              </a:rPr>
              <a:t> An educated woman will also be more productive at work -- and better paid.</a:t>
            </a:r>
          </a:p>
        </p:txBody>
      </p:sp>
      <p:sp>
        <p:nvSpPr>
          <p:cNvPr id="27667" name="Text Placeholder 2"/>
          <p:cNvSpPr txBox="1"/>
          <p:nvPr/>
        </p:nvSpPr>
        <p:spPr>
          <a:xfrm>
            <a:off x="4812483" y="4389574"/>
            <a:ext cx="6839586" cy="1329595"/>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400" dirty="0">
                <a:solidFill>
                  <a:schemeClr val="bg1"/>
                </a:solidFill>
                <a:latin typeface="Arial" panose="020B0604020202020204" pitchFamily="34" charset="0"/>
                <a:ea typeface="Microsoft YaHei" panose="020B0503020204020204" pitchFamily="34" charset="-122"/>
                <a:sym typeface="Arial" panose="020B0604020202020204" pitchFamily="34" charset="0"/>
              </a:rPr>
              <a:t>An educated woman has the skills, information and self-confidence that she needs to be a better parent, worker and citizen.</a:t>
            </a:r>
          </a:p>
        </p:txBody>
      </p:sp>
      <p:sp>
        <p:nvSpPr>
          <p:cNvPr id="2" name="Freeform 5"/>
          <p:cNvSpPr/>
          <p:nvPr/>
        </p:nvSpPr>
        <p:spPr bwMode="auto">
          <a:xfrm>
            <a:off x="4427720" y="4551272"/>
            <a:ext cx="274638" cy="239713"/>
          </a:xfrm>
          <a:custGeom>
            <a:avLst/>
            <a:gdLst>
              <a:gd name="T0" fmla="*/ 516 w 1280"/>
              <a:gd name="T1" fmla="*/ 1106 h 1106"/>
              <a:gd name="T2" fmla="*/ 1280 w 1280"/>
              <a:gd name="T3" fmla="*/ 82 h 1106"/>
              <a:gd name="T4" fmla="*/ 1244 w 1280"/>
              <a:gd name="T5" fmla="*/ 0 h 1106"/>
              <a:gd name="T6" fmla="*/ 463 w 1280"/>
              <a:gd name="T7" fmla="*/ 670 h 1106"/>
              <a:gd name="T8" fmla="*/ 109 w 1280"/>
              <a:gd name="T9" fmla="*/ 458 h 1106"/>
              <a:gd name="T10" fmla="*/ 0 w 1280"/>
              <a:gd name="T11" fmla="*/ 559 h 1106"/>
              <a:gd name="T12" fmla="*/ 516 w 1280"/>
              <a:gd name="T13" fmla="*/ 1106 h 1106"/>
            </a:gdLst>
            <a:ahLst/>
            <a:cxnLst>
              <a:cxn ang="0">
                <a:pos x="T0" y="T1"/>
              </a:cxn>
              <a:cxn ang="0">
                <a:pos x="T2" y="T3"/>
              </a:cxn>
              <a:cxn ang="0">
                <a:pos x="T4" y="T5"/>
              </a:cxn>
              <a:cxn ang="0">
                <a:pos x="T6" y="T7"/>
              </a:cxn>
              <a:cxn ang="0">
                <a:pos x="T8" y="T9"/>
              </a:cxn>
              <a:cxn ang="0">
                <a:pos x="T10" y="T11"/>
              </a:cxn>
              <a:cxn ang="0">
                <a:pos x="T12" y="T13"/>
              </a:cxn>
            </a:cxnLst>
            <a:rect l="0" t="0" r="r" b="b"/>
            <a:pathLst>
              <a:path w="1280" h="1106">
                <a:moveTo>
                  <a:pt x="516" y="1106"/>
                </a:moveTo>
                <a:cubicBezTo>
                  <a:pt x="805" y="588"/>
                  <a:pt x="1006" y="321"/>
                  <a:pt x="1280" y="82"/>
                </a:cubicBezTo>
                <a:cubicBezTo>
                  <a:pt x="1244" y="0"/>
                  <a:pt x="1244" y="0"/>
                  <a:pt x="1244" y="0"/>
                </a:cubicBezTo>
                <a:cubicBezTo>
                  <a:pt x="912" y="207"/>
                  <a:pt x="733" y="363"/>
                  <a:pt x="463" y="670"/>
                </a:cubicBezTo>
                <a:cubicBezTo>
                  <a:pt x="319" y="567"/>
                  <a:pt x="238" y="520"/>
                  <a:pt x="109" y="458"/>
                </a:cubicBezTo>
                <a:cubicBezTo>
                  <a:pt x="0" y="559"/>
                  <a:pt x="0" y="559"/>
                  <a:pt x="0" y="559"/>
                </a:cubicBezTo>
                <a:cubicBezTo>
                  <a:pt x="219" y="762"/>
                  <a:pt x="338" y="896"/>
                  <a:pt x="516" y="1106"/>
                </a:cubicBezTo>
                <a:close/>
              </a:path>
            </a:pathLst>
          </a:custGeom>
          <a:solidFill>
            <a:schemeClr val="bg1">
              <a:lumMod val="85000"/>
            </a:schemeClr>
          </a:solidFill>
          <a:ln>
            <a:noFill/>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pic>
        <p:nvPicPr>
          <p:cNvPr id="8" name="Content Placeholder 7" descr="gettyimages-831353152-612x612"/>
          <p:cNvPicPr>
            <a:picLocks noGrp="1" noChangeAspect="1"/>
          </p:cNvPicPr>
          <p:nvPr>
            <p:ph idx="1"/>
          </p:nvPr>
        </p:nvPicPr>
        <p:blipFill>
          <a:blip r:embed="rId3" cstate="print"/>
          <a:srcRect l="509751" t="2645" r="-612932" b="-4861"/>
          <a:stretch>
            <a:fillRect/>
          </a:stretch>
        </p:blipFill>
        <p:spPr>
          <a:xfrm>
            <a:off x="5826033" y="4415216"/>
            <a:ext cx="940889" cy="457955"/>
          </a:xfrm>
          <a:prstGeom prst="rect">
            <a:avLst/>
          </a:prstGeom>
        </p:spPr>
      </p:pic>
      <p:sp>
        <p:nvSpPr>
          <p:cNvPr id="21" name="Freeform 20"/>
          <p:cNvSpPr>
            <a:spLocks noEditPoints="1"/>
          </p:cNvSpPr>
          <p:nvPr/>
        </p:nvSpPr>
        <p:spPr bwMode="auto">
          <a:xfrm>
            <a:off x="2639546" y="1662673"/>
            <a:ext cx="1401763" cy="3797300"/>
          </a:xfrm>
          <a:custGeom>
            <a:avLst/>
            <a:gdLst>
              <a:gd name="T0" fmla="*/ 146 w 280"/>
              <a:gd name="T1" fmla="*/ 122 h 761"/>
              <a:gd name="T2" fmla="*/ 161 w 280"/>
              <a:gd name="T3" fmla="*/ 134 h 761"/>
              <a:gd name="T4" fmla="*/ 125 w 280"/>
              <a:gd name="T5" fmla="*/ 184 h 761"/>
              <a:gd name="T6" fmla="*/ 112 w 280"/>
              <a:gd name="T7" fmla="*/ 83 h 761"/>
              <a:gd name="T8" fmla="*/ 0 w 280"/>
              <a:gd name="T9" fmla="*/ 113 h 761"/>
              <a:gd name="T10" fmla="*/ 14 w 280"/>
              <a:gd name="T11" fmla="*/ 237 h 761"/>
              <a:gd name="T12" fmla="*/ 91 w 280"/>
              <a:gd name="T13" fmla="*/ 264 h 761"/>
              <a:gd name="T14" fmla="*/ 100 w 280"/>
              <a:gd name="T15" fmla="*/ 275 h 761"/>
              <a:gd name="T16" fmla="*/ 113 w 280"/>
              <a:gd name="T17" fmla="*/ 280 h 761"/>
              <a:gd name="T18" fmla="*/ 88 w 280"/>
              <a:gd name="T19" fmla="*/ 384 h 761"/>
              <a:gd name="T20" fmla="*/ 104 w 280"/>
              <a:gd name="T21" fmla="*/ 386 h 761"/>
              <a:gd name="T22" fmla="*/ 126 w 280"/>
              <a:gd name="T23" fmla="*/ 550 h 761"/>
              <a:gd name="T24" fmla="*/ 129 w 280"/>
              <a:gd name="T25" fmla="*/ 593 h 761"/>
              <a:gd name="T26" fmla="*/ 130 w 280"/>
              <a:gd name="T27" fmla="*/ 675 h 761"/>
              <a:gd name="T28" fmla="*/ 128 w 280"/>
              <a:gd name="T29" fmla="*/ 724 h 761"/>
              <a:gd name="T30" fmla="*/ 108 w 280"/>
              <a:gd name="T31" fmla="*/ 737 h 761"/>
              <a:gd name="T32" fmla="*/ 90 w 280"/>
              <a:gd name="T33" fmla="*/ 752 h 761"/>
              <a:gd name="T34" fmla="*/ 137 w 280"/>
              <a:gd name="T35" fmla="*/ 753 h 761"/>
              <a:gd name="T36" fmla="*/ 183 w 280"/>
              <a:gd name="T37" fmla="*/ 757 h 761"/>
              <a:gd name="T38" fmla="*/ 213 w 280"/>
              <a:gd name="T39" fmla="*/ 756 h 761"/>
              <a:gd name="T40" fmla="*/ 232 w 280"/>
              <a:gd name="T41" fmla="*/ 736 h 761"/>
              <a:gd name="T42" fmla="*/ 218 w 280"/>
              <a:gd name="T43" fmla="*/ 556 h 761"/>
              <a:gd name="T44" fmla="*/ 211 w 280"/>
              <a:gd name="T45" fmla="*/ 526 h 761"/>
              <a:gd name="T46" fmla="*/ 215 w 280"/>
              <a:gd name="T47" fmla="*/ 474 h 761"/>
              <a:gd name="T48" fmla="*/ 234 w 280"/>
              <a:gd name="T49" fmla="*/ 400 h 761"/>
              <a:gd name="T50" fmla="*/ 242 w 280"/>
              <a:gd name="T51" fmla="*/ 400 h 761"/>
              <a:gd name="T52" fmla="*/ 236 w 280"/>
              <a:gd name="T53" fmla="*/ 335 h 761"/>
              <a:gd name="T54" fmla="*/ 231 w 280"/>
              <a:gd name="T55" fmla="*/ 296 h 761"/>
              <a:gd name="T56" fmla="*/ 236 w 280"/>
              <a:gd name="T57" fmla="*/ 252 h 761"/>
              <a:gd name="T58" fmla="*/ 264 w 280"/>
              <a:gd name="T59" fmla="*/ 145 h 761"/>
              <a:gd name="T60" fmla="*/ 242 w 280"/>
              <a:gd name="T61" fmla="*/ 129 h 761"/>
              <a:gd name="T62" fmla="*/ 232 w 280"/>
              <a:gd name="T63" fmla="*/ 111 h 761"/>
              <a:gd name="T64" fmla="*/ 226 w 280"/>
              <a:gd name="T65" fmla="*/ 109 h 761"/>
              <a:gd name="T66" fmla="*/ 224 w 280"/>
              <a:gd name="T67" fmla="*/ 102 h 761"/>
              <a:gd name="T68" fmla="*/ 233 w 280"/>
              <a:gd name="T69" fmla="*/ 88 h 761"/>
              <a:gd name="T70" fmla="*/ 228 w 280"/>
              <a:gd name="T71" fmla="*/ 73 h 761"/>
              <a:gd name="T72" fmla="*/ 237 w 280"/>
              <a:gd name="T73" fmla="*/ 65 h 761"/>
              <a:gd name="T74" fmla="*/ 230 w 280"/>
              <a:gd name="T75" fmla="*/ 59 h 761"/>
              <a:gd name="T76" fmla="*/ 169 w 280"/>
              <a:gd name="T77" fmla="*/ 6 h 761"/>
              <a:gd name="T78" fmla="*/ 117 w 280"/>
              <a:gd name="T79" fmla="*/ 54 h 761"/>
              <a:gd name="T80" fmla="*/ 127 w 280"/>
              <a:gd name="T81" fmla="*/ 89 h 761"/>
              <a:gd name="T82" fmla="*/ 139 w 280"/>
              <a:gd name="T83" fmla="*/ 124 h 761"/>
              <a:gd name="T84" fmla="*/ 167 w 280"/>
              <a:gd name="T85" fmla="*/ 709 h 761"/>
              <a:gd name="T86" fmla="*/ 176 w 280"/>
              <a:gd name="T87" fmla="*/ 662 h 761"/>
              <a:gd name="T88" fmla="*/ 173 w 280"/>
              <a:gd name="T89" fmla="*/ 590 h 761"/>
              <a:gd name="T90" fmla="*/ 187 w 280"/>
              <a:gd name="T91" fmla="*/ 629 h 761"/>
              <a:gd name="T92" fmla="*/ 192 w 280"/>
              <a:gd name="T93" fmla="*/ 690 h 761"/>
              <a:gd name="T94" fmla="*/ 180 w 280"/>
              <a:gd name="T95" fmla="*/ 722 h 761"/>
              <a:gd name="T96" fmla="*/ 168 w 280"/>
              <a:gd name="T97" fmla="*/ 734 h 761"/>
              <a:gd name="T98" fmla="*/ 167 w 280"/>
              <a:gd name="T99" fmla="*/ 709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0" h="761">
                <a:moveTo>
                  <a:pt x="146" y="122"/>
                </a:moveTo>
                <a:cubicBezTo>
                  <a:pt x="146" y="122"/>
                  <a:pt x="156" y="132"/>
                  <a:pt x="161" y="134"/>
                </a:cubicBezTo>
                <a:cubicBezTo>
                  <a:pt x="161" y="134"/>
                  <a:pt x="128" y="172"/>
                  <a:pt x="125" y="184"/>
                </a:cubicBezTo>
                <a:cubicBezTo>
                  <a:pt x="112" y="83"/>
                  <a:pt x="112" y="83"/>
                  <a:pt x="112" y="83"/>
                </a:cubicBezTo>
                <a:cubicBezTo>
                  <a:pt x="0" y="113"/>
                  <a:pt x="0" y="113"/>
                  <a:pt x="0" y="113"/>
                </a:cubicBezTo>
                <a:cubicBezTo>
                  <a:pt x="14" y="237"/>
                  <a:pt x="14" y="237"/>
                  <a:pt x="14" y="237"/>
                </a:cubicBezTo>
                <a:cubicBezTo>
                  <a:pt x="91" y="264"/>
                  <a:pt x="91" y="264"/>
                  <a:pt x="91" y="264"/>
                </a:cubicBezTo>
                <a:cubicBezTo>
                  <a:pt x="91" y="264"/>
                  <a:pt x="91" y="271"/>
                  <a:pt x="100" y="275"/>
                </a:cubicBezTo>
                <a:cubicBezTo>
                  <a:pt x="113" y="280"/>
                  <a:pt x="113" y="280"/>
                  <a:pt x="113" y="280"/>
                </a:cubicBezTo>
                <a:cubicBezTo>
                  <a:pt x="113" y="280"/>
                  <a:pt x="86" y="366"/>
                  <a:pt x="88" y="384"/>
                </a:cubicBezTo>
                <a:cubicBezTo>
                  <a:pt x="104" y="386"/>
                  <a:pt x="104" y="386"/>
                  <a:pt x="104" y="386"/>
                </a:cubicBezTo>
                <a:cubicBezTo>
                  <a:pt x="104" y="386"/>
                  <a:pt x="97" y="462"/>
                  <a:pt x="126" y="550"/>
                </a:cubicBezTo>
                <a:cubicBezTo>
                  <a:pt x="126" y="550"/>
                  <a:pt x="128" y="583"/>
                  <a:pt x="129" y="593"/>
                </a:cubicBezTo>
                <a:cubicBezTo>
                  <a:pt x="129" y="604"/>
                  <a:pt x="131" y="662"/>
                  <a:pt x="130" y="675"/>
                </a:cubicBezTo>
                <a:cubicBezTo>
                  <a:pt x="129" y="687"/>
                  <a:pt x="132" y="719"/>
                  <a:pt x="128" y="724"/>
                </a:cubicBezTo>
                <a:cubicBezTo>
                  <a:pt x="123" y="728"/>
                  <a:pt x="114" y="735"/>
                  <a:pt x="108" y="737"/>
                </a:cubicBezTo>
                <a:cubicBezTo>
                  <a:pt x="102" y="739"/>
                  <a:pt x="86" y="747"/>
                  <a:pt x="90" y="752"/>
                </a:cubicBezTo>
                <a:cubicBezTo>
                  <a:pt x="90" y="752"/>
                  <a:pt x="93" y="759"/>
                  <a:pt x="137" y="753"/>
                </a:cubicBezTo>
                <a:cubicBezTo>
                  <a:pt x="137" y="753"/>
                  <a:pt x="137" y="761"/>
                  <a:pt x="183" y="757"/>
                </a:cubicBezTo>
                <a:cubicBezTo>
                  <a:pt x="183" y="757"/>
                  <a:pt x="207" y="756"/>
                  <a:pt x="213" y="756"/>
                </a:cubicBezTo>
                <a:cubicBezTo>
                  <a:pt x="219" y="756"/>
                  <a:pt x="243" y="751"/>
                  <a:pt x="232" y="736"/>
                </a:cubicBezTo>
                <a:cubicBezTo>
                  <a:pt x="232" y="736"/>
                  <a:pt x="243" y="588"/>
                  <a:pt x="218" y="556"/>
                </a:cubicBezTo>
                <a:cubicBezTo>
                  <a:pt x="218" y="556"/>
                  <a:pt x="211" y="535"/>
                  <a:pt x="211" y="526"/>
                </a:cubicBezTo>
                <a:cubicBezTo>
                  <a:pt x="211" y="517"/>
                  <a:pt x="212" y="487"/>
                  <a:pt x="215" y="474"/>
                </a:cubicBezTo>
                <a:cubicBezTo>
                  <a:pt x="217" y="461"/>
                  <a:pt x="236" y="407"/>
                  <a:pt x="234" y="400"/>
                </a:cubicBezTo>
                <a:cubicBezTo>
                  <a:pt x="242" y="400"/>
                  <a:pt x="242" y="400"/>
                  <a:pt x="242" y="400"/>
                </a:cubicBezTo>
                <a:cubicBezTo>
                  <a:pt x="242" y="400"/>
                  <a:pt x="247" y="352"/>
                  <a:pt x="236" y="335"/>
                </a:cubicBezTo>
                <a:cubicBezTo>
                  <a:pt x="225" y="318"/>
                  <a:pt x="231" y="308"/>
                  <a:pt x="231" y="296"/>
                </a:cubicBezTo>
                <a:cubicBezTo>
                  <a:pt x="231" y="283"/>
                  <a:pt x="236" y="252"/>
                  <a:pt x="236" y="252"/>
                </a:cubicBezTo>
                <a:cubicBezTo>
                  <a:pt x="236" y="252"/>
                  <a:pt x="280" y="172"/>
                  <a:pt x="264" y="145"/>
                </a:cubicBezTo>
                <a:cubicBezTo>
                  <a:pt x="264" y="145"/>
                  <a:pt x="261" y="134"/>
                  <a:pt x="242" y="129"/>
                </a:cubicBezTo>
                <a:cubicBezTo>
                  <a:pt x="242" y="129"/>
                  <a:pt x="232" y="115"/>
                  <a:pt x="232" y="111"/>
                </a:cubicBezTo>
                <a:cubicBezTo>
                  <a:pt x="231" y="106"/>
                  <a:pt x="226" y="109"/>
                  <a:pt x="226" y="109"/>
                </a:cubicBezTo>
                <a:cubicBezTo>
                  <a:pt x="224" y="102"/>
                  <a:pt x="224" y="102"/>
                  <a:pt x="224" y="102"/>
                </a:cubicBezTo>
                <a:cubicBezTo>
                  <a:pt x="224" y="102"/>
                  <a:pt x="233" y="105"/>
                  <a:pt x="233" y="88"/>
                </a:cubicBezTo>
                <a:cubicBezTo>
                  <a:pt x="233" y="71"/>
                  <a:pt x="232" y="78"/>
                  <a:pt x="228" y="73"/>
                </a:cubicBezTo>
                <a:cubicBezTo>
                  <a:pt x="224" y="67"/>
                  <a:pt x="233" y="70"/>
                  <a:pt x="237" y="65"/>
                </a:cubicBezTo>
                <a:cubicBezTo>
                  <a:pt x="240" y="61"/>
                  <a:pt x="233" y="65"/>
                  <a:pt x="230" y="59"/>
                </a:cubicBezTo>
                <a:cubicBezTo>
                  <a:pt x="226" y="54"/>
                  <a:pt x="201" y="0"/>
                  <a:pt x="169" y="6"/>
                </a:cubicBezTo>
                <a:cubicBezTo>
                  <a:pt x="136" y="12"/>
                  <a:pt x="119" y="43"/>
                  <a:pt x="117" y="54"/>
                </a:cubicBezTo>
                <a:cubicBezTo>
                  <a:pt x="115" y="65"/>
                  <a:pt x="126" y="85"/>
                  <a:pt x="127" y="89"/>
                </a:cubicBezTo>
                <a:cubicBezTo>
                  <a:pt x="128" y="92"/>
                  <a:pt x="145" y="113"/>
                  <a:pt x="139" y="124"/>
                </a:cubicBezTo>
                <a:moveTo>
                  <a:pt x="167" y="709"/>
                </a:moveTo>
                <a:cubicBezTo>
                  <a:pt x="169" y="697"/>
                  <a:pt x="175" y="671"/>
                  <a:pt x="176" y="662"/>
                </a:cubicBezTo>
                <a:cubicBezTo>
                  <a:pt x="177" y="654"/>
                  <a:pt x="176" y="596"/>
                  <a:pt x="173" y="590"/>
                </a:cubicBezTo>
                <a:cubicBezTo>
                  <a:pt x="173" y="590"/>
                  <a:pt x="186" y="617"/>
                  <a:pt x="187" y="629"/>
                </a:cubicBezTo>
                <a:cubicBezTo>
                  <a:pt x="188" y="640"/>
                  <a:pt x="197" y="680"/>
                  <a:pt x="192" y="690"/>
                </a:cubicBezTo>
                <a:cubicBezTo>
                  <a:pt x="188" y="700"/>
                  <a:pt x="184" y="717"/>
                  <a:pt x="180" y="722"/>
                </a:cubicBezTo>
                <a:cubicBezTo>
                  <a:pt x="177" y="727"/>
                  <a:pt x="168" y="734"/>
                  <a:pt x="168" y="734"/>
                </a:cubicBezTo>
                <a:cubicBezTo>
                  <a:pt x="168" y="734"/>
                  <a:pt x="164" y="720"/>
                  <a:pt x="167" y="709"/>
                </a:cubicBezTo>
                <a:close/>
              </a:path>
            </a:pathLst>
          </a:custGeom>
          <a:solidFill>
            <a:schemeClr val="bg1">
              <a:lumMod val="85000"/>
            </a:schemeClr>
          </a:solidFill>
          <a:ln w="28575" cmpd="sng">
            <a:solidFill>
              <a:schemeClr val="accent1">
                <a:shade val="50000"/>
              </a:schemeClr>
            </a:solidFill>
            <a:prstDash val="solid"/>
          </a:ln>
        </p:spPr>
        <p:txBody>
          <a:bodyPr lIns="109728" tIns="54864" rIns="109728" bIns="54864"/>
          <a:lstStyle/>
          <a:p>
            <a:pPr marL="0" marR="0" lvl="0" indent="0" algn="l" defTabSz="950595" rtl="0" eaLnBrk="1" fontAlgn="auto" latinLnBrk="0" hangingPunct="1">
              <a:lnSpc>
                <a:spcPct val="100000"/>
              </a:lnSpc>
              <a:spcBef>
                <a:spcPts val="0"/>
              </a:spcBef>
              <a:spcAft>
                <a:spcPts val="0"/>
              </a:spcAft>
              <a:buClrTx/>
              <a:buSzTx/>
              <a:buFontTx/>
              <a:buNone/>
              <a:defRPr/>
            </a:pPr>
            <a:endParaRPr kumimoji="0" lang="bg-BG" sz="1685"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pic>
        <p:nvPicPr>
          <p:cNvPr id="19" name="VID-20210110-WA0012.mp4">
            <a:hlinkClick r:id="" action="ppaction://media"/>
          </p:cNvPr>
          <p:cNvPicPr>
            <a:picLocks noRot="1" noChangeAspect="1"/>
          </p:cNvPicPr>
          <p:nvPr>
            <a:videoFile r:link="rId1"/>
          </p:nvPr>
        </p:nvPicPr>
        <p:blipFill>
          <a:blip r:embed="rId4"/>
          <a:stretch>
            <a:fillRect/>
          </a:stretch>
        </p:blipFill>
        <p:spPr>
          <a:xfrm>
            <a:off x="682388" y="5066730"/>
            <a:ext cx="2388358" cy="1791269"/>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9"/>
          <p:cNvPicPr>
            <a:picLocks noChangeAspect="1"/>
          </p:cNvPicPr>
          <p:nvPr/>
        </p:nvPicPr>
        <p:blipFill>
          <a:blip r:embed="rId2"/>
          <a:srcRect r="24411"/>
          <a:stretch>
            <a:fillRect/>
          </a:stretch>
        </p:blipFill>
        <p:spPr>
          <a:xfrm>
            <a:off x="-566737" y="-628650"/>
            <a:ext cx="12735054" cy="7955280"/>
          </a:xfrm>
          <a:prstGeom prst="rect">
            <a:avLst/>
          </a:prstGeom>
          <a:noFill/>
          <a:ln w="9525">
            <a:noFill/>
          </a:ln>
        </p:spPr>
      </p:pic>
      <p:sp>
        <p:nvSpPr>
          <p:cNvPr id="5" name="椭圆 4"/>
          <p:cNvSpPr/>
          <p:nvPr/>
        </p:nvSpPr>
        <p:spPr>
          <a:xfrm>
            <a:off x="3382963" y="788988"/>
            <a:ext cx="5353050" cy="5353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3652475" y="1031966"/>
            <a:ext cx="4787900" cy="4892811"/>
          </a:xfrm>
          <a:prstGeom prst="ellipse">
            <a:avLst/>
          </a:prstGeom>
          <a:solidFill>
            <a:srgbClr val="16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3660593" y="2973523"/>
            <a:ext cx="4960892" cy="1692771"/>
          </a:xfrm>
          <a:prstGeom prst="rect">
            <a:avLst/>
          </a:prstGeom>
          <a:noFill/>
        </p:spPr>
        <p:txBody>
          <a:bodyPr wrap="square" rtlCol="0">
            <a:spAutoFit/>
          </a:bodyPr>
          <a:lstStyle/>
          <a:p>
            <a:pPr marR="0" algn="ctr" defTabSz="914400" eaLnBrk="1" fontAlgn="auto" hangingPunct="1">
              <a:spcBef>
                <a:spcPts val="0"/>
              </a:spcBef>
              <a:spcAft>
                <a:spcPts val="0"/>
              </a:spcAft>
              <a:buClrTx/>
              <a:buSzTx/>
              <a:buFontTx/>
              <a:buNone/>
              <a:defRPr/>
            </a:pPr>
            <a:r>
              <a:rPr lang="en-US" altLang="zh-CN" sz="5200" b="1" dirty="0" smtClean="0">
                <a:solidFill>
                  <a:schemeClr val="bg1">
                    <a:lumMod val="85000"/>
                  </a:schemeClr>
                </a:solidFill>
                <a:latin typeface="Microsoft YaHei" panose="020B0503020204020204" pitchFamily="34" charset="-122"/>
                <a:ea typeface="Microsoft YaHei" panose="020B0503020204020204" pitchFamily="34" charset="-122"/>
              </a:rPr>
              <a:t>Concerned </a:t>
            </a:r>
            <a:r>
              <a:rPr kumimoji="0" lang="en-US" altLang="zh-CN" sz="5200" b="1" kern="1200" cap="none" spc="0" normalizeH="0" noProof="0" dirty="0" smtClean="0">
                <a:solidFill>
                  <a:schemeClr val="bg1">
                    <a:lumMod val="85000"/>
                  </a:schemeClr>
                </a:solidFill>
                <a:latin typeface="Lucida Fax" pitchFamily="18" charset="0"/>
                <a:ea typeface="Microsoft YaHei" panose="020B0503020204020204" pitchFamily="34" charset="-122"/>
              </a:rPr>
              <a:t> Areas</a:t>
            </a:r>
            <a:endParaRPr kumimoji="0" lang="en-US" altLang="zh-CN" sz="5200" b="1" kern="1200" cap="none" spc="0" normalizeH="0" baseline="0" noProof="0" dirty="0">
              <a:solidFill>
                <a:schemeClr val="bg1">
                  <a:lumMod val="85000"/>
                </a:schemeClr>
              </a:solidFill>
              <a:latin typeface="Lucida Fax" pitchFamily="18" charset="0"/>
              <a:ea typeface="Microsoft YaHei" panose="020B0503020204020204" pitchFamily="34" charset="-122"/>
            </a:endParaRPr>
          </a:p>
        </p:txBody>
      </p:sp>
      <p:sp>
        <p:nvSpPr>
          <p:cNvPr id="8" name="圆角矩形 7"/>
          <p:cNvSpPr/>
          <p:nvPr/>
        </p:nvSpPr>
        <p:spPr>
          <a:xfrm>
            <a:off x="5503137" y="1969816"/>
            <a:ext cx="1060450" cy="106203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6000" b="1" dirty="0">
                <a:solidFill>
                  <a:srgbClr val="161B2F"/>
                </a:solidFill>
              </a:rPr>
              <a:t>2</a:t>
            </a:r>
            <a:r>
              <a:rPr kumimoji="0" lang="en-US" altLang="zh-CN" sz="6000" b="1" i="0" u="none" strike="noStrike" kern="1200" cap="none" spc="0" normalizeH="0" baseline="0" noProof="0" dirty="0" smtClean="0">
                <a:ln>
                  <a:noFill/>
                </a:ln>
                <a:solidFill>
                  <a:srgbClr val="161B2F"/>
                </a:solidFill>
                <a:effectLst/>
                <a:uLnTx/>
                <a:uFillTx/>
                <a:latin typeface="+mn-lt"/>
                <a:ea typeface="+mn-ea"/>
                <a:cs typeface="+mn-cs"/>
              </a:rPr>
              <a:t>.</a:t>
            </a:r>
            <a:endParaRPr kumimoji="0" lang="en-US" altLang="zh-CN" sz="6000" b="1" i="0" u="none" strike="noStrike" kern="1200" cap="none" spc="0" normalizeH="0" baseline="0" noProof="0" dirty="0">
              <a:ln>
                <a:noFill/>
              </a:ln>
              <a:solidFill>
                <a:srgbClr val="161B2F"/>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5"/>
          <p:cNvSpPr/>
          <p:nvPr/>
        </p:nvSpPr>
        <p:spPr>
          <a:xfrm>
            <a:off x="6356350" y="1957388"/>
            <a:ext cx="3760788" cy="3760788"/>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5" name="矩形 4"/>
          <p:cNvSpPr/>
          <p:nvPr/>
        </p:nvSpPr>
        <p:spPr>
          <a:xfrm>
            <a:off x="231775" y="220663"/>
            <a:ext cx="4170408" cy="5500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68" name="文本框 5"/>
          <p:cNvSpPr txBox="1"/>
          <p:nvPr/>
        </p:nvSpPr>
        <p:spPr>
          <a:xfrm>
            <a:off x="288608" y="223974"/>
            <a:ext cx="4209807" cy="584775"/>
          </a:xfrm>
          <a:prstGeom prst="rect">
            <a:avLst/>
          </a:prstGeom>
          <a:noFill/>
          <a:ln w="9525">
            <a:noFill/>
          </a:ln>
        </p:spPr>
        <p:txBody>
          <a:bodyPr wrap="none">
            <a:spAutoFit/>
          </a:bodyPr>
          <a:lstStyle/>
          <a:p>
            <a:pPr eaLnBrk="1" hangingPunct="1"/>
            <a:r>
              <a:rPr lang="en-US" altLang="zh-CN" sz="3200" b="1" dirty="0" smtClean="0">
                <a:solidFill>
                  <a:srgbClr val="161B2F"/>
                </a:solidFill>
                <a:latin typeface="Lucida Fax" pitchFamily="18" charset="0"/>
                <a:ea typeface="Microsoft YaHei" panose="020B0503020204020204" pitchFamily="34" charset="-122"/>
              </a:rPr>
              <a:t>Concerned Area </a:t>
            </a:r>
            <a:r>
              <a:rPr lang="en-US" altLang="zh-CN" sz="3200" b="1" dirty="0" smtClean="0">
                <a:solidFill>
                  <a:srgbClr val="161B2F"/>
                </a:solidFill>
                <a:latin typeface="Lucida Fax" pitchFamily="18" charset="0"/>
                <a:ea typeface="Microsoft YaHei" panose="020B0503020204020204" pitchFamily="34" charset="-122"/>
              </a:rPr>
              <a:t> </a:t>
            </a:r>
            <a:r>
              <a:rPr lang="en-US" altLang="zh-CN" sz="3200" b="1" dirty="0" smtClean="0">
                <a:solidFill>
                  <a:srgbClr val="161B2F"/>
                </a:solidFill>
                <a:latin typeface="Lucida Fax" pitchFamily="18" charset="0"/>
                <a:ea typeface="Microsoft YaHei" panose="020B0503020204020204" pitchFamily="34" charset="-122"/>
              </a:rPr>
              <a:t>1</a:t>
            </a:r>
            <a:endParaRPr lang="zh-CN" altLang="en-US" sz="3200" b="1" dirty="0">
              <a:solidFill>
                <a:srgbClr val="161B2F"/>
              </a:solidFill>
              <a:latin typeface="Lucida Fax" pitchFamily="18" charset="0"/>
              <a:ea typeface="Microsoft YaHei" panose="020B0503020204020204" pitchFamily="34" charset="-122"/>
            </a:endParaRPr>
          </a:p>
        </p:txBody>
      </p:sp>
      <p:sp>
        <p:nvSpPr>
          <p:cNvPr id="7" name="Oval 10"/>
          <p:cNvSpPr/>
          <p:nvPr/>
        </p:nvSpPr>
        <p:spPr>
          <a:xfrm>
            <a:off x="8591550" y="3444875"/>
            <a:ext cx="2743200" cy="274161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9" name="Oval 16"/>
          <p:cNvSpPr/>
          <p:nvPr/>
        </p:nvSpPr>
        <p:spPr>
          <a:xfrm>
            <a:off x="8591550" y="3444875"/>
            <a:ext cx="2743200" cy="2741613"/>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0" name="Oval 17"/>
          <p:cNvSpPr/>
          <p:nvPr/>
        </p:nvSpPr>
        <p:spPr>
          <a:xfrm>
            <a:off x="10044113" y="1627095"/>
            <a:ext cx="1910322" cy="1784444"/>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Oval 18"/>
          <p:cNvSpPr/>
          <p:nvPr/>
        </p:nvSpPr>
        <p:spPr>
          <a:xfrm>
            <a:off x="5190565" y="4034118"/>
            <a:ext cx="2702858" cy="2433917"/>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Oval 19"/>
          <p:cNvSpPr/>
          <p:nvPr/>
        </p:nvSpPr>
        <p:spPr>
          <a:xfrm>
            <a:off x="5432612" y="524435"/>
            <a:ext cx="3222438" cy="3172853"/>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1276" name="矩形 20"/>
          <p:cNvSpPr/>
          <p:nvPr/>
        </p:nvSpPr>
        <p:spPr>
          <a:xfrm>
            <a:off x="1005840" y="942975"/>
            <a:ext cx="3643313" cy="5870575"/>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lvl="0" algn="l" defTabSz="1216025">
              <a:lnSpc>
                <a:spcPct val="120000"/>
              </a:lnSpc>
              <a:spcBef>
                <a:spcPct val="20000"/>
              </a:spcBef>
              <a:buFont typeface="Wingdings" panose="05000000000000000000" charset="0"/>
              <a:buChar char="q"/>
            </a:pP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Social economic and political status of women specifically in the rural parts is atrocious, hence empowerment of women is staggeringly low and is a neccisity as this would help women to get rid of social voilence and atrocities against her.</a:t>
            </a:r>
          </a:p>
          <a:p>
            <a:pPr lvl="0" algn="l" defTabSz="1216025">
              <a:lnSpc>
                <a:spcPct val="120000"/>
              </a:lnSpc>
              <a:spcBef>
                <a:spcPct val="20000"/>
              </a:spcBef>
              <a:buFont typeface="Wingdings" panose="05000000000000000000" charset="0"/>
              <a:buChar char="q"/>
            </a:pP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Women typically in rural areas face constraints in engaging in economic activities becuase of gender base discrimination and social norms, dispropotionate environment in upaid work, and enequal access to education, healthcare, propert and financial and other services. </a:t>
            </a:r>
          </a:p>
        </p:txBody>
      </p:sp>
      <p:pic>
        <p:nvPicPr>
          <p:cNvPr id="13" name="Picture 12" descr="images.jfif"/>
          <p:cNvPicPr>
            <a:picLocks noChangeAspect="1"/>
          </p:cNvPicPr>
          <p:nvPr/>
        </p:nvPicPr>
        <p:blipFill>
          <a:blip r:embed="rId3"/>
          <a:stretch>
            <a:fillRect/>
          </a:stretch>
        </p:blipFill>
        <p:spPr>
          <a:xfrm>
            <a:off x="5496644" y="712694"/>
            <a:ext cx="3157657" cy="2796988"/>
          </a:xfrm>
          <a:prstGeom prst="ellipse">
            <a:avLst/>
          </a:prstGeom>
          <a:ln>
            <a:noFill/>
          </a:ln>
          <a:effectLst>
            <a:softEdge rad="112500"/>
          </a:effectLst>
        </p:spPr>
      </p:pic>
      <p:pic>
        <p:nvPicPr>
          <p:cNvPr id="14" name="Picture 13" descr="images (1).jfif"/>
          <p:cNvPicPr>
            <a:picLocks noChangeAspect="1"/>
          </p:cNvPicPr>
          <p:nvPr/>
        </p:nvPicPr>
        <p:blipFill>
          <a:blip r:embed="rId4"/>
          <a:stretch>
            <a:fillRect/>
          </a:stretch>
        </p:blipFill>
        <p:spPr>
          <a:xfrm>
            <a:off x="8667750" y="3718672"/>
            <a:ext cx="2628900" cy="2372846"/>
          </a:xfrm>
          <a:prstGeom prst="ellipse">
            <a:avLst/>
          </a:prstGeom>
          <a:ln>
            <a:noFill/>
          </a:ln>
          <a:effectLst>
            <a:softEdge rad="112500"/>
          </a:effectLst>
        </p:spPr>
      </p:pic>
      <p:pic>
        <p:nvPicPr>
          <p:cNvPr id="15" name="Picture 14" descr="india-women-work.jpg"/>
          <p:cNvPicPr>
            <a:picLocks noChangeAspect="1"/>
          </p:cNvPicPr>
          <p:nvPr/>
        </p:nvPicPr>
        <p:blipFill>
          <a:blip r:embed="rId5" cstate="print"/>
          <a:stretch>
            <a:fillRect/>
          </a:stretch>
        </p:blipFill>
        <p:spPr>
          <a:xfrm>
            <a:off x="10058401" y="1706752"/>
            <a:ext cx="1869141" cy="1614672"/>
          </a:xfrm>
          <a:prstGeom prst="ellipse">
            <a:avLst/>
          </a:prstGeom>
          <a:ln>
            <a:noFill/>
          </a:ln>
          <a:effectLst>
            <a:softEdge rad="112500"/>
          </a:effectLst>
        </p:spPr>
      </p:pic>
      <p:pic>
        <p:nvPicPr>
          <p:cNvPr id="16" name="Picture 15" descr="pashu-sakhi_2019_article-hero_1200px_v1.jpg"/>
          <p:cNvPicPr>
            <a:picLocks noChangeAspect="1"/>
          </p:cNvPicPr>
          <p:nvPr/>
        </p:nvPicPr>
        <p:blipFill>
          <a:blip r:embed="rId6" cstate="print"/>
          <a:stretch>
            <a:fillRect/>
          </a:stretch>
        </p:blipFill>
        <p:spPr>
          <a:xfrm>
            <a:off x="5221941" y="4168587"/>
            <a:ext cx="2506494" cy="2191869"/>
          </a:xfrm>
          <a:prstGeom prst="ellipse">
            <a:avLst/>
          </a:prstGeom>
          <a:ln>
            <a:noFill/>
          </a:ln>
          <a:effectLst>
            <a:softEdge rad="112500"/>
          </a:effectLst>
        </p:spPr>
      </p:pic>
      <p:pic>
        <p:nvPicPr>
          <p:cNvPr id="17" name="VID-20210110-WA0003.mp4">
            <a:hlinkClick r:id="" action="ppaction://media"/>
          </p:cNvPr>
          <p:cNvPicPr>
            <a:picLocks noRot="1" noChangeAspect="1"/>
          </p:cNvPicPr>
          <p:nvPr>
            <a:videoFile r:link="rId1"/>
          </p:nvPr>
        </p:nvPicPr>
        <p:blipFill>
          <a:blip r:embed="rId7"/>
          <a:stretch>
            <a:fillRect/>
          </a:stretch>
        </p:blipFill>
        <p:spPr>
          <a:xfrm>
            <a:off x="10317707" y="0"/>
            <a:ext cx="1446663" cy="1549021"/>
          </a:xfrm>
          <a:prstGeom prst="rect">
            <a:avLst/>
          </a:prstGeom>
        </p:spPr>
      </p:pic>
    </p:spTree>
  </p:cSld>
  <p:clrMapOvr>
    <a:masterClrMapping/>
  </p:clrMapOvr>
  <p:transition>
    <p:wipe dir="r"/>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7"/>
                                        </p:tgtEl>
                                      </p:cBhvr>
                                    </p:cmd>
                                  </p:childTnLst>
                                </p:cTn>
                              </p:par>
                            </p:childTnLst>
                          </p:cTn>
                        </p:par>
                      </p:childTnLst>
                    </p:cTn>
                  </p:par>
                </p:childTnLst>
              </p:cTn>
              <p:nextCondLst>
                <p:cond evt="onClick" delay="0">
                  <p:tgtEl>
                    <p:spTgt spid="17"/>
                  </p:tgtEl>
                </p:cond>
              </p:nextCondLst>
            </p:seq>
            <p:video>
              <p:cMediaNode>
                <p:cTn id="7" fill="hold" display="0">
                  <p:stCondLst>
                    <p:cond delay="indefinite"/>
                  </p:stCondLst>
                  <p:endCondLst>
                    <p:cond evt="onNext" delay="0">
                      <p:tgtEl>
                        <p:sldTgt/>
                      </p:tgtEl>
                    </p:cond>
                    <p:cond evt="onPrev" delay="0">
                      <p:tgtEl>
                        <p:sldTgt/>
                      </p:tgtEl>
                    </p:cond>
                  </p:endCondLst>
                </p:cTn>
                <p:tgtEl>
                  <p:spTgt spid="1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5"/>
          <p:cNvSpPr/>
          <p:nvPr/>
        </p:nvSpPr>
        <p:spPr>
          <a:xfrm>
            <a:off x="6356350" y="1957388"/>
            <a:ext cx="3760788" cy="3760788"/>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5" name="矩形 4"/>
          <p:cNvSpPr/>
          <p:nvPr/>
        </p:nvSpPr>
        <p:spPr>
          <a:xfrm>
            <a:off x="231775" y="220663"/>
            <a:ext cx="4536168" cy="5369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68" name="文本框 5"/>
          <p:cNvSpPr txBox="1"/>
          <p:nvPr/>
        </p:nvSpPr>
        <p:spPr>
          <a:xfrm>
            <a:off x="288608" y="276225"/>
            <a:ext cx="4051109" cy="584775"/>
          </a:xfrm>
          <a:prstGeom prst="rect">
            <a:avLst/>
          </a:prstGeom>
          <a:noFill/>
          <a:ln w="9525">
            <a:noFill/>
          </a:ln>
        </p:spPr>
        <p:txBody>
          <a:bodyPr wrap="none">
            <a:spAutoFit/>
          </a:bodyPr>
          <a:lstStyle/>
          <a:p>
            <a:pPr eaLnBrk="1" hangingPunct="1"/>
            <a:r>
              <a:rPr lang="en-US" altLang="zh-CN" sz="3200" b="1" dirty="0" smtClean="0">
                <a:solidFill>
                  <a:srgbClr val="161B2F"/>
                </a:solidFill>
                <a:latin typeface="Lucida Fax" pitchFamily="18" charset="0"/>
                <a:ea typeface="Microsoft YaHei" panose="020B0503020204020204" pitchFamily="34" charset="-122"/>
              </a:rPr>
              <a:t>Concerned Area</a:t>
            </a:r>
            <a:r>
              <a:rPr lang="en-US" altLang="zh-CN" sz="2800" dirty="0" smtClean="0">
                <a:solidFill>
                  <a:srgbClr val="161B2F"/>
                </a:solidFill>
                <a:latin typeface="Lucida Fax" pitchFamily="18" charset="0"/>
                <a:ea typeface="Microsoft YaHei" panose="020B0503020204020204" pitchFamily="34" charset="-122"/>
              </a:rPr>
              <a:t> </a:t>
            </a:r>
            <a:r>
              <a:rPr lang="en-US" altLang="zh-CN" sz="3200" b="1" dirty="0" smtClean="0">
                <a:solidFill>
                  <a:srgbClr val="161B2F"/>
                </a:solidFill>
                <a:latin typeface="Lucida Fax" pitchFamily="18" charset="0"/>
                <a:ea typeface="Microsoft YaHei" panose="020B0503020204020204" pitchFamily="34" charset="-122"/>
              </a:rPr>
              <a:t>2</a:t>
            </a:r>
            <a:endParaRPr lang="zh-CN" altLang="en-US" sz="3200" b="1" dirty="0">
              <a:solidFill>
                <a:srgbClr val="161B2F"/>
              </a:solidFill>
              <a:latin typeface="Lucida Fax" pitchFamily="18" charset="0"/>
              <a:ea typeface="Microsoft YaHei" panose="020B0503020204020204" pitchFamily="34" charset="-122"/>
            </a:endParaRPr>
          </a:p>
        </p:txBody>
      </p:sp>
      <p:sp>
        <p:nvSpPr>
          <p:cNvPr id="7" name="Oval 10"/>
          <p:cNvSpPr/>
          <p:nvPr/>
        </p:nvSpPr>
        <p:spPr>
          <a:xfrm>
            <a:off x="8551210" y="3845859"/>
            <a:ext cx="2381250" cy="22859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9" name="Oval 16"/>
          <p:cNvSpPr/>
          <p:nvPr/>
        </p:nvSpPr>
        <p:spPr>
          <a:xfrm>
            <a:off x="886386" y="3052482"/>
            <a:ext cx="2650191" cy="2569229"/>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0" name="Oval 17"/>
          <p:cNvSpPr/>
          <p:nvPr/>
        </p:nvSpPr>
        <p:spPr>
          <a:xfrm>
            <a:off x="9412942" y="1183342"/>
            <a:ext cx="2205317" cy="2295433"/>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Oval 18"/>
          <p:cNvSpPr/>
          <p:nvPr/>
        </p:nvSpPr>
        <p:spPr>
          <a:xfrm>
            <a:off x="5311588" y="4356847"/>
            <a:ext cx="2259106" cy="199016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Oval 19"/>
          <p:cNvSpPr/>
          <p:nvPr/>
        </p:nvSpPr>
        <p:spPr>
          <a:xfrm>
            <a:off x="5419165" y="497541"/>
            <a:ext cx="3235885" cy="3159406"/>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
        <p:nvSpPr>
          <p:cNvPr id="11276" name="矩形 20"/>
          <p:cNvSpPr/>
          <p:nvPr/>
        </p:nvSpPr>
        <p:spPr>
          <a:xfrm>
            <a:off x="1005840" y="942975"/>
            <a:ext cx="3643313" cy="4955203"/>
          </a:xfrm>
          <a:prstGeom prst="rect">
            <a:avLst/>
          </a:prstGeom>
          <a:noFill/>
          <a:ln w="9525">
            <a:noFill/>
          </a:ln>
        </p:spPr>
        <p:txBody>
          <a:bodyPr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lvl="0" algn="l" defTabSz="1216025">
              <a:lnSpc>
                <a:spcPct val="120000"/>
              </a:lnSpc>
              <a:spcBef>
                <a:spcPct val="20000"/>
              </a:spcBef>
              <a:buFont typeface="Wingdings" panose="05000000000000000000" charset="0"/>
              <a:buChar char="q"/>
            </a:pP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There is a need to take into account and address the </a:t>
            </a:r>
            <a:r>
              <a:rPr lang="en-US" altLang="zh-CN" sz="1750" dirty="0" smtClean="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concerns </a:t>
            </a: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of women and girls with disabilities in order to make them empowered.</a:t>
            </a:r>
          </a:p>
          <a:p>
            <a:pPr marL="0" lvl="0" indent="0" algn="l" defTabSz="1216025">
              <a:lnSpc>
                <a:spcPct val="120000"/>
              </a:lnSpc>
              <a:spcBef>
                <a:spcPct val="20000"/>
              </a:spcBef>
              <a:buFont typeface="Wingdings" panose="05000000000000000000" charset="0"/>
              <a:buNone/>
            </a:pPr>
            <a:endPar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lvl="0" algn="l" defTabSz="1216025">
              <a:lnSpc>
                <a:spcPct val="120000"/>
              </a:lnSpc>
              <a:spcBef>
                <a:spcPct val="20000"/>
              </a:spcBef>
              <a:buFont typeface="Wingdings" panose="05000000000000000000" charset="0"/>
              <a:buChar char="q"/>
            </a:pP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The differently </a:t>
            </a:r>
            <a:r>
              <a:rPr lang="en-US" altLang="zh-CN" sz="1750" dirty="0" smtClean="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able are </a:t>
            </a:r>
            <a:r>
              <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poorest, there are issues like low access, low availiblity, overlapping and many others that needs to get resolved in order to make the disabled women empowered more effectively. </a:t>
            </a:r>
            <a:r>
              <a:rPr lang="en-US" altLang="zh-CN" sz="1750" dirty="0" smtClean="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But  with a single ray of hope they are nothing less than superwoman.</a:t>
            </a:r>
            <a:endParaRPr lang="en-US" altLang="zh-CN" sz="17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pic>
        <p:nvPicPr>
          <p:cNvPr id="13" name="Picture 12" descr="Keller_Helen square.jpg"/>
          <p:cNvPicPr>
            <a:picLocks noChangeAspect="1"/>
          </p:cNvPicPr>
          <p:nvPr/>
        </p:nvPicPr>
        <p:blipFill>
          <a:blip r:embed="rId3"/>
          <a:stretch>
            <a:fillRect/>
          </a:stretch>
        </p:blipFill>
        <p:spPr>
          <a:xfrm>
            <a:off x="8607240" y="4020670"/>
            <a:ext cx="2189656" cy="1909482"/>
          </a:xfrm>
          <a:prstGeom prst="ellipse">
            <a:avLst/>
          </a:prstGeom>
          <a:ln>
            <a:noFill/>
          </a:ln>
          <a:effectLst>
            <a:softEdge rad="112500"/>
          </a:effectLst>
        </p:spPr>
      </p:pic>
      <p:pic>
        <p:nvPicPr>
          <p:cNvPr id="15" name="Picture 14" descr="18_00_426763020deepa-malik4-ll.jpg"/>
          <p:cNvPicPr>
            <a:picLocks noChangeAspect="1"/>
          </p:cNvPicPr>
          <p:nvPr/>
        </p:nvPicPr>
        <p:blipFill>
          <a:blip r:embed="rId4"/>
          <a:stretch>
            <a:fillRect/>
          </a:stretch>
        </p:blipFill>
        <p:spPr>
          <a:xfrm>
            <a:off x="9439837" y="1385047"/>
            <a:ext cx="2205318" cy="2124635"/>
          </a:xfrm>
          <a:prstGeom prst="ellipse">
            <a:avLst/>
          </a:prstGeom>
          <a:ln>
            <a:noFill/>
          </a:ln>
          <a:effectLst>
            <a:softEdge rad="112500"/>
          </a:effectLst>
        </p:spPr>
      </p:pic>
      <p:sp>
        <p:nvSpPr>
          <p:cNvPr id="16" name="TextBox 15"/>
          <p:cNvSpPr txBox="1"/>
          <p:nvPr/>
        </p:nvSpPr>
        <p:spPr>
          <a:xfrm>
            <a:off x="9749118" y="5983941"/>
            <a:ext cx="1815818" cy="523220"/>
          </a:xfrm>
          <a:prstGeom prst="rect">
            <a:avLst/>
          </a:prstGeom>
          <a:noFill/>
        </p:spPr>
        <p:txBody>
          <a:bodyPr wrap="none" rtlCol="0">
            <a:spAutoFit/>
          </a:bodyPr>
          <a:lstStyle/>
          <a:p>
            <a:r>
              <a:rPr lang="en-US" sz="2800" dirty="0" err="1" smtClean="0">
                <a:solidFill>
                  <a:schemeClr val="bg1"/>
                </a:solidFill>
              </a:rPr>
              <a:t>Ruma</a:t>
            </a:r>
            <a:r>
              <a:rPr lang="en-US" sz="2800" dirty="0" smtClean="0">
                <a:solidFill>
                  <a:schemeClr val="bg1"/>
                </a:solidFill>
              </a:rPr>
              <a:t> Roka</a:t>
            </a:r>
            <a:endParaRPr lang="en-US" sz="2800" dirty="0">
              <a:solidFill>
                <a:schemeClr val="bg1"/>
              </a:solidFill>
            </a:endParaRPr>
          </a:p>
        </p:txBody>
      </p:sp>
      <p:sp>
        <p:nvSpPr>
          <p:cNvPr id="17" name="TextBox 16"/>
          <p:cNvSpPr txBox="1"/>
          <p:nvPr/>
        </p:nvSpPr>
        <p:spPr>
          <a:xfrm>
            <a:off x="9843247" y="779930"/>
            <a:ext cx="2097741" cy="523220"/>
          </a:xfrm>
          <a:prstGeom prst="rect">
            <a:avLst/>
          </a:prstGeom>
          <a:noFill/>
        </p:spPr>
        <p:txBody>
          <a:bodyPr wrap="square" rtlCol="0">
            <a:spAutoFit/>
          </a:bodyPr>
          <a:lstStyle/>
          <a:p>
            <a:r>
              <a:rPr lang="en-US" sz="2800" dirty="0" err="1" smtClean="0">
                <a:solidFill>
                  <a:schemeClr val="bg1"/>
                </a:solidFill>
              </a:rPr>
              <a:t>Deepa</a:t>
            </a:r>
            <a:r>
              <a:rPr lang="en-US" sz="1950" dirty="0" smtClean="0">
                <a:solidFill>
                  <a:schemeClr val="bg1"/>
                </a:solidFill>
              </a:rPr>
              <a:t> </a:t>
            </a:r>
            <a:r>
              <a:rPr lang="en-US" sz="2800" dirty="0" err="1" smtClean="0">
                <a:solidFill>
                  <a:schemeClr val="bg1"/>
                </a:solidFill>
              </a:rPr>
              <a:t>Malik</a:t>
            </a:r>
            <a:endParaRPr lang="en-US" sz="2800" dirty="0">
              <a:solidFill>
                <a:schemeClr val="bg1"/>
              </a:solidFill>
            </a:endParaRPr>
          </a:p>
        </p:txBody>
      </p:sp>
      <p:pic>
        <p:nvPicPr>
          <p:cNvPr id="18" name="Picture 17" descr="download.jfif"/>
          <p:cNvPicPr>
            <a:picLocks noChangeAspect="1"/>
          </p:cNvPicPr>
          <p:nvPr/>
        </p:nvPicPr>
        <p:blipFill>
          <a:blip r:embed="rId5"/>
          <a:stretch>
            <a:fillRect/>
          </a:stretch>
        </p:blipFill>
        <p:spPr>
          <a:xfrm>
            <a:off x="5310747" y="4531660"/>
            <a:ext cx="2219017" cy="1570784"/>
          </a:xfrm>
          <a:prstGeom prst="ellipse">
            <a:avLst/>
          </a:prstGeom>
          <a:ln>
            <a:noFill/>
          </a:ln>
          <a:effectLst>
            <a:softEdge rad="112500"/>
          </a:effectLst>
        </p:spPr>
      </p:pic>
      <p:sp>
        <p:nvSpPr>
          <p:cNvPr id="20" name="TextBox 19"/>
          <p:cNvSpPr txBox="1"/>
          <p:nvPr/>
        </p:nvSpPr>
        <p:spPr>
          <a:xfrm>
            <a:off x="5836024" y="5997388"/>
            <a:ext cx="2501152" cy="523220"/>
          </a:xfrm>
          <a:prstGeom prst="rect">
            <a:avLst/>
          </a:prstGeom>
          <a:noFill/>
        </p:spPr>
        <p:txBody>
          <a:bodyPr wrap="square" rtlCol="0">
            <a:spAutoFit/>
          </a:bodyPr>
          <a:lstStyle/>
          <a:p>
            <a:r>
              <a:rPr lang="en-US" sz="2800" dirty="0" err="1" smtClean="0">
                <a:solidFill>
                  <a:schemeClr val="bg1"/>
                </a:solidFill>
              </a:rPr>
              <a:t>Rajalakshmi</a:t>
            </a:r>
            <a:r>
              <a:rPr lang="en-US" sz="1950" dirty="0" smtClean="0">
                <a:solidFill>
                  <a:schemeClr val="bg1"/>
                </a:solidFill>
              </a:rPr>
              <a:t>  </a:t>
            </a:r>
            <a:r>
              <a:rPr lang="en-US" sz="2800" dirty="0" smtClean="0">
                <a:solidFill>
                  <a:schemeClr val="bg1"/>
                </a:solidFill>
              </a:rPr>
              <a:t>SJ</a:t>
            </a:r>
            <a:endParaRPr lang="en-US" sz="2800" dirty="0">
              <a:solidFill>
                <a:schemeClr val="bg1"/>
              </a:solidFill>
            </a:endParaRPr>
          </a:p>
        </p:txBody>
      </p:sp>
      <p:pic>
        <p:nvPicPr>
          <p:cNvPr id="21" name="Picture 20" descr="Manasi-Joshi-1.jpg"/>
          <p:cNvPicPr>
            <a:picLocks noChangeAspect="1"/>
          </p:cNvPicPr>
          <p:nvPr/>
        </p:nvPicPr>
        <p:blipFill>
          <a:blip r:embed="rId6"/>
          <a:srcRect r="21644"/>
          <a:stretch>
            <a:fillRect/>
          </a:stretch>
        </p:blipFill>
        <p:spPr>
          <a:xfrm>
            <a:off x="5607423" y="551329"/>
            <a:ext cx="2985248" cy="2985247"/>
          </a:xfrm>
          <a:prstGeom prst="ellipse">
            <a:avLst/>
          </a:prstGeom>
          <a:ln>
            <a:noFill/>
          </a:ln>
          <a:effectLst>
            <a:softEdge rad="112500"/>
          </a:effectLst>
        </p:spPr>
      </p:pic>
      <p:sp>
        <p:nvSpPr>
          <p:cNvPr id="22" name="TextBox 21"/>
          <p:cNvSpPr txBox="1"/>
          <p:nvPr/>
        </p:nvSpPr>
        <p:spPr>
          <a:xfrm>
            <a:off x="5903258" y="3254188"/>
            <a:ext cx="2218766" cy="523220"/>
          </a:xfrm>
          <a:prstGeom prst="rect">
            <a:avLst/>
          </a:prstGeom>
          <a:noFill/>
        </p:spPr>
        <p:txBody>
          <a:bodyPr wrap="square" rtlCol="0">
            <a:spAutoFit/>
          </a:bodyPr>
          <a:lstStyle/>
          <a:p>
            <a:r>
              <a:rPr lang="en-US" sz="2800" dirty="0" err="1" smtClean="0">
                <a:solidFill>
                  <a:schemeClr val="bg1"/>
                </a:solidFill>
              </a:rPr>
              <a:t>Manasi</a:t>
            </a:r>
            <a:r>
              <a:rPr lang="en-US" sz="2800" dirty="0" smtClean="0"/>
              <a:t> </a:t>
            </a:r>
            <a:r>
              <a:rPr lang="en-US" sz="2800" dirty="0" smtClean="0">
                <a:solidFill>
                  <a:schemeClr val="bg1"/>
                </a:solidFill>
              </a:rPr>
              <a:t>Joshi</a:t>
            </a:r>
            <a:endParaRPr lang="en-US" sz="2800" dirty="0">
              <a:solidFill>
                <a:schemeClr val="bg1"/>
              </a:solidFill>
            </a:endParaRPr>
          </a:p>
        </p:txBody>
      </p:sp>
      <p:sp>
        <p:nvSpPr>
          <p:cNvPr id="23" name="Oval 16"/>
          <p:cNvSpPr/>
          <p:nvPr/>
        </p:nvSpPr>
        <p:spPr>
          <a:xfrm>
            <a:off x="2652434" y="1196789"/>
            <a:ext cx="1596838" cy="169965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mn-lt"/>
              <a:ea typeface="+mn-ea"/>
              <a:cs typeface="+mn-cs"/>
            </a:endParaRPr>
          </a:p>
        </p:txBody>
      </p:sp>
      <p:pic>
        <p:nvPicPr>
          <p:cNvPr id="24" name="VID-20210110-WA0013.mp4">
            <a:hlinkClick r:id="" action="ppaction://media"/>
          </p:cNvPr>
          <p:cNvPicPr>
            <a:picLocks noRot="1" noChangeAspect="1"/>
          </p:cNvPicPr>
          <p:nvPr>
            <a:videoFile r:link="rId1"/>
          </p:nvPr>
        </p:nvPicPr>
        <p:blipFill>
          <a:blip r:embed="rId7"/>
          <a:stretch>
            <a:fillRect/>
          </a:stretch>
        </p:blipFill>
        <p:spPr>
          <a:xfrm>
            <a:off x="10577015" y="3104820"/>
            <a:ext cx="1405720" cy="1549066"/>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4"/>
                </p:tgtEl>
              </p:cMediaNode>
            </p:video>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4"/>
                                        </p:tgtEl>
                                      </p:cBhvr>
                                    </p:cmd>
                                  </p:childTnLst>
                                </p:cTn>
                              </p:par>
                            </p:childTnLst>
                          </p:cTn>
                        </p:par>
                      </p:childTnLst>
                    </p:cTn>
                  </p:par>
                </p:childTnLst>
              </p:cTn>
              <p:nextCondLst>
                <p:cond evt="onClick" delay="0">
                  <p:tgtEl>
                    <p:spTgt spid="2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3434" y="0"/>
            <a:ext cx="10515600" cy="1325563"/>
          </a:xfrm>
        </p:spPr>
        <p:txBody>
          <a:bodyPr/>
          <a:lstStyle/>
          <a:p>
            <a:r>
              <a:rPr lang="en-US" sz="6600" b="1" dirty="0" smtClean="0">
                <a:solidFill>
                  <a:schemeClr val="bg1"/>
                </a:solidFill>
                <a:latin typeface="Lucida Fax" pitchFamily="18" charset="0"/>
              </a:rPr>
              <a:t>Statistics</a:t>
            </a:r>
            <a:endParaRPr lang="en-US" sz="6600" b="1" dirty="0">
              <a:solidFill>
                <a:schemeClr val="bg1"/>
              </a:solidFill>
              <a:latin typeface="Lucida Fax" pitchFamily="18" charset="0"/>
            </a:endParaRPr>
          </a:p>
        </p:txBody>
      </p:sp>
      <p:sp>
        <p:nvSpPr>
          <p:cNvPr id="4" name="Rectangle 1"/>
          <p:cNvSpPr/>
          <p:nvPr/>
        </p:nvSpPr>
        <p:spPr>
          <a:xfrm>
            <a:off x="0" y="5410200"/>
            <a:ext cx="12192000" cy="1447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Calibri" panose="020F0502020204030204" pitchFamily="34" charset="0"/>
              </a:defRPr>
            </a:lvl1pPr>
            <a:lvl2pPr marL="742950" indent="-285750">
              <a:defRPr sz="1400">
                <a:solidFill>
                  <a:schemeClr val="tx1"/>
                </a:solidFill>
                <a:latin typeface="Calibri" panose="020F0502020204030204" pitchFamily="34" charset="0"/>
              </a:defRPr>
            </a:lvl2pPr>
            <a:lvl3pPr marL="1143000" indent="-228600">
              <a:defRPr sz="1400">
                <a:solidFill>
                  <a:schemeClr val="tx1"/>
                </a:solidFill>
                <a:latin typeface="Calibri" panose="020F0502020204030204" pitchFamily="34" charset="0"/>
              </a:defRPr>
            </a:lvl3pPr>
            <a:lvl4pPr marL="1600200" indent="-228600">
              <a:defRPr sz="1400">
                <a:solidFill>
                  <a:schemeClr val="tx1"/>
                </a:solidFill>
                <a:latin typeface="Calibri" panose="020F0502020204030204" pitchFamily="34" charset="0"/>
              </a:defRPr>
            </a:lvl4pPr>
            <a:lvl5pPr marL="2057400" indent="-228600">
              <a:defRPr sz="1400">
                <a:solidFill>
                  <a:schemeClr val="tx1"/>
                </a:solidFill>
                <a:latin typeface="Calibri" panose="020F0502020204030204" pitchFamily="34" charset="0"/>
              </a:defRPr>
            </a:lvl5pPr>
            <a:lvl6pPr marL="2514600" indent="-228600" defTabSz="712470" fontAlgn="base">
              <a:spcBef>
                <a:spcPct val="0"/>
              </a:spcBef>
              <a:spcAft>
                <a:spcPct val="0"/>
              </a:spcAft>
              <a:defRPr sz="1400">
                <a:solidFill>
                  <a:schemeClr val="tx1"/>
                </a:solidFill>
                <a:latin typeface="Calibri" panose="020F0502020204030204" pitchFamily="34" charset="0"/>
              </a:defRPr>
            </a:lvl6pPr>
            <a:lvl7pPr marL="2971800" indent="-228600" defTabSz="712470" fontAlgn="base">
              <a:spcBef>
                <a:spcPct val="0"/>
              </a:spcBef>
              <a:spcAft>
                <a:spcPct val="0"/>
              </a:spcAft>
              <a:defRPr sz="1400">
                <a:solidFill>
                  <a:schemeClr val="tx1"/>
                </a:solidFill>
                <a:latin typeface="Calibri" panose="020F0502020204030204" pitchFamily="34" charset="0"/>
              </a:defRPr>
            </a:lvl7pPr>
            <a:lvl8pPr marL="3429000" indent="-228600" defTabSz="712470" fontAlgn="base">
              <a:spcBef>
                <a:spcPct val="0"/>
              </a:spcBef>
              <a:spcAft>
                <a:spcPct val="0"/>
              </a:spcAft>
              <a:defRPr sz="1400">
                <a:solidFill>
                  <a:schemeClr val="tx1"/>
                </a:solidFill>
                <a:latin typeface="Calibri" panose="020F0502020204030204" pitchFamily="34" charset="0"/>
              </a:defRPr>
            </a:lvl8pPr>
            <a:lvl9pPr marL="3886200" indent="-228600" defTabSz="712470" fontAlgn="base">
              <a:spcBef>
                <a:spcPct val="0"/>
              </a:spcBef>
              <a:spcAft>
                <a:spcPct val="0"/>
              </a:spcAft>
              <a:defRPr sz="1400">
                <a:solidFill>
                  <a:schemeClr val="tx1"/>
                </a:solidFill>
                <a:latin typeface="Calibri" panose="020F0502020204030204" pitchFamily="34" charset="0"/>
              </a:defRPr>
            </a:lvl9pPr>
          </a:lstStyle>
          <a:p>
            <a:pPr marL="0" marR="0" lvl="0" indent="0" algn="ctr" defTabSz="949960" rtl="0" eaLnBrk="1" fontAlgn="auto" latinLnBrk="0" hangingPunct="1">
              <a:lnSpc>
                <a:spcPct val="100000"/>
              </a:lnSpc>
              <a:spcBef>
                <a:spcPts val="0"/>
              </a:spcBef>
              <a:spcAft>
                <a:spcPts val="0"/>
              </a:spcAft>
              <a:buClrTx/>
              <a:buSzTx/>
              <a:buFontTx/>
              <a:buNone/>
              <a:defRPr/>
            </a:pPr>
            <a:endParaRPr kumimoji="0" lang="zh-CN" altLang="zh-CN" sz="1600" b="0" i="0" u="none" strike="noStrike" kern="1200" cap="none" spc="0" normalizeH="0" baseline="0" noProof="0">
              <a:ln>
                <a:noFill/>
              </a:ln>
              <a:solidFill>
                <a:srgbClr val="297F9D"/>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666" name="Text Placeholder 2"/>
          <p:cNvSpPr txBox="1"/>
          <p:nvPr/>
        </p:nvSpPr>
        <p:spPr>
          <a:xfrm>
            <a:off x="6570617" y="4511268"/>
            <a:ext cx="5621382" cy="713913"/>
          </a:xfrm>
          <a:prstGeom prst="rect">
            <a:avLst/>
          </a:prstGeom>
          <a:noFill/>
          <a:ln w="9525">
            <a:noFill/>
          </a:ln>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1216025">
              <a:lnSpc>
                <a:spcPct val="120000"/>
              </a:lnSpc>
              <a:spcBef>
                <a:spcPct val="20000"/>
              </a:spcBef>
              <a:buNone/>
            </a:pPr>
            <a:r>
              <a:rPr lang="en-US" altLang="zh-CN" sz="2000" dirty="0" smtClean="0">
                <a:solidFill>
                  <a:schemeClr val="bg1"/>
                </a:solidFill>
                <a:latin typeface="Arial Black" pitchFamily="34" charset="0"/>
                <a:ea typeface="Microsoft YaHei" panose="020B0503020204020204" pitchFamily="34" charset="-122"/>
                <a:sym typeface="Arial" panose="020B0604020202020204" pitchFamily="34" charset="0"/>
              </a:rPr>
              <a:t>Pie chart of number of girls appearing for examinations</a:t>
            </a:r>
            <a:endParaRPr lang="en-US" altLang="zh-CN" sz="2000" dirty="0">
              <a:solidFill>
                <a:schemeClr val="bg1"/>
              </a:solidFill>
              <a:latin typeface="Arial Black" pitchFamily="34" charset="0"/>
              <a:ea typeface="Microsoft YaHei" panose="020B0503020204020204" pitchFamily="34" charset="-122"/>
              <a:sym typeface="Arial" panose="020B0604020202020204" pitchFamily="34" charset="0"/>
            </a:endParaRPr>
          </a:p>
        </p:txBody>
      </p:sp>
      <p:pic>
        <p:nvPicPr>
          <p:cNvPr id="8" name="Content Placeholder 7" descr="gettyimages-831353152-612x612"/>
          <p:cNvPicPr>
            <a:picLocks noGrp="1" noChangeAspect="1"/>
          </p:cNvPicPr>
          <p:nvPr>
            <p:ph idx="1"/>
          </p:nvPr>
        </p:nvPicPr>
        <p:blipFill>
          <a:blip r:embed="rId2" cstate="print"/>
          <a:srcRect l="509751" t="2645" r="-612932" b="-4861"/>
          <a:stretch>
            <a:fillRect/>
          </a:stretch>
        </p:blipFill>
        <p:spPr>
          <a:xfrm>
            <a:off x="5826033" y="4415216"/>
            <a:ext cx="940889" cy="457955"/>
          </a:xfrm>
          <a:prstGeom prst="rect">
            <a:avLst/>
          </a:prstGeom>
        </p:spPr>
      </p:pic>
      <p:pic>
        <p:nvPicPr>
          <p:cNvPr id="15" name="Picture 14" descr="literacy-level-in-india (1).jpg"/>
          <p:cNvPicPr>
            <a:picLocks noChangeAspect="1"/>
          </p:cNvPicPr>
          <p:nvPr/>
        </p:nvPicPr>
        <p:blipFill>
          <a:blip r:embed="rId3"/>
          <a:stretch>
            <a:fillRect/>
          </a:stretch>
        </p:blipFill>
        <p:spPr>
          <a:xfrm>
            <a:off x="356098" y="1357993"/>
            <a:ext cx="5000625" cy="2705100"/>
          </a:xfrm>
          <a:prstGeom prst="rect">
            <a:avLst/>
          </a:prstGeom>
          <a:ln>
            <a:noFill/>
          </a:ln>
          <a:effectLst>
            <a:outerShdw blurRad="190500" algn="tl" rotWithShape="0">
              <a:srgbClr val="000000">
                <a:alpha val="70000"/>
              </a:srgbClr>
            </a:outerShdw>
          </a:effectLst>
        </p:spPr>
      </p:pic>
      <p:pic>
        <p:nvPicPr>
          <p:cNvPr id="16" name="Picture 15" descr="812591-yzivduybyx-1469609932.png"/>
          <p:cNvPicPr>
            <a:picLocks noChangeAspect="1"/>
          </p:cNvPicPr>
          <p:nvPr/>
        </p:nvPicPr>
        <p:blipFill>
          <a:blip r:embed="rId4"/>
          <a:stretch>
            <a:fillRect/>
          </a:stretch>
        </p:blipFill>
        <p:spPr>
          <a:xfrm>
            <a:off x="7093132" y="888274"/>
            <a:ext cx="3657600" cy="3448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p:cNvSpPr txBox="1"/>
          <p:nvPr/>
        </p:nvSpPr>
        <p:spPr>
          <a:xfrm>
            <a:off x="431074" y="4258491"/>
            <a:ext cx="4937759" cy="1015663"/>
          </a:xfrm>
          <a:prstGeom prst="rect">
            <a:avLst/>
          </a:prstGeom>
          <a:noFill/>
        </p:spPr>
        <p:txBody>
          <a:bodyPr wrap="square" rtlCol="0">
            <a:spAutoFit/>
          </a:bodyPr>
          <a:lstStyle/>
          <a:p>
            <a:r>
              <a:rPr lang="en-US" sz="2000" dirty="0" smtClean="0">
                <a:solidFill>
                  <a:schemeClr val="bg1"/>
                </a:solidFill>
                <a:latin typeface="Arial Black" pitchFamily="34" charset="0"/>
              </a:rPr>
              <a:t>Bar Graph picturing the literacy rate of Urban and Rural men and women</a:t>
            </a:r>
            <a:endParaRPr lang="en-US" sz="2000" dirty="0">
              <a:solidFill>
                <a:schemeClr val="bg1"/>
              </a:solidFill>
              <a:latin typeface="Arial Black"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9"/>
          <p:cNvPicPr>
            <a:picLocks noChangeAspect="1"/>
          </p:cNvPicPr>
          <p:nvPr/>
        </p:nvPicPr>
        <p:blipFill>
          <a:blip r:embed="rId2"/>
          <a:srcRect r="24411"/>
          <a:stretch>
            <a:fillRect/>
          </a:stretch>
        </p:blipFill>
        <p:spPr>
          <a:xfrm>
            <a:off x="-566737" y="-628650"/>
            <a:ext cx="12853987" cy="8029575"/>
          </a:xfrm>
          <a:prstGeom prst="rect">
            <a:avLst/>
          </a:prstGeom>
          <a:noFill/>
          <a:ln w="9525">
            <a:noFill/>
          </a:ln>
        </p:spPr>
      </p:pic>
      <p:sp>
        <p:nvSpPr>
          <p:cNvPr id="5" name="椭圆 4"/>
          <p:cNvSpPr/>
          <p:nvPr/>
        </p:nvSpPr>
        <p:spPr>
          <a:xfrm>
            <a:off x="3382963" y="788988"/>
            <a:ext cx="5353050" cy="53530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3665538" y="1071563"/>
            <a:ext cx="4787900" cy="4787900"/>
          </a:xfrm>
          <a:prstGeom prst="ellipse">
            <a:avLst/>
          </a:prstGeom>
          <a:solidFill>
            <a:srgbClr val="16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3712528" y="3208338"/>
            <a:ext cx="4531360" cy="922020"/>
          </a:xfrm>
          <a:prstGeom prst="rect">
            <a:avLst/>
          </a:prstGeom>
          <a:noFill/>
        </p:spPr>
        <p:txBody>
          <a:bodyPr wrap="none" rtlCol="0">
            <a:spAutoFit/>
          </a:bodyPr>
          <a:lstStyle/>
          <a:p>
            <a:pPr marR="0" defTabSz="914400" eaLnBrk="1" fontAlgn="auto" hangingPunct="1">
              <a:spcBef>
                <a:spcPts val="0"/>
              </a:spcBef>
              <a:spcAft>
                <a:spcPts val="0"/>
              </a:spcAft>
              <a:buClrTx/>
              <a:buSzTx/>
              <a:buFontTx/>
              <a:buNone/>
              <a:defRPr/>
            </a:pPr>
            <a:r>
              <a:rPr kumimoji="0" lang="en-US" altLang="zh-CN" sz="4400" kern="1200" cap="none" spc="0" normalizeH="0" baseline="0" noProof="0" dirty="0">
                <a:solidFill>
                  <a:schemeClr val="bg1">
                    <a:lumMod val="85000"/>
                  </a:schemeClr>
                </a:solidFill>
                <a:latin typeface="Microsoft YaHei" panose="020B0503020204020204" pitchFamily="34" charset="-122"/>
                <a:ea typeface="Microsoft YaHei" panose="020B0503020204020204" pitchFamily="34" charset="-122"/>
                <a:cs typeface="+mn-cs"/>
              </a:rPr>
              <a:t> Ideas</a:t>
            </a:r>
            <a:r>
              <a:rPr kumimoji="0" lang="en-US" altLang="zh-CN" sz="5400" kern="1200" cap="none" spc="0" normalizeH="0" baseline="0" noProof="0" dirty="0">
                <a:solidFill>
                  <a:schemeClr val="bg1">
                    <a:lumMod val="85000"/>
                  </a:schemeClr>
                </a:solidFill>
                <a:latin typeface="Microsoft YaHei" panose="020B0503020204020204" pitchFamily="34" charset="-122"/>
                <a:ea typeface="Microsoft YaHei" panose="020B0503020204020204" pitchFamily="34" charset="-122"/>
                <a:cs typeface="+mn-cs"/>
              </a:rPr>
              <a:t>/</a:t>
            </a:r>
            <a:r>
              <a:rPr kumimoji="0" lang="en-US" altLang="zh-CN" sz="4400" kern="1200" cap="none" spc="0" normalizeH="0" baseline="0" noProof="0" dirty="0">
                <a:solidFill>
                  <a:schemeClr val="bg1">
                    <a:lumMod val="85000"/>
                  </a:schemeClr>
                </a:solidFill>
                <a:latin typeface="Microsoft YaHei" panose="020B0503020204020204" pitchFamily="34" charset="-122"/>
                <a:ea typeface="Microsoft YaHei" panose="020B0503020204020204" pitchFamily="34" charset="-122"/>
                <a:cs typeface="+mn-cs"/>
              </a:rPr>
              <a:t>Solutions</a:t>
            </a:r>
          </a:p>
        </p:txBody>
      </p:sp>
      <p:sp>
        <p:nvSpPr>
          <p:cNvPr id="8" name="圆角矩形 7"/>
          <p:cNvSpPr/>
          <p:nvPr/>
        </p:nvSpPr>
        <p:spPr>
          <a:xfrm>
            <a:off x="5529263" y="1865313"/>
            <a:ext cx="1060450" cy="106203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smtClean="0">
                <a:ln>
                  <a:noFill/>
                </a:ln>
                <a:solidFill>
                  <a:srgbClr val="161B2F"/>
                </a:solidFill>
                <a:effectLst/>
                <a:uLnTx/>
                <a:uFillTx/>
                <a:latin typeface="+mn-lt"/>
                <a:ea typeface="+mn-ea"/>
                <a:cs typeface="+mn-cs"/>
              </a:rPr>
              <a:t>3</a:t>
            </a:r>
            <a:endParaRPr kumimoji="0" lang="zh-CN" altLang="en-US" sz="6000" b="1" i="0" u="none" strike="noStrike" kern="1200" cap="none" spc="0" normalizeH="0" baseline="0" noProof="0" dirty="0">
              <a:ln>
                <a:noFill/>
              </a:ln>
              <a:solidFill>
                <a:srgbClr val="161B2F"/>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654</Words>
  <Application>WPS Presentation</Application>
  <PresentationFormat>Custom</PresentationFormat>
  <Paragraphs>75</Paragraphs>
  <Slides>16</Slides>
  <Notes>0</Notes>
  <HiddenSlides>0</HiddenSlides>
  <MMClips>9</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Slide 1</vt:lpstr>
      <vt:lpstr>Slide 2</vt:lpstr>
      <vt:lpstr>Slide 3</vt:lpstr>
      <vt:lpstr>Introduction</vt:lpstr>
      <vt:lpstr>Slide 5</vt:lpstr>
      <vt:lpstr>Slide 6</vt:lpstr>
      <vt:lpstr>Slide 7</vt:lpstr>
      <vt:lpstr>Statistics</vt:lpstr>
      <vt:lpstr>Slide 9</vt:lpstr>
      <vt:lpstr>Slide 10</vt:lpstr>
      <vt:lpstr>Slide 11</vt:lpstr>
      <vt:lpstr>Slide 12</vt:lpstr>
      <vt:lpstr>Slide 13</vt:lpstr>
      <vt:lpstr>Slide 14</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20</cp:revision>
  <dcterms:created xsi:type="dcterms:W3CDTF">2015-11-09T08:19:00Z</dcterms:created>
  <dcterms:modified xsi:type="dcterms:W3CDTF">2021-01-10T07:10:15Z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